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7"/>
  </p:notesMasterIdLst>
  <p:sldIdLst>
    <p:sldId id="256" r:id="rId3"/>
    <p:sldId id="436" r:id="rId4"/>
    <p:sldId id="490" r:id="rId5"/>
    <p:sldId id="438" r:id="rId6"/>
    <p:sldId id="439" r:id="rId7"/>
    <p:sldId id="488" r:id="rId8"/>
    <p:sldId id="426" r:id="rId9"/>
    <p:sldId id="487" r:id="rId10"/>
    <p:sldId id="497" r:id="rId11"/>
    <p:sldId id="498" r:id="rId12"/>
    <p:sldId id="381" r:id="rId13"/>
    <p:sldId id="494" r:id="rId14"/>
    <p:sldId id="493" r:id="rId15"/>
    <p:sldId id="502" r:id="rId16"/>
    <p:sldId id="496" r:id="rId17"/>
    <p:sldId id="495" r:id="rId18"/>
    <p:sldId id="491" r:id="rId19"/>
    <p:sldId id="467" r:id="rId20"/>
    <p:sldId id="501" r:id="rId21"/>
    <p:sldId id="503" r:id="rId22"/>
    <p:sldId id="499" r:id="rId23"/>
    <p:sldId id="466" r:id="rId24"/>
    <p:sldId id="479" r:id="rId25"/>
    <p:sldId id="431" r:id="rId26"/>
    <p:sldId id="456" r:id="rId27"/>
    <p:sldId id="429" r:id="rId28"/>
    <p:sldId id="472" r:id="rId29"/>
    <p:sldId id="504" r:id="rId30"/>
    <p:sldId id="447" r:id="rId31"/>
    <p:sldId id="448" r:id="rId32"/>
    <p:sldId id="449" r:id="rId33"/>
    <p:sldId id="450" r:id="rId34"/>
    <p:sldId id="451" r:id="rId35"/>
    <p:sldId id="452" r:id="rId36"/>
    <p:sldId id="453" r:id="rId37"/>
    <p:sldId id="506" r:id="rId38"/>
    <p:sldId id="480" r:id="rId39"/>
    <p:sldId id="481" r:id="rId40"/>
    <p:sldId id="482" r:id="rId41"/>
    <p:sldId id="483" r:id="rId42"/>
    <p:sldId id="484" r:id="rId43"/>
    <p:sldId id="485" r:id="rId44"/>
    <p:sldId id="486" r:id="rId45"/>
    <p:sldId id="26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56"/>
            <p14:sldId id="436"/>
            <p14:sldId id="490"/>
            <p14:sldId id="438"/>
            <p14:sldId id="439"/>
            <p14:sldId id="488"/>
            <p14:sldId id="426"/>
            <p14:sldId id="487"/>
            <p14:sldId id="497"/>
            <p14:sldId id="498"/>
            <p14:sldId id="381"/>
            <p14:sldId id="494"/>
            <p14:sldId id="493"/>
            <p14:sldId id="502"/>
            <p14:sldId id="496"/>
            <p14:sldId id="495"/>
            <p14:sldId id="491"/>
            <p14:sldId id="467"/>
            <p14:sldId id="501"/>
            <p14:sldId id="503"/>
            <p14:sldId id="499"/>
            <p14:sldId id="466"/>
            <p14:sldId id="479"/>
            <p14:sldId id="431"/>
            <p14:sldId id="456"/>
            <p14:sldId id="429"/>
            <p14:sldId id="472"/>
            <p14:sldId id="504"/>
            <p14:sldId id="447"/>
            <p14:sldId id="448"/>
            <p14:sldId id="449"/>
            <p14:sldId id="450"/>
            <p14:sldId id="451"/>
            <p14:sldId id="452"/>
            <p14:sldId id="453"/>
            <p14:sldId id="506"/>
            <p14:sldId id="480"/>
            <p14:sldId id="481"/>
            <p14:sldId id="482"/>
            <p14:sldId id="483"/>
            <p14:sldId id="484"/>
            <p14:sldId id="485"/>
            <p14:sldId id="486"/>
          </p14:sldIdLst>
        </p14:section>
        <p14:section name="了解更多" id="{2CC34DB2-6590-42C0-AD4B-A04C6060184E}">
          <p14:sldIdLst>
            <p14:sldId id="2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D24726"/>
    <a:srgbClr val="D2B4A6"/>
    <a:srgbClr val="734F29"/>
    <a:srgbClr val="DD462F"/>
    <a:srgbClr val="AEB785"/>
    <a:srgbClr val="EFD5A2"/>
    <a:srgbClr val="3B3026"/>
    <a:srgbClr val="ECE1CA"/>
    <a:srgbClr val="7955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75" autoAdjust="0"/>
    <p:restoredTop sz="94280" autoAdjust="0"/>
  </p:normalViewPr>
  <p:slideViewPr>
    <p:cSldViewPr snapToGrid="0">
      <p:cViewPr>
        <p:scale>
          <a:sx n="100" d="100"/>
          <a:sy n="100" d="100"/>
        </p:scale>
        <p:origin x="1314" y="444"/>
      </p:cViewPr>
      <p:guideLst>
        <p:guide orient="horz" pos="2160"/>
        <p:guide pos="3840"/>
      </p:guideLst>
    </p:cSldViewPr>
  </p:slideViewPr>
  <p:notesTextViewPr>
    <p:cViewPr>
      <p:scale>
        <a:sx n="1" d="1"/>
        <a:sy n="1" d="1"/>
      </p:scale>
      <p:origin x="0" y="0"/>
    </p:cViewPr>
  </p:notesTextViewPr>
  <p:sorterViewPr>
    <p:cViewPr>
      <p:scale>
        <a:sx n="100" d="100"/>
        <a:sy n="100" d="100"/>
      </p:scale>
      <p:origin x="0" y="-1805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EC13577B-6902-467D-A26C-08A0DD5E4E03}" type="datetimeFigureOut">
              <a:t>2014/6/17</a:t>
            </a:fld>
            <a:endParaRPr lang="zh-CN"/>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DF61EA0F-A667-4B49-8422-0062BC55E249}" type="slidenum">
              <a:t>‹#›</a:t>
            </a:fld>
            <a:endParaRPr lang="zh-CN"/>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DF61EA0F-A667-4B49-8422-0062BC55E249}" type="slidenum">
              <a:rPr lang="zh-CN" smtClean="0"/>
              <a:t>1</a:t>
            </a:fld>
            <a:endParaRPr lang="zh-CN"/>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dirty="0" smtClean="0"/>
              <a:t>在 </a:t>
            </a:r>
            <a:r>
              <a:rPr lang="zh-CN" baseline="0" dirty="0" smtClean="0"/>
              <a:t>“幻灯片放映”模式，单击箭头进入 PowerPoint 入门中心。</a:t>
            </a:r>
            <a:endParaRPr lang="zh-CN"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44</a:t>
            </a:fld>
            <a:endParaRPr lang="zh-CN"/>
          </a:p>
        </p:txBody>
      </p:sp>
    </p:spTree>
    <p:extLst>
      <p:ext uri="{BB962C8B-B14F-4D97-AF65-F5344CB8AC3E}">
        <p14:creationId xmlns:p14="http://schemas.microsoft.com/office/powerpoint/2010/main" val="1851196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1" name="Picture 14" descr="swoosh-from-ppt.jpg"/>
          <p:cNvPicPr>
            <a:picLocks noChangeAspect="1"/>
          </p:cNvPicPr>
          <p:nvPr userDrawn="1"/>
        </p:nvPicPr>
        <p:blipFill>
          <a:blip r:embed="rId2" cstate="print"/>
          <a:stretch>
            <a:fillRect/>
          </a:stretch>
        </p:blipFill>
        <p:spPr bwMode="hidden">
          <a:xfrm>
            <a:off x="0" y="-1"/>
            <a:ext cx="12192000" cy="4043903"/>
          </a:xfrm>
          <a:prstGeom prst="rect">
            <a:avLst/>
          </a:prstGeom>
        </p:spPr>
      </p:pic>
      <p:sp>
        <p:nvSpPr>
          <p:cNvPr id="2" name="标题 1"/>
          <p:cNvSpPr>
            <a:spLocks noGrp="1"/>
          </p:cNvSpPr>
          <p:nvPr>
            <p:ph type="ctrTitle"/>
          </p:nvPr>
        </p:nvSpPr>
        <p:spPr>
          <a:xfrm>
            <a:off x="254000" y="1168400"/>
            <a:ext cx="10515600" cy="1451406"/>
          </a:xfrm>
        </p:spPr>
        <p:txBody>
          <a:bodyPr anchor="b">
            <a:normAutofit/>
          </a:bodyPr>
          <a:lstStyle>
            <a:lvl1pPr algn="l" latinLnBrk="0">
              <a:defRPr lang="zh-CN" sz="5400">
                <a:solidFill>
                  <a:schemeClr val="bg1"/>
                </a:solidFill>
              </a:defRPr>
            </a:lvl1pPr>
          </a:lstStyle>
          <a:p>
            <a:r>
              <a:rPr lang="zh-CN" altLang="en-US" smtClean="0"/>
              <a:t>单击此处编辑母版标题样式</a:t>
            </a:r>
            <a:endParaRPr lang="zh-CN"/>
          </a:p>
        </p:txBody>
      </p:sp>
      <p:sp>
        <p:nvSpPr>
          <p:cNvPr id="3" name="副标题 2"/>
          <p:cNvSpPr>
            <a:spLocks noGrp="1"/>
          </p:cNvSpPr>
          <p:nvPr>
            <p:ph type="subTitle" idx="1"/>
          </p:nvPr>
        </p:nvSpPr>
        <p:spPr>
          <a:xfrm>
            <a:off x="5486401" y="4640707"/>
            <a:ext cx="6705599" cy="1137793"/>
          </a:xfrm>
        </p:spPr>
        <p:txBody>
          <a:bodyPr>
            <a:normAutofit/>
          </a:bodyPr>
          <a:lstStyle>
            <a:lvl1pPr marL="0" indent="0" algn="r" latinLnBrk="0">
              <a:lnSpc>
                <a:spcPct val="150000"/>
              </a:lnSpc>
              <a:spcBef>
                <a:spcPts val="600"/>
              </a:spcBef>
              <a:buNone/>
              <a:defRPr lang="zh-CN" sz="2800">
                <a:solidFill>
                  <a:schemeClr val="accent1">
                    <a:lumMod val="75000"/>
                  </a:schemeClr>
                </a:solidFill>
                <a:latin typeface="+mj-lt"/>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dirty="0" smtClean="0"/>
              <a:t>单击此处编辑母版副标题样式</a:t>
            </a:r>
            <a:endParaRPr lang="zh-CN" dirty="0"/>
          </a:p>
        </p:txBody>
      </p:sp>
      <p:sp>
        <p:nvSpPr>
          <p:cNvPr id="9" name="Rectangle 288"/>
          <p:cNvSpPr>
            <a:spLocks noChangeArrowheads="1"/>
          </p:cNvSpPr>
          <p:nvPr userDrawn="1"/>
        </p:nvSpPr>
        <p:spPr bwMode="gray">
          <a:xfrm>
            <a:off x="127000" y="6375304"/>
            <a:ext cx="9872672" cy="345281"/>
          </a:xfrm>
          <a:prstGeom prst="rect">
            <a:avLst/>
          </a:prstGeom>
          <a:noFill/>
          <a:ln w="12700">
            <a:noFill/>
            <a:miter lim="800000"/>
            <a:headEnd type="none" w="sm" len="sm"/>
            <a:tailEnd type="none" w="sm" len="sm"/>
          </a:ln>
          <a:effectLst/>
        </p:spPr>
        <p:txBody>
          <a:bodyPr lIns="0" tIns="0" rIns="0" bIns="0"/>
          <a:lstStyle/>
          <a:p>
            <a:pPr algn="l" rtl="0" fontAlgn="base"/>
            <a:r>
              <a:rPr lang="en-US" sz="700" b="0" kern="1200" dirty="0" smtClean="0">
                <a:solidFill>
                  <a:srgbClr val="969696"/>
                </a:solidFill>
                <a:latin typeface="Arial" charset="0"/>
                <a:ea typeface="Arial Unicode MS" pitchFamily="34" charset="-128"/>
                <a:cs typeface="Arial Unicode MS" pitchFamily="34" charset="-128"/>
              </a:rPr>
              <a:t>This presentation, including any supporting materials, is owned by UEC and/or its affiliates and is for the sole use of the intended UEC audience or other authorized recipients. This presentation may contain information that is confidential, proprietary or otherwise legally protected, and it may not be further copied, distributed or publicly displayed without the express written permission of UEC</a:t>
            </a:r>
            <a:r>
              <a:rPr lang="en-US" sz="700" b="0" kern="1200" baseline="0" dirty="0" smtClean="0">
                <a:solidFill>
                  <a:srgbClr val="969696"/>
                </a:solidFill>
                <a:latin typeface="Arial" charset="0"/>
                <a:ea typeface="Arial Unicode MS" pitchFamily="34" charset="-128"/>
                <a:cs typeface="Arial Unicode MS" pitchFamily="34" charset="-128"/>
              </a:rPr>
              <a:t> </a:t>
            </a:r>
            <a:r>
              <a:rPr lang="en-US" sz="700" b="0" kern="1200" dirty="0" smtClean="0">
                <a:solidFill>
                  <a:srgbClr val="969696"/>
                </a:solidFill>
                <a:latin typeface="Arial" charset="0"/>
                <a:ea typeface="Arial Unicode MS" pitchFamily="34" charset="-128"/>
                <a:cs typeface="Arial Unicode MS" pitchFamily="34" charset="-128"/>
              </a:rPr>
              <a:t>or its affiliates.</a:t>
            </a:r>
            <a:br>
              <a:rPr lang="en-US" sz="700" b="0" kern="1200" dirty="0" smtClean="0">
                <a:solidFill>
                  <a:srgbClr val="969696"/>
                </a:solidFill>
                <a:latin typeface="Arial" charset="0"/>
                <a:ea typeface="Arial Unicode MS" pitchFamily="34" charset="-128"/>
                <a:cs typeface="Arial Unicode MS" pitchFamily="34" charset="-128"/>
              </a:rPr>
            </a:br>
            <a:r>
              <a:rPr lang="en-US" sz="700" b="0" kern="1200" dirty="0" smtClean="0">
                <a:solidFill>
                  <a:srgbClr val="969696"/>
                </a:solidFill>
                <a:latin typeface="Arial" charset="0"/>
                <a:ea typeface="Arial Unicode MS" pitchFamily="34" charset="-128"/>
                <a:cs typeface="Arial Unicode MS" pitchFamily="34" charset="-128"/>
              </a:rPr>
              <a:t>© 2014 United</a:t>
            </a:r>
            <a:r>
              <a:rPr lang="en-US" sz="700" b="0" kern="1200" baseline="0" dirty="0" smtClean="0">
                <a:solidFill>
                  <a:srgbClr val="969696"/>
                </a:solidFill>
                <a:latin typeface="Arial" charset="0"/>
                <a:ea typeface="Arial Unicode MS" pitchFamily="34" charset="-128"/>
                <a:cs typeface="Arial Unicode MS" pitchFamily="34" charset="-128"/>
              </a:rPr>
              <a:t> Electronics Co., Ltd.</a:t>
            </a:r>
            <a:r>
              <a:rPr lang="en-US" sz="700" b="0" kern="1200" dirty="0" smtClean="0">
                <a:solidFill>
                  <a:srgbClr val="969696"/>
                </a:solidFill>
                <a:latin typeface="Arial" charset="0"/>
                <a:ea typeface="Arial Unicode MS" pitchFamily="34" charset="-128"/>
                <a:cs typeface="Arial Unicode MS" pitchFamily="34" charset="-128"/>
              </a:rPr>
              <a:t> and/or its affiliates. All rights reserved.</a:t>
            </a:r>
          </a:p>
        </p:txBody>
      </p:sp>
      <p:pic>
        <p:nvPicPr>
          <p:cNvPr id="10" name="图片 9" descr="Screen Shot 2014-02-06 at 16.54.0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5310" y="6285474"/>
            <a:ext cx="1099624" cy="477551"/>
          </a:xfrm>
          <a:prstGeom prst="rect">
            <a:avLst/>
          </a:prstGeom>
        </p:spPr>
      </p:pic>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p:nvSpPr>
        <p:spPr>
          <a:xfrm>
            <a:off x="0" y="0"/>
            <a:ext cx="12192000" cy="7747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p>
        </p:txBody>
      </p:sp>
      <p:sp>
        <p:nvSpPr>
          <p:cNvPr id="2" name="标题 1"/>
          <p:cNvSpPr>
            <a:spLocks noGrp="1"/>
          </p:cNvSpPr>
          <p:nvPr>
            <p:ph type="title"/>
          </p:nvPr>
        </p:nvSpPr>
        <p:spPr>
          <a:xfrm>
            <a:off x="7534" y="170061"/>
            <a:ext cx="10749367" cy="563946"/>
          </a:xfrm>
        </p:spPr>
        <p:txBody>
          <a:bodyPr anchor="b">
            <a:noAutofit/>
          </a:bodyPr>
          <a:lstStyle>
            <a:lvl1pPr latinLnBrk="0">
              <a:defRPr lang="zh-CN" sz="3200">
                <a:solidFill>
                  <a:schemeClr val="bg1"/>
                </a:solidFill>
              </a:defRPr>
            </a:lvl1pPr>
          </a:lstStyle>
          <a:p>
            <a:r>
              <a:rPr lang="zh-CN" altLang="en-US" dirty="0" smtClean="0"/>
              <a:t>单击此处编辑母版标题样式</a:t>
            </a:r>
            <a:endParaRPr lang="zh-CN" dirty="0"/>
          </a:p>
        </p:txBody>
      </p:sp>
      <p:pic>
        <p:nvPicPr>
          <p:cNvPr id="9" name="图片 8" descr="Screen Shot 2014-02-06 at 16.54.04.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5310" y="6285474"/>
            <a:ext cx="1099624" cy="477551"/>
          </a:xfrm>
          <a:prstGeom prst="rect">
            <a:avLst/>
          </a:prstGeom>
        </p:spPr>
      </p:pic>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1" y="2211738"/>
            <a:ext cx="4508715" cy="2187227"/>
          </a:xfrm>
        </p:spPr>
        <p:txBody>
          <a:bodyPr anchor="ctr">
            <a:noAutofit/>
          </a:bodyPr>
          <a:lstStyle>
            <a:lvl1pPr algn="l" latinLnBrk="0">
              <a:defRPr lang="zh-CN" sz="4800">
                <a:solidFill>
                  <a:schemeClr val="accent1">
                    <a:lumMod val="75000"/>
                  </a:schemeClr>
                </a:solidFill>
              </a:defRPr>
            </a:lvl1pPr>
          </a:lstStyle>
          <a:p>
            <a:r>
              <a:rPr lang="zh-CN" altLang="en-US" smtClean="0"/>
              <a:t>单击此处编辑母版标题样式</a:t>
            </a:r>
            <a:endParaRPr lang="zh-CN"/>
          </a:p>
        </p:txBody>
      </p:sp>
      <p:pic>
        <p:nvPicPr>
          <p:cNvPr id="9" name="Picture 14" descr="swoosh-from-ppt.jpg"/>
          <p:cNvPicPr>
            <a:picLocks noChangeAspect="1"/>
          </p:cNvPicPr>
          <p:nvPr userDrawn="1"/>
        </p:nvPicPr>
        <p:blipFill>
          <a:blip r:embed="rId2" cstate="print"/>
          <a:stretch>
            <a:fillRect/>
          </a:stretch>
        </p:blipFill>
        <p:spPr bwMode="hidden">
          <a:xfrm>
            <a:off x="5499100" y="1244601"/>
            <a:ext cx="6692900" cy="4082702"/>
          </a:xfrm>
          <a:prstGeom prst="rect">
            <a:avLst/>
          </a:prstGeom>
        </p:spPr>
      </p:pic>
      <p:pic>
        <p:nvPicPr>
          <p:cNvPr id="10" name="图片 9" descr="Screen Shot 2014-02-06 at 16.54.0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5310" y="6285474"/>
            <a:ext cx="1099624" cy="477551"/>
          </a:xfrm>
          <a:prstGeom prst="rect">
            <a:avLst/>
          </a:prstGeom>
        </p:spPr>
      </p:pic>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1"/>
            <a:ext cx="11040000" cy="719191"/>
          </a:xfrm>
        </p:spPr>
        <p:txBody>
          <a:bodyPr/>
          <a:lstStyle/>
          <a:p>
            <a:r>
              <a:rPr lang="en-US" altLang="zh-CN" smtClean="0"/>
              <a:t>Click to edit Master title style</a:t>
            </a:r>
            <a:endParaRPr lang="zh-CN" altLang="en-US"/>
          </a:p>
        </p:txBody>
      </p:sp>
      <p:sp>
        <p:nvSpPr>
          <p:cNvPr id="5" name="Rectangle 6"/>
          <p:cNvSpPr>
            <a:spLocks noGrp="1" noChangeArrowheads="1"/>
          </p:cNvSpPr>
          <p:nvPr>
            <p:ph type="sldNum" sz="quarter" idx="12"/>
          </p:nvPr>
        </p:nvSpPr>
        <p:spPr>
          <a:ln/>
        </p:spPr>
        <p:txBody>
          <a:bodyPr/>
          <a:lstStyle>
            <a:lvl1pPr>
              <a:defRPr/>
            </a:lvl1pPr>
          </a:lstStyle>
          <a:p>
            <a:pPr>
              <a:defRPr/>
            </a:pPr>
            <a:fld id="{5BD686BC-DE23-4108-A8E2-F82F5DB3DA0A}" type="slidenum">
              <a:rPr lang="en-US" altLang="zh-CN"/>
              <a:pPr>
                <a:defRPr/>
              </a:pPr>
              <a:t>‹#›</a:t>
            </a:fld>
            <a:endParaRPr lang="en-US" altLang="zh-CN"/>
          </a:p>
        </p:txBody>
      </p:sp>
    </p:spTree>
    <p:extLst>
      <p:ext uri="{BB962C8B-B14F-4D97-AF65-F5344CB8AC3E}">
        <p14:creationId xmlns:p14="http://schemas.microsoft.com/office/powerpoint/2010/main" val="516641195"/>
      </p:ext>
    </p:extLst>
  </p:cSld>
  <p:clrMapOvr>
    <a:masterClrMapping/>
  </p:clrMapOvr>
  <p:hf sldNum="0"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8BEEBAAA-29B5-4AF5-BC5F-7E580C29002D}" type="datetimeFigureOut">
              <a:rPr lang="en-US" altLang="zh-CN" smtClean="0"/>
              <a:pPr/>
              <a:t>6/17/2014</a:t>
            </a:fld>
            <a:endParaRPr lang="zh-CN" altLang="en-US"/>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en-US" altLang="zh-CN"/>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spcBef>
          <a:spcPct val="0"/>
        </a:spcBef>
        <a:buNone/>
        <a:defRPr lang="zh-CN"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lang="zh-CN"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lang="zh-CN"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18" Type="http://schemas.openxmlformats.org/officeDocument/2006/relationships/image" Target="../media/image46.jpe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0.jpeg"/><Relationship Id="rId17" Type="http://schemas.openxmlformats.org/officeDocument/2006/relationships/image" Target="../media/image45.jpeg"/><Relationship Id="rId2" Type="http://schemas.openxmlformats.org/officeDocument/2006/relationships/slideLayout" Target="../slideLayouts/slideLayout2.xml"/><Relationship Id="rId16"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36.png"/><Relationship Id="rId11" Type="http://schemas.openxmlformats.org/officeDocument/2006/relationships/image" Target="../media/image39.jpeg"/><Relationship Id="rId5" Type="http://schemas.openxmlformats.org/officeDocument/2006/relationships/image" Target="../media/image35.png"/><Relationship Id="rId15" Type="http://schemas.openxmlformats.org/officeDocument/2006/relationships/image" Target="../media/image43.gif"/><Relationship Id="rId10" Type="http://schemas.openxmlformats.org/officeDocument/2006/relationships/image" Target="../media/image32.png"/><Relationship Id="rId19" Type="http://schemas.openxmlformats.org/officeDocument/2006/relationships/image" Target="../media/image47.png"/><Relationship Id="rId4" Type="http://schemas.openxmlformats.org/officeDocument/2006/relationships/image" Target="../media/image34.png"/><Relationship Id="rId9" Type="http://schemas.openxmlformats.org/officeDocument/2006/relationships/oleObject" Target="../embeddings/oleObject1.bin"/><Relationship Id="rId14" Type="http://schemas.openxmlformats.org/officeDocument/2006/relationships/image" Target="../media/image42.jpeg"/></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23.jpeg"/><Relationship Id="rId3" Type="http://schemas.openxmlformats.org/officeDocument/2006/relationships/image" Target="../media/image40.jpeg"/><Relationship Id="rId7" Type="http://schemas.openxmlformats.org/officeDocument/2006/relationships/image" Target="../media/image44.jpeg"/><Relationship Id="rId12" Type="http://schemas.openxmlformats.org/officeDocument/2006/relationships/image" Target="../media/image52.pn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gif"/><Relationship Id="rId11" Type="http://schemas.openxmlformats.org/officeDocument/2006/relationships/image" Target="../media/image51.jpeg"/><Relationship Id="rId5" Type="http://schemas.openxmlformats.org/officeDocument/2006/relationships/image" Target="../media/image42.jpeg"/><Relationship Id="rId15" Type="http://schemas.openxmlformats.org/officeDocument/2006/relationships/image" Target="../media/image53.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11.jpeg"/><Relationship Id="rId7"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wmf"/><Relationship Id="rId10" Type="http://schemas.openxmlformats.org/officeDocument/2006/relationships/image" Target="../media/image77.jpeg"/><Relationship Id="rId4" Type="http://schemas.openxmlformats.org/officeDocument/2006/relationships/image" Target="../media/image72.jpeg"/><Relationship Id="rId9" Type="http://schemas.openxmlformats.org/officeDocument/2006/relationships/image" Target="../media/image76.jpeg"/></Relationships>
</file>

<file path=ppt/slides/_rels/slide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jpeg"/></Relationships>
</file>

<file path=ppt/slides/_rels/slide3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 Id="rId5" Type="http://schemas.openxmlformats.org/officeDocument/2006/relationships/image" Target="../media/image91.jpg"/><Relationship Id="rId4" Type="http://schemas.openxmlformats.org/officeDocument/2006/relationships/image" Target="../media/image90.jpg"/></Relationships>
</file>

<file path=ppt/slides/_rels/slide3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999" y="1168400"/>
            <a:ext cx="11555927" cy="2051318"/>
          </a:xfrm>
        </p:spPr>
        <p:txBody>
          <a:bodyPr>
            <a:normAutofit/>
          </a:bodyPr>
          <a:lstStyle/>
          <a:p>
            <a:r>
              <a:rPr lang="zh-CN" altLang="en-US" dirty="0" smtClean="0">
                <a:latin typeface="Microsoft YaHei UI" panose="020B0503020204020204" pitchFamily="34" charset="-122"/>
                <a:ea typeface="Microsoft YaHei UI" panose="020B0503020204020204" pitchFamily="34" charset="-122"/>
              </a:rPr>
              <a:t>北京荣之联</a:t>
            </a:r>
            <a:r>
              <a:rPr lang="en-US" altLang="zh-CN" dirty="0" smtClean="0">
                <a:latin typeface="Microsoft YaHei UI" panose="020B0503020204020204" pitchFamily="34" charset="-122"/>
                <a:ea typeface="Microsoft YaHei UI" panose="020B0503020204020204" pitchFamily="34" charset="-122"/>
              </a:rPr>
              <a:t/>
            </a:r>
            <a:br>
              <a:rPr lang="en-US" altLang="zh-CN" dirty="0" smtClean="0">
                <a:latin typeface="Microsoft YaHei UI" panose="020B0503020204020204" pitchFamily="34" charset="-122"/>
                <a:ea typeface="Microsoft YaHei UI" panose="020B0503020204020204" pitchFamily="34" charset="-122"/>
              </a:rPr>
            </a:br>
            <a:r>
              <a:rPr lang="en-US" altLang="zh-CN" dirty="0"/>
              <a:t>	</a:t>
            </a:r>
            <a:r>
              <a:rPr lang="en-US" altLang="zh-CN" dirty="0" smtClean="0"/>
              <a:t>		</a:t>
            </a:r>
            <a:r>
              <a:rPr lang="zh-CN" altLang="en-US" dirty="0" smtClean="0"/>
              <a:t>大数据</a:t>
            </a:r>
            <a:r>
              <a:rPr lang="zh-CN" altLang="en-US" sz="4900" dirty="0" smtClean="0"/>
              <a:t>解决方案</a:t>
            </a:r>
            <a:endParaRPr lang="zh-CN" sz="4900"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目录</a:t>
            </a:r>
            <a:endParaRPr lang="zh-CN" altLang="en-US" dirty="0"/>
          </a:p>
        </p:txBody>
      </p:sp>
      <p:grpSp>
        <p:nvGrpSpPr>
          <p:cNvPr id="3" name="Group 433"/>
          <p:cNvGrpSpPr>
            <a:grpSpLocks/>
          </p:cNvGrpSpPr>
          <p:nvPr/>
        </p:nvGrpSpPr>
        <p:grpSpPr bwMode="auto">
          <a:xfrm>
            <a:off x="1933585" y="1481742"/>
            <a:ext cx="8791204" cy="3926898"/>
            <a:chOff x="2359" y="2311"/>
            <a:chExt cx="3394" cy="1685"/>
          </a:xfrm>
        </p:grpSpPr>
        <p:sp>
          <p:nvSpPr>
            <p:cNvPr id="4" name="Freeform 434"/>
            <p:cNvSpPr>
              <a:spLocks/>
            </p:cNvSpPr>
            <p:nvPr/>
          </p:nvSpPr>
          <p:spPr bwMode="auto">
            <a:xfrm>
              <a:off x="3401" y="2311"/>
              <a:ext cx="446" cy="239"/>
            </a:xfrm>
            <a:custGeom>
              <a:avLst/>
              <a:gdLst>
                <a:gd name="T0" fmla="*/ 369 w 446"/>
                <a:gd name="T1" fmla="*/ 3 h 239"/>
                <a:gd name="T2" fmla="*/ 360 w 446"/>
                <a:gd name="T3" fmla="*/ 7 h 239"/>
                <a:gd name="T4" fmla="*/ 387 w 446"/>
                <a:gd name="T5" fmla="*/ 10 h 239"/>
                <a:gd name="T6" fmla="*/ 386 w 446"/>
                <a:gd name="T7" fmla="*/ 13 h 239"/>
                <a:gd name="T8" fmla="*/ 360 w 446"/>
                <a:gd name="T9" fmla="*/ 16 h 239"/>
                <a:gd name="T10" fmla="*/ 364 w 446"/>
                <a:gd name="T11" fmla="*/ 20 h 239"/>
                <a:gd name="T12" fmla="*/ 406 w 446"/>
                <a:gd name="T13" fmla="*/ 13 h 239"/>
                <a:gd name="T14" fmla="*/ 444 w 446"/>
                <a:gd name="T15" fmla="*/ 14 h 239"/>
                <a:gd name="T16" fmla="*/ 442 w 446"/>
                <a:gd name="T17" fmla="*/ 22 h 239"/>
                <a:gd name="T18" fmla="*/ 412 w 446"/>
                <a:gd name="T19" fmla="*/ 24 h 239"/>
                <a:gd name="T20" fmla="*/ 387 w 446"/>
                <a:gd name="T21" fmla="*/ 34 h 239"/>
                <a:gd name="T22" fmla="*/ 376 w 446"/>
                <a:gd name="T23" fmla="*/ 46 h 239"/>
                <a:gd name="T24" fmla="*/ 389 w 446"/>
                <a:gd name="T25" fmla="*/ 54 h 239"/>
                <a:gd name="T26" fmla="*/ 376 w 446"/>
                <a:gd name="T27" fmla="*/ 57 h 239"/>
                <a:gd name="T28" fmla="*/ 364 w 446"/>
                <a:gd name="T29" fmla="*/ 63 h 239"/>
                <a:gd name="T30" fmla="*/ 376 w 446"/>
                <a:gd name="T31" fmla="*/ 67 h 239"/>
                <a:gd name="T32" fmla="*/ 376 w 446"/>
                <a:gd name="T33" fmla="*/ 73 h 239"/>
                <a:gd name="T34" fmla="*/ 386 w 446"/>
                <a:gd name="T35" fmla="*/ 76 h 239"/>
                <a:gd name="T36" fmla="*/ 367 w 446"/>
                <a:gd name="T37" fmla="*/ 79 h 239"/>
                <a:gd name="T38" fmla="*/ 359 w 446"/>
                <a:gd name="T39" fmla="*/ 89 h 239"/>
                <a:gd name="T40" fmla="*/ 340 w 446"/>
                <a:gd name="T41" fmla="*/ 96 h 239"/>
                <a:gd name="T42" fmla="*/ 337 w 446"/>
                <a:gd name="T43" fmla="*/ 107 h 239"/>
                <a:gd name="T44" fmla="*/ 337 w 446"/>
                <a:gd name="T45" fmla="*/ 110 h 239"/>
                <a:gd name="T46" fmla="*/ 339 w 446"/>
                <a:gd name="T47" fmla="*/ 120 h 239"/>
                <a:gd name="T48" fmla="*/ 307 w 446"/>
                <a:gd name="T49" fmla="*/ 113 h 239"/>
                <a:gd name="T50" fmla="*/ 303 w 446"/>
                <a:gd name="T51" fmla="*/ 119 h 239"/>
                <a:gd name="T52" fmla="*/ 297 w 446"/>
                <a:gd name="T53" fmla="*/ 124 h 239"/>
                <a:gd name="T54" fmla="*/ 329 w 446"/>
                <a:gd name="T55" fmla="*/ 127 h 239"/>
                <a:gd name="T56" fmla="*/ 306 w 446"/>
                <a:gd name="T57" fmla="*/ 140 h 239"/>
                <a:gd name="T58" fmla="*/ 263 w 446"/>
                <a:gd name="T59" fmla="*/ 149 h 239"/>
                <a:gd name="T60" fmla="*/ 219 w 446"/>
                <a:gd name="T61" fmla="*/ 171 h 239"/>
                <a:gd name="T62" fmla="*/ 176 w 446"/>
                <a:gd name="T63" fmla="*/ 179 h 239"/>
                <a:gd name="T64" fmla="*/ 160 w 446"/>
                <a:gd name="T65" fmla="*/ 197 h 239"/>
                <a:gd name="T66" fmla="*/ 137 w 446"/>
                <a:gd name="T67" fmla="*/ 216 h 239"/>
                <a:gd name="T68" fmla="*/ 112 w 446"/>
                <a:gd name="T69" fmla="*/ 239 h 239"/>
                <a:gd name="T70" fmla="*/ 87 w 446"/>
                <a:gd name="T71" fmla="*/ 230 h 239"/>
                <a:gd name="T72" fmla="*/ 67 w 446"/>
                <a:gd name="T73" fmla="*/ 196 h 239"/>
                <a:gd name="T74" fmla="*/ 73 w 446"/>
                <a:gd name="T75" fmla="*/ 187 h 239"/>
                <a:gd name="T76" fmla="*/ 66 w 446"/>
                <a:gd name="T77" fmla="*/ 190 h 239"/>
                <a:gd name="T78" fmla="*/ 76 w 446"/>
                <a:gd name="T79" fmla="*/ 149 h 239"/>
                <a:gd name="T80" fmla="*/ 86 w 446"/>
                <a:gd name="T81" fmla="*/ 151 h 239"/>
                <a:gd name="T82" fmla="*/ 90 w 446"/>
                <a:gd name="T83" fmla="*/ 147 h 239"/>
                <a:gd name="T84" fmla="*/ 107 w 446"/>
                <a:gd name="T85" fmla="*/ 133 h 239"/>
                <a:gd name="T86" fmla="*/ 96 w 446"/>
                <a:gd name="T87" fmla="*/ 110 h 239"/>
                <a:gd name="T88" fmla="*/ 83 w 446"/>
                <a:gd name="T89" fmla="*/ 103 h 239"/>
                <a:gd name="T90" fmla="*/ 90 w 446"/>
                <a:gd name="T91" fmla="*/ 89 h 239"/>
                <a:gd name="T92" fmla="*/ 77 w 446"/>
                <a:gd name="T93" fmla="*/ 67 h 239"/>
                <a:gd name="T94" fmla="*/ 29 w 446"/>
                <a:gd name="T95" fmla="*/ 64 h 239"/>
                <a:gd name="T96" fmla="*/ 12 w 446"/>
                <a:gd name="T97" fmla="*/ 59 h 239"/>
                <a:gd name="T98" fmla="*/ 28 w 446"/>
                <a:gd name="T99" fmla="*/ 56 h 239"/>
                <a:gd name="T100" fmla="*/ 39 w 446"/>
                <a:gd name="T101" fmla="*/ 56 h 239"/>
                <a:gd name="T102" fmla="*/ 25 w 446"/>
                <a:gd name="T103" fmla="*/ 52 h 239"/>
                <a:gd name="T104" fmla="*/ 6 w 446"/>
                <a:gd name="T105" fmla="*/ 50 h 239"/>
                <a:gd name="T106" fmla="*/ 2 w 446"/>
                <a:gd name="T107" fmla="*/ 44 h 239"/>
                <a:gd name="T108" fmla="*/ 23 w 446"/>
                <a:gd name="T109" fmla="*/ 37 h 239"/>
                <a:gd name="T110" fmla="*/ 59 w 446"/>
                <a:gd name="T111" fmla="*/ 36 h 239"/>
                <a:gd name="T112" fmla="*/ 67 w 446"/>
                <a:gd name="T113" fmla="*/ 24 h 239"/>
                <a:gd name="T114" fmla="*/ 123 w 446"/>
                <a:gd name="T115" fmla="*/ 17 h 239"/>
                <a:gd name="T116" fmla="*/ 166 w 446"/>
                <a:gd name="T117" fmla="*/ 14 h 239"/>
                <a:gd name="T118" fmla="*/ 220 w 446"/>
                <a:gd name="T119" fmla="*/ 10 h 239"/>
                <a:gd name="T120" fmla="*/ 293 w 446"/>
                <a:gd name="T121" fmla="*/ 4 h 239"/>
                <a:gd name="T122" fmla="*/ 326 w 446"/>
                <a:gd name="T123" fmla="*/ 2 h 2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6"/>
                <a:gd name="T187" fmla="*/ 0 h 239"/>
                <a:gd name="T188" fmla="*/ 446 w 446"/>
                <a:gd name="T189" fmla="*/ 239 h 2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6" h="239">
                  <a:moveTo>
                    <a:pt x="332" y="0"/>
                  </a:moveTo>
                  <a:lnTo>
                    <a:pt x="350" y="2"/>
                  </a:lnTo>
                  <a:lnTo>
                    <a:pt x="369" y="3"/>
                  </a:lnTo>
                  <a:lnTo>
                    <a:pt x="370" y="4"/>
                  </a:lnTo>
                  <a:lnTo>
                    <a:pt x="370" y="6"/>
                  </a:lnTo>
                  <a:lnTo>
                    <a:pt x="360" y="7"/>
                  </a:lnTo>
                  <a:lnTo>
                    <a:pt x="352" y="9"/>
                  </a:lnTo>
                  <a:lnTo>
                    <a:pt x="370" y="9"/>
                  </a:lnTo>
                  <a:lnTo>
                    <a:pt x="387" y="10"/>
                  </a:lnTo>
                  <a:lnTo>
                    <a:pt x="387" y="12"/>
                  </a:lnTo>
                  <a:lnTo>
                    <a:pt x="386" y="13"/>
                  </a:lnTo>
                  <a:lnTo>
                    <a:pt x="383" y="14"/>
                  </a:lnTo>
                  <a:lnTo>
                    <a:pt x="372" y="14"/>
                  </a:lnTo>
                  <a:lnTo>
                    <a:pt x="360" y="16"/>
                  </a:lnTo>
                  <a:lnTo>
                    <a:pt x="360" y="17"/>
                  </a:lnTo>
                  <a:lnTo>
                    <a:pt x="360" y="20"/>
                  </a:lnTo>
                  <a:lnTo>
                    <a:pt x="364" y="20"/>
                  </a:lnTo>
                  <a:lnTo>
                    <a:pt x="367" y="20"/>
                  </a:lnTo>
                  <a:lnTo>
                    <a:pt x="386" y="16"/>
                  </a:lnTo>
                  <a:lnTo>
                    <a:pt x="406" y="13"/>
                  </a:lnTo>
                  <a:lnTo>
                    <a:pt x="426" y="12"/>
                  </a:lnTo>
                  <a:lnTo>
                    <a:pt x="444" y="13"/>
                  </a:lnTo>
                  <a:lnTo>
                    <a:pt x="444" y="14"/>
                  </a:lnTo>
                  <a:lnTo>
                    <a:pt x="446" y="16"/>
                  </a:lnTo>
                  <a:lnTo>
                    <a:pt x="444" y="19"/>
                  </a:lnTo>
                  <a:lnTo>
                    <a:pt x="442" y="22"/>
                  </a:lnTo>
                  <a:lnTo>
                    <a:pt x="432" y="22"/>
                  </a:lnTo>
                  <a:lnTo>
                    <a:pt x="422" y="23"/>
                  </a:lnTo>
                  <a:lnTo>
                    <a:pt x="412" y="24"/>
                  </a:lnTo>
                  <a:lnTo>
                    <a:pt x="403" y="27"/>
                  </a:lnTo>
                  <a:lnTo>
                    <a:pt x="394" y="30"/>
                  </a:lnTo>
                  <a:lnTo>
                    <a:pt x="387" y="34"/>
                  </a:lnTo>
                  <a:lnTo>
                    <a:pt x="380" y="37"/>
                  </a:lnTo>
                  <a:lnTo>
                    <a:pt x="374" y="42"/>
                  </a:lnTo>
                  <a:lnTo>
                    <a:pt x="376" y="46"/>
                  </a:lnTo>
                  <a:lnTo>
                    <a:pt x="376" y="50"/>
                  </a:lnTo>
                  <a:lnTo>
                    <a:pt x="383" y="53"/>
                  </a:lnTo>
                  <a:lnTo>
                    <a:pt x="389" y="54"/>
                  </a:lnTo>
                  <a:lnTo>
                    <a:pt x="389" y="56"/>
                  </a:lnTo>
                  <a:lnTo>
                    <a:pt x="387" y="57"/>
                  </a:lnTo>
                  <a:lnTo>
                    <a:pt x="376" y="57"/>
                  </a:lnTo>
                  <a:lnTo>
                    <a:pt x="364" y="59"/>
                  </a:lnTo>
                  <a:lnTo>
                    <a:pt x="364" y="60"/>
                  </a:lnTo>
                  <a:lnTo>
                    <a:pt x="364" y="63"/>
                  </a:lnTo>
                  <a:lnTo>
                    <a:pt x="370" y="63"/>
                  </a:lnTo>
                  <a:lnTo>
                    <a:pt x="374" y="64"/>
                  </a:lnTo>
                  <a:lnTo>
                    <a:pt x="376" y="67"/>
                  </a:lnTo>
                  <a:lnTo>
                    <a:pt x="376" y="72"/>
                  </a:lnTo>
                  <a:lnTo>
                    <a:pt x="376" y="73"/>
                  </a:lnTo>
                  <a:lnTo>
                    <a:pt x="382" y="73"/>
                  </a:lnTo>
                  <a:lnTo>
                    <a:pt x="386" y="73"/>
                  </a:lnTo>
                  <a:lnTo>
                    <a:pt x="386" y="76"/>
                  </a:lnTo>
                  <a:lnTo>
                    <a:pt x="384" y="79"/>
                  </a:lnTo>
                  <a:lnTo>
                    <a:pt x="376" y="79"/>
                  </a:lnTo>
                  <a:lnTo>
                    <a:pt x="367" y="79"/>
                  </a:lnTo>
                  <a:lnTo>
                    <a:pt x="367" y="83"/>
                  </a:lnTo>
                  <a:lnTo>
                    <a:pt x="367" y="87"/>
                  </a:lnTo>
                  <a:lnTo>
                    <a:pt x="359" y="89"/>
                  </a:lnTo>
                  <a:lnTo>
                    <a:pt x="353" y="90"/>
                  </a:lnTo>
                  <a:lnTo>
                    <a:pt x="347" y="93"/>
                  </a:lnTo>
                  <a:lnTo>
                    <a:pt x="340" y="96"/>
                  </a:lnTo>
                  <a:lnTo>
                    <a:pt x="342" y="102"/>
                  </a:lnTo>
                  <a:lnTo>
                    <a:pt x="343" y="107"/>
                  </a:lnTo>
                  <a:lnTo>
                    <a:pt x="337" y="107"/>
                  </a:lnTo>
                  <a:lnTo>
                    <a:pt x="332" y="107"/>
                  </a:lnTo>
                  <a:lnTo>
                    <a:pt x="336" y="109"/>
                  </a:lnTo>
                  <a:lnTo>
                    <a:pt x="337" y="110"/>
                  </a:lnTo>
                  <a:lnTo>
                    <a:pt x="339" y="113"/>
                  </a:lnTo>
                  <a:lnTo>
                    <a:pt x="340" y="119"/>
                  </a:lnTo>
                  <a:lnTo>
                    <a:pt x="339" y="120"/>
                  </a:lnTo>
                  <a:lnTo>
                    <a:pt x="339" y="121"/>
                  </a:lnTo>
                  <a:lnTo>
                    <a:pt x="322" y="117"/>
                  </a:lnTo>
                  <a:lnTo>
                    <a:pt x="307" y="113"/>
                  </a:lnTo>
                  <a:lnTo>
                    <a:pt x="309" y="116"/>
                  </a:lnTo>
                  <a:lnTo>
                    <a:pt x="310" y="119"/>
                  </a:lnTo>
                  <a:lnTo>
                    <a:pt x="303" y="119"/>
                  </a:lnTo>
                  <a:lnTo>
                    <a:pt x="297" y="119"/>
                  </a:lnTo>
                  <a:lnTo>
                    <a:pt x="297" y="121"/>
                  </a:lnTo>
                  <a:lnTo>
                    <a:pt x="297" y="124"/>
                  </a:lnTo>
                  <a:lnTo>
                    <a:pt x="313" y="124"/>
                  </a:lnTo>
                  <a:lnTo>
                    <a:pt x="327" y="124"/>
                  </a:lnTo>
                  <a:lnTo>
                    <a:pt x="329" y="127"/>
                  </a:lnTo>
                  <a:lnTo>
                    <a:pt x="329" y="131"/>
                  </a:lnTo>
                  <a:lnTo>
                    <a:pt x="317" y="136"/>
                  </a:lnTo>
                  <a:lnTo>
                    <a:pt x="306" y="140"/>
                  </a:lnTo>
                  <a:lnTo>
                    <a:pt x="294" y="143"/>
                  </a:lnTo>
                  <a:lnTo>
                    <a:pt x="285" y="147"/>
                  </a:lnTo>
                  <a:lnTo>
                    <a:pt x="263" y="149"/>
                  </a:lnTo>
                  <a:lnTo>
                    <a:pt x="243" y="150"/>
                  </a:lnTo>
                  <a:lnTo>
                    <a:pt x="232" y="161"/>
                  </a:lnTo>
                  <a:lnTo>
                    <a:pt x="219" y="171"/>
                  </a:lnTo>
                  <a:lnTo>
                    <a:pt x="207" y="174"/>
                  </a:lnTo>
                  <a:lnTo>
                    <a:pt x="192" y="177"/>
                  </a:lnTo>
                  <a:lnTo>
                    <a:pt x="176" y="179"/>
                  </a:lnTo>
                  <a:lnTo>
                    <a:pt x="163" y="181"/>
                  </a:lnTo>
                  <a:lnTo>
                    <a:pt x="162" y="190"/>
                  </a:lnTo>
                  <a:lnTo>
                    <a:pt x="160" y="197"/>
                  </a:lnTo>
                  <a:lnTo>
                    <a:pt x="149" y="204"/>
                  </a:lnTo>
                  <a:lnTo>
                    <a:pt x="139" y="210"/>
                  </a:lnTo>
                  <a:lnTo>
                    <a:pt x="137" y="216"/>
                  </a:lnTo>
                  <a:lnTo>
                    <a:pt x="136" y="221"/>
                  </a:lnTo>
                  <a:lnTo>
                    <a:pt x="125" y="230"/>
                  </a:lnTo>
                  <a:lnTo>
                    <a:pt x="112" y="239"/>
                  </a:lnTo>
                  <a:lnTo>
                    <a:pt x="105" y="233"/>
                  </a:lnTo>
                  <a:lnTo>
                    <a:pt x="95" y="229"/>
                  </a:lnTo>
                  <a:lnTo>
                    <a:pt x="87" y="230"/>
                  </a:lnTo>
                  <a:lnTo>
                    <a:pt x="80" y="230"/>
                  </a:lnTo>
                  <a:lnTo>
                    <a:pt x="75" y="213"/>
                  </a:lnTo>
                  <a:lnTo>
                    <a:pt x="67" y="196"/>
                  </a:lnTo>
                  <a:lnTo>
                    <a:pt x="72" y="191"/>
                  </a:lnTo>
                  <a:lnTo>
                    <a:pt x="76" y="187"/>
                  </a:lnTo>
                  <a:lnTo>
                    <a:pt x="73" y="187"/>
                  </a:lnTo>
                  <a:lnTo>
                    <a:pt x="70" y="187"/>
                  </a:lnTo>
                  <a:lnTo>
                    <a:pt x="69" y="189"/>
                  </a:lnTo>
                  <a:lnTo>
                    <a:pt x="66" y="190"/>
                  </a:lnTo>
                  <a:lnTo>
                    <a:pt x="70" y="170"/>
                  </a:lnTo>
                  <a:lnTo>
                    <a:pt x="76" y="149"/>
                  </a:lnTo>
                  <a:lnTo>
                    <a:pt x="77" y="149"/>
                  </a:lnTo>
                  <a:lnTo>
                    <a:pt x="82" y="150"/>
                  </a:lnTo>
                  <a:lnTo>
                    <a:pt x="86" y="151"/>
                  </a:lnTo>
                  <a:lnTo>
                    <a:pt x="89" y="151"/>
                  </a:lnTo>
                  <a:lnTo>
                    <a:pt x="93" y="150"/>
                  </a:lnTo>
                  <a:lnTo>
                    <a:pt x="90" y="147"/>
                  </a:lnTo>
                  <a:lnTo>
                    <a:pt x="89" y="144"/>
                  </a:lnTo>
                  <a:lnTo>
                    <a:pt x="99" y="139"/>
                  </a:lnTo>
                  <a:lnTo>
                    <a:pt x="107" y="133"/>
                  </a:lnTo>
                  <a:lnTo>
                    <a:pt x="106" y="121"/>
                  </a:lnTo>
                  <a:lnTo>
                    <a:pt x="103" y="110"/>
                  </a:lnTo>
                  <a:lnTo>
                    <a:pt x="96" y="110"/>
                  </a:lnTo>
                  <a:lnTo>
                    <a:pt x="90" y="109"/>
                  </a:lnTo>
                  <a:lnTo>
                    <a:pt x="86" y="107"/>
                  </a:lnTo>
                  <a:lnTo>
                    <a:pt x="83" y="103"/>
                  </a:lnTo>
                  <a:lnTo>
                    <a:pt x="86" y="99"/>
                  </a:lnTo>
                  <a:lnTo>
                    <a:pt x="89" y="94"/>
                  </a:lnTo>
                  <a:lnTo>
                    <a:pt x="90" y="89"/>
                  </a:lnTo>
                  <a:lnTo>
                    <a:pt x="92" y="82"/>
                  </a:lnTo>
                  <a:lnTo>
                    <a:pt x="83" y="76"/>
                  </a:lnTo>
                  <a:lnTo>
                    <a:pt x="77" y="67"/>
                  </a:lnTo>
                  <a:lnTo>
                    <a:pt x="60" y="66"/>
                  </a:lnTo>
                  <a:lnTo>
                    <a:pt x="45" y="66"/>
                  </a:lnTo>
                  <a:lnTo>
                    <a:pt x="29" y="64"/>
                  </a:lnTo>
                  <a:lnTo>
                    <a:pt x="12" y="64"/>
                  </a:lnTo>
                  <a:lnTo>
                    <a:pt x="12" y="62"/>
                  </a:lnTo>
                  <a:lnTo>
                    <a:pt x="12" y="59"/>
                  </a:lnTo>
                  <a:lnTo>
                    <a:pt x="13" y="57"/>
                  </a:lnTo>
                  <a:lnTo>
                    <a:pt x="15" y="56"/>
                  </a:lnTo>
                  <a:lnTo>
                    <a:pt x="28" y="56"/>
                  </a:lnTo>
                  <a:lnTo>
                    <a:pt x="39" y="57"/>
                  </a:lnTo>
                  <a:lnTo>
                    <a:pt x="39" y="56"/>
                  </a:lnTo>
                  <a:lnTo>
                    <a:pt x="38" y="53"/>
                  </a:lnTo>
                  <a:lnTo>
                    <a:pt x="36" y="50"/>
                  </a:lnTo>
                  <a:lnTo>
                    <a:pt x="25" y="52"/>
                  </a:lnTo>
                  <a:lnTo>
                    <a:pt x="15" y="52"/>
                  </a:lnTo>
                  <a:lnTo>
                    <a:pt x="10" y="52"/>
                  </a:lnTo>
                  <a:lnTo>
                    <a:pt x="6" y="50"/>
                  </a:lnTo>
                  <a:lnTo>
                    <a:pt x="3" y="49"/>
                  </a:lnTo>
                  <a:lnTo>
                    <a:pt x="0" y="46"/>
                  </a:lnTo>
                  <a:lnTo>
                    <a:pt x="2" y="44"/>
                  </a:lnTo>
                  <a:lnTo>
                    <a:pt x="5" y="42"/>
                  </a:lnTo>
                  <a:lnTo>
                    <a:pt x="15" y="39"/>
                  </a:lnTo>
                  <a:lnTo>
                    <a:pt x="23" y="37"/>
                  </a:lnTo>
                  <a:lnTo>
                    <a:pt x="32" y="36"/>
                  </a:lnTo>
                  <a:lnTo>
                    <a:pt x="42" y="36"/>
                  </a:lnTo>
                  <a:lnTo>
                    <a:pt x="59" y="36"/>
                  </a:lnTo>
                  <a:lnTo>
                    <a:pt x="76" y="36"/>
                  </a:lnTo>
                  <a:lnTo>
                    <a:pt x="72" y="30"/>
                  </a:lnTo>
                  <a:lnTo>
                    <a:pt x="67" y="24"/>
                  </a:lnTo>
                  <a:lnTo>
                    <a:pt x="87" y="23"/>
                  </a:lnTo>
                  <a:lnTo>
                    <a:pt x="106" y="22"/>
                  </a:lnTo>
                  <a:lnTo>
                    <a:pt x="123" y="17"/>
                  </a:lnTo>
                  <a:lnTo>
                    <a:pt x="140" y="12"/>
                  </a:lnTo>
                  <a:lnTo>
                    <a:pt x="153" y="13"/>
                  </a:lnTo>
                  <a:lnTo>
                    <a:pt x="166" y="14"/>
                  </a:lnTo>
                  <a:lnTo>
                    <a:pt x="180" y="14"/>
                  </a:lnTo>
                  <a:lnTo>
                    <a:pt x="193" y="13"/>
                  </a:lnTo>
                  <a:lnTo>
                    <a:pt x="220" y="10"/>
                  </a:lnTo>
                  <a:lnTo>
                    <a:pt x="249" y="6"/>
                  </a:lnTo>
                  <a:lnTo>
                    <a:pt x="267" y="4"/>
                  </a:lnTo>
                  <a:lnTo>
                    <a:pt x="293" y="4"/>
                  </a:lnTo>
                  <a:lnTo>
                    <a:pt x="306" y="3"/>
                  </a:lnTo>
                  <a:lnTo>
                    <a:pt x="317" y="3"/>
                  </a:lnTo>
                  <a:lnTo>
                    <a:pt x="326" y="2"/>
                  </a:lnTo>
                  <a:lnTo>
                    <a:pt x="33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 name="Freeform 435"/>
            <p:cNvSpPr>
              <a:spLocks/>
            </p:cNvSpPr>
            <p:nvPr/>
          </p:nvSpPr>
          <p:spPr bwMode="auto">
            <a:xfrm>
              <a:off x="3276" y="2315"/>
              <a:ext cx="234" cy="63"/>
            </a:xfrm>
            <a:custGeom>
              <a:avLst/>
              <a:gdLst>
                <a:gd name="T0" fmla="*/ 175 w 234"/>
                <a:gd name="T1" fmla="*/ 2 h 63"/>
                <a:gd name="T2" fmla="*/ 214 w 234"/>
                <a:gd name="T3" fmla="*/ 5 h 63"/>
                <a:gd name="T4" fmla="*/ 234 w 234"/>
                <a:gd name="T5" fmla="*/ 8 h 63"/>
                <a:gd name="T6" fmla="*/ 211 w 234"/>
                <a:gd name="T7" fmla="*/ 12 h 63"/>
                <a:gd name="T8" fmla="*/ 180 w 234"/>
                <a:gd name="T9" fmla="*/ 20 h 63"/>
                <a:gd name="T10" fmla="*/ 145 w 234"/>
                <a:gd name="T11" fmla="*/ 28 h 63"/>
                <a:gd name="T12" fmla="*/ 114 w 234"/>
                <a:gd name="T13" fmla="*/ 30 h 63"/>
                <a:gd name="T14" fmla="*/ 100 w 234"/>
                <a:gd name="T15" fmla="*/ 33 h 63"/>
                <a:gd name="T16" fmla="*/ 104 w 234"/>
                <a:gd name="T17" fmla="*/ 35 h 63"/>
                <a:gd name="T18" fmla="*/ 108 w 234"/>
                <a:gd name="T19" fmla="*/ 39 h 63"/>
                <a:gd name="T20" fmla="*/ 107 w 234"/>
                <a:gd name="T21" fmla="*/ 42 h 63"/>
                <a:gd name="T22" fmla="*/ 93 w 234"/>
                <a:gd name="T23" fmla="*/ 45 h 63"/>
                <a:gd name="T24" fmla="*/ 71 w 234"/>
                <a:gd name="T25" fmla="*/ 56 h 63"/>
                <a:gd name="T26" fmla="*/ 53 w 234"/>
                <a:gd name="T27" fmla="*/ 63 h 63"/>
                <a:gd name="T28" fmla="*/ 13 w 234"/>
                <a:gd name="T29" fmla="*/ 59 h 63"/>
                <a:gd name="T30" fmla="*/ 0 w 234"/>
                <a:gd name="T31" fmla="*/ 56 h 63"/>
                <a:gd name="T32" fmla="*/ 0 w 234"/>
                <a:gd name="T33" fmla="*/ 53 h 63"/>
                <a:gd name="T34" fmla="*/ 11 w 234"/>
                <a:gd name="T35" fmla="*/ 53 h 63"/>
                <a:gd name="T36" fmla="*/ 30 w 234"/>
                <a:gd name="T37" fmla="*/ 50 h 63"/>
                <a:gd name="T38" fmla="*/ 38 w 234"/>
                <a:gd name="T39" fmla="*/ 46 h 63"/>
                <a:gd name="T40" fmla="*/ 40 w 234"/>
                <a:gd name="T41" fmla="*/ 43 h 63"/>
                <a:gd name="T42" fmla="*/ 47 w 234"/>
                <a:gd name="T43" fmla="*/ 40 h 63"/>
                <a:gd name="T44" fmla="*/ 51 w 234"/>
                <a:gd name="T45" fmla="*/ 38 h 63"/>
                <a:gd name="T46" fmla="*/ 53 w 234"/>
                <a:gd name="T47" fmla="*/ 38 h 63"/>
                <a:gd name="T48" fmla="*/ 61 w 234"/>
                <a:gd name="T49" fmla="*/ 38 h 63"/>
                <a:gd name="T50" fmla="*/ 60 w 234"/>
                <a:gd name="T51" fmla="*/ 33 h 63"/>
                <a:gd name="T52" fmla="*/ 57 w 234"/>
                <a:gd name="T53" fmla="*/ 26 h 63"/>
                <a:gd name="T54" fmla="*/ 73 w 234"/>
                <a:gd name="T55" fmla="*/ 26 h 63"/>
                <a:gd name="T56" fmla="*/ 88 w 234"/>
                <a:gd name="T57" fmla="*/ 26 h 63"/>
                <a:gd name="T58" fmla="*/ 98 w 234"/>
                <a:gd name="T59" fmla="*/ 22 h 63"/>
                <a:gd name="T60" fmla="*/ 110 w 234"/>
                <a:gd name="T61" fmla="*/ 20 h 63"/>
                <a:gd name="T62" fmla="*/ 120 w 234"/>
                <a:gd name="T63" fmla="*/ 18 h 63"/>
                <a:gd name="T64" fmla="*/ 107 w 234"/>
                <a:gd name="T65" fmla="*/ 18 h 63"/>
                <a:gd name="T66" fmla="*/ 80 w 234"/>
                <a:gd name="T67" fmla="*/ 16 h 63"/>
                <a:gd name="T68" fmla="*/ 64 w 234"/>
                <a:gd name="T69" fmla="*/ 13 h 63"/>
                <a:gd name="T70" fmla="*/ 57 w 234"/>
                <a:gd name="T71" fmla="*/ 9 h 63"/>
                <a:gd name="T72" fmla="*/ 83 w 234"/>
                <a:gd name="T73" fmla="*/ 6 h 63"/>
                <a:gd name="T74" fmla="*/ 123 w 234"/>
                <a:gd name="T75" fmla="*/ 6 h 63"/>
                <a:gd name="T76" fmla="*/ 145 w 234"/>
                <a:gd name="T77" fmla="*/ 3 h 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63"/>
                <a:gd name="T119" fmla="*/ 234 w 234"/>
                <a:gd name="T120" fmla="*/ 63 h 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63">
                  <a:moveTo>
                    <a:pt x="155" y="0"/>
                  </a:moveTo>
                  <a:lnTo>
                    <a:pt x="175" y="2"/>
                  </a:lnTo>
                  <a:lnTo>
                    <a:pt x="194" y="3"/>
                  </a:lnTo>
                  <a:lnTo>
                    <a:pt x="214" y="5"/>
                  </a:lnTo>
                  <a:lnTo>
                    <a:pt x="234" y="6"/>
                  </a:lnTo>
                  <a:lnTo>
                    <a:pt x="234" y="8"/>
                  </a:lnTo>
                  <a:lnTo>
                    <a:pt x="232" y="9"/>
                  </a:lnTo>
                  <a:lnTo>
                    <a:pt x="211" y="12"/>
                  </a:lnTo>
                  <a:lnTo>
                    <a:pt x="194" y="16"/>
                  </a:lnTo>
                  <a:lnTo>
                    <a:pt x="180" y="20"/>
                  </a:lnTo>
                  <a:lnTo>
                    <a:pt x="161" y="26"/>
                  </a:lnTo>
                  <a:lnTo>
                    <a:pt x="145" y="28"/>
                  </a:lnTo>
                  <a:lnTo>
                    <a:pt x="130" y="29"/>
                  </a:lnTo>
                  <a:lnTo>
                    <a:pt x="114" y="30"/>
                  </a:lnTo>
                  <a:lnTo>
                    <a:pt x="100" y="32"/>
                  </a:lnTo>
                  <a:lnTo>
                    <a:pt x="100" y="33"/>
                  </a:lnTo>
                  <a:lnTo>
                    <a:pt x="104" y="35"/>
                  </a:lnTo>
                  <a:lnTo>
                    <a:pt x="108" y="35"/>
                  </a:lnTo>
                  <a:lnTo>
                    <a:pt x="108" y="39"/>
                  </a:lnTo>
                  <a:lnTo>
                    <a:pt x="108" y="42"/>
                  </a:lnTo>
                  <a:lnTo>
                    <a:pt x="107" y="42"/>
                  </a:lnTo>
                  <a:lnTo>
                    <a:pt x="105" y="42"/>
                  </a:lnTo>
                  <a:lnTo>
                    <a:pt x="93" y="45"/>
                  </a:lnTo>
                  <a:lnTo>
                    <a:pt x="78" y="48"/>
                  </a:lnTo>
                  <a:lnTo>
                    <a:pt x="71" y="56"/>
                  </a:lnTo>
                  <a:lnTo>
                    <a:pt x="63" y="63"/>
                  </a:lnTo>
                  <a:lnTo>
                    <a:pt x="53" y="63"/>
                  </a:lnTo>
                  <a:lnTo>
                    <a:pt x="33" y="60"/>
                  </a:lnTo>
                  <a:lnTo>
                    <a:pt x="13" y="59"/>
                  </a:lnTo>
                  <a:lnTo>
                    <a:pt x="1" y="58"/>
                  </a:lnTo>
                  <a:lnTo>
                    <a:pt x="0" y="56"/>
                  </a:lnTo>
                  <a:lnTo>
                    <a:pt x="0" y="55"/>
                  </a:lnTo>
                  <a:lnTo>
                    <a:pt x="0" y="53"/>
                  </a:lnTo>
                  <a:lnTo>
                    <a:pt x="11" y="53"/>
                  </a:lnTo>
                  <a:lnTo>
                    <a:pt x="24" y="52"/>
                  </a:lnTo>
                  <a:lnTo>
                    <a:pt x="30" y="50"/>
                  </a:lnTo>
                  <a:lnTo>
                    <a:pt x="35" y="49"/>
                  </a:lnTo>
                  <a:lnTo>
                    <a:pt x="38" y="46"/>
                  </a:lnTo>
                  <a:lnTo>
                    <a:pt x="40" y="43"/>
                  </a:lnTo>
                  <a:lnTo>
                    <a:pt x="40" y="42"/>
                  </a:lnTo>
                  <a:lnTo>
                    <a:pt x="47" y="40"/>
                  </a:lnTo>
                  <a:lnTo>
                    <a:pt x="55" y="39"/>
                  </a:lnTo>
                  <a:lnTo>
                    <a:pt x="51" y="38"/>
                  </a:lnTo>
                  <a:lnTo>
                    <a:pt x="47" y="36"/>
                  </a:lnTo>
                  <a:lnTo>
                    <a:pt x="53" y="38"/>
                  </a:lnTo>
                  <a:lnTo>
                    <a:pt x="57" y="38"/>
                  </a:lnTo>
                  <a:lnTo>
                    <a:pt x="61" y="38"/>
                  </a:lnTo>
                  <a:lnTo>
                    <a:pt x="64" y="36"/>
                  </a:lnTo>
                  <a:lnTo>
                    <a:pt x="60" y="33"/>
                  </a:lnTo>
                  <a:lnTo>
                    <a:pt x="57" y="29"/>
                  </a:lnTo>
                  <a:lnTo>
                    <a:pt x="57" y="26"/>
                  </a:lnTo>
                  <a:lnTo>
                    <a:pt x="58" y="23"/>
                  </a:lnTo>
                  <a:lnTo>
                    <a:pt x="73" y="26"/>
                  </a:lnTo>
                  <a:lnTo>
                    <a:pt x="85" y="30"/>
                  </a:lnTo>
                  <a:lnTo>
                    <a:pt x="88" y="26"/>
                  </a:lnTo>
                  <a:lnTo>
                    <a:pt x="93" y="25"/>
                  </a:lnTo>
                  <a:lnTo>
                    <a:pt x="98" y="22"/>
                  </a:lnTo>
                  <a:lnTo>
                    <a:pt x="104" y="22"/>
                  </a:lnTo>
                  <a:lnTo>
                    <a:pt x="110" y="20"/>
                  </a:lnTo>
                  <a:lnTo>
                    <a:pt x="115" y="19"/>
                  </a:lnTo>
                  <a:lnTo>
                    <a:pt x="120" y="18"/>
                  </a:lnTo>
                  <a:lnTo>
                    <a:pt x="124" y="15"/>
                  </a:lnTo>
                  <a:lnTo>
                    <a:pt x="107" y="18"/>
                  </a:lnTo>
                  <a:lnTo>
                    <a:pt x="90" y="18"/>
                  </a:lnTo>
                  <a:lnTo>
                    <a:pt x="80" y="16"/>
                  </a:lnTo>
                  <a:lnTo>
                    <a:pt x="73" y="15"/>
                  </a:lnTo>
                  <a:lnTo>
                    <a:pt x="64" y="13"/>
                  </a:lnTo>
                  <a:lnTo>
                    <a:pt x="57" y="10"/>
                  </a:lnTo>
                  <a:lnTo>
                    <a:pt x="57" y="9"/>
                  </a:lnTo>
                  <a:lnTo>
                    <a:pt x="58" y="8"/>
                  </a:lnTo>
                  <a:lnTo>
                    <a:pt x="83" y="6"/>
                  </a:lnTo>
                  <a:lnTo>
                    <a:pt x="110" y="6"/>
                  </a:lnTo>
                  <a:lnTo>
                    <a:pt x="123" y="6"/>
                  </a:lnTo>
                  <a:lnTo>
                    <a:pt x="134" y="6"/>
                  </a:lnTo>
                  <a:lnTo>
                    <a:pt x="145" y="3"/>
                  </a:lnTo>
                  <a:lnTo>
                    <a:pt x="15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 name="Freeform 436"/>
            <p:cNvSpPr>
              <a:spLocks/>
            </p:cNvSpPr>
            <p:nvPr/>
          </p:nvSpPr>
          <p:spPr bwMode="auto">
            <a:xfrm>
              <a:off x="4565" y="2328"/>
              <a:ext cx="64" cy="23"/>
            </a:xfrm>
            <a:custGeom>
              <a:avLst/>
              <a:gdLst>
                <a:gd name="T0" fmla="*/ 0 w 64"/>
                <a:gd name="T1" fmla="*/ 12 h 23"/>
                <a:gd name="T2" fmla="*/ 0 w 64"/>
                <a:gd name="T3" fmla="*/ 6 h 23"/>
                <a:gd name="T4" fmla="*/ 0 w 64"/>
                <a:gd name="T5" fmla="*/ 0 h 23"/>
                <a:gd name="T6" fmla="*/ 16 w 64"/>
                <a:gd name="T7" fmla="*/ 0 h 23"/>
                <a:gd name="T8" fmla="*/ 34 w 64"/>
                <a:gd name="T9" fmla="*/ 2 h 23"/>
                <a:gd name="T10" fmla="*/ 49 w 64"/>
                <a:gd name="T11" fmla="*/ 10 h 23"/>
                <a:gd name="T12" fmla="*/ 64 w 64"/>
                <a:gd name="T13" fmla="*/ 17 h 23"/>
                <a:gd name="T14" fmla="*/ 64 w 64"/>
                <a:gd name="T15" fmla="*/ 20 h 23"/>
                <a:gd name="T16" fmla="*/ 64 w 64"/>
                <a:gd name="T17" fmla="*/ 23 h 23"/>
                <a:gd name="T18" fmla="*/ 61 w 64"/>
                <a:gd name="T19" fmla="*/ 23 h 23"/>
                <a:gd name="T20" fmla="*/ 57 w 64"/>
                <a:gd name="T21" fmla="*/ 23 h 23"/>
                <a:gd name="T22" fmla="*/ 44 w 64"/>
                <a:gd name="T23" fmla="*/ 20 h 23"/>
                <a:gd name="T24" fmla="*/ 29 w 64"/>
                <a:gd name="T25" fmla="*/ 16 h 23"/>
                <a:gd name="T26" fmla="*/ 11 w 64"/>
                <a:gd name="T27" fmla="*/ 13 h 23"/>
                <a:gd name="T28" fmla="*/ 0 w 64"/>
                <a:gd name="T29" fmla="*/ 12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23"/>
                <a:gd name="T47" fmla="*/ 64 w 64"/>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23">
                  <a:moveTo>
                    <a:pt x="0" y="12"/>
                  </a:moveTo>
                  <a:lnTo>
                    <a:pt x="0" y="6"/>
                  </a:lnTo>
                  <a:lnTo>
                    <a:pt x="0" y="0"/>
                  </a:lnTo>
                  <a:lnTo>
                    <a:pt x="16" y="0"/>
                  </a:lnTo>
                  <a:lnTo>
                    <a:pt x="34" y="2"/>
                  </a:lnTo>
                  <a:lnTo>
                    <a:pt x="49" y="10"/>
                  </a:lnTo>
                  <a:lnTo>
                    <a:pt x="64" y="17"/>
                  </a:lnTo>
                  <a:lnTo>
                    <a:pt x="64" y="20"/>
                  </a:lnTo>
                  <a:lnTo>
                    <a:pt x="64" y="23"/>
                  </a:lnTo>
                  <a:lnTo>
                    <a:pt x="61" y="23"/>
                  </a:lnTo>
                  <a:lnTo>
                    <a:pt x="57" y="23"/>
                  </a:lnTo>
                  <a:lnTo>
                    <a:pt x="44" y="20"/>
                  </a:lnTo>
                  <a:lnTo>
                    <a:pt x="29" y="16"/>
                  </a:lnTo>
                  <a:lnTo>
                    <a:pt x="11" y="13"/>
                  </a:lnTo>
                  <a:lnTo>
                    <a:pt x="0" y="12"/>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 name="Freeform 437"/>
            <p:cNvSpPr>
              <a:spLocks/>
            </p:cNvSpPr>
            <p:nvPr/>
          </p:nvSpPr>
          <p:spPr bwMode="auto">
            <a:xfrm>
              <a:off x="3250" y="2330"/>
              <a:ext cx="70" cy="27"/>
            </a:xfrm>
            <a:custGeom>
              <a:avLst/>
              <a:gdLst>
                <a:gd name="T0" fmla="*/ 33 w 70"/>
                <a:gd name="T1" fmla="*/ 0 h 27"/>
                <a:gd name="T2" fmla="*/ 39 w 70"/>
                <a:gd name="T3" fmla="*/ 0 h 27"/>
                <a:gd name="T4" fmla="*/ 46 w 70"/>
                <a:gd name="T5" fmla="*/ 1 h 27"/>
                <a:gd name="T6" fmla="*/ 51 w 70"/>
                <a:gd name="T7" fmla="*/ 3 h 27"/>
                <a:gd name="T8" fmla="*/ 56 w 70"/>
                <a:gd name="T9" fmla="*/ 5 h 27"/>
                <a:gd name="T10" fmla="*/ 61 w 70"/>
                <a:gd name="T11" fmla="*/ 8 h 27"/>
                <a:gd name="T12" fmla="*/ 64 w 70"/>
                <a:gd name="T13" fmla="*/ 11 h 27"/>
                <a:gd name="T14" fmla="*/ 67 w 70"/>
                <a:gd name="T15" fmla="*/ 15 h 27"/>
                <a:gd name="T16" fmla="*/ 70 w 70"/>
                <a:gd name="T17" fmla="*/ 20 h 27"/>
                <a:gd name="T18" fmla="*/ 69 w 70"/>
                <a:gd name="T19" fmla="*/ 20 h 27"/>
                <a:gd name="T20" fmla="*/ 67 w 70"/>
                <a:gd name="T21" fmla="*/ 20 h 27"/>
                <a:gd name="T22" fmla="*/ 56 w 70"/>
                <a:gd name="T23" fmla="*/ 24 h 27"/>
                <a:gd name="T24" fmla="*/ 43 w 70"/>
                <a:gd name="T25" fmla="*/ 25 h 27"/>
                <a:gd name="T26" fmla="*/ 31 w 70"/>
                <a:gd name="T27" fmla="*/ 27 h 27"/>
                <a:gd name="T28" fmla="*/ 24 w 70"/>
                <a:gd name="T29" fmla="*/ 27 h 27"/>
                <a:gd name="T30" fmla="*/ 17 w 70"/>
                <a:gd name="T31" fmla="*/ 25 h 27"/>
                <a:gd name="T32" fmla="*/ 10 w 70"/>
                <a:gd name="T33" fmla="*/ 21 h 27"/>
                <a:gd name="T34" fmla="*/ 4 w 70"/>
                <a:gd name="T35" fmla="*/ 17 h 27"/>
                <a:gd name="T36" fmla="*/ 0 w 70"/>
                <a:gd name="T37" fmla="*/ 11 h 27"/>
                <a:gd name="T38" fmla="*/ 9 w 70"/>
                <a:gd name="T39" fmla="*/ 11 h 27"/>
                <a:gd name="T40" fmla="*/ 17 w 70"/>
                <a:gd name="T41" fmla="*/ 8 h 27"/>
                <a:gd name="T42" fmla="*/ 26 w 70"/>
                <a:gd name="T43" fmla="*/ 4 h 27"/>
                <a:gd name="T44" fmla="*/ 33 w 70"/>
                <a:gd name="T45" fmla="*/ 0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27"/>
                <a:gd name="T71" fmla="*/ 70 w 70"/>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27">
                  <a:moveTo>
                    <a:pt x="33" y="0"/>
                  </a:moveTo>
                  <a:lnTo>
                    <a:pt x="39" y="0"/>
                  </a:lnTo>
                  <a:lnTo>
                    <a:pt x="46" y="1"/>
                  </a:lnTo>
                  <a:lnTo>
                    <a:pt x="51" y="3"/>
                  </a:lnTo>
                  <a:lnTo>
                    <a:pt x="56" y="5"/>
                  </a:lnTo>
                  <a:lnTo>
                    <a:pt x="61" y="8"/>
                  </a:lnTo>
                  <a:lnTo>
                    <a:pt x="64" y="11"/>
                  </a:lnTo>
                  <a:lnTo>
                    <a:pt x="67" y="15"/>
                  </a:lnTo>
                  <a:lnTo>
                    <a:pt x="70" y="20"/>
                  </a:lnTo>
                  <a:lnTo>
                    <a:pt x="69" y="20"/>
                  </a:lnTo>
                  <a:lnTo>
                    <a:pt x="67" y="20"/>
                  </a:lnTo>
                  <a:lnTo>
                    <a:pt x="56" y="24"/>
                  </a:lnTo>
                  <a:lnTo>
                    <a:pt x="43" y="25"/>
                  </a:lnTo>
                  <a:lnTo>
                    <a:pt x="31" y="27"/>
                  </a:lnTo>
                  <a:lnTo>
                    <a:pt x="24" y="27"/>
                  </a:lnTo>
                  <a:lnTo>
                    <a:pt x="17" y="25"/>
                  </a:lnTo>
                  <a:lnTo>
                    <a:pt x="10" y="21"/>
                  </a:lnTo>
                  <a:lnTo>
                    <a:pt x="4" y="17"/>
                  </a:lnTo>
                  <a:lnTo>
                    <a:pt x="0" y="11"/>
                  </a:lnTo>
                  <a:lnTo>
                    <a:pt x="9" y="11"/>
                  </a:lnTo>
                  <a:lnTo>
                    <a:pt x="17" y="8"/>
                  </a:lnTo>
                  <a:lnTo>
                    <a:pt x="26" y="4"/>
                  </a:lnTo>
                  <a:lnTo>
                    <a:pt x="3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8" name="Freeform 438"/>
            <p:cNvSpPr>
              <a:spLocks/>
            </p:cNvSpPr>
            <p:nvPr/>
          </p:nvSpPr>
          <p:spPr bwMode="auto">
            <a:xfrm>
              <a:off x="4062" y="2338"/>
              <a:ext cx="3" cy="1"/>
            </a:xfrm>
            <a:custGeom>
              <a:avLst/>
              <a:gdLst>
                <a:gd name="T0" fmla="*/ 0 w 3"/>
                <a:gd name="T1" fmla="*/ 0 h 1"/>
                <a:gd name="T2" fmla="*/ 2 w 3"/>
                <a:gd name="T3" fmla="*/ 0 h 1"/>
                <a:gd name="T4" fmla="*/ 3 w 3"/>
                <a:gd name="T5" fmla="*/ 0 h 1"/>
                <a:gd name="T6" fmla="*/ 2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0"/>
                  </a:lnTo>
                  <a:lnTo>
                    <a:pt x="2" y="0"/>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9" name="Freeform 439"/>
            <p:cNvSpPr>
              <a:spLocks/>
            </p:cNvSpPr>
            <p:nvPr/>
          </p:nvSpPr>
          <p:spPr bwMode="auto">
            <a:xfrm>
              <a:off x="4070" y="2338"/>
              <a:ext cx="48" cy="12"/>
            </a:xfrm>
            <a:custGeom>
              <a:avLst/>
              <a:gdLst>
                <a:gd name="T0" fmla="*/ 0 w 48"/>
                <a:gd name="T1" fmla="*/ 0 h 12"/>
                <a:gd name="T2" fmla="*/ 11 w 48"/>
                <a:gd name="T3" fmla="*/ 0 h 12"/>
                <a:gd name="T4" fmla="*/ 24 w 48"/>
                <a:gd name="T5" fmla="*/ 2 h 12"/>
                <a:gd name="T6" fmla="*/ 35 w 48"/>
                <a:gd name="T7" fmla="*/ 2 h 12"/>
                <a:gd name="T8" fmla="*/ 48 w 48"/>
                <a:gd name="T9" fmla="*/ 2 h 12"/>
                <a:gd name="T10" fmla="*/ 48 w 48"/>
                <a:gd name="T11" fmla="*/ 3 h 12"/>
                <a:gd name="T12" fmla="*/ 48 w 48"/>
                <a:gd name="T13" fmla="*/ 3 h 12"/>
                <a:gd name="T14" fmla="*/ 48 w 48"/>
                <a:gd name="T15" fmla="*/ 5 h 12"/>
                <a:gd name="T16" fmla="*/ 48 w 48"/>
                <a:gd name="T17" fmla="*/ 6 h 12"/>
                <a:gd name="T18" fmla="*/ 40 w 48"/>
                <a:gd name="T19" fmla="*/ 9 h 12"/>
                <a:gd name="T20" fmla="*/ 30 w 48"/>
                <a:gd name="T21" fmla="*/ 12 h 12"/>
                <a:gd name="T22" fmla="*/ 20 w 48"/>
                <a:gd name="T23" fmla="*/ 12 h 12"/>
                <a:gd name="T24" fmla="*/ 8 w 48"/>
                <a:gd name="T25" fmla="*/ 10 h 12"/>
                <a:gd name="T26" fmla="*/ 4 w 48"/>
                <a:gd name="T27" fmla="*/ 6 h 12"/>
                <a:gd name="T28" fmla="*/ 0 w 48"/>
                <a:gd name="T29" fmla="*/ 0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12"/>
                <a:gd name="T47" fmla="*/ 48 w 48"/>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12">
                  <a:moveTo>
                    <a:pt x="0" y="0"/>
                  </a:moveTo>
                  <a:lnTo>
                    <a:pt x="11" y="0"/>
                  </a:lnTo>
                  <a:lnTo>
                    <a:pt x="24" y="2"/>
                  </a:lnTo>
                  <a:lnTo>
                    <a:pt x="35" y="2"/>
                  </a:lnTo>
                  <a:lnTo>
                    <a:pt x="48" y="2"/>
                  </a:lnTo>
                  <a:lnTo>
                    <a:pt x="48" y="3"/>
                  </a:lnTo>
                  <a:lnTo>
                    <a:pt x="48" y="5"/>
                  </a:lnTo>
                  <a:lnTo>
                    <a:pt x="48" y="6"/>
                  </a:lnTo>
                  <a:lnTo>
                    <a:pt x="40" y="9"/>
                  </a:lnTo>
                  <a:lnTo>
                    <a:pt x="30" y="12"/>
                  </a:lnTo>
                  <a:lnTo>
                    <a:pt x="20" y="12"/>
                  </a:lnTo>
                  <a:lnTo>
                    <a:pt x="8" y="10"/>
                  </a:lnTo>
                  <a:lnTo>
                    <a:pt x="4" y="6"/>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0" name="Freeform 440"/>
            <p:cNvSpPr>
              <a:spLocks/>
            </p:cNvSpPr>
            <p:nvPr/>
          </p:nvSpPr>
          <p:spPr bwMode="auto">
            <a:xfrm>
              <a:off x="3177" y="2344"/>
              <a:ext cx="36" cy="14"/>
            </a:xfrm>
            <a:custGeom>
              <a:avLst/>
              <a:gdLst>
                <a:gd name="T0" fmla="*/ 19 w 36"/>
                <a:gd name="T1" fmla="*/ 0 h 14"/>
                <a:gd name="T2" fmla="*/ 27 w 36"/>
                <a:gd name="T3" fmla="*/ 3 h 14"/>
                <a:gd name="T4" fmla="*/ 36 w 36"/>
                <a:gd name="T5" fmla="*/ 4 h 14"/>
                <a:gd name="T6" fmla="*/ 36 w 36"/>
                <a:gd name="T7" fmla="*/ 6 h 14"/>
                <a:gd name="T8" fmla="*/ 36 w 36"/>
                <a:gd name="T9" fmla="*/ 6 h 14"/>
                <a:gd name="T10" fmla="*/ 34 w 36"/>
                <a:gd name="T11" fmla="*/ 9 h 14"/>
                <a:gd name="T12" fmla="*/ 34 w 36"/>
                <a:gd name="T13" fmla="*/ 11 h 14"/>
                <a:gd name="T14" fmla="*/ 30 w 36"/>
                <a:gd name="T15" fmla="*/ 13 h 14"/>
                <a:gd name="T16" fmla="*/ 26 w 36"/>
                <a:gd name="T17" fmla="*/ 14 h 14"/>
                <a:gd name="T18" fmla="*/ 13 w 36"/>
                <a:gd name="T19" fmla="*/ 11 h 14"/>
                <a:gd name="T20" fmla="*/ 0 w 36"/>
                <a:gd name="T21" fmla="*/ 9 h 14"/>
                <a:gd name="T22" fmla="*/ 9 w 36"/>
                <a:gd name="T23" fmla="*/ 4 h 14"/>
                <a:gd name="T24" fmla="*/ 19 w 36"/>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4"/>
                <a:gd name="T41" fmla="*/ 36 w 36"/>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4">
                  <a:moveTo>
                    <a:pt x="19" y="0"/>
                  </a:moveTo>
                  <a:lnTo>
                    <a:pt x="27" y="3"/>
                  </a:lnTo>
                  <a:lnTo>
                    <a:pt x="36" y="4"/>
                  </a:lnTo>
                  <a:lnTo>
                    <a:pt x="36" y="6"/>
                  </a:lnTo>
                  <a:lnTo>
                    <a:pt x="34" y="9"/>
                  </a:lnTo>
                  <a:lnTo>
                    <a:pt x="34" y="11"/>
                  </a:lnTo>
                  <a:lnTo>
                    <a:pt x="30" y="13"/>
                  </a:lnTo>
                  <a:lnTo>
                    <a:pt x="26" y="14"/>
                  </a:lnTo>
                  <a:lnTo>
                    <a:pt x="13" y="11"/>
                  </a:lnTo>
                  <a:lnTo>
                    <a:pt x="0" y="9"/>
                  </a:lnTo>
                  <a:lnTo>
                    <a:pt x="9" y="4"/>
                  </a:lnTo>
                  <a:lnTo>
                    <a:pt x="1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1" name="Freeform 441"/>
            <p:cNvSpPr>
              <a:spLocks/>
            </p:cNvSpPr>
            <p:nvPr/>
          </p:nvSpPr>
          <p:spPr bwMode="auto">
            <a:xfrm>
              <a:off x="4005" y="2344"/>
              <a:ext cx="63" cy="31"/>
            </a:xfrm>
            <a:custGeom>
              <a:avLst/>
              <a:gdLst>
                <a:gd name="T0" fmla="*/ 0 w 63"/>
                <a:gd name="T1" fmla="*/ 0 h 31"/>
                <a:gd name="T2" fmla="*/ 13 w 63"/>
                <a:gd name="T3" fmla="*/ 1 h 31"/>
                <a:gd name="T4" fmla="*/ 30 w 63"/>
                <a:gd name="T5" fmla="*/ 1 h 31"/>
                <a:gd name="T6" fmla="*/ 47 w 63"/>
                <a:gd name="T7" fmla="*/ 3 h 31"/>
                <a:gd name="T8" fmla="*/ 59 w 63"/>
                <a:gd name="T9" fmla="*/ 4 h 31"/>
                <a:gd name="T10" fmla="*/ 60 w 63"/>
                <a:gd name="T11" fmla="*/ 6 h 31"/>
                <a:gd name="T12" fmla="*/ 63 w 63"/>
                <a:gd name="T13" fmla="*/ 7 h 31"/>
                <a:gd name="T14" fmla="*/ 63 w 63"/>
                <a:gd name="T15" fmla="*/ 9 h 31"/>
                <a:gd name="T16" fmla="*/ 63 w 63"/>
                <a:gd name="T17" fmla="*/ 10 h 31"/>
                <a:gd name="T18" fmla="*/ 52 w 63"/>
                <a:gd name="T19" fmla="*/ 21 h 31"/>
                <a:gd name="T20" fmla="*/ 40 w 63"/>
                <a:gd name="T21" fmla="*/ 31 h 31"/>
                <a:gd name="T22" fmla="*/ 36 w 63"/>
                <a:gd name="T23" fmla="*/ 30 h 31"/>
                <a:gd name="T24" fmla="*/ 32 w 63"/>
                <a:gd name="T25" fmla="*/ 30 h 31"/>
                <a:gd name="T26" fmla="*/ 25 w 63"/>
                <a:gd name="T27" fmla="*/ 24 h 31"/>
                <a:gd name="T28" fmla="*/ 15 w 63"/>
                <a:gd name="T29" fmla="*/ 17 h 31"/>
                <a:gd name="T30" fmla="*/ 5 w 63"/>
                <a:gd name="T31" fmla="*/ 7 h 31"/>
                <a:gd name="T32" fmla="*/ 0 w 63"/>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31"/>
                <a:gd name="T53" fmla="*/ 63 w 63"/>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31">
                  <a:moveTo>
                    <a:pt x="0" y="0"/>
                  </a:moveTo>
                  <a:lnTo>
                    <a:pt x="13" y="1"/>
                  </a:lnTo>
                  <a:lnTo>
                    <a:pt x="30" y="1"/>
                  </a:lnTo>
                  <a:lnTo>
                    <a:pt x="47" y="3"/>
                  </a:lnTo>
                  <a:lnTo>
                    <a:pt x="59" y="4"/>
                  </a:lnTo>
                  <a:lnTo>
                    <a:pt x="60" y="6"/>
                  </a:lnTo>
                  <a:lnTo>
                    <a:pt x="63" y="7"/>
                  </a:lnTo>
                  <a:lnTo>
                    <a:pt x="63" y="9"/>
                  </a:lnTo>
                  <a:lnTo>
                    <a:pt x="63" y="10"/>
                  </a:lnTo>
                  <a:lnTo>
                    <a:pt x="52" y="21"/>
                  </a:lnTo>
                  <a:lnTo>
                    <a:pt x="40" y="31"/>
                  </a:lnTo>
                  <a:lnTo>
                    <a:pt x="36" y="30"/>
                  </a:lnTo>
                  <a:lnTo>
                    <a:pt x="32" y="30"/>
                  </a:lnTo>
                  <a:lnTo>
                    <a:pt x="25" y="24"/>
                  </a:lnTo>
                  <a:lnTo>
                    <a:pt x="15" y="17"/>
                  </a:lnTo>
                  <a:lnTo>
                    <a:pt x="5" y="7"/>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2" name="Freeform 442"/>
            <p:cNvSpPr>
              <a:spLocks/>
            </p:cNvSpPr>
            <p:nvPr/>
          </p:nvSpPr>
          <p:spPr bwMode="auto">
            <a:xfrm>
              <a:off x="3224" y="2347"/>
              <a:ext cx="20" cy="16"/>
            </a:xfrm>
            <a:custGeom>
              <a:avLst/>
              <a:gdLst>
                <a:gd name="T0" fmla="*/ 6 w 20"/>
                <a:gd name="T1" fmla="*/ 0 h 16"/>
                <a:gd name="T2" fmla="*/ 7 w 20"/>
                <a:gd name="T3" fmla="*/ 0 h 16"/>
                <a:gd name="T4" fmla="*/ 10 w 20"/>
                <a:gd name="T5" fmla="*/ 0 h 16"/>
                <a:gd name="T6" fmla="*/ 16 w 20"/>
                <a:gd name="T7" fmla="*/ 7 h 16"/>
                <a:gd name="T8" fmla="*/ 20 w 20"/>
                <a:gd name="T9" fmla="*/ 13 h 16"/>
                <a:gd name="T10" fmla="*/ 20 w 20"/>
                <a:gd name="T11" fmla="*/ 14 h 16"/>
                <a:gd name="T12" fmla="*/ 19 w 20"/>
                <a:gd name="T13" fmla="*/ 16 h 16"/>
                <a:gd name="T14" fmla="*/ 12 w 20"/>
                <a:gd name="T15" fmla="*/ 16 h 16"/>
                <a:gd name="T16" fmla="*/ 6 w 20"/>
                <a:gd name="T17" fmla="*/ 14 h 16"/>
                <a:gd name="T18" fmla="*/ 2 w 20"/>
                <a:gd name="T19" fmla="*/ 11 h 16"/>
                <a:gd name="T20" fmla="*/ 0 w 20"/>
                <a:gd name="T21" fmla="*/ 4 h 16"/>
                <a:gd name="T22" fmla="*/ 3 w 20"/>
                <a:gd name="T23" fmla="*/ 3 h 16"/>
                <a:gd name="T24" fmla="*/ 6 w 20"/>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6"/>
                <a:gd name="T41" fmla="*/ 20 w 20"/>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6">
                  <a:moveTo>
                    <a:pt x="6" y="0"/>
                  </a:moveTo>
                  <a:lnTo>
                    <a:pt x="7" y="0"/>
                  </a:lnTo>
                  <a:lnTo>
                    <a:pt x="10" y="0"/>
                  </a:lnTo>
                  <a:lnTo>
                    <a:pt x="16" y="7"/>
                  </a:lnTo>
                  <a:lnTo>
                    <a:pt x="20" y="13"/>
                  </a:lnTo>
                  <a:lnTo>
                    <a:pt x="20" y="14"/>
                  </a:lnTo>
                  <a:lnTo>
                    <a:pt x="19" y="16"/>
                  </a:lnTo>
                  <a:lnTo>
                    <a:pt x="12" y="16"/>
                  </a:lnTo>
                  <a:lnTo>
                    <a:pt x="6" y="14"/>
                  </a:lnTo>
                  <a:lnTo>
                    <a:pt x="2" y="11"/>
                  </a:lnTo>
                  <a:lnTo>
                    <a:pt x="0" y="4"/>
                  </a:lnTo>
                  <a:lnTo>
                    <a:pt x="3" y="3"/>
                  </a:lnTo>
                  <a:lnTo>
                    <a:pt x="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3" name="Freeform 443"/>
            <p:cNvSpPr>
              <a:spLocks/>
            </p:cNvSpPr>
            <p:nvPr/>
          </p:nvSpPr>
          <p:spPr bwMode="auto">
            <a:xfrm>
              <a:off x="3104" y="2350"/>
              <a:ext cx="36" cy="17"/>
            </a:xfrm>
            <a:custGeom>
              <a:avLst/>
              <a:gdLst>
                <a:gd name="T0" fmla="*/ 19 w 36"/>
                <a:gd name="T1" fmla="*/ 0 h 17"/>
                <a:gd name="T2" fmla="*/ 28 w 36"/>
                <a:gd name="T3" fmla="*/ 1 h 17"/>
                <a:gd name="T4" fmla="*/ 36 w 36"/>
                <a:gd name="T5" fmla="*/ 1 h 17"/>
                <a:gd name="T6" fmla="*/ 36 w 36"/>
                <a:gd name="T7" fmla="*/ 3 h 17"/>
                <a:gd name="T8" fmla="*/ 36 w 36"/>
                <a:gd name="T9" fmla="*/ 3 h 17"/>
                <a:gd name="T10" fmla="*/ 36 w 36"/>
                <a:gd name="T11" fmla="*/ 4 h 17"/>
                <a:gd name="T12" fmla="*/ 36 w 36"/>
                <a:gd name="T13" fmla="*/ 4 h 17"/>
                <a:gd name="T14" fmla="*/ 29 w 36"/>
                <a:gd name="T15" fmla="*/ 10 h 17"/>
                <a:gd name="T16" fmla="*/ 19 w 36"/>
                <a:gd name="T17" fmla="*/ 14 h 17"/>
                <a:gd name="T18" fmla="*/ 15 w 36"/>
                <a:gd name="T19" fmla="*/ 17 h 17"/>
                <a:gd name="T20" fmla="*/ 9 w 36"/>
                <a:gd name="T21" fmla="*/ 17 h 17"/>
                <a:gd name="T22" fmla="*/ 5 w 36"/>
                <a:gd name="T23" fmla="*/ 15 h 17"/>
                <a:gd name="T24" fmla="*/ 0 w 36"/>
                <a:gd name="T25" fmla="*/ 11 h 17"/>
                <a:gd name="T26" fmla="*/ 9 w 36"/>
                <a:gd name="T27" fmla="*/ 5 h 17"/>
                <a:gd name="T28" fmla="*/ 19 w 36"/>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17"/>
                <a:gd name="T47" fmla="*/ 36 w 36"/>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17">
                  <a:moveTo>
                    <a:pt x="19" y="0"/>
                  </a:moveTo>
                  <a:lnTo>
                    <a:pt x="28" y="1"/>
                  </a:lnTo>
                  <a:lnTo>
                    <a:pt x="36" y="1"/>
                  </a:lnTo>
                  <a:lnTo>
                    <a:pt x="36" y="3"/>
                  </a:lnTo>
                  <a:lnTo>
                    <a:pt x="36" y="4"/>
                  </a:lnTo>
                  <a:lnTo>
                    <a:pt x="29" y="10"/>
                  </a:lnTo>
                  <a:lnTo>
                    <a:pt x="19" y="14"/>
                  </a:lnTo>
                  <a:lnTo>
                    <a:pt x="15" y="17"/>
                  </a:lnTo>
                  <a:lnTo>
                    <a:pt x="9" y="17"/>
                  </a:lnTo>
                  <a:lnTo>
                    <a:pt x="5" y="15"/>
                  </a:lnTo>
                  <a:lnTo>
                    <a:pt x="0" y="11"/>
                  </a:lnTo>
                  <a:lnTo>
                    <a:pt x="9" y="5"/>
                  </a:lnTo>
                  <a:lnTo>
                    <a:pt x="1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4" name="Freeform 444"/>
            <p:cNvSpPr>
              <a:spLocks/>
            </p:cNvSpPr>
            <p:nvPr/>
          </p:nvSpPr>
          <p:spPr bwMode="auto">
            <a:xfrm>
              <a:off x="4638" y="2350"/>
              <a:ext cx="34" cy="10"/>
            </a:xfrm>
            <a:custGeom>
              <a:avLst/>
              <a:gdLst>
                <a:gd name="T0" fmla="*/ 34 w 34"/>
                <a:gd name="T1" fmla="*/ 8 h 10"/>
                <a:gd name="T2" fmla="*/ 23 w 34"/>
                <a:gd name="T3" fmla="*/ 10 h 10"/>
                <a:gd name="T4" fmla="*/ 14 w 34"/>
                <a:gd name="T5" fmla="*/ 8 h 10"/>
                <a:gd name="T6" fmla="*/ 7 w 34"/>
                <a:gd name="T7" fmla="*/ 7 h 10"/>
                <a:gd name="T8" fmla="*/ 0 w 34"/>
                <a:gd name="T9" fmla="*/ 1 h 10"/>
                <a:gd name="T10" fmla="*/ 0 w 34"/>
                <a:gd name="T11" fmla="*/ 1 h 10"/>
                <a:gd name="T12" fmla="*/ 0 w 34"/>
                <a:gd name="T13" fmla="*/ 0 h 10"/>
                <a:gd name="T14" fmla="*/ 17 w 34"/>
                <a:gd name="T15" fmla="*/ 1 h 10"/>
                <a:gd name="T16" fmla="*/ 34 w 34"/>
                <a:gd name="T17" fmla="*/ 1 h 10"/>
                <a:gd name="T18" fmla="*/ 34 w 34"/>
                <a:gd name="T19" fmla="*/ 5 h 10"/>
                <a:gd name="T20" fmla="*/ 34 w 34"/>
                <a:gd name="T21" fmla="*/ 8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10"/>
                <a:gd name="T35" fmla="*/ 34 w 34"/>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10">
                  <a:moveTo>
                    <a:pt x="34" y="8"/>
                  </a:moveTo>
                  <a:lnTo>
                    <a:pt x="23" y="10"/>
                  </a:lnTo>
                  <a:lnTo>
                    <a:pt x="14" y="8"/>
                  </a:lnTo>
                  <a:lnTo>
                    <a:pt x="7" y="7"/>
                  </a:lnTo>
                  <a:lnTo>
                    <a:pt x="0" y="1"/>
                  </a:lnTo>
                  <a:lnTo>
                    <a:pt x="0" y="0"/>
                  </a:lnTo>
                  <a:lnTo>
                    <a:pt x="17" y="1"/>
                  </a:lnTo>
                  <a:lnTo>
                    <a:pt x="34" y="1"/>
                  </a:lnTo>
                  <a:lnTo>
                    <a:pt x="34" y="5"/>
                  </a:lnTo>
                  <a:lnTo>
                    <a:pt x="34" y="8"/>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5" name="Freeform 445"/>
            <p:cNvSpPr>
              <a:spLocks/>
            </p:cNvSpPr>
            <p:nvPr/>
          </p:nvSpPr>
          <p:spPr bwMode="auto">
            <a:xfrm>
              <a:off x="3010" y="2358"/>
              <a:ext cx="130" cy="30"/>
            </a:xfrm>
            <a:custGeom>
              <a:avLst/>
              <a:gdLst>
                <a:gd name="T0" fmla="*/ 64 w 130"/>
                <a:gd name="T1" fmla="*/ 0 h 30"/>
                <a:gd name="T2" fmla="*/ 70 w 130"/>
                <a:gd name="T3" fmla="*/ 2 h 30"/>
                <a:gd name="T4" fmla="*/ 74 w 130"/>
                <a:gd name="T5" fmla="*/ 3 h 30"/>
                <a:gd name="T6" fmla="*/ 76 w 130"/>
                <a:gd name="T7" fmla="*/ 12 h 30"/>
                <a:gd name="T8" fmla="*/ 77 w 130"/>
                <a:gd name="T9" fmla="*/ 20 h 30"/>
                <a:gd name="T10" fmla="*/ 79 w 130"/>
                <a:gd name="T11" fmla="*/ 20 h 30"/>
                <a:gd name="T12" fmla="*/ 80 w 130"/>
                <a:gd name="T13" fmla="*/ 22 h 30"/>
                <a:gd name="T14" fmla="*/ 94 w 130"/>
                <a:gd name="T15" fmla="*/ 19 h 30"/>
                <a:gd name="T16" fmla="*/ 104 w 130"/>
                <a:gd name="T17" fmla="*/ 15 h 30"/>
                <a:gd name="T18" fmla="*/ 112 w 130"/>
                <a:gd name="T19" fmla="*/ 15 h 30"/>
                <a:gd name="T20" fmla="*/ 119 w 130"/>
                <a:gd name="T21" fmla="*/ 17 h 30"/>
                <a:gd name="T22" fmla="*/ 124 w 130"/>
                <a:gd name="T23" fmla="*/ 20 h 30"/>
                <a:gd name="T24" fmla="*/ 130 w 130"/>
                <a:gd name="T25" fmla="*/ 23 h 30"/>
                <a:gd name="T26" fmla="*/ 130 w 130"/>
                <a:gd name="T27" fmla="*/ 26 h 30"/>
                <a:gd name="T28" fmla="*/ 129 w 130"/>
                <a:gd name="T29" fmla="*/ 29 h 30"/>
                <a:gd name="T30" fmla="*/ 113 w 130"/>
                <a:gd name="T31" fmla="*/ 29 h 30"/>
                <a:gd name="T32" fmla="*/ 96 w 130"/>
                <a:gd name="T33" fmla="*/ 30 h 30"/>
                <a:gd name="T34" fmla="*/ 94 w 130"/>
                <a:gd name="T35" fmla="*/ 27 h 30"/>
                <a:gd name="T36" fmla="*/ 94 w 130"/>
                <a:gd name="T37" fmla="*/ 26 h 30"/>
                <a:gd name="T38" fmla="*/ 93 w 130"/>
                <a:gd name="T39" fmla="*/ 26 h 30"/>
                <a:gd name="T40" fmla="*/ 90 w 130"/>
                <a:gd name="T41" fmla="*/ 25 h 30"/>
                <a:gd name="T42" fmla="*/ 84 w 130"/>
                <a:gd name="T43" fmla="*/ 27 h 30"/>
                <a:gd name="T44" fmla="*/ 77 w 130"/>
                <a:gd name="T45" fmla="*/ 29 h 30"/>
                <a:gd name="T46" fmla="*/ 70 w 130"/>
                <a:gd name="T47" fmla="*/ 27 h 30"/>
                <a:gd name="T48" fmla="*/ 64 w 130"/>
                <a:gd name="T49" fmla="*/ 26 h 30"/>
                <a:gd name="T50" fmla="*/ 59 w 130"/>
                <a:gd name="T51" fmla="*/ 23 h 30"/>
                <a:gd name="T52" fmla="*/ 53 w 130"/>
                <a:gd name="T53" fmla="*/ 20 h 30"/>
                <a:gd name="T54" fmla="*/ 47 w 130"/>
                <a:gd name="T55" fmla="*/ 19 h 30"/>
                <a:gd name="T56" fmla="*/ 43 w 130"/>
                <a:gd name="T57" fmla="*/ 19 h 30"/>
                <a:gd name="T58" fmla="*/ 42 w 130"/>
                <a:gd name="T59" fmla="*/ 22 h 30"/>
                <a:gd name="T60" fmla="*/ 39 w 130"/>
                <a:gd name="T61" fmla="*/ 25 h 30"/>
                <a:gd name="T62" fmla="*/ 37 w 130"/>
                <a:gd name="T63" fmla="*/ 25 h 30"/>
                <a:gd name="T64" fmla="*/ 32 w 130"/>
                <a:gd name="T65" fmla="*/ 26 h 30"/>
                <a:gd name="T66" fmla="*/ 16 w 130"/>
                <a:gd name="T67" fmla="*/ 22 h 30"/>
                <a:gd name="T68" fmla="*/ 0 w 130"/>
                <a:gd name="T69" fmla="*/ 16 h 30"/>
                <a:gd name="T70" fmla="*/ 12 w 130"/>
                <a:gd name="T71" fmla="*/ 15 h 30"/>
                <a:gd name="T72" fmla="*/ 30 w 130"/>
                <a:gd name="T73" fmla="*/ 10 h 30"/>
                <a:gd name="T74" fmla="*/ 52 w 130"/>
                <a:gd name="T75" fmla="*/ 6 h 30"/>
                <a:gd name="T76" fmla="*/ 64 w 130"/>
                <a:gd name="T77" fmla="*/ 0 h 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0"/>
                <a:gd name="T118" fmla="*/ 0 h 30"/>
                <a:gd name="T119" fmla="*/ 130 w 130"/>
                <a:gd name="T120" fmla="*/ 30 h 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0" h="30">
                  <a:moveTo>
                    <a:pt x="64" y="0"/>
                  </a:moveTo>
                  <a:lnTo>
                    <a:pt x="70" y="2"/>
                  </a:lnTo>
                  <a:lnTo>
                    <a:pt x="74" y="3"/>
                  </a:lnTo>
                  <a:lnTo>
                    <a:pt x="76" y="12"/>
                  </a:lnTo>
                  <a:lnTo>
                    <a:pt x="77" y="20"/>
                  </a:lnTo>
                  <a:lnTo>
                    <a:pt x="79" y="20"/>
                  </a:lnTo>
                  <a:lnTo>
                    <a:pt x="80" y="22"/>
                  </a:lnTo>
                  <a:lnTo>
                    <a:pt x="94" y="19"/>
                  </a:lnTo>
                  <a:lnTo>
                    <a:pt x="104" y="15"/>
                  </a:lnTo>
                  <a:lnTo>
                    <a:pt x="112" y="15"/>
                  </a:lnTo>
                  <a:lnTo>
                    <a:pt x="119" y="17"/>
                  </a:lnTo>
                  <a:lnTo>
                    <a:pt x="124" y="20"/>
                  </a:lnTo>
                  <a:lnTo>
                    <a:pt x="130" y="23"/>
                  </a:lnTo>
                  <a:lnTo>
                    <a:pt x="130" y="26"/>
                  </a:lnTo>
                  <a:lnTo>
                    <a:pt x="129" y="29"/>
                  </a:lnTo>
                  <a:lnTo>
                    <a:pt x="113" y="29"/>
                  </a:lnTo>
                  <a:lnTo>
                    <a:pt x="96" y="30"/>
                  </a:lnTo>
                  <a:lnTo>
                    <a:pt x="94" y="27"/>
                  </a:lnTo>
                  <a:lnTo>
                    <a:pt x="94" y="26"/>
                  </a:lnTo>
                  <a:lnTo>
                    <a:pt x="93" y="26"/>
                  </a:lnTo>
                  <a:lnTo>
                    <a:pt x="90" y="25"/>
                  </a:lnTo>
                  <a:lnTo>
                    <a:pt x="84" y="27"/>
                  </a:lnTo>
                  <a:lnTo>
                    <a:pt x="77" y="29"/>
                  </a:lnTo>
                  <a:lnTo>
                    <a:pt x="70" y="27"/>
                  </a:lnTo>
                  <a:lnTo>
                    <a:pt x="64" y="26"/>
                  </a:lnTo>
                  <a:lnTo>
                    <a:pt x="59" y="23"/>
                  </a:lnTo>
                  <a:lnTo>
                    <a:pt x="53" y="20"/>
                  </a:lnTo>
                  <a:lnTo>
                    <a:pt x="47" y="19"/>
                  </a:lnTo>
                  <a:lnTo>
                    <a:pt x="43" y="19"/>
                  </a:lnTo>
                  <a:lnTo>
                    <a:pt x="42" y="22"/>
                  </a:lnTo>
                  <a:lnTo>
                    <a:pt x="39" y="25"/>
                  </a:lnTo>
                  <a:lnTo>
                    <a:pt x="37" y="25"/>
                  </a:lnTo>
                  <a:lnTo>
                    <a:pt x="32" y="26"/>
                  </a:lnTo>
                  <a:lnTo>
                    <a:pt x="16" y="22"/>
                  </a:lnTo>
                  <a:lnTo>
                    <a:pt x="0" y="16"/>
                  </a:lnTo>
                  <a:lnTo>
                    <a:pt x="12" y="15"/>
                  </a:lnTo>
                  <a:lnTo>
                    <a:pt x="30" y="10"/>
                  </a:lnTo>
                  <a:lnTo>
                    <a:pt x="52" y="6"/>
                  </a:lnTo>
                  <a:lnTo>
                    <a:pt x="6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6" name="Freeform 446"/>
            <p:cNvSpPr>
              <a:spLocks/>
            </p:cNvSpPr>
            <p:nvPr/>
          </p:nvSpPr>
          <p:spPr bwMode="auto">
            <a:xfrm>
              <a:off x="3693" y="2365"/>
              <a:ext cx="1819" cy="1375"/>
            </a:xfrm>
            <a:custGeom>
              <a:avLst/>
              <a:gdLst>
                <a:gd name="T0" fmla="*/ 1369 w 1819"/>
                <a:gd name="T1" fmla="*/ 59 h 1375"/>
                <a:gd name="T2" fmla="*/ 1617 w 1819"/>
                <a:gd name="T3" fmla="*/ 89 h 1375"/>
                <a:gd name="T4" fmla="*/ 1819 w 1819"/>
                <a:gd name="T5" fmla="*/ 136 h 1375"/>
                <a:gd name="T6" fmla="*/ 1784 w 1819"/>
                <a:gd name="T7" fmla="*/ 156 h 1375"/>
                <a:gd name="T8" fmla="*/ 1689 w 1819"/>
                <a:gd name="T9" fmla="*/ 205 h 1375"/>
                <a:gd name="T10" fmla="*/ 1664 w 1819"/>
                <a:gd name="T11" fmla="*/ 247 h 1375"/>
                <a:gd name="T12" fmla="*/ 1624 w 1819"/>
                <a:gd name="T13" fmla="*/ 166 h 1375"/>
                <a:gd name="T14" fmla="*/ 1494 w 1819"/>
                <a:gd name="T15" fmla="*/ 213 h 1375"/>
                <a:gd name="T16" fmla="*/ 1606 w 1819"/>
                <a:gd name="T17" fmla="*/ 316 h 1375"/>
                <a:gd name="T18" fmla="*/ 1573 w 1819"/>
                <a:gd name="T19" fmla="*/ 306 h 1375"/>
                <a:gd name="T20" fmla="*/ 1530 w 1819"/>
                <a:gd name="T21" fmla="*/ 427 h 1375"/>
                <a:gd name="T22" fmla="*/ 1530 w 1819"/>
                <a:gd name="T23" fmla="*/ 473 h 1375"/>
                <a:gd name="T24" fmla="*/ 1436 w 1819"/>
                <a:gd name="T25" fmla="*/ 434 h 1375"/>
                <a:gd name="T26" fmla="*/ 1474 w 1819"/>
                <a:gd name="T27" fmla="*/ 472 h 1375"/>
                <a:gd name="T28" fmla="*/ 1492 w 1819"/>
                <a:gd name="T29" fmla="*/ 556 h 1375"/>
                <a:gd name="T30" fmla="*/ 1433 w 1819"/>
                <a:gd name="T31" fmla="*/ 654 h 1375"/>
                <a:gd name="T32" fmla="*/ 1383 w 1819"/>
                <a:gd name="T33" fmla="*/ 730 h 1375"/>
                <a:gd name="T34" fmla="*/ 1323 w 1819"/>
                <a:gd name="T35" fmla="*/ 774 h 1375"/>
                <a:gd name="T36" fmla="*/ 1333 w 1819"/>
                <a:gd name="T37" fmla="*/ 856 h 1375"/>
                <a:gd name="T38" fmla="*/ 1297 w 1819"/>
                <a:gd name="T39" fmla="*/ 844 h 1375"/>
                <a:gd name="T40" fmla="*/ 1273 w 1819"/>
                <a:gd name="T41" fmla="*/ 737 h 1375"/>
                <a:gd name="T42" fmla="*/ 1198 w 1819"/>
                <a:gd name="T43" fmla="*/ 650 h 1375"/>
                <a:gd name="T44" fmla="*/ 1090 w 1819"/>
                <a:gd name="T45" fmla="*/ 734 h 1375"/>
                <a:gd name="T46" fmla="*/ 993 w 1819"/>
                <a:gd name="T47" fmla="*/ 674 h 1375"/>
                <a:gd name="T48" fmla="*/ 968 w 1819"/>
                <a:gd name="T49" fmla="*/ 646 h 1375"/>
                <a:gd name="T50" fmla="*/ 765 w 1819"/>
                <a:gd name="T51" fmla="*/ 593 h 1375"/>
                <a:gd name="T52" fmla="*/ 791 w 1819"/>
                <a:gd name="T53" fmla="*/ 629 h 1375"/>
                <a:gd name="T54" fmla="*/ 748 w 1819"/>
                <a:gd name="T55" fmla="*/ 751 h 1375"/>
                <a:gd name="T56" fmla="*/ 624 w 1819"/>
                <a:gd name="T57" fmla="*/ 669 h 1375"/>
                <a:gd name="T58" fmla="*/ 551 w 1819"/>
                <a:gd name="T59" fmla="*/ 567 h 1375"/>
                <a:gd name="T60" fmla="*/ 641 w 1819"/>
                <a:gd name="T61" fmla="*/ 744 h 1375"/>
                <a:gd name="T62" fmla="*/ 719 w 1819"/>
                <a:gd name="T63" fmla="*/ 891 h 1375"/>
                <a:gd name="T64" fmla="*/ 641 w 1819"/>
                <a:gd name="T65" fmla="*/ 1095 h 1375"/>
                <a:gd name="T66" fmla="*/ 576 w 1819"/>
                <a:gd name="T67" fmla="*/ 1227 h 1375"/>
                <a:gd name="T68" fmla="*/ 491 w 1819"/>
                <a:gd name="T69" fmla="*/ 1355 h 1375"/>
                <a:gd name="T70" fmla="*/ 332 w 1819"/>
                <a:gd name="T71" fmla="*/ 1183 h 1375"/>
                <a:gd name="T72" fmla="*/ 289 w 1819"/>
                <a:gd name="T73" fmla="*/ 937 h 1375"/>
                <a:gd name="T74" fmla="*/ 162 w 1819"/>
                <a:gd name="T75" fmla="*/ 876 h 1375"/>
                <a:gd name="T76" fmla="*/ 10 w 1819"/>
                <a:gd name="T77" fmla="*/ 763 h 1375"/>
                <a:gd name="T78" fmla="*/ 42 w 1819"/>
                <a:gd name="T79" fmla="*/ 597 h 1375"/>
                <a:gd name="T80" fmla="*/ 135 w 1819"/>
                <a:gd name="T81" fmla="*/ 483 h 1375"/>
                <a:gd name="T82" fmla="*/ 181 w 1819"/>
                <a:gd name="T83" fmla="*/ 382 h 1375"/>
                <a:gd name="T84" fmla="*/ 184 w 1819"/>
                <a:gd name="T85" fmla="*/ 310 h 1375"/>
                <a:gd name="T86" fmla="*/ 311 w 1819"/>
                <a:gd name="T87" fmla="*/ 226 h 1375"/>
                <a:gd name="T88" fmla="*/ 399 w 1819"/>
                <a:gd name="T89" fmla="*/ 245 h 1375"/>
                <a:gd name="T90" fmla="*/ 471 w 1819"/>
                <a:gd name="T91" fmla="*/ 182 h 1375"/>
                <a:gd name="T92" fmla="*/ 428 w 1819"/>
                <a:gd name="T93" fmla="*/ 119 h 1375"/>
                <a:gd name="T94" fmla="*/ 361 w 1819"/>
                <a:gd name="T95" fmla="*/ 223 h 1375"/>
                <a:gd name="T96" fmla="*/ 285 w 1819"/>
                <a:gd name="T97" fmla="*/ 205 h 1375"/>
                <a:gd name="T98" fmla="*/ 374 w 1819"/>
                <a:gd name="T99" fmla="*/ 79 h 1375"/>
                <a:gd name="T100" fmla="*/ 562 w 1819"/>
                <a:gd name="T101" fmla="*/ 116 h 1375"/>
                <a:gd name="T102" fmla="*/ 549 w 1819"/>
                <a:gd name="T103" fmla="*/ 132 h 1375"/>
                <a:gd name="T104" fmla="*/ 599 w 1819"/>
                <a:gd name="T105" fmla="*/ 110 h 1375"/>
                <a:gd name="T106" fmla="*/ 696 w 1819"/>
                <a:gd name="T107" fmla="*/ 70 h 1375"/>
                <a:gd name="T108" fmla="*/ 799 w 1819"/>
                <a:gd name="T109" fmla="*/ 63 h 1375"/>
                <a:gd name="T110" fmla="*/ 846 w 1819"/>
                <a:gd name="T111" fmla="*/ 90 h 1375"/>
                <a:gd name="T112" fmla="*/ 836 w 1819"/>
                <a:gd name="T113" fmla="*/ 65 h 1375"/>
                <a:gd name="T114" fmla="*/ 849 w 1819"/>
                <a:gd name="T115" fmla="*/ 36 h 1375"/>
                <a:gd name="T116" fmla="*/ 978 w 1819"/>
                <a:gd name="T117" fmla="*/ 0 h 1375"/>
                <a:gd name="T118" fmla="*/ 1052 w 1819"/>
                <a:gd name="T119" fmla="*/ 43 h 1375"/>
                <a:gd name="T120" fmla="*/ 1242 w 1819"/>
                <a:gd name="T121" fmla="*/ 56 h 13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19"/>
                <a:gd name="T184" fmla="*/ 0 h 1375"/>
                <a:gd name="T185" fmla="*/ 1819 w 1819"/>
                <a:gd name="T186" fmla="*/ 1375 h 137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19" h="1375">
                  <a:moveTo>
                    <a:pt x="1272" y="66"/>
                  </a:moveTo>
                  <a:lnTo>
                    <a:pt x="1272" y="62"/>
                  </a:lnTo>
                  <a:lnTo>
                    <a:pt x="1272" y="59"/>
                  </a:lnTo>
                  <a:lnTo>
                    <a:pt x="1286" y="60"/>
                  </a:lnTo>
                  <a:lnTo>
                    <a:pt x="1302" y="62"/>
                  </a:lnTo>
                  <a:lnTo>
                    <a:pt x="1317" y="63"/>
                  </a:lnTo>
                  <a:lnTo>
                    <a:pt x="1333" y="65"/>
                  </a:lnTo>
                  <a:lnTo>
                    <a:pt x="1333" y="63"/>
                  </a:lnTo>
                  <a:lnTo>
                    <a:pt x="1335" y="62"/>
                  </a:lnTo>
                  <a:lnTo>
                    <a:pt x="1330" y="59"/>
                  </a:lnTo>
                  <a:lnTo>
                    <a:pt x="1327" y="56"/>
                  </a:lnTo>
                  <a:lnTo>
                    <a:pt x="1325" y="53"/>
                  </a:lnTo>
                  <a:lnTo>
                    <a:pt x="1323" y="48"/>
                  </a:lnTo>
                  <a:lnTo>
                    <a:pt x="1337" y="48"/>
                  </a:lnTo>
                  <a:lnTo>
                    <a:pt x="1350" y="49"/>
                  </a:lnTo>
                  <a:lnTo>
                    <a:pt x="1356" y="50"/>
                  </a:lnTo>
                  <a:lnTo>
                    <a:pt x="1362" y="52"/>
                  </a:lnTo>
                  <a:lnTo>
                    <a:pt x="1366" y="55"/>
                  </a:lnTo>
                  <a:lnTo>
                    <a:pt x="1369" y="59"/>
                  </a:lnTo>
                  <a:lnTo>
                    <a:pt x="1377" y="55"/>
                  </a:lnTo>
                  <a:lnTo>
                    <a:pt x="1385" y="53"/>
                  </a:lnTo>
                  <a:lnTo>
                    <a:pt x="1390" y="53"/>
                  </a:lnTo>
                  <a:lnTo>
                    <a:pt x="1396" y="53"/>
                  </a:lnTo>
                  <a:lnTo>
                    <a:pt x="1406" y="58"/>
                  </a:lnTo>
                  <a:lnTo>
                    <a:pt x="1417" y="65"/>
                  </a:lnTo>
                  <a:lnTo>
                    <a:pt x="1435" y="65"/>
                  </a:lnTo>
                  <a:lnTo>
                    <a:pt x="1452" y="65"/>
                  </a:lnTo>
                  <a:lnTo>
                    <a:pt x="1467" y="66"/>
                  </a:lnTo>
                  <a:lnTo>
                    <a:pt x="1484" y="66"/>
                  </a:lnTo>
                  <a:lnTo>
                    <a:pt x="1504" y="72"/>
                  </a:lnTo>
                  <a:lnTo>
                    <a:pt x="1524" y="79"/>
                  </a:lnTo>
                  <a:lnTo>
                    <a:pt x="1542" y="79"/>
                  </a:lnTo>
                  <a:lnTo>
                    <a:pt x="1557" y="80"/>
                  </a:lnTo>
                  <a:lnTo>
                    <a:pt x="1573" y="80"/>
                  </a:lnTo>
                  <a:lnTo>
                    <a:pt x="1590" y="80"/>
                  </a:lnTo>
                  <a:lnTo>
                    <a:pt x="1602" y="86"/>
                  </a:lnTo>
                  <a:lnTo>
                    <a:pt x="1617" y="89"/>
                  </a:lnTo>
                  <a:lnTo>
                    <a:pt x="1617" y="87"/>
                  </a:lnTo>
                  <a:lnTo>
                    <a:pt x="1616" y="85"/>
                  </a:lnTo>
                  <a:lnTo>
                    <a:pt x="1613" y="82"/>
                  </a:lnTo>
                  <a:lnTo>
                    <a:pt x="1606" y="80"/>
                  </a:lnTo>
                  <a:lnTo>
                    <a:pt x="1600" y="77"/>
                  </a:lnTo>
                  <a:lnTo>
                    <a:pt x="1600" y="76"/>
                  </a:lnTo>
                  <a:lnTo>
                    <a:pt x="1600" y="75"/>
                  </a:lnTo>
                  <a:lnTo>
                    <a:pt x="1600" y="73"/>
                  </a:lnTo>
                  <a:lnTo>
                    <a:pt x="1602" y="72"/>
                  </a:lnTo>
                  <a:lnTo>
                    <a:pt x="1623" y="72"/>
                  </a:lnTo>
                  <a:lnTo>
                    <a:pt x="1646" y="76"/>
                  </a:lnTo>
                  <a:lnTo>
                    <a:pt x="1667" y="80"/>
                  </a:lnTo>
                  <a:lnTo>
                    <a:pt x="1687" y="86"/>
                  </a:lnTo>
                  <a:lnTo>
                    <a:pt x="1727" y="99"/>
                  </a:lnTo>
                  <a:lnTo>
                    <a:pt x="1764" y="112"/>
                  </a:lnTo>
                  <a:lnTo>
                    <a:pt x="1787" y="113"/>
                  </a:lnTo>
                  <a:lnTo>
                    <a:pt x="1807" y="117"/>
                  </a:lnTo>
                  <a:lnTo>
                    <a:pt x="1813" y="126"/>
                  </a:lnTo>
                  <a:lnTo>
                    <a:pt x="1819" y="136"/>
                  </a:lnTo>
                  <a:lnTo>
                    <a:pt x="1800" y="133"/>
                  </a:lnTo>
                  <a:lnTo>
                    <a:pt x="1776" y="127"/>
                  </a:lnTo>
                  <a:lnTo>
                    <a:pt x="1763" y="125"/>
                  </a:lnTo>
                  <a:lnTo>
                    <a:pt x="1753" y="123"/>
                  </a:lnTo>
                  <a:lnTo>
                    <a:pt x="1744" y="122"/>
                  </a:lnTo>
                  <a:lnTo>
                    <a:pt x="1740" y="123"/>
                  </a:lnTo>
                  <a:lnTo>
                    <a:pt x="1743" y="126"/>
                  </a:lnTo>
                  <a:lnTo>
                    <a:pt x="1746" y="130"/>
                  </a:lnTo>
                  <a:lnTo>
                    <a:pt x="1737" y="130"/>
                  </a:lnTo>
                  <a:lnTo>
                    <a:pt x="1729" y="132"/>
                  </a:lnTo>
                  <a:lnTo>
                    <a:pt x="1729" y="133"/>
                  </a:lnTo>
                  <a:lnTo>
                    <a:pt x="1737" y="133"/>
                  </a:lnTo>
                  <a:lnTo>
                    <a:pt x="1744" y="136"/>
                  </a:lnTo>
                  <a:lnTo>
                    <a:pt x="1750" y="137"/>
                  </a:lnTo>
                  <a:lnTo>
                    <a:pt x="1757" y="140"/>
                  </a:lnTo>
                  <a:lnTo>
                    <a:pt x="1770" y="146"/>
                  </a:lnTo>
                  <a:lnTo>
                    <a:pt x="1784" y="152"/>
                  </a:lnTo>
                  <a:lnTo>
                    <a:pt x="1784" y="156"/>
                  </a:lnTo>
                  <a:lnTo>
                    <a:pt x="1784" y="160"/>
                  </a:lnTo>
                  <a:lnTo>
                    <a:pt x="1783" y="162"/>
                  </a:lnTo>
                  <a:lnTo>
                    <a:pt x="1781" y="163"/>
                  </a:lnTo>
                  <a:lnTo>
                    <a:pt x="1767" y="162"/>
                  </a:lnTo>
                  <a:lnTo>
                    <a:pt x="1753" y="165"/>
                  </a:lnTo>
                  <a:lnTo>
                    <a:pt x="1749" y="166"/>
                  </a:lnTo>
                  <a:lnTo>
                    <a:pt x="1744" y="170"/>
                  </a:lnTo>
                  <a:lnTo>
                    <a:pt x="1740" y="176"/>
                  </a:lnTo>
                  <a:lnTo>
                    <a:pt x="1739" y="185"/>
                  </a:lnTo>
                  <a:lnTo>
                    <a:pt x="1731" y="186"/>
                  </a:lnTo>
                  <a:lnTo>
                    <a:pt x="1724" y="186"/>
                  </a:lnTo>
                  <a:lnTo>
                    <a:pt x="1723" y="182"/>
                  </a:lnTo>
                  <a:lnTo>
                    <a:pt x="1720" y="179"/>
                  </a:lnTo>
                  <a:lnTo>
                    <a:pt x="1710" y="180"/>
                  </a:lnTo>
                  <a:lnTo>
                    <a:pt x="1700" y="183"/>
                  </a:lnTo>
                  <a:lnTo>
                    <a:pt x="1690" y="187"/>
                  </a:lnTo>
                  <a:lnTo>
                    <a:pt x="1683" y="193"/>
                  </a:lnTo>
                  <a:lnTo>
                    <a:pt x="1686" y="200"/>
                  </a:lnTo>
                  <a:lnTo>
                    <a:pt x="1689" y="205"/>
                  </a:lnTo>
                  <a:lnTo>
                    <a:pt x="1692" y="207"/>
                  </a:lnTo>
                  <a:lnTo>
                    <a:pt x="1694" y="210"/>
                  </a:lnTo>
                  <a:lnTo>
                    <a:pt x="1702" y="213"/>
                  </a:lnTo>
                  <a:lnTo>
                    <a:pt x="1713" y="219"/>
                  </a:lnTo>
                  <a:lnTo>
                    <a:pt x="1714" y="226"/>
                  </a:lnTo>
                  <a:lnTo>
                    <a:pt x="1716" y="235"/>
                  </a:lnTo>
                  <a:lnTo>
                    <a:pt x="1720" y="235"/>
                  </a:lnTo>
                  <a:lnTo>
                    <a:pt x="1723" y="237"/>
                  </a:lnTo>
                  <a:lnTo>
                    <a:pt x="1726" y="245"/>
                  </a:lnTo>
                  <a:lnTo>
                    <a:pt x="1727" y="252"/>
                  </a:lnTo>
                  <a:lnTo>
                    <a:pt x="1727" y="259"/>
                  </a:lnTo>
                  <a:lnTo>
                    <a:pt x="1727" y="266"/>
                  </a:lnTo>
                  <a:lnTo>
                    <a:pt x="1727" y="277"/>
                  </a:lnTo>
                  <a:lnTo>
                    <a:pt x="1727" y="290"/>
                  </a:lnTo>
                  <a:lnTo>
                    <a:pt x="1723" y="290"/>
                  </a:lnTo>
                  <a:lnTo>
                    <a:pt x="1717" y="290"/>
                  </a:lnTo>
                  <a:lnTo>
                    <a:pt x="1700" y="277"/>
                  </a:lnTo>
                  <a:lnTo>
                    <a:pt x="1682" y="263"/>
                  </a:lnTo>
                  <a:lnTo>
                    <a:pt x="1664" y="247"/>
                  </a:lnTo>
                  <a:lnTo>
                    <a:pt x="1650" y="232"/>
                  </a:lnTo>
                  <a:lnTo>
                    <a:pt x="1652" y="222"/>
                  </a:lnTo>
                  <a:lnTo>
                    <a:pt x="1653" y="212"/>
                  </a:lnTo>
                  <a:lnTo>
                    <a:pt x="1657" y="202"/>
                  </a:lnTo>
                  <a:lnTo>
                    <a:pt x="1660" y="193"/>
                  </a:lnTo>
                  <a:lnTo>
                    <a:pt x="1663" y="185"/>
                  </a:lnTo>
                  <a:lnTo>
                    <a:pt x="1664" y="176"/>
                  </a:lnTo>
                  <a:lnTo>
                    <a:pt x="1664" y="167"/>
                  </a:lnTo>
                  <a:lnTo>
                    <a:pt x="1662" y="160"/>
                  </a:lnTo>
                  <a:lnTo>
                    <a:pt x="1656" y="160"/>
                  </a:lnTo>
                  <a:lnTo>
                    <a:pt x="1650" y="160"/>
                  </a:lnTo>
                  <a:lnTo>
                    <a:pt x="1649" y="166"/>
                  </a:lnTo>
                  <a:lnTo>
                    <a:pt x="1649" y="173"/>
                  </a:lnTo>
                  <a:lnTo>
                    <a:pt x="1646" y="173"/>
                  </a:lnTo>
                  <a:lnTo>
                    <a:pt x="1644" y="175"/>
                  </a:lnTo>
                  <a:lnTo>
                    <a:pt x="1639" y="175"/>
                  </a:lnTo>
                  <a:lnTo>
                    <a:pt x="1633" y="176"/>
                  </a:lnTo>
                  <a:lnTo>
                    <a:pt x="1629" y="170"/>
                  </a:lnTo>
                  <a:lnTo>
                    <a:pt x="1624" y="166"/>
                  </a:lnTo>
                  <a:lnTo>
                    <a:pt x="1619" y="166"/>
                  </a:lnTo>
                  <a:lnTo>
                    <a:pt x="1614" y="166"/>
                  </a:lnTo>
                  <a:lnTo>
                    <a:pt x="1609" y="166"/>
                  </a:lnTo>
                  <a:lnTo>
                    <a:pt x="1606" y="169"/>
                  </a:lnTo>
                  <a:lnTo>
                    <a:pt x="1603" y="170"/>
                  </a:lnTo>
                  <a:lnTo>
                    <a:pt x="1600" y="173"/>
                  </a:lnTo>
                  <a:lnTo>
                    <a:pt x="1600" y="180"/>
                  </a:lnTo>
                  <a:lnTo>
                    <a:pt x="1600" y="187"/>
                  </a:lnTo>
                  <a:lnTo>
                    <a:pt x="1603" y="190"/>
                  </a:lnTo>
                  <a:lnTo>
                    <a:pt x="1607" y="192"/>
                  </a:lnTo>
                  <a:lnTo>
                    <a:pt x="1606" y="193"/>
                  </a:lnTo>
                  <a:lnTo>
                    <a:pt x="1606" y="195"/>
                  </a:lnTo>
                  <a:lnTo>
                    <a:pt x="1582" y="196"/>
                  </a:lnTo>
                  <a:lnTo>
                    <a:pt x="1553" y="196"/>
                  </a:lnTo>
                  <a:lnTo>
                    <a:pt x="1539" y="195"/>
                  </a:lnTo>
                  <a:lnTo>
                    <a:pt x="1524" y="196"/>
                  </a:lnTo>
                  <a:lnTo>
                    <a:pt x="1512" y="197"/>
                  </a:lnTo>
                  <a:lnTo>
                    <a:pt x="1499" y="200"/>
                  </a:lnTo>
                  <a:lnTo>
                    <a:pt x="1494" y="213"/>
                  </a:lnTo>
                  <a:lnTo>
                    <a:pt x="1490" y="227"/>
                  </a:lnTo>
                  <a:lnTo>
                    <a:pt x="1484" y="239"/>
                  </a:lnTo>
                  <a:lnTo>
                    <a:pt x="1480" y="250"/>
                  </a:lnTo>
                  <a:lnTo>
                    <a:pt x="1496" y="257"/>
                  </a:lnTo>
                  <a:lnTo>
                    <a:pt x="1510" y="262"/>
                  </a:lnTo>
                  <a:lnTo>
                    <a:pt x="1520" y="259"/>
                  </a:lnTo>
                  <a:lnTo>
                    <a:pt x="1534" y="256"/>
                  </a:lnTo>
                  <a:lnTo>
                    <a:pt x="1539" y="263"/>
                  </a:lnTo>
                  <a:lnTo>
                    <a:pt x="1544" y="267"/>
                  </a:lnTo>
                  <a:lnTo>
                    <a:pt x="1552" y="273"/>
                  </a:lnTo>
                  <a:lnTo>
                    <a:pt x="1559" y="277"/>
                  </a:lnTo>
                  <a:lnTo>
                    <a:pt x="1557" y="266"/>
                  </a:lnTo>
                  <a:lnTo>
                    <a:pt x="1556" y="256"/>
                  </a:lnTo>
                  <a:lnTo>
                    <a:pt x="1569" y="267"/>
                  </a:lnTo>
                  <a:lnTo>
                    <a:pt x="1590" y="287"/>
                  </a:lnTo>
                  <a:lnTo>
                    <a:pt x="1612" y="307"/>
                  </a:lnTo>
                  <a:lnTo>
                    <a:pt x="1623" y="322"/>
                  </a:lnTo>
                  <a:lnTo>
                    <a:pt x="1614" y="319"/>
                  </a:lnTo>
                  <a:lnTo>
                    <a:pt x="1606" y="316"/>
                  </a:lnTo>
                  <a:lnTo>
                    <a:pt x="1606" y="317"/>
                  </a:lnTo>
                  <a:lnTo>
                    <a:pt x="1606" y="319"/>
                  </a:lnTo>
                  <a:lnTo>
                    <a:pt x="1620" y="334"/>
                  </a:lnTo>
                  <a:lnTo>
                    <a:pt x="1632" y="352"/>
                  </a:lnTo>
                  <a:lnTo>
                    <a:pt x="1632" y="353"/>
                  </a:lnTo>
                  <a:lnTo>
                    <a:pt x="1630" y="353"/>
                  </a:lnTo>
                  <a:lnTo>
                    <a:pt x="1623" y="353"/>
                  </a:lnTo>
                  <a:lnTo>
                    <a:pt x="1616" y="352"/>
                  </a:lnTo>
                  <a:lnTo>
                    <a:pt x="1613" y="343"/>
                  </a:lnTo>
                  <a:lnTo>
                    <a:pt x="1607" y="333"/>
                  </a:lnTo>
                  <a:lnTo>
                    <a:pt x="1602" y="323"/>
                  </a:lnTo>
                  <a:lnTo>
                    <a:pt x="1593" y="312"/>
                  </a:lnTo>
                  <a:lnTo>
                    <a:pt x="1586" y="300"/>
                  </a:lnTo>
                  <a:lnTo>
                    <a:pt x="1577" y="290"/>
                  </a:lnTo>
                  <a:lnTo>
                    <a:pt x="1570" y="283"/>
                  </a:lnTo>
                  <a:lnTo>
                    <a:pt x="1563" y="279"/>
                  </a:lnTo>
                  <a:lnTo>
                    <a:pt x="1563" y="280"/>
                  </a:lnTo>
                  <a:lnTo>
                    <a:pt x="1563" y="283"/>
                  </a:lnTo>
                  <a:lnTo>
                    <a:pt x="1573" y="306"/>
                  </a:lnTo>
                  <a:lnTo>
                    <a:pt x="1579" y="326"/>
                  </a:lnTo>
                  <a:lnTo>
                    <a:pt x="1580" y="334"/>
                  </a:lnTo>
                  <a:lnTo>
                    <a:pt x="1579" y="346"/>
                  </a:lnTo>
                  <a:lnTo>
                    <a:pt x="1576" y="359"/>
                  </a:lnTo>
                  <a:lnTo>
                    <a:pt x="1572" y="374"/>
                  </a:lnTo>
                  <a:lnTo>
                    <a:pt x="1570" y="380"/>
                  </a:lnTo>
                  <a:lnTo>
                    <a:pt x="1570" y="386"/>
                  </a:lnTo>
                  <a:lnTo>
                    <a:pt x="1570" y="389"/>
                  </a:lnTo>
                  <a:lnTo>
                    <a:pt x="1566" y="393"/>
                  </a:lnTo>
                  <a:lnTo>
                    <a:pt x="1559" y="396"/>
                  </a:lnTo>
                  <a:lnTo>
                    <a:pt x="1552" y="396"/>
                  </a:lnTo>
                  <a:lnTo>
                    <a:pt x="1544" y="396"/>
                  </a:lnTo>
                  <a:lnTo>
                    <a:pt x="1536" y="394"/>
                  </a:lnTo>
                  <a:lnTo>
                    <a:pt x="1532" y="399"/>
                  </a:lnTo>
                  <a:lnTo>
                    <a:pt x="1527" y="403"/>
                  </a:lnTo>
                  <a:lnTo>
                    <a:pt x="1532" y="412"/>
                  </a:lnTo>
                  <a:lnTo>
                    <a:pt x="1536" y="420"/>
                  </a:lnTo>
                  <a:lnTo>
                    <a:pt x="1533" y="424"/>
                  </a:lnTo>
                  <a:lnTo>
                    <a:pt x="1530" y="427"/>
                  </a:lnTo>
                  <a:lnTo>
                    <a:pt x="1527" y="429"/>
                  </a:lnTo>
                  <a:lnTo>
                    <a:pt x="1523" y="432"/>
                  </a:lnTo>
                  <a:lnTo>
                    <a:pt x="1523" y="437"/>
                  </a:lnTo>
                  <a:lnTo>
                    <a:pt x="1523" y="443"/>
                  </a:lnTo>
                  <a:lnTo>
                    <a:pt x="1529" y="444"/>
                  </a:lnTo>
                  <a:lnTo>
                    <a:pt x="1536" y="449"/>
                  </a:lnTo>
                  <a:lnTo>
                    <a:pt x="1542" y="453"/>
                  </a:lnTo>
                  <a:lnTo>
                    <a:pt x="1547" y="459"/>
                  </a:lnTo>
                  <a:lnTo>
                    <a:pt x="1552" y="464"/>
                  </a:lnTo>
                  <a:lnTo>
                    <a:pt x="1556" y="472"/>
                  </a:lnTo>
                  <a:lnTo>
                    <a:pt x="1559" y="477"/>
                  </a:lnTo>
                  <a:lnTo>
                    <a:pt x="1560" y="484"/>
                  </a:lnTo>
                  <a:lnTo>
                    <a:pt x="1552" y="494"/>
                  </a:lnTo>
                  <a:lnTo>
                    <a:pt x="1543" y="503"/>
                  </a:lnTo>
                  <a:lnTo>
                    <a:pt x="1537" y="503"/>
                  </a:lnTo>
                  <a:lnTo>
                    <a:pt x="1533" y="500"/>
                  </a:lnTo>
                  <a:lnTo>
                    <a:pt x="1533" y="487"/>
                  </a:lnTo>
                  <a:lnTo>
                    <a:pt x="1532" y="477"/>
                  </a:lnTo>
                  <a:lnTo>
                    <a:pt x="1530" y="473"/>
                  </a:lnTo>
                  <a:lnTo>
                    <a:pt x="1527" y="469"/>
                  </a:lnTo>
                  <a:lnTo>
                    <a:pt x="1526" y="464"/>
                  </a:lnTo>
                  <a:lnTo>
                    <a:pt x="1522" y="462"/>
                  </a:lnTo>
                  <a:lnTo>
                    <a:pt x="1510" y="459"/>
                  </a:lnTo>
                  <a:lnTo>
                    <a:pt x="1500" y="456"/>
                  </a:lnTo>
                  <a:lnTo>
                    <a:pt x="1500" y="447"/>
                  </a:lnTo>
                  <a:lnTo>
                    <a:pt x="1500" y="443"/>
                  </a:lnTo>
                  <a:lnTo>
                    <a:pt x="1499" y="439"/>
                  </a:lnTo>
                  <a:lnTo>
                    <a:pt x="1496" y="434"/>
                  </a:lnTo>
                  <a:lnTo>
                    <a:pt x="1484" y="434"/>
                  </a:lnTo>
                  <a:lnTo>
                    <a:pt x="1476" y="437"/>
                  </a:lnTo>
                  <a:lnTo>
                    <a:pt x="1469" y="440"/>
                  </a:lnTo>
                  <a:lnTo>
                    <a:pt x="1460" y="444"/>
                  </a:lnTo>
                  <a:lnTo>
                    <a:pt x="1460" y="433"/>
                  </a:lnTo>
                  <a:lnTo>
                    <a:pt x="1457" y="424"/>
                  </a:lnTo>
                  <a:lnTo>
                    <a:pt x="1452" y="423"/>
                  </a:lnTo>
                  <a:lnTo>
                    <a:pt x="1445" y="422"/>
                  </a:lnTo>
                  <a:lnTo>
                    <a:pt x="1442" y="429"/>
                  </a:lnTo>
                  <a:lnTo>
                    <a:pt x="1436" y="434"/>
                  </a:lnTo>
                  <a:lnTo>
                    <a:pt x="1430" y="439"/>
                  </a:lnTo>
                  <a:lnTo>
                    <a:pt x="1423" y="442"/>
                  </a:lnTo>
                  <a:lnTo>
                    <a:pt x="1425" y="447"/>
                  </a:lnTo>
                  <a:lnTo>
                    <a:pt x="1426" y="454"/>
                  </a:lnTo>
                  <a:lnTo>
                    <a:pt x="1432" y="456"/>
                  </a:lnTo>
                  <a:lnTo>
                    <a:pt x="1436" y="456"/>
                  </a:lnTo>
                  <a:lnTo>
                    <a:pt x="1439" y="459"/>
                  </a:lnTo>
                  <a:lnTo>
                    <a:pt x="1442" y="460"/>
                  </a:lnTo>
                  <a:lnTo>
                    <a:pt x="1445" y="462"/>
                  </a:lnTo>
                  <a:lnTo>
                    <a:pt x="1447" y="464"/>
                  </a:lnTo>
                  <a:lnTo>
                    <a:pt x="1450" y="466"/>
                  </a:lnTo>
                  <a:lnTo>
                    <a:pt x="1456" y="466"/>
                  </a:lnTo>
                  <a:lnTo>
                    <a:pt x="1459" y="463"/>
                  </a:lnTo>
                  <a:lnTo>
                    <a:pt x="1460" y="462"/>
                  </a:lnTo>
                  <a:lnTo>
                    <a:pt x="1464" y="460"/>
                  </a:lnTo>
                  <a:lnTo>
                    <a:pt x="1467" y="460"/>
                  </a:lnTo>
                  <a:lnTo>
                    <a:pt x="1476" y="463"/>
                  </a:lnTo>
                  <a:lnTo>
                    <a:pt x="1482" y="466"/>
                  </a:lnTo>
                  <a:lnTo>
                    <a:pt x="1474" y="472"/>
                  </a:lnTo>
                  <a:lnTo>
                    <a:pt x="1469" y="477"/>
                  </a:lnTo>
                  <a:lnTo>
                    <a:pt x="1466" y="480"/>
                  </a:lnTo>
                  <a:lnTo>
                    <a:pt x="1463" y="483"/>
                  </a:lnTo>
                  <a:lnTo>
                    <a:pt x="1462" y="487"/>
                  </a:lnTo>
                  <a:lnTo>
                    <a:pt x="1460" y="493"/>
                  </a:lnTo>
                  <a:lnTo>
                    <a:pt x="1464" y="500"/>
                  </a:lnTo>
                  <a:lnTo>
                    <a:pt x="1469" y="506"/>
                  </a:lnTo>
                  <a:lnTo>
                    <a:pt x="1473" y="510"/>
                  </a:lnTo>
                  <a:lnTo>
                    <a:pt x="1479" y="516"/>
                  </a:lnTo>
                  <a:lnTo>
                    <a:pt x="1489" y="524"/>
                  </a:lnTo>
                  <a:lnTo>
                    <a:pt x="1499" y="534"/>
                  </a:lnTo>
                  <a:lnTo>
                    <a:pt x="1496" y="536"/>
                  </a:lnTo>
                  <a:lnTo>
                    <a:pt x="1494" y="536"/>
                  </a:lnTo>
                  <a:lnTo>
                    <a:pt x="1494" y="537"/>
                  </a:lnTo>
                  <a:lnTo>
                    <a:pt x="1494" y="540"/>
                  </a:lnTo>
                  <a:lnTo>
                    <a:pt x="1499" y="542"/>
                  </a:lnTo>
                  <a:lnTo>
                    <a:pt x="1503" y="544"/>
                  </a:lnTo>
                  <a:lnTo>
                    <a:pt x="1497" y="550"/>
                  </a:lnTo>
                  <a:lnTo>
                    <a:pt x="1492" y="556"/>
                  </a:lnTo>
                  <a:lnTo>
                    <a:pt x="1493" y="556"/>
                  </a:lnTo>
                  <a:lnTo>
                    <a:pt x="1494" y="556"/>
                  </a:lnTo>
                  <a:lnTo>
                    <a:pt x="1503" y="557"/>
                  </a:lnTo>
                  <a:lnTo>
                    <a:pt x="1509" y="561"/>
                  </a:lnTo>
                  <a:lnTo>
                    <a:pt x="1510" y="566"/>
                  </a:lnTo>
                  <a:lnTo>
                    <a:pt x="1509" y="569"/>
                  </a:lnTo>
                  <a:lnTo>
                    <a:pt x="1509" y="571"/>
                  </a:lnTo>
                  <a:lnTo>
                    <a:pt x="1507" y="574"/>
                  </a:lnTo>
                  <a:lnTo>
                    <a:pt x="1503" y="580"/>
                  </a:lnTo>
                  <a:lnTo>
                    <a:pt x="1500" y="586"/>
                  </a:lnTo>
                  <a:lnTo>
                    <a:pt x="1492" y="607"/>
                  </a:lnTo>
                  <a:lnTo>
                    <a:pt x="1484" y="626"/>
                  </a:lnTo>
                  <a:lnTo>
                    <a:pt x="1480" y="634"/>
                  </a:lnTo>
                  <a:lnTo>
                    <a:pt x="1473" y="641"/>
                  </a:lnTo>
                  <a:lnTo>
                    <a:pt x="1466" y="647"/>
                  </a:lnTo>
                  <a:lnTo>
                    <a:pt x="1455" y="653"/>
                  </a:lnTo>
                  <a:lnTo>
                    <a:pt x="1442" y="653"/>
                  </a:lnTo>
                  <a:lnTo>
                    <a:pt x="1433" y="651"/>
                  </a:lnTo>
                  <a:lnTo>
                    <a:pt x="1433" y="654"/>
                  </a:lnTo>
                  <a:lnTo>
                    <a:pt x="1433" y="659"/>
                  </a:lnTo>
                  <a:lnTo>
                    <a:pt x="1423" y="661"/>
                  </a:lnTo>
                  <a:lnTo>
                    <a:pt x="1415" y="666"/>
                  </a:lnTo>
                  <a:lnTo>
                    <a:pt x="1409" y="671"/>
                  </a:lnTo>
                  <a:lnTo>
                    <a:pt x="1403" y="677"/>
                  </a:lnTo>
                  <a:lnTo>
                    <a:pt x="1400" y="673"/>
                  </a:lnTo>
                  <a:lnTo>
                    <a:pt x="1396" y="667"/>
                  </a:lnTo>
                  <a:lnTo>
                    <a:pt x="1395" y="666"/>
                  </a:lnTo>
                  <a:lnTo>
                    <a:pt x="1390" y="664"/>
                  </a:lnTo>
                  <a:lnTo>
                    <a:pt x="1386" y="663"/>
                  </a:lnTo>
                  <a:lnTo>
                    <a:pt x="1380" y="661"/>
                  </a:lnTo>
                  <a:lnTo>
                    <a:pt x="1370" y="670"/>
                  </a:lnTo>
                  <a:lnTo>
                    <a:pt x="1363" y="679"/>
                  </a:lnTo>
                  <a:lnTo>
                    <a:pt x="1360" y="684"/>
                  </a:lnTo>
                  <a:lnTo>
                    <a:pt x="1359" y="691"/>
                  </a:lnTo>
                  <a:lnTo>
                    <a:pt x="1357" y="699"/>
                  </a:lnTo>
                  <a:lnTo>
                    <a:pt x="1357" y="709"/>
                  </a:lnTo>
                  <a:lnTo>
                    <a:pt x="1370" y="719"/>
                  </a:lnTo>
                  <a:lnTo>
                    <a:pt x="1383" y="730"/>
                  </a:lnTo>
                  <a:lnTo>
                    <a:pt x="1390" y="736"/>
                  </a:lnTo>
                  <a:lnTo>
                    <a:pt x="1396" y="741"/>
                  </a:lnTo>
                  <a:lnTo>
                    <a:pt x="1400" y="749"/>
                  </a:lnTo>
                  <a:lnTo>
                    <a:pt x="1405" y="756"/>
                  </a:lnTo>
                  <a:lnTo>
                    <a:pt x="1407" y="774"/>
                  </a:lnTo>
                  <a:lnTo>
                    <a:pt x="1409" y="791"/>
                  </a:lnTo>
                  <a:lnTo>
                    <a:pt x="1392" y="810"/>
                  </a:lnTo>
                  <a:lnTo>
                    <a:pt x="1373" y="828"/>
                  </a:lnTo>
                  <a:lnTo>
                    <a:pt x="1366" y="828"/>
                  </a:lnTo>
                  <a:lnTo>
                    <a:pt x="1360" y="826"/>
                  </a:lnTo>
                  <a:lnTo>
                    <a:pt x="1362" y="818"/>
                  </a:lnTo>
                  <a:lnTo>
                    <a:pt x="1365" y="814"/>
                  </a:lnTo>
                  <a:lnTo>
                    <a:pt x="1363" y="813"/>
                  </a:lnTo>
                  <a:lnTo>
                    <a:pt x="1362" y="813"/>
                  </a:lnTo>
                  <a:lnTo>
                    <a:pt x="1352" y="807"/>
                  </a:lnTo>
                  <a:lnTo>
                    <a:pt x="1340" y="803"/>
                  </a:lnTo>
                  <a:lnTo>
                    <a:pt x="1337" y="793"/>
                  </a:lnTo>
                  <a:lnTo>
                    <a:pt x="1336" y="784"/>
                  </a:lnTo>
                  <a:lnTo>
                    <a:pt x="1323" y="774"/>
                  </a:lnTo>
                  <a:lnTo>
                    <a:pt x="1309" y="767"/>
                  </a:lnTo>
                  <a:lnTo>
                    <a:pt x="1307" y="767"/>
                  </a:lnTo>
                  <a:lnTo>
                    <a:pt x="1305" y="769"/>
                  </a:lnTo>
                  <a:lnTo>
                    <a:pt x="1303" y="771"/>
                  </a:lnTo>
                  <a:lnTo>
                    <a:pt x="1302" y="774"/>
                  </a:lnTo>
                  <a:lnTo>
                    <a:pt x="1303" y="780"/>
                  </a:lnTo>
                  <a:lnTo>
                    <a:pt x="1303" y="786"/>
                  </a:lnTo>
                  <a:lnTo>
                    <a:pt x="1302" y="791"/>
                  </a:lnTo>
                  <a:lnTo>
                    <a:pt x="1300" y="797"/>
                  </a:lnTo>
                  <a:lnTo>
                    <a:pt x="1299" y="808"/>
                  </a:lnTo>
                  <a:lnTo>
                    <a:pt x="1299" y="820"/>
                  </a:lnTo>
                  <a:lnTo>
                    <a:pt x="1305" y="824"/>
                  </a:lnTo>
                  <a:lnTo>
                    <a:pt x="1309" y="827"/>
                  </a:lnTo>
                  <a:lnTo>
                    <a:pt x="1310" y="836"/>
                  </a:lnTo>
                  <a:lnTo>
                    <a:pt x="1312" y="844"/>
                  </a:lnTo>
                  <a:lnTo>
                    <a:pt x="1316" y="846"/>
                  </a:lnTo>
                  <a:lnTo>
                    <a:pt x="1322" y="846"/>
                  </a:lnTo>
                  <a:lnTo>
                    <a:pt x="1327" y="851"/>
                  </a:lnTo>
                  <a:lnTo>
                    <a:pt x="1333" y="856"/>
                  </a:lnTo>
                  <a:lnTo>
                    <a:pt x="1337" y="861"/>
                  </a:lnTo>
                  <a:lnTo>
                    <a:pt x="1342" y="867"/>
                  </a:lnTo>
                  <a:lnTo>
                    <a:pt x="1345" y="874"/>
                  </a:lnTo>
                  <a:lnTo>
                    <a:pt x="1346" y="881"/>
                  </a:lnTo>
                  <a:lnTo>
                    <a:pt x="1347" y="891"/>
                  </a:lnTo>
                  <a:lnTo>
                    <a:pt x="1347" y="900"/>
                  </a:lnTo>
                  <a:lnTo>
                    <a:pt x="1352" y="898"/>
                  </a:lnTo>
                  <a:lnTo>
                    <a:pt x="1356" y="897"/>
                  </a:lnTo>
                  <a:lnTo>
                    <a:pt x="1356" y="901"/>
                  </a:lnTo>
                  <a:lnTo>
                    <a:pt x="1356" y="906"/>
                  </a:lnTo>
                  <a:lnTo>
                    <a:pt x="1353" y="913"/>
                  </a:lnTo>
                  <a:lnTo>
                    <a:pt x="1350" y="921"/>
                  </a:lnTo>
                  <a:lnTo>
                    <a:pt x="1340" y="913"/>
                  </a:lnTo>
                  <a:lnTo>
                    <a:pt x="1332" y="903"/>
                  </a:lnTo>
                  <a:lnTo>
                    <a:pt x="1325" y="891"/>
                  </a:lnTo>
                  <a:lnTo>
                    <a:pt x="1317" y="880"/>
                  </a:lnTo>
                  <a:lnTo>
                    <a:pt x="1310" y="867"/>
                  </a:lnTo>
                  <a:lnTo>
                    <a:pt x="1305" y="856"/>
                  </a:lnTo>
                  <a:lnTo>
                    <a:pt x="1297" y="844"/>
                  </a:lnTo>
                  <a:lnTo>
                    <a:pt x="1289" y="833"/>
                  </a:lnTo>
                  <a:lnTo>
                    <a:pt x="1290" y="807"/>
                  </a:lnTo>
                  <a:lnTo>
                    <a:pt x="1290" y="784"/>
                  </a:lnTo>
                  <a:lnTo>
                    <a:pt x="1289" y="774"/>
                  </a:lnTo>
                  <a:lnTo>
                    <a:pt x="1286" y="764"/>
                  </a:lnTo>
                  <a:lnTo>
                    <a:pt x="1280" y="756"/>
                  </a:lnTo>
                  <a:lnTo>
                    <a:pt x="1273" y="749"/>
                  </a:lnTo>
                  <a:lnTo>
                    <a:pt x="1269" y="750"/>
                  </a:lnTo>
                  <a:lnTo>
                    <a:pt x="1266" y="750"/>
                  </a:lnTo>
                  <a:lnTo>
                    <a:pt x="1263" y="750"/>
                  </a:lnTo>
                  <a:lnTo>
                    <a:pt x="1259" y="749"/>
                  </a:lnTo>
                  <a:lnTo>
                    <a:pt x="1259" y="747"/>
                  </a:lnTo>
                  <a:lnTo>
                    <a:pt x="1260" y="744"/>
                  </a:lnTo>
                  <a:lnTo>
                    <a:pt x="1260" y="740"/>
                  </a:lnTo>
                  <a:lnTo>
                    <a:pt x="1266" y="741"/>
                  </a:lnTo>
                  <a:lnTo>
                    <a:pt x="1269" y="741"/>
                  </a:lnTo>
                  <a:lnTo>
                    <a:pt x="1270" y="741"/>
                  </a:lnTo>
                  <a:lnTo>
                    <a:pt x="1273" y="737"/>
                  </a:lnTo>
                  <a:lnTo>
                    <a:pt x="1273" y="736"/>
                  </a:lnTo>
                  <a:lnTo>
                    <a:pt x="1275" y="733"/>
                  </a:lnTo>
                  <a:lnTo>
                    <a:pt x="1270" y="726"/>
                  </a:lnTo>
                  <a:lnTo>
                    <a:pt x="1266" y="719"/>
                  </a:lnTo>
                  <a:lnTo>
                    <a:pt x="1257" y="729"/>
                  </a:lnTo>
                  <a:lnTo>
                    <a:pt x="1247" y="737"/>
                  </a:lnTo>
                  <a:lnTo>
                    <a:pt x="1242" y="734"/>
                  </a:lnTo>
                  <a:lnTo>
                    <a:pt x="1235" y="731"/>
                  </a:lnTo>
                  <a:lnTo>
                    <a:pt x="1236" y="721"/>
                  </a:lnTo>
                  <a:lnTo>
                    <a:pt x="1236" y="713"/>
                  </a:lnTo>
                  <a:lnTo>
                    <a:pt x="1233" y="707"/>
                  </a:lnTo>
                  <a:lnTo>
                    <a:pt x="1230" y="701"/>
                  </a:lnTo>
                  <a:lnTo>
                    <a:pt x="1220" y="690"/>
                  </a:lnTo>
                  <a:lnTo>
                    <a:pt x="1209" y="677"/>
                  </a:lnTo>
                  <a:lnTo>
                    <a:pt x="1206" y="669"/>
                  </a:lnTo>
                  <a:lnTo>
                    <a:pt x="1203" y="660"/>
                  </a:lnTo>
                  <a:lnTo>
                    <a:pt x="1202" y="657"/>
                  </a:lnTo>
                  <a:lnTo>
                    <a:pt x="1200" y="653"/>
                  </a:lnTo>
                  <a:lnTo>
                    <a:pt x="1198" y="650"/>
                  </a:lnTo>
                  <a:lnTo>
                    <a:pt x="1193" y="647"/>
                  </a:lnTo>
                  <a:lnTo>
                    <a:pt x="1190" y="650"/>
                  </a:lnTo>
                  <a:lnTo>
                    <a:pt x="1186" y="653"/>
                  </a:lnTo>
                  <a:lnTo>
                    <a:pt x="1185" y="649"/>
                  </a:lnTo>
                  <a:lnTo>
                    <a:pt x="1183" y="644"/>
                  </a:lnTo>
                  <a:lnTo>
                    <a:pt x="1182" y="641"/>
                  </a:lnTo>
                  <a:lnTo>
                    <a:pt x="1179" y="640"/>
                  </a:lnTo>
                  <a:lnTo>
                    <a:pt x="1178" y="650"/>
                  </a:lnTo>
                  <a:lnTo>
                    <a:pt x="1176" y="657"/>
                  </a:lnTo>
                  <a:lnTo>
                    <a:pt x="1168" y="659"/>
                  </a:lnTo>
                  <a:lnTo>
                    <a:pt x="1160" y="660"/>
                  </a:lnTo>
                  <a:lnTo>
                    <a:pt x="1155" y="663"/>
                  </a:lnTo>
                  <a:lnTo>
                    <a:pt x="1149" y="666"/>
                  </a:lnTo>
                  <a:lnTo>
                    <a:pt x="1145" y="677"/>
                  </a:lnTo>
                  <a:lnTo>
                    <a:pt x="1140" y="687"/>
                  </a:lnTo>
                  <a:lnTo>
                    <a:pt x="1126" y="700"/>
                  </a:lnTo>
                  <a:lnTo>
                    <a:pt x="1108" y="717"/>
                  </a:lnTo>
                  <a:lnTo>
                    <a:pt x="1099" y="726"/>
                  </a:lnTo>
                  <a:lnTo>
                    <a:pt x="1090" y="734"/>
                  </a:lnTo>
                  <a:lnTo>
                    <a:pt x="1085" y="743"/>
                  </a:lnTo>
                  <a:lnTo>
                    <a:pt x="1082" y="750"/>
                  </a:lnTo>
                  <a:lnTo>
                    <a:pt x="1085" y="761"/>
                  </a:lnTo>
                  <a:lnTo>
                    <a:pt x="1086" y="774"/>
                  </a:lnTo>
                  <a:lnTo>
                    <a:pt x="1085" y="787"/>
                  </a:lnTo>
                  <a:lnTo>
                    <a:pt x="1082" y="798"/>
                  </a:lnTo>
                  <a:lnTo>
                    <a:pt x="1073" y="820"/>
                  </a:lnTo>
                  <a:lnTo>
                    <a:pt x="1068" y="837"/>
                  </a:lnTo>
                  <a:lnTo>
                    <a:pt x="1062" y="836"/>
                  </a:lnTo>
                  <a:lnTo>
                    <a:pt x="1058" y="833"/>
                  </a:lnTo>
                  <a:lnTo>
                    <a:pt x="1052" y="827"/>
                  </a:lnTo>
                  <a:lnTo>
                    <a:pt x="1046" y="820"/>
                  </a:lnTo>
                  <a:lnTo>
                    <a:pt x="1036" y="803"/>
                  </a:lnTo>
                  <a:lnTo>
                    <a:pt x="1025" y="781"/>
                  </a:lnTo>
                  <a:lnTo>
                    <a:pt x="1006" y="739"/>
                  </a:lnTo>
                  <a:lnTo>
                    <a:pt x="995" y="707"/>
                  </a:lnTo>
                  <a:lnTo>
                    <a:pt x="993" y="694"/>
                  </a:lnTo>
                  <a:lnTo>
                    <a:pt x="993" y="681"/>
                  </a:lnTo>
                  <a:lnTo>
                    <a:pt x="993" y="674"/>
                  </a:lnTo>
                  <a:lnTo>
                    <a:pt x="993" y="669"/>
                  </a:lnTo>
                  <a:lnTo>
                    <a:pt x="992" y="663"/>
                  </a:lnTo>
                  <a:lnTo>
                    <a:pt x="989" y="659"/>
                  </a:lnTo>
                  <a:lnTo>
                    <a:pt x="986" y="660"/>
                  </a:lnTo>
                  <a:lnTo>
                    <a:pt x="983" y="663"/>
                  </a:lnTo>
                  <a:lnTo>
                    <a:pt x="983" y="670"/>
                  </a:lnTo>
                  <a:lnTo>
                    <a:pt x="982" y="674"/>
                  </a:lnTo>
                  <a:lnTo>
                    <a:pt x="980" y="676"/>
                  </a:lnTo>
                  <a:lnTo>
                    <a:pt x="979" y="676"/>
                  </a:lnTo>
                  <a:lnTo>
                    <a:pt x="975" y="676"/>
                  </a:lnTo>
                  <a:lnTo>
                    <a:pt x="969" y="674"/>
                  </a:lnTo>
                  <a:lnTo>
                    <a:pt x="963" y="671"/>
                  </a:lnTo>
                  <a:lnTo>
                    <a:pt x="959" y="667"/>
                  </a:lnTo>
                  <a:lnTo>
                    <a:pt x="955" y="663"/>
                  </a:lnTo>
                  <a:lnTo>
                    <a:pt x="952" y="657"/>
                  </a:lnTo>
                  <a:lnTo>
                    <a:pt x="961" y="653"/>
                  </a:lnTo>
                  <a:lnTo>
                    <a:pt x="968" y="647"/>
                  </a:lnTo>
                  <a:lnTo>
                    <a:pt x="968" y="646"/>
                  </a:lnTo>
                  <a:lnTo>
                    <a:pt x="956" y="647"/>
                  </a:lnTo>
                  <a:lnTo>
                    <a:pt x="945" y="647"/>
                  </a:lnTo>
                  <a:lnTo>
                    <a:pt x="941" y="639"/>
                  </a:lnTo>
                  <a:lnTo>
                    <a:pt x="932" y="630"/>
                  </a:lnTo>
                  <a:lnTo>
                    <a:pt x="923" y="621"/>
                  </a:lnTo>
                  <a:lnTo>
                    <a:pt x="916" y="616"/>
                  </a:lnTo>
                  <a:lnTo>
                    <a:pt x="883" y="619"/>
                  </a:lnTo>
                  <a:lnTo>
                    <a:pt x="853" y="621"/>
                  </a:lnTo>
                  <a:lnTo>
                    <a:pt x="846" y="621"/>
                  </a:lnTo>
                  <a:lnTo>
                    <a:pt x="839" y="620"/>
                  </a:lnTo>
                  <a:lnTo>
                    <a:pt x="833" y="619"/>
                  </a:lnTo>
                  <a:lnTo>
                    <a:pt x="828" y="616"/>
                  </a:lnTo>
                  <a:lnTo>
                    <a:pt x="823" y="613"/>
                  </a:lnTo>
                  <a:lnTo>
                    <a:pt x="819" y="609"/>
                  </a:lnTo>
                  <a:lnTo>
                    <a:pt x="815" y="603"/>
                  </a:lnTo>
                  <a:lnTo>
                    <a:pt x="812" y="596"/>
                  </a:lnTo>
                  <a:lnTo>
                    <a:pt x="792" y="596"/>
                  </a:lnTo>
                  <a:lnTo>
                    <a:pt x="773" y="596"/>
                  </a:lnTo>
                  <a:lnTo>
                    <a:pt x="765" y="593"/>
                  </a:lnTo>
                  <a:lnTo>
                    <a:pt x="758" y="590"/>
                  </a:lnTo>
                  <a:lnTo>
                    <a:pt x="751" y="584"/>
                  </a:lnTo>
                  <a:lnTo>
                    <a:pt x="745" y="576"/>
                  </a:lnTo>
                  <a:lnTo>
                    <a:pt x="741" y="569"/>
                  </a:lnTo>
                  <a:lnTo>
                    <a:pt x="738" y="563"/>
                  </a:lnTo>
                  <a:lnTo>
                    <a:pt x="735" y="559"/>
                  </a:lnTo>
                  <a:lnTo>
                    <a:pt x="729" y="553"/>
                  </a:lnTo>
                  <a:lnTo>
                    <a:pt x="722" y="553"/>
                  </a:lnTo>
                  <a:lnTo>
                    <a:pt x="715" y="554"/>
                  </a:lnTo>
                  <a:lnTo>
                    <a:pt x="716" y="564"/>
                  </a:lnTo>
                  <a:lnTo>
                    <a:pt x="721" y="576"/>
                  </a:lnTo>
                  <a:lnTo>
                    <a:pt x="728" y="587"/>
                  </a:lnTo>
                  <a:lnTo>
                    <a:pt x="735" y="599"/>
                  </a:lnTo>
                  <a:lnTo>
                    <a:pt x="751" y="620"/>
                  </a:lnTo>
                  <a:lnTo>
                    <a:pt x="765" y="634"/>
                  </a:lnTo>
                  <a:lnTo>
                    <a:pt x="773" y="634"/>
                  </a:lnTo>
                  <a:lnTo>
                    <a:pt x="779" y="634"/>
                  </a:lnTo>
                  <a:lnTo>
                    <a:pt x="785" y="631"/>
                  </a:lnTo>
                  <a:lnTo>
                    <a:pt x="791" y="629"/>
                  </a:lnTo>
                  <a:lnTo>
                    <a:pt x="792" y="621"/>
                  </a:lnTo>
                  <a:lnTo>
                    <a:pt x="793" y="613"/>
                  </a:lnTo>
                  <a:lnTo>
                    <a:pt x="798" y="607"/>
                  </a:lnTo>
                  <a:lnTo>
                    <a:pt x="803" y="603"/>
                  </a:lnTo>
                  <a:lnTo>
                    <a:pt x="805" y="611"/>
                  </a:lnTo>
                  <a:lnTo>
                    <a:pt x="809" y="619"/>
                  </a:lnTo>
                  <a:lnTo>
                    <a:pt x="815" y="626"/>
                  </a:lnTo>
                  <a:lnTo>
                    <a:pt x="821" y="631"/>
                  </a:lnTo>
                  <a:lnTo>
                    <a:pt x="835" y="641"/>
                  </a:lnTo>
                  <a:lnTo>
                    <a:pt x="848" y="651"/>
                  </a:lnTo>
                  <a:lnTo>
                    <a:pt x="846" y="659"/>
                  </a:lnTo>
                  <a:lnTo>
                    <a:pt x="842" y="669"/>
                  </a:lnTo>
                  <a:lnTo>
                    <a:pt x="836" y="679"/>
                  </a:lnTo>
                  <a:lnTo>
                    <a:pt x="829" y="690"/>
                  </a:lnTo>
                  <a:lnTo>
                    <a:pt x="816" y="710"/>
                  </a:lnTo>
                  <a:lnTo>
                    <a:pt x="806" y="721"/>
                  </a:lnTo>
                  <a:lnTo>
                    <a:pt x="785" y="731"/>
                  </a:lnTo>
                  <a:lnTo>
                    <a:pt x="765" y="741"/>
                  </a:lnTo>
                  <a:lnTo>
                    <a:pt x="748" y="751"/>
                  </a:lnTo>
                  <a:lnTo>
                    <a:pt x="728" y="763"/>
                  </a:lnTo>
                  <a:lnTo>
                    <a:pt x="721" y="767"/>
                  </a:lnTo>
                  <a:lnTo>
                    <a:pt x="715" y="767"/>
                  </a:lnTo>
                  <a:lnTo>
                    <a:pt x="711" y="767"/>
                  </a:lnTo>
                  <a:lnTo>
                    <a:pt x="706" y="767"/>
                  </a:lnTo>
                  <a:lnTo>
                    <a:pt x="704" y="767"/>
                  </a:lnTo>
                  <a:lnTo>
                    <a:pt x="699" y="770"/>
                  </a:lnTo>
                  <a:lnTo>
                    <a:pt x="695" y="774"/>
                  </a:lnTo>
                  <a:lnTo>
                    <a:pt x="688" y="783"/>
                  </a:lnTo>
                  <a:lnTo>
                    <a:pt x="682" y="781"/>
                  </a:lnTo>
                  <a:lnTo>
                    <a:pt x="676" y="780"/>
                  </a:lnTo>
                  <a:lnTo>
                    <a:pt x="675" y="780"/>
                  </a:lnTo>
                  <a:lnTo>
                    <a:pt x="674" y="780"/>
                  </a:lnTo>
                  <a:lnTo>
                    <a:pt x="674" y="760"/>
                  </a:lnTo>
                  <a:lnTo>
                    <a:pt x="669" y="743"/>
                  </a:lnTo>
                  <a:lnTo>
                    <a:pt x="665" y="729"/>
                  </a:lnTo>
                  <a:lnTo>
                    <a:pt x="658" y="716"/>
                  </a:lnTo>
                  <a:lnTo>
                    <a:pt x="641" y="691"/>
                  </a:lnTo>
                  <a:lnTo>
                    <a:pt x="624" y="669"/>
                  </a:lnTo>
                  <a:lnTo>
                    <a:pt x="618" y="653"/>
                  </a:lnTo>
                  <a:lnTo>
                    <a:pt x="615" y="639"/>
                  </a:lnTo>
                  <a:lnTo>
                    <a:pt x="612" y="631"/>
                  </a:lnTo>
                  <a:lnTo>
                    <a:pt x="608" y="626"/>
                  </a:lnTo>
                  <a:lnTo>
                    <a:pt x="602" y="621"/>
                  </a:lnTo>
                  <a:lnTo>
                    <a:pt x="594" y="619"/>
                  </a:lnTo>
                  <a:lnTo>
                    <a:pt x="594" y="611"/>
                  </a:lnTo>
                  <a:lnTo>
                    <a:pt x="592" y="604"/>
                  </a:lnTo>
                  <a:lnTo>
                    <a:pt x="589" y="599"/>
                  </a:lnTo>
                  <a:lnTo>
                    <a:pt x="586" y="593"/>
                  </a:lnTo>
                  <a:lnTo>
                    <a:pt x="579" y="584"/>
                  </a:lnTo>
                  <a:lnTo>
                    <a:pt x="571" y="576"/>
                  </a:lnTo>
                  <a:lnTo>
                    <a:pt x="568" y="577"/>
                  </a:lnTo>
                  <a:lnTo>
                    <a:pt x="564" y="579"/>
                  </a:lnTo>
                  <a:lnTo>
                    <a:pt x="559" y="579"/>
                  </a:lnTo>
                  <a:lnTo>
                    <a:pt x="555" y="577"/>
                  </a:lnTo>
                  <a:lnTo>
                    <a:pt x="555" y="571"/>
                  </a:lnTo>
                  <a:lnTo>
                    <a:pt x="554" y="569"/>
                  </a:lnTo>
                  <a:lnTo>
                    <a:pt x="551" y="567"/>
                  </a:lnTo>
                  <a:lnTo>
                    <a:pt x="545" y="566"/>
                  </a:lnTo>
                  <a:lnTo>
                    <a:pt x="548" y="574"/>
                  </a:lnTo>
                  <a:lnTo>
                    <a:pt x="551" y="581"/>
                  </a:lnTo>
                  <a:lnTo>
                    <a:pt x="555" y="587"/>
                  </a:lnTo>
                  <a:lnTo>
                    <a:pt x="559" y="593"/>
                  </a:lnTo>
                  <a:lnTo>
                    <a:pt x="569" y="604"/>
                  </a:lnTo>
                  <a:lnTo>
                    <a:pt x="578" y="616"/>
                  </a:lnTo>
                  <a:lnTo>
                    <a:pt x="579" y="630"/>
                  </a:lnTo>
                  <a:lnTo>
                    <a:pt x="582" y="644"/>
                  </a:lnTo>
                  <a:lnTo>
                    <a:pt x="589" y="649"/>
                  </a:lnTo>
                  <a:lnTo>
                    <a:pt x="596" y="653"/>
                  </a:lnTo>
                  <a:lnTo>
                    <a:pt x="602" y="673"/>
                  </a:lnTo>
                  <a:lnTo>
                    <a:pt x="608" y="693"/>
                  </a:lnTo>
                  <a:lnTo>
                    <a:pt x="615" y="703"/>
                  </a:lnTo>
                  <a:lnTo>
                    <a:pt x="622" y="714"/>
                  </a:lnTo>
                  <a:lnTo>
                    <a:pt x="622" y="721"/>
                  </a:lnTo>
                  <a:lnTo>
                    <a:pt x="622" y="729"/>
                  </a:lnTo>
                  <a:lnTo>
                    <a:pt x="632" y="736"/>
                  </a:lnTo>
                  <a:lnTo>
                    <a:pt x="641" y="744"/>
                  </a:lnTo>
                  <a:lnTo>
                    <a:pt x="651" y="757"/>
                  </a:lnTo>
                  <a:lnTo>
                    <a:pt x="661" y="771"/>
                  </a:lnTo>
                  <a:lnTo>
                    <a:pt x="671" y="786"/>
                  </a:lnTo>
                  <a:lnTo>
                    <a:pt x="682" y="800"/>
                  </a:lnTo>
                  <a:lnTo>
                    <a:pt x="682" y="801"/>
                  </a:lnTo>
                  <a:lnTo>
                    <a:pt x="682" y="804"/>
                  </a:lnTo>
                  <a:lnTo>
                    <a:pt x="689" y="804"/>
                  </a:lnTo>
                  <a:lnTo>
                    <a:pt x="696" y="804"/>
                  </a:lnTo>
                  <a:lnTo>
                    <a:pt x="711" y="800"/>
                  </a:lnTo>
                  <a:lnTo>
                    <a:pt x="728" y="797"/>
                  </a:lnTo>
                  <a:lnTo>
                    <a:pt x="743" y="794"/>
                  </a:lnTo>
                  <a:lnTo>
                    <a:pt x="759" y="790"/>
                  </a:lnTo>
                  <a:lnTo>
                    <a:pt x="758" y="808"/>
                  </a:lnTo>
                  <a:lnTo>
                    <a:pt x="755" y="824"/>
                  </a:lnTo>
                  <a:lnTo>
                    <a:pt x="751" y="840"/>
                  </a:lnTo>
                  <a:lnTo>
                    <a:pt x="745" y="854"/>
                  </a:lnTo>
                  <a:lnTo>
                    <a:pt x="738" y="867"/>
                  </a:lnTo>
                  <a:lnTo>
                    <a:pt x="729" y="880"/>
                  </a:lnTo>
                  <a:lnTo>
                    <a:pt x="719" y="891"/>
                  </a:lnTo>
                  <a:lnTo>
                    <a:pt x="709" y="901"/>
                  </a:lnTo>
                  <a:lnTo>
                    <a:pt x="688" y="923"/>
                  </a:lnTo>
                  <a:lnTo>
                    <a:pt x="666" y="943"/>
                  </a:lnTo>
                  <a:lnTo>
                    <a:pt x="655" y="953"/>
                  </a:lnTo>
                  <a:lnTo>
                    <a:pt x="646" y="963"/>
                  </a:lnTo>
                  <a:lnTo>
                    <a:pt x="636" y="973"/>
                  </a:lnTo>
                  <a:lnTo>
                    <a:pt x="629" y="984"/>
                  </a:lnTo>
                  <a:lnTo>
                    <a:pt x="625" y="991"/>
                  </a:lnTo>
                  <a:lnTo>
                    <a:pt x="624" y="998"/>
                  </a:lnTo>
                  <a:lnTo>
                    <a:pt x="624" y="1004"/>
                  </a:lnTo>
                  <a:lnTo>
                    <a:pt x="625" y="1010"/>
                  </a:lnTo>
                  <a:lnTo>
                    <a:pt x="629" y="1021"/>
                  </a:lnTo>
                  <a:lnTo>
                    <a:pt x="634" y="1033"/>
                  </a:lnTo>
                  <a:lnTo>
                    <a:pt x="629" y="1045"/>
                  </a:lnTo>
                  <a:lnTo>
                    <a:pt x="625" y="1057"/>
                  </a:lnTo>
                  <a:lnTo>
                    <a:pt x="632" y="1064"/>
                  </a:lnTo>
                  <a:lnTo>
                    <a:pt x="636" y="1073"/>
                  </a:lnTo>
                  <a:lnTo>
                    <a:pt x="639" y="1083"/>
                  </a:lnTo>
                  <a:lnTo>
                    <a:pt x="641" y="1095"/>
                  </a:lnTo>
                  <a:lnTo>
                    <a:pt x="639" y="1108"/>
                  </a:lnTo>
                  <a:lnTo>
                    <a:pt x="638" y="1120"/>
                  </a:lnTo>
                  <a:lnTo>
                    <a:pt x="635" y="1128"/>
                  </a:lnTo>
                  <a:lnTo>
                    <a:pt x="632" y="1135"/>
                  </a:lnTo>
                  <a:lnTo>
                    <a:pt x="628" y="1141"/>
                  </a:lnTo>
                  <a:lnTo>
                    <a:pt x="624" y="1147"/>
                  </a:lnTo>
                  <a:lnTo>
                    <a:pt x="619" y="1151"/>
                  </a:lnTo>
                  <a:lnTo>
                    <a:pt x="614" y="1154"/>
                  </a:lnTo>
                  <a:lnTo>
                    <a:pt x="602" y="1161"/>
                  </a:lnTo>
                  <a:lnTo>
                    <a:pt x="591" y="1168"/>
                  </a:lnTo>
                  <a:lnTo>
                    <a:pt x="586" y="1173"/>
                  </a:lnTo>
                  <a:lnTo>
                    <a:pt x="582" y="1178"/>
                  </a:lnTo>
                  <a:lnTo>
                    <a:pt x="578" y="1184"/>
                  </a:lnTo>
                  <a:lnTo>
                    <a:pt x="574" y="1193"/>
                  </a:lnTo>
                  <a:lnTo>
                    <a:pt x="572" y="1200"/>
                  </a:lnTo>
                  <a:lnTo>
                    <a:pt x="572" y="1207"/>
                  </a:lnTo>
                  <a:lnTo>
                    <a:pt x="574" y="1214"/>
                  </a:lnTo>
                  <a:lnTo>
                    <a:pt x="575" y="1221"/>
                  </a:lnTo>
                  <a:lnTo>
                    <a:pt x="576" y="1227"/>
                  </a:lnTo>
                  <a:lnTo>
                    <a:pt x="576" y="1234"/>
                  </a:lnTo>
                  <a:lnTo>
                    <a:pt x="576" y="1241"/>
                  </a:lnTo>
                  <a:lnTo>
                    <a:pt x="576" y="1248"/>
                  </a:lnTo>
                  <a:lnTo>
                    <a:pt x="568" y="1250"/>
                  </a:lnTo>
                  <a:lnTo>
                    <a:pt x="561" y="1254"/>
                  </a:lnTo>
                  <a:lnTo>
                    <a:pt x="555" y="1258"/>
                  </a:lnTo>
                  <a:lnTo>
                    <a:pt x="549" y="1263"/>
                  </a:lnTo>
                  <a:lnTo>
                    <a:pt x="554" y="1271"/>
                  </a:lnTo>
                  <a:lnTo>
                    <a:pt x="555" y="1282"/>
                  </a:lnTo>
                  <a:lnTo>
                    <a:pt x="551" y="1287"/>
                  </a:lnTo>
                  <a:lnTo>
                    <a:pt x="546" y="1290"/>
                  </a:lnTo>
                  <a:lnTo>
                    <a:pt x="544" y="1294"/>
                  </a:lnTo>
                  <a:lnTo>
                    <a:pt x="542" y="1298"/>
                  </a:lnTo>
                  <a:lnTo>
                    <a:pt x="539" y="1307"/>
                  </a:lnTo>
                  <a:lnTo>
                    <a:pt x="534" y="1318"/>
                  </a:lnTo>
                  <a:lnTo>
                    <a:pt x="525" y="1331"/>
                  </a:lnTo>
                  <a:lnTo>
                    <a:pt x="515" y="1341"/>
                  </a:lnTo>
                  <a:lnTo>
                    <a:pt x="504" y="1350"/>
                  </a:lnTo>
                  <a:lnTo>
                    <a:pt x="491" y="1355"/>
                  </a:lnTo>
                  <a:lnTo>
                    <a:pt x="461" y="1362"/>
                  </a:lnTo>
                  <a:lnTo>
                    <a:pt x="427" y="1370"/>
                  </a:lnTo>
                  <a:lnTo>
                    <a:pt x="417" y="1372"/>
                  </a:lnTo>
                  <a:lnTo>
                    <a:pt x="408" y="1374"/>
                  </a:lnTo>
                  <a:lnTo>
                    <a:pt x="404" y="1375"/>
                  </a:lnTo>
                  <a:lnTo>
                    <a:pt x="399" y="1375"/>
                  </a:lnTo>
                  <a:lnTo>
                    <a:pt x="394" y="1374"/>
                  </a:lnTo>
                  <a:lnTo>
                    <a:pt x="389" y="1371"/>
                  </a:lnTo>
                  <a:lnTo>
                    <a:pt x="388" y="1351"/>
                  </a:lnTo>
                  <a:lnTo>
                    <a:pt x="384" y="1330"/>
                  </a:lnTo>
                  <a:lnTo>
                    <a:pt x="371" y="1310"/>
                  </a:lnTo>
                  <a:lnTo>
                    <a:pt x="358" y="1291"/>
                  </a:lnTo>
                  <a:lnTo>
                    <a:pt x="354" y="1267"/>
                  </a:lnTo>
                  <a:lnTo>
                    <a:pt x="351" y="1241"/>
                  </a:lnTo>
                  <a:lnTo>
                    <a:pt x="351" y="1228"/>
                  </a:lnTo>
                  <a:lnTo>
                    <a:pt x="348" y="1217"/>
                  </a:lnTo>
                  <a:lnTo>
                    <a:pt x="347" y="1204"/>
                  </a:lnTo>
                  <a:lnTo>
                    <a:pt x="342" y="1194"/>
                  </a:lnTo>
                  <a:lnTo>
                    <a:pt x="332" y="1183"/>
                  </a:lnTo>
                  <a:lnTo>
                    <a:pt x="322" y="1173"/>
                  </a:lnTo>
                  <a:lnTo>
                    <a:pt x="319" y="1158"/>
                  </a:lnTo>
                  <a:lnTo>
                    <a:pt x="319" y="1147"/>
                  </a:lnTo>
                  <a:lnTo>
                    <a:pt x="322" y="1135"/>
                  </a:lnTo>
                  <a:lnTo>
                    <a:pt x="325" y="1124"/>
                  </a:lnTo>
                  <a:lnTo>
                    <a:pt x="335" y="1105"/>
                  </a:lnTo>
                  <a:lnTo>
                    <a:pt x="342" y="1088"/>
                  </a:lnTo>
                  <a:lnTo>
                    <a:pt x="344" y="1078"/>
                  </a:lnTo>
                  <a:lnTo>
                    <a:pt x="344" y="1065"/>
                  </a:lnTo>
                  <a:lnTo>
                    <a:pt x="341" y="1051"/>
                  </a:lnTo>
                  <a:lnTo>
                    <a:pt x="337" y="1037"/>
                  </a:lnTo>
                  <a:lnTo>
                    <a:pt x="328" y="1011"/>
                  </a:lnTo>
                  <a:lnTo>
                    <a:pt x="321" y="994"/>
                  </a:lnTo>
                  <a:lnTo>
                    <a:pt x="307" y="980"/>
                  </a:lnTo>
                  <a:lnTo>
                    <a:pt x="294" y="967"/>
                  </a:lnTo>
                  <a:lnTo>
                    <a:pt x="291" y="960"/>
                  </a:lnTo>
                  <a:lnTo>
                    <a:pt x="289" y="953"/>
                  </a:lnTo>
                  <a:lnTo>
                    <a:pt x="289" y="944"/>
                  </a:lnTo>
                  <a:lnTo>
                    <a:pt x="289" y="937"/>
                  </a:lnTo>
                  <a:lnTo>
                    <a:pt x="292" y="921"/>
                  </a:lnTo>
                  <a:lnTo>
                    <a:pt x="295" y="907"/>
                  </a:lnTo>
                  <a:lnTo>
                    <a:pt x="297" y="901"/>
                  </a:lnTo>
                  <a:lnTo>
                    <a:pt x="295" y="896"/>
                  </a:lnTo>
                  <a:lnTo>
                    <a:pt x="294" y="890"/>
                  </a:lnTo>
                  <a:lnTo>
                    <a:pt x="291" y="886"/>
                  </a:lnTo>
                  <a:lnTo>
                    <a:pt x="285" y="881"/>
                  </a:lnTo>
                  <a:lnTo>
                    <a:pt x="278" y="880"/>
                  </a:lnTo>
                  <a:lnTo>
                    <a:pt x="268" y="877"/>
                  </a:lnTo>
                  <a:lnTo>
                    <a:pt x="254" y="877"/>
                  </a:lnTo>
                  <a:lnTo>
                    <a:pt x="254" y="871"/>
                  </a:lnTo>
                  <a:lnTo>
                    <a:pt x="252" y="866"/>
                  </a:lnTo>
                  <a:lnTo>
                    <a:pt x="241" y="863"/>
                  </a:lnTo>
                  <a:lnTo>
                    <a:pt x="231" y="861"/>
                  </a:lnTo>
                  <a:lnTo>
                    <a:pt x="221" y="861"/>
                  </a:lnTo>
                  <a:lnTo>
                    <a:pt x="214" y="863"/>
                  </a:lnTo>
                  <a:lnTo>
                    <a:pt x="195" y="868"/>
                  </a:lnTo>
                  <a:lnTo>
                    <a:pt x="175" y="876"/>
                  </a:lnTo>
                  <a:lnTo>
                    <a:pt x="162" y="876"/>
                  </a:lnTo>
                  <a:lnTo>
                    <a:pt x="150" y="874"/>
                  </a:lnTo>
                  <a:lnTo>
                    <a:pt x="138" y="873"/>
                  </a:lnTo>
                  <a:lnTo>
                    <a:pt x="125" y="873"/>
                  </a:lnTo>
                  <a:lnTo>
                    <a:pt x="121" y="876"/>
                  </a:lnTo>
                  <a:lnTo>
                    <a:pt x="117" y="878"/>
                  </a:lnTo>
                  <a:lnTo>
                    <a:pt x="111" y="880"/>
                  </a:lnTo>
                  <a:lnTo>
                    <a:pt x="102" y="881"/>
                  </a:lnTo>
                  <a:lnTo>
                    <a:pt x="90" y="870"/>
                  </a:lnTo>
                  <a:lnTo>
                    <a:pt x="77" y="860"/>
                  </a:lnTo>
                  <a:lnTo>
                    <a:pt x="64" y="848"/>
                  </a:lnTo>
                  <a:lnTo>
                    <a:pt x="51" y="837"/>
                  </a:lnTo>
                  <a:lnTo>
                    <a:pt x="48" y="827"/>
                  </a:lnTo>
                  <a:lnTo>
                    <a:pt x="44" y="817"/>
                  </a:lnTo>
                  <a:lnTo>
                    <a:pt x="37" y="810"/>
                  </a:lnTo>
                  <a:lnTo>
                    <a:pt x="25" y="801"/>
                  </a:lnTo>
                  <a:lnTo>
                    <a:pt x="14" y="793"/>
                  </a:lnTo>
                  <a:lnTo>
                    <a:pt x="8" y="784"/>
                  </a:lnTo>
                  <a:lnTo>
                    <a:pt x="8" y="774"/>
                  </a:lnTo>
                  <a:lnTo>
                    <a:pt x="10" y="763"/>
                  </a:lnTo>
                  <a:lnTo>
                    <a:pt x="5" y="759"/>
                  </a:lnTo>
                  <a:lnTo>
                    <a:pt x="1" y="756"/>
                  </a:lnTo>
                  <a:lnTo>
                    <a:pt x="0" y="750"/>
                  </a:lnTo>
                  <a:lnTo>
                    <a:pt x="1" y="744"/>
                  </a:lnTo>
                  <a:lnTo>
                    <a:pt x="2" y="740"/>
                  </a:lnTo>
                  <a:lnTo>
                    <a:pt x="5" y="734"/>
                  </a:lnTo>
                  <a:lnTo>
                    <a:pt x="11" y="726"/>
                  </a:lnTo>
                  <a:lnTo>
                    <a:pt x="15" y="717"/>
                  </a:lnTo>
                  <a:lnTo>
                    <a:pt x="17" y="709"/>
                  </a:lnTo>
                  <a:lnTo>
                    <a:pt x="17" y="700"/>
                  </a:lnTo>
                  <a:lnTo>
                    <a:pt x="15" y="693"/>
                  </a:lnTo>
                  <a:lnTo>
                    <a:pt x="14" y="687"/>
                  </a:lnTo>
                  <a:lnTo>
                    <a:pt x="8" y="676"/>
                  </a:lnTo>
                  <a:lnTo>
                    <a:pt x="5" y="663"/>
                  </a:lnTo>
                  <a:lnTo>
                    <a:pt x="14" y="644"/>
                  </a:lnTo>
                  <a:lnTo>
                    <a:pt x="24" y="624"/>
                  </a:lnTo>
                  <a:lnTo>
                    <a:pt x="30" y="614"/>
                  </a:lnTo>
                  <a:lnTo>
                    <a:pt x="35" y="606"/>
                  </a:lnTo>
                  <a:lnTo>
                    <a:pt x="42" y="597"/>
                  </a:lnTo>
                  <a:lnTo>
                    <a:pt x="51" y="591"/>
                  </a:lnTo>
                  <a:lnTo>
                    <a:pt x="60" y="584"/>
                  </a:lnTo>
                  <a:lnTo>
                    <a:pt x="70" y="579"/>
                  </a:lnTo>
                  <a:lnTo>
                    <a:pt x="80" y="573"/>
                  </a:lnTo>
                  <a:lnTo>
                    <a:pt x="87" y="564"/>
                  </a:lnTo>
                  <a:lnTo>
                    <a:pt x="88" y="549"/>
                  </a:lnTo>
                  <a:lnTo>
                    <a:pt x="90" y="534"/>
                  </a:lnTo>
                  <a:lnTo>
                    <a:pt x="92" y="529"/>
                  </a:lnTo>
                  <a:lnTo>
                    <a:pt x="97" y="524"/>
                  </a:lnTo>
                  <a:lnTo>
                    <a:pt x="100" y="520"/>
                  </a:lnTo>
                  <a:lnTo>
                    <a:pt x="104" y="517"/>
                  </a:lnTo>
                  <a:lnTo>
                    <a:pt x="112" y="513"/>
                  </a:lnTo>
                  <a:lnTo>
                    <a:pt x="121" y="509"/>
                  </a:lnTo>
                  <a:lnTo>
                    <a:pt x="124" y="506"/>
                  </a:lnTo>
                  <a:lnTo>
                    <a:pt x="128" y="503"/>
                  </a:lnTo>
                  <a:lnTo>
                    <a:pt x="131" y="499"/>
                  </a:lnTo>
                  <a:lnTo>
                    <a:pt x="132" y="494"/>
                  </a:lnTo>
                  <a:lnTo>
                    <a:pt x="134" y="489"/>
                  </a:lnTo>
                  <a:lnTo>
                    <a:pt x="135" y="483"/>
                  </a:lnTo>
                  <a:lnTo>
                    <a:pt x="134" y="474"/>
                  </a:lnTo>
                  <a:lnTo>
                    <a:pt x="132" y="464"/>
                  </a:lnTo>
                  <a:lnTo>
                    <a:pt x="118" y="466"/>
                  </a:lnTo>
                  <a:lnTo>
                    <a:pt x="104" y="466"/>
                  </a:lnTo>
                  <a:lnTo>
                    <a:pt x="102" y="449"/>
                  </a:lnTo>
                  <a:lnTo>
                    <a:pt x="105" y="432"/>
                  </a:lnTo>
                  <a:lnTo>
                    <a:pt x="107" y="423"/>
                  </a:lnTo>
                  <a:lnTo>
                    <a:pt x="110" y="416"/>
                  </a:lnTo>
                  <a:lnTo>
                    <a:pt x="114" y="410"/>
                  </a:lnTo>
                  <a:lnTo>
                    <a:pt x="118" y="404"/>
                  </a:lnTo>
                  <a:lnTo>
                    <a:pt x="115" y="402"/>
                  </a:lnTo>
                  <a:lnTo>
                    <a:pt x="112" y="399"/>
                  </a:lnTo>
                  <a:lnTo>
                    <a:pt x="111" y="394"/>
                  </a:lnTo>
                  <a:lnTo>
                    <a:pt x="110" y="389"/>
                  </a:lnTo>
                  <a:lnTo>
                    <a:pt x="128" y="386"/>
                  </a:lnTo>
                  <a:lnTo>
                    <a:pt x="151" y="384"/>
                  </a:lnTo>
                  <a:lnTo>
                    <a:pt x="161" y="384"/>
                  </a:lnTo>
                  <a:lnTo>
                    <a:pt x="172" y="383"/>
                  </a:lnTo>
                  <a:lnTo>
                    <a:pt x="181" y="382"/>
                  </a:lnTo>
                  <a:lnTo>
                    <a:pt x="190" y="379"/>
                  </a:lnTo>
                  <a:lnTo>
                    <a:pt x="191" y="369"/>
                  </a:lnTo>
                  <a:lnTo>
                    <a:pt x="190" y="359"/>
                  </a:lnTo>
                  <a:lnTo>
                    <a:pt x="188" y="352"/>
                  </a:lnTo>
                  <a:lnTo>
                    <a:pt x="184" y="344"/>
                  </a:lnTo>
                  <a:lnTo>
                    <a:pt x="180" y="339"/>
                  </a:lnTo>
                  <a:lnTo>
                    <a:pt x="172" y="334"/>
                  </a:lnTo>
                  <a:lnTo>
                    <a:pt x="165" y="330"/>
                  </a:lnTo>
                  <a:lnTo>
                    <a:pt x="158" y="329"/>
                  </a:lnTo>
                  <a:lnTo>
                    <a:pt x="158" y="324"/>
                  </a:lnTo>
                  <a:lnTo>
                    <a:pt x="158" y="322"/>
                  </a:lnTo>
                  <a:lnTo>
                    <a:pt x="160" y="322"/>
                  </a:lnTo>
                  <a:lnTo>
                    <a:pt x="161" y="322"/>
                  </a:lnTo>
                  <a:lnTo>
                    <a:pt x="167" y="320"/>
                  </a:lnTo>
                  <a:lnTo>
                    <a:pt x="172" y="320"/>
                  </a:lnTo>
                  <a:lnTo>
                    <a:pt x="178" y="322"/>
                  </a:lnTo>
                  <a:lnTo>
                    <a:pt x="184" y="323"/>
                  </a:lnTo>
                  <a:lnTo>
                    <a:pt x="184" y="316"/>
                  </a:lnTo>
                  <a:lnTo>
                    <a:pt x="184" y="310"/>
                  </a:lnTo>
                  <a:lnTo>
                    <a:pt x="197" y="312"/>
                  </a:lnTo>
                  <a:lnTo>
                    <a:pt x="204" y="310"/>
                  </a:lnTo>
                  <a:lnTo>
                    <a:pt x="210" y="309"/>
                  </a:lnTo>
                  <a:lnTo>
                    <a:pt x="214" y="306"/>
                  </a:lnTo>
                  <a:lnTo>
                    <a:pt x="221" y="297"/>
                  </a:lnTo>
                  <a:lnTo>
                    <a:pt x="232" y="287"/>
                  </a:lnTo>
                  <a:lnTo>
                    <a:pt x="244" y="285"/>
                  </a:lnTo>
                  <a:lnTo>
                    <a:pt x="255" y="280"/>
                  </a:lnTo>
                  <a:lnTo>
                    <a:pt x="264" y="269"/>
                  </a:lnTo>
                  <a:lnTo>
                    <a:pt x="272" y="257"/>
                  </a:lnTo>
                  <a:lnTo>
                    <a:pt x="282" y="256"/>
                  </a:lnTo>
                  <a:lnTo>
                    <a:pt x="292" y="255"/>
                  </a:lnTo>
                  <a:lnTo>
                    <a:pt x="289" y="247"/>
                  </a:lnTo>
                  <a:lnTo>
                    <a:pt x="287" y="240"/>
                  </a:lnTo>
                  <a:lnTo>
                    <a:pt x="285" y="232"/>
                  </a:lnTo>
                  <a:lnTo>
                    <a:pt x="287" y="223"/>
                  </a:lnTo>
                  <a:lnTo>
                    <a:pt x="298" y="223"/>
                  </a:lnTo>
                  <a:lnTo>
                    <a:pt x="308" y="225"/>
                  </a:lnTo>
                  <a:lnTo>
                    <a:pt x="311" y="226"/>
                  </a:lnTo>
                  <a:lnTo>
                    <a:pt x="312" y="227"/>
                  </a:lnTo>
                  <a:lnTo>
                    <a:pt x="312" y="229"/>
                  </a:lnTo>
                  <a:lnTo>
                    <a:pt x="312" y="230"/>
                  </a:lnTo>
                  <a:lnTo>
                    <a:pt x="307" y="233"/>
                  </a:lnTo>
                  <a:lnTo>
                    <a:pt x="301" y="237"/>
                  </a:lnTo>
                  <a:lnTo>
                    <a:pt x="302" y="243"/>
                  </a:lnTo>
                  <a:lnTo>
                    <a:pt x="302" y="249"/>
                  </a:lnTo>
                  <a:lnTo>
                    <a:pt x="305" y="253"/>
                  </a:lnTo>
                  <a:lnTo>
                    <a:pt x="307" y="256"/>
                  </a:lnTo>
                  <a:lnTo>
                    <a:pt x="308" y="256"/>
                  </a:lnTo>
                  <a:lnTo>
                    <a:pt x="318" y="253"/>
                  </a:lnTo>
                  <a:lnTo>
                    <a:pt x="328" y="250"/>
                  </a:lnTo>
                  <a:lnTo>
                    <a:pt x="334" y="256"/>
                  </a:lnTo>
                  <a:lnTo>
                    <a:pt x="339" y="260"/>
                  </a:lnTo>
                  <a:lnTo>
                    <a:pt x="354" y="253"/>
                  </a:lnTo>
                  <a:lnTo>
                    <a:pt x="367" y="247"/>
                  </a:lnTo>
                  <a:lnTo>
                    <a:pt x="382" y="247"/>
                  </a:lnTo>
                  <a:lnTo>
                    <a:pt x="399" y="245"/>
                  </a:lnTo>
                  <a:lnTo>
                    <a:pt x="405" y="230"/>
                  </a:lnTo>
                  <a:lnTo>
                    <a:pt x="412" y="216"/>
                  </a:lnTo>
                  <a:lnTo>
                    <a:pt x="419" y="215"/>
                  </a:lnTo>
                  <a:lnTo>
                    <a:pt x="425" y="216"/>
                  </a:lnTo>
                  <a:lnTo>
                    <a:pt x="431" y="219"/>
                  </a:lnTo>
                  <a:lnTo>
                    <a:pt x="435" y="220"/>
                  </a:lnTo>
                  <a:lnTo>
                    <a:pt x="437" y="217"/>
                  </a:lnTo>
                  <a:lnTo>
                    <a:pt x="439" y="215"/>
                  </a:lnTo>
                  <a:lnTo>
                    <a:pt x="434" y="207"/>
                  </a:lnTo>
                  <a:lnTo>
                    <a:pt x="429" y="202"/>
                  </a:lnTo>
                  <a:lnTo>
                    <a:pt x="429" y="197"/>
                  </a:lnTo>
                  <a:lnTo>
                    <a:pt x="429" y="192"/>
                  </a:lnTo>
                  <a:lnTo>
                    <a:pt x="444" y="195"/>
                  </a:lnTo>
                  <a:lnTo>
                    <a:pt x="458" y="195"/>
                  </a:lnTo>
                  <a:lnTo>
                    <a:pt x="465" y="195"/>
                  </a:lnTo>
                  <a:lnTo>
                    <a:pt x="471" y="192"/>
                  </a:lnTo>
                  <a:lnTo>
                    <a:pt x="475" y="189"/>
                  </a:lnTo>
                  <a:lnTo>
                    <a:pt x="479" y="183"/>
                  </a:lnTo>
                  <a:lnTo>
                    <a:pt x="471" y="182"/>
                  </a:lnTo>
                  <a:lnTo>
                    <a:pt x="462" y="180"/>
                  </a:lnTo>
                  <a:lnTo>
                    <a:pt x="452" y="182"/>
                  </a:lnTo>
                  <a:lnTo>
                    <a:pt x="444" y="182"/>
                  </a:lnTo>
                  <a:lnTo>
                    <a:pt x="434" y="182"/>
                  </a:lnTo>
                  <a:lnTo>
                    <a:pt x="424" y="182"/>
                  </a:lnTo>
                  <a:lnTo>
                    <a:pt x="415" y="180"/>
                  </a:lnTo>
                  <a:lnTo>
                    <a:pt x="407" y="176"/>
                  </a:lnTo>
                  <a:lnTo>
                    <a:pt x="407" y="175"/>
                  </a:lnTo>
                  <a:lnTo>
                    <a:pt x="407" y="173"/>
                  </a:lnTo>
                  <a:lnTo>
                    <a:pt x="407" y="165"/>
                  </a:lnTo>
                  <a:lnTo>
                    <a:pt x="405" y="155"/>
                  </a:lnTo>
                  <a:lnTo>
                    <a:pt x="421" y="145"/>
                  </a:lnTo>
                  <a:lnTo>
                    <a:pt x="435" y="133"/>
                  </a:lnTo>
                  <a:lnTo>
                    <a:pt x="434" y="127"/>
                  </a:lnTo>
                  <a:lnTo>
                    <a:pt x="434" y="125"/>
                  </a:lnTo>
                  <a:lnTo>
                    <a:pt x="431" y="122"/>
                  </a:lnTo>
                  <a:lnTo>
                    <a:pt x="429" y="119"/>
                  </a:lnTo>
                  <a:lnTo>
                    <a:pt x="428" y="119"/>
                  </a:lnTo>
                  <a:lnTo>
                    <a:pt x="419" y="120"/>
                  </a:lnTo>
                  <a:lnTo>
                    <a:pt x="411" y="123"/>
                  </a:lnTo>
                  <a:lnTo>
                    <a:pt x="402" y="127"/>
                  </a:lnTo>
                  <a:lnTo>
                    <a:pt x="395" y="133"/>
                  </a:lnTo>
                  <a:lnTo>
                    <a:pt x="381" y="146"/>
                  </a:lnTo>
                  <a:lnTo>
                    <a:pt x="369" y="156"/>
                  </a:lnTo>
                  <a:lnTo>
                    <a:pt x="369" y="166"/>
                  </a:lnTo>
                  <a:lnTo>
                    <a:pt x="371" y="175"/>
                  </a:lnTo>
                  <a:lnTo>
                    <a:pt x="372" y="179"/>
                  </a:lnTo>
                  <a:lnTo>
                    <a:pt x="377" y="182"/>
                  </a:lnTo>
                  <a:lnTo>
                    <a:pt x="381" y="185"/>
                  </a:lnTo>
                  <a:lnTo>
                    <a:pt x="385" y="186"/>
                  </a:lnTo>
                  <a:lnTo>
                    <a:pt x="384" y="189"/>
                  </a:lnTo>
                  <a:lnTo>
                    <a:pt x="384" y="192"/>
                  </a:lnTo>
                  <a:lnTo>
                    <a:pt x="372" y="196"/>
                  </a:lnTo>
                  <a:lnTo>
                    <a:pt x="362" y="202"/>
                  </a:lnTo>
                  <a:lnTo>
                    <a:pt x="365" y="209"/>
                  </a:lnTo>
                  <a:lnTo>
                    <a:pt x="364" y="216"/>
                  </a:lnTo>
                  <a:lnTo>
                    <a:pt x="361" y="223"/>
                  </a:lnTo>
                  <a:lnTo>
                    <a:pt x="357" y="229"/>
                  </a:lnTo>
                  <a:lnTo>
                    <a:pt x="349" y="230"/>
                  </a:lnTo>
                  <a:lnTo>
                    <a:pt x="342" y="232"/>
                  </a:lnTo>
                  <a:lnTo>
                    <a:pt x="342" y="236"/>
                  </a:lnTo>
                  <a:lnTo>
                    <a:pt x="341" y="237"/>
                  </a:lnTo>
                  <a:lnTo>
                    <a:pt x="341" y="240"/>
                  </a:lnTo>
                  <a:lnTo>
                    <a:pt x="338" y="242"/>
                  </a:lnTo>
                  <a:lnTo>
                    <a:pt x="334" y="237"/>
                  </a:lnTo>
                  <a:lnTo>
                    <a:pt x="331" y="233"/>
                  </a:lnTo>
                  <a:lnTo>
                    <a:pt x="327" y="227"/>
                  </a:lnTo>
                  <a:lnTo>
                    <a:pt x="324" y="220"/>
                  </a:lnTo>
                  <a:lnTo>
                    <a:pt x="321" y="206"/>
                  </a:lnTo>
                  <a:lnTo>
                    <a:pt x="319" y="192"/>
                  </a:lnTo>
                  <a:lnTo>
                    <a:pt x="311" y="193"/>
                  </a:lnTo>
                  <a:lnTo>
                    <a:pt x="304" y="195"/>
                  </a:lnTo>
                  <a:lnTo>
                    <a:pt x="299" y="197"/>
                  </a:lnTo>
                  <a:lnTo>
                    <a:pt x="294" y="200"/>
                  </a:lnTo>
                  <a:lnTo>
                    <a:pt x="289" y="203"/>
                  </a:lnTo>
                  <a:lnTo>
                    <a:pt x="285" y="205"/>
                  </a:lnTo>
                  <a:lnTo>
                    <a:pt x="278" y="207"/>
                  </a:lnTo>
                  <a:lnTo>
                    <a:pt x="271" y="207"/>
                  </a:lnTo>
                  <a:lnTo>
                    <a:pt x="271" y="206"/>
                  </a:lnTo>
                  <a:lnTo>
                    <a:pt x="271" y="205"/>
                  </a:lnTo>
                  <a:lnTo>
                    <a:pt x="267" y="197"/>
                  </a:lnTo>
                  <a:lnTo>
                    <a:pt x="262" y="186"/>
                  </a:lnTo>
                  <a:lnTo>
                    <a:pt x="259" y="175"/>
                  </a:lnTo>
                  <a:lnTo>
                    <a:pt x="258" y="166"/>
                  </a:lnTo>
                  <a:lnTo>
                    <a:pt x="271" y="160"/>
                  </a:lnTo>
                  <a:lnTo>
                    <a:pt x="287" y="153"/>
                  </a:lnTo>
                  <a:lnTo>
                    <a:pt x="301" y="147"/>
                  </a:lnTo>
                  <a:lnTo>
                    <a:pt x="314" y="139"/>
                  </a:lnTo>
                  <a:lnTo>
                    <a:pt x="325" y="123"/>
                  </a:lnTo>
                  <a:lnTo>
                    <a:pt x="344" y="97"/>
                  </a:lnTo>
                  <a:lnTo>
                    <a:pt x="354" y="87"/>
                  </a:lnTo>
                  <a:lnTo>
                    <a:pt x="364" y="79"/>
                  </a:lnTo>
                  <a:lnTo>
                    <a:pt x="368" y="77"/>
                  </a:lnTo>
                  <a:lnTo>
                    <a:pt x="371" y="77"/>
                  </a:lnTo>
                  <a:lnTo>
                    <a:pt x="374" y="79"/>
                  </a:lnTo>
                  <a:lnTo>
                    <a:pt x="377" y="83"/>
                  </a:lnTo>
                  <a:lnTo>
                    <a:pt x="387" y="76"/>
                  </a:lnTo>
                  <a:lnTo>
                    <a:pt x="398" y="72"/>
                  </a:lnTo>
                  <a:lnTo>
                    <a:pt x="409" y="69"/>
                  </a:lnTo>
                  <a:lnTo>
                    <a:pt x="419" y="67"/>
                  </a:lnTo>
                  <a:lnTo>
                    <a:pt x="442" y="67"/>
                  </a:lnTo>
                  <a:lnTo>
                    <a:pt x="467" y="70"/>
                  </a:lnTo>
                  <a:lnTo>
                    <a:pt x="467" y="75"/>
                  </a:lnTo>
                  <a:lnTo>
                    <a:pt x="465" y="79"/>
                  </a:lnTo>
                  <a:lnTo>
                    <a:pt x="481" y="79"/>
                  </a:lnTo>
                  <a:lnTo>
                    <a:pt x="495" y="80"/>
                  </a:lnTo>
                  <a:lnTo>
                    <a:pt x="509" y="82"/>
                  </a:lnTo>
                  <a:lnTo>
                    <a:pt x="524" y="86"/>
                  </a:lnTo>
                  <a:lnTo>
                    <a:pt x="536" y="90"/>
                  </a:lnTo>
                  <a:lnTo>
                    <a:pt x="549" y="96"/>
                  </a:lnTo>
                  <a:lnTo>
                    <a:pt x="559" y="103"/>
                  </a:lnTo>
                  <a:lnTo>
                    <a:pt x="566" y="113"/>
                  </a:lnTo>
                  <a:lnTo>
                    <a:pt x="565" y="115"/>
                  </a:lnTo>
                  <a:lnTo>
                    <a:pt x="562" y="116"/>
                  </a:lnTo>
                  <a:lnTo>
                    <a:pt x="554" y="117"/>
                  </a:lnTo>
                  <a:lnTo>
                    <a:pt x="545" y="117"/>
                  </a:lnTo>
                  <a:lnTo>
                    <a:pt x="536" y="117"/>
                  </a:lnTo>
                  <a:lnTo>
                    <a:pt x="528" y="115"/>
                  </a:lnTo>
                  <a:lnTo>
                    <a:pt x="509" y="109"/>
                  </a:lnTo>
                  <a:lnTo>
                    <a:pt x="494" y="106"/>
                  </a:lnTo>
                  <a:lnTo>
                    <a:pt x="494" y="107"/>
                  </a:lnTo>
                  <a:lnTo>
                    <a:pt x="504" y="119"/>
                  </a:lnTo>
                  <a:lnTo>
                    <a:pt x="514" y="130"/>
                  </a:lnTo>
                  <a:lnTo>
                    <a:pt x="519" y="135"/>
                  </a:lnTo>
                  <a:lnTo>
                    <a:pt x="525" y="139"/>
                  </a:lnTo>
                  <a:lnTo>
                    <a:pt x="534" y="143"/>
                  </a:lnTo>
                  <a:lnTo>
                    <a:pt x="542" y="145"/>
                  </a:lnTo>
                  <a:lnTo>
                    <a:pt x="538" y="137"/>
                  </a:lnTo>
                  <a:lnTo>
                    <a:pt x="535" y="129"/>
                  </a:lnTo>
                  <a:lnTo>
                    <a:pt x="536" y="127"/>
                  </a:lnTo>
                  <a:lnTo>
                    <a:pt x="538" y="126"/>
                  </a:lnTo>
                  <a:lnTo>
                    <a:pt x="549" y="132"/>
                  </a:lnTo>
                  <a:lnTo>
                    <a:pt x="562" y="135"/>
                  </a:lnTo>
                  <a:lnTo>
                    <a:pt x="562" y="133"/>
                  </a:lnTo>
                  <a:lnTo>
                    <a:pt x="562" y="130"/>
                  </a:lnTo>
                  <a:lnTo>
                    <a:pt x="559" y="129"/>
                  </a:lnTo>
                  <a:lnTo>
                    <a:pt x="558" y="125"/>
                  </a:lnTo>
                  <a:lnTo>
                    <a:pt x="571" y="117"/>
                  </a:lnTo>
                  <a:lnTo>
                    <a:pt x="586" y="112"/>
                  </a:lnTo>
                  <a:lnTo>
                    <a:pt x="585" y="99"/>
                  </a:lnTo>
                  <a:lnTo>
                    <a:pt x="584" y="87"/>
                  </a:lnTo>
                  <a:lnTo>
                    <a:pt x="596" y="90"/>
                  </a:lnTo>
                  <a:lnTo>
                    <a:pt x="606" y="93"/>
                  </a:lnTo>
                  <a:lnTo>
                    <a:pt x="608" y="95"/>
                  </a:lnTo>
                  <a:lnTo>
                    <a:pt x="608" y="96"/>
                  </a:lnTo>
                  <a:lnTo>
                    <a:pt x="608" y="97"/>
                  </a:lnTo>
                  <a:lnTo>
                    <a:pt x="606" y="99"/>
                  </a:lnTo>
                  <a:lnTo>
                    <a:pt x="604" y="100"/>
                  </a:lnTo>
                  <a:lnTo>
                    <a:pt x="599" y="100"/>
                  </a:lnTo>
                  <a:lnTo>
                    <a:pt x="599" y="106"/>
                  </a:lnTo>
                  <a:lnTo>
                    <a:pt x="599" y="110"/>
                  </a:lnTo>
                  <a:lnTo>
                    <a:pt x="608" y="109"/>
                  </a:lnTo>
                  <a:lnTo>
                    <a:pt x="616" y="106"/>
                  </a:lnTo>
                  <a:lnTo>
                    <a:pt x="624" y="103"/>
                  </a:lnTo>
                  <a:lnTo>
                    <a:pt x="629" y="99"/>
                  </a:lnTo>
                  <a:lnTo>
                    <a:pt x="636" y="95"/>
                  </a:lnTo>
                  <a:lnTo>
                    <a:pt x="645" y="92"/>
                  </a:lnTo>
                  <a:lnTo>
                    <a:pt x="654" y="89"/>
                  </a:lnTo>
                  <a:lnTo>
                    <a:pt x="665" y="87"/>
                  </a:lnTo>
                  <a:lnTo>
                    <a:pt x="665" y="92"/>
                  </a:lnTo>
                  <a:lnTo>
                    <a:pt x="665" y="95"/>
                  </a:lnTo>
                  <a:lnTo>
                    <a:pt x="679" y="95"/>
                  </a:lnTo>
                  <a:lnTo>
                    <a:pt x="694" y="92"/>
                  </a:lnTo>
                  <a:lnTo>
                    <a:pt x="708" y="89"/>
                  </a:lnTo>
                  <a:lnTo>
                    <a:pt x="719" y="85"/>
                  </a:lnTo>
                  <a:lnTo>
                    <a:pt x="718" y="83"/>
                  </a:lnTo>
                  <a:lnTo>
                    <a:pt x="716" y="80"/>
                  </a:lnTo>
                  <a:lnTo>
                    <a:pt x="706" y="79"/>
                  </a:lnTo>
                  <a:lnTo>
                    <a:pt x="698" y="76"/>
                  </a:lnTo>
                  <a:lnTo>
                    <a:pt x="696" y="70"/>
                  </a:lnTo>
                  <a:lnTo>
                    <a:pt x="696" y="66"/>
                  </a:lnTo>
                  <a:lnTo>
                    <a:pt x="718" y="72"/>
                  </a:lnTo>
                  <a:lnTo>
                    <a:pt x="741" y="79"/>
                  </a:lnTo>
                  <a:lnTo>
                    <a:pt x="763" y="87"/>
                  </a:lnTo>
                  <a:lnTo>
                    <a:pt x="786" y="93"/>
                  </a:lnTo>
                  <a:lnTo>
                    <a:pt x="789" y="92"/>
                  </a:lnTo>
                  <a:lnTo>
                    <a:pt x="791" y="89"/>
                  </a:lnTo>
                  <a:lnTo>
                    <a:pt x="773" y="79"/>
                  </a:lnTo>
                  <a:lnTo>
                    <a:pt x="759" y="70"/>
                  </a:lnTo>
                  <a:lnTo>
                    <a:pt x="759" y="62"/>
                  </a:lnTo>
                  <a:lnTo>
                    <a:pt x="761" y="55"/>
                  </a:lnTo>
                  <a:lnTo>
                    <a:pt x="763" y="49"/>
                  </a:lnTo>
                  <a:lnTo>
                    <a:pt x="765" y="45"/>
                  </a:lnTo>
                  <a:lnTo>
                    <a:pt x="768" y="43"/>
                  </a:lnTo>
                  <a:lnTo>
                    <a:pt x="771" y="40"/>
                  </a:lnTo>
                  <a:lnTo>
                    <a:pt x="782" y="45"/>
                  </a:lnTo>
                  <a:lnTo>
                    <a:pt x="795" y="48"/>
                  </a:lnTo>
                  <a:lnTo>
                    <a:pt x="796" y="56"/>
                  </a:lnTo>
                  <a:lnTo>
                    <a:pt x="799" y="63"/>
                  </a:lnTo>
                  <a:lnTo>
                    <a:pt x="803" y="69"/>
                  </a:lnTo>
                  <a:lnTo>
                    <a:pt x="809" y="75"/>
                  </a:lnTo>
                  <a:lnTo>
                    <a:pt x="815" y="80"/>
                  </a:lnTo>
                  <a:lnTo>
                    <a:pt x="819" y="86"/>
                  </a:lnTo>
                  <a:lnTo>
                    <a:pt x="823" y="92"/>
                  </a:lnTo>
                  <a:lnTo>
                    <a:pt x="826" y="97"/>
                  </a:lnTo>
                  <a:lnTo>
                    <a:pt x="821" y="103"/>
                  </a:lnTo>
                  <a:lnTo>
                    <a:pt x="815" y="110"/>
                  </a:lnTo>
                  <a:lnTo>
                    <a:pt x="818" y="113"/>
                  </a:lnTo>
                  <a:lnTo>
                    <a:pt x="821" y="117"/>
                  </a:lnTo>
                  <a:lnTo>
                    <a:pt x="825" y="117"/>
                  </a:lnTo>
                  <a:lnTo>
                    <a:pt x="829" y="117"/>
                  </a:lnTo>
                  <a:lnTo>
                    <a:pt x="835" y="112"/>
                  </a:lnTo>
                  <a:lnTo>
                    <a:pt x="839" y="107"/>
                  </a:lnTo>
                  <a:lnTo>
                    <a:pt x="839" y="97"/>
                  </a:lnTo>
                  <a:lnTo>
                    <a:pt x="835" y="90"/>
                  </a:lnTo>
                  <a:lnTo>
                    <a:pt x="835" y="89"/>
                  </a:lnTo>
                  <a:lnTo>
                    <a:pt x="846" y="90"/>
                  </a:lnTo>
                  <a:lnTo>
                    <a:pt x="855" y="92"/>
                  </a:lnTo>
                  <a:lnTo>
                    <a:pt x="856" y="96"/>
                  </a:lnTo>
                  <a:lnTo>
                    <a:pt x="856" y="97"/>
                  </a:lnTo>
                  <a:lnTo>
                    <a:pt x="859" y="97"/>
                  </a:lnTo>
                  <a:lnTo>
                    <a:pt x="863" y="97"/>
                  </a:lnTo>
                  <a:lnTo>
                    <a:pt x="862" y="96"/>
                  </a:lnTo>
                  <a:lnTo>
                    <a:pt x="861" y="95"/>
                  </a:lnTo>
                  <a:lnTo>
                    <a:pt x="858" y="90"/>
                  </a:lnTo>
                  <a:lnTo>
                    <a:pt x="855" y="86"/>
                  </a:lnTo>
                  <a:lnTo>
                    <a:pt x="842" y="86"/>
                  </a:lnTo>
                  <a:lnTo>
                    <a:pt x="829" y="86"/>
                  </a:lnTo>
                  <a:lnTo>
                    <a:pt x="819" y="72"/>
                  </a:lnTo>
                  <a:lnTo>
                    <a:pt x="809" y="59"/>
                  </a:lnTo>
                  <a:lnTo>
                    <a:pt x="811" y="53"/>
                  </a:lnTo>
                  <a:lnTo>
                    <a:pt x="812" y="50"/>
                  </a:lnTo>
                  <a:lnTo>
                    <a:pt x="819" y="56"/>
                  </a:lnTo>
                  <a:lnTo>
                    <a:pt x="826" y="62"/>
                  </a:lnTo>
                  <a:lnTo>
                    <a:pt x="831" y="63"/>
                  </a:lnTo>
                  <a:lnTo>
                    <a:pt x="836" y="65"/>
                  </a:lnTo>
                  <a:lnTo>
                    <a:pt x="842" y="65"/>
                  </a:lnTo>
                  <a:lnTo>
                    <a:pt x="848" y="63"/>
                  </a:lnTo>
                  <a:lnTo>
                    <a:pt x="839" y="60"/>
                  </a:lnTo>
                  <a:lnTo>
                    <a:pt x="832" y="58"/>
                  </a:lnTo>
                  <a:lnTo>
                    <a:pt x="832" y="52"/>
                  </a:lnTo>
                  <a:lnTo>
                    <a:pt x="832" y="46"/>
                  </a:lnTo>
                  <a:lnTo>
                    <a:pt x="845" y="50"/>
                  </a:lnTo>
                  <a:lnTo>
                    <a:pt x="856" y="56"/>
                  </a:lnTo>
                  <a:lnTo>
                    <a:pt x="861" y="58"/>
                  </a:lnTo>
                  <a:lnTo>
                    <a:pt x="866" y="59"/>
                  </a:lnTo>
                  <a:lnTo>
                    <a:pt x="872" y="60"/>
                  </a:lnTo>
                  <a:lnTo>
                    <a:pt x="878" y="60"/>
                  </a:lnTo>
                  <a:lnTo>
                    <a:pt x="876" y="58"/>
                  </a:lnTo>
                  <a:lnTo>
                    <a:pt x="875" y="56"/>
                  </a:lnTo>
                  <a:lnTo>
                    <a:pt x="861" y="49"/>
                  </a:lnTo>
                  <a:lnTo>
                    <a:pt x="848" y="43"/>
                  </a:lnTo>
                  <a:lnTo>
                    <a:pt x="848" y="40"/>
                  </a:lnTo>
                  <a:lnTo>
                    <a:pt x="848" y="38"/>
                  </a:lnTo>
                  <a:lnTo>
                    <a:pt x="849" y="36"/>
                  </a:lnTo>
                  <a:lnTo>
                    <a:pt x="851" y="35"/>
                  </a:lnTo>
                  <a:lnTo>
                    <a:pt x="863" y="35"/>
                  </a:lnTo>
                  <a:lnTo>
                    <a:pt x="875" y="36"/>
                  </a:lnTo>
                  <a:lnTo>
                    <a:pt x="885" y="38"/>
                  </a:lnTo>
                  <a:lnTo>
                    <a:pt x="896" y="39"/>
                  </a:lnTo>
                  <a:lnTo>
                    <a:pt x="896" y="38"/>
                  </a:lnTo>
                  <a:lnTo>
                    <a:pt x="892" y="35"/>
                  </a:lnTo>
                  <a:lnTo>
                    <a:pt x="889" y="32"/>
                  </a:lnTo>
                  <a:lnTo>
                    <a:pt x="888" y="28"/>
                  </a:lnTo>
                  <a:lnTo>
                    <a:pt x="888" y="22"/>
                  </a:lnTo>
                  <a:lnTo>
                    <a:pt x="901" y="22"/>
                  </a:lnTo>
                  <a:lnTo>
                    <a:pt x="915" y="22"/>
                  </a:lnTo>
                  <a:lnTo>
                    <a:pt x="928" y="20"/>
                  </a:lnTo>
                  <a:lnTo>
                    <a:pt x="939" y="18"/>
                  </a:lnTo>
                  <a:lnTo>
                    <a:pt x="952" y="15"/>
                  </a:lnTo>
                  <a:lnTo>
                    <a:pt x="962" y="10"/>
                  </a:lnTo>
                  <a:lnTo>
                    <a:pt x="971" y="6"/>
                  </a:lnTo>
                  <a:lnTo>
                    <a:pt x="978" y="0"/>
                  </a:lnTo>
                  <a:lnTo>
                    <a:pt x="992" y="0"/>
                  </a:lnTo>
                  <a:lnTo>
                    <a:pt x="1002" y="2"/>
                  </a:lnTo>
                  <a:lnTo>
                    <a:pt x="1010" y="6"/>
                  </a:lnTo>
                  <a:lnTo>
                    <a:pt x="1019" y="10"/>
                  </a:lnTo>
                  <a:lnTo>
                    <a:pt x="1040" y="10"/>
                  </a:lnTo>
                  <a:lnTo>
                    <a:pt x="1062" y="10"/>
                  </a:lnTo>
                  <a:lnTo>
                    <a:pt x="1066" y="16"/>
                  </a:lnTo>
                  <a:lnTo>
                    <a:pt x="1072" y="22"/>
                  </a:lnTo>
                  <a:lnTo>
                    <a:pt x="1073" y="25"/>
                  </a:lnTo>
                  <a:lnTo>
                    <a:pt x="1075" y="29"/>
                  </a:lnTo>
                  <a:lnTo>
                    <a:pt x="1073" y="29"/>
                  </a:lnTo>
                  <a:lnTo>
                    <a:pt x="1072" y="29"/>
                  </a:lnTo>
                  <a:lnTo>
                    <a:pt x="1065" y="32"/>
                  </a:lnTo>
                  <a:lnTo>
                    <a:pt x="1059" y="33"/>
                  </a:lnTo>
                  <a:lnTo>
                    <a:pt x="1055" y="36"/>
                  </a:lnTo>
                  <a:lnTo>
                    <a:pt x="1050" y="42"/>
                  </a:lnTo>
                  <a:lnTo>
                    <a:pt x="1050" y="43"/>
                  </a:lnTo>
                  <a:lnTo>
                    <a:pt x="1052" y="43"/>
                  </a:lnTo>
                  <a:lnTo>
                    <a:pt x="1055" y="43"/>
                  </a:lnTo>
                  <a:lnTo>
                    <a:pt x="1059" y="43"/>
                  </a:lnTo>
                  <a:lnTo>
                    <a:pt x="1063" y="42"/>
                  </a:lnTo>
                  <a:lnTo>
                    <a:pt x="1068" y="39"/>
                  </a:lnTo>
                  <a:lnTo>
                    <a:pt x="1073" y="36"/>
                  </a:lnTo>
                  <a:lnTo>
                    <a:pt x="1080" y="33"/>
                  </a:lnTo>
                  <a:lnTo>
                    <a:pt x="1086" y="32"/>
                  </a:lnTo>
                  <a:lnTo>
                    <a:pt x="1093" y="32"/>
                  </a:lnTo>
                  <a:lnTo>
                    <a:pt x="1099" y="33"/>
                  </a:lnTo>
                  <a:lnTo>
                    <a:pt x="1118" y="39"/>
                  </a:lnTo>
                  <a:lnTo>
                    <a:pt x="1139" y="43"/>
                  </a:lnTo>
                  <a:lnTo>
                    <a:pt x="1160" y="46"/>
                  </a:lnTo>
                  <a:lnTo>
                    <a:pt x="1182" y="46"/>
                  </a:lnTo>
                  <a:lnTo>
                    <a:pt x="1183" y="43"/>
                  </a:lnTo>
                  <a:lnTo>
                    <a:pt x="1186" y="39"/>
                  </a:lnTo>
                  <a:lnTo>
                    <a:pt x="1202" y="40"/>
                  </a:lnTo>
                  <a:lnTo>
                    <a:pt x="1220" y="42"/>
                  </a:lnTo>
                  <a:lnTo>
                    <a:pt x="1232" y="49"/>
                  </a:lnTo>
                  <a:lnTo>
                    <a:pt x="1242" y="56"/>
                  </a:lnTo>
                  <a:lnTo>
                    <a:pt x="1247" y="60"/>
                  </a:lnTo>
                  <a:lnTo>
                    <a:pt x="1255" y="63"/>
                  </a:lnTo>
                  <a:lnTo>
                    <a:pt x="1262" y="65"/>
                  </a:lnTo>
                  <a:lnTo>
                    <a:pt x="1272" y="66"/>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7" name="Freeform 447"/>
            <p:cNvSpPr>
              <a:spLocks/>
            </p:cNvSpPr>
            <p:nvPr/>
          </p:nvSpPr>
          <p:spPr bwMode="auto">
            <a:xfrm>
              <a:off x="4328" y="2368"/>
              <a:ext cx="101" cy="64"/>
            </a:xfrm>
            <a:custGeom>
              <a:avLst/>
              <a:gdLst>
                <a:gd name="T0" fmla="*/ 101 w 101"/>
                <a:gd name="T1" fmla="*/ 13 h 64"/>
                <a:gd name="T2" fmla="*/ 89 w 101"/>
                <a:gd name="T3" fmla="*/ 13 h 64"/>
                <a:gd name="T4" fmla="*/ 77 w 101"/>
                <a:gd name="T5" fmla="*/ 13 h 64"/>
                <a:gd name="T6" fmla="*/ 67 w 101"/>
                <a:gd name="T7" fmla="*/ 15 h 64"/>
                <a:gd name="T8" fmla="*/ 57 w 101"/>
                <a:gd name="T9" fmla="*/ 17 h 64"/>
                <a:gd name="T10" fmla="*/ 47 w 101"/>
                <a:gd name="T11" fmla="*/ 20 h 64"/>
                <a:gd name="T12" fmla="*/ 40 w 101"/>
                <a:gd name="T13" fmla="*/ 25 h 64"/>
                <a:gd name="T14" fmla="*/ 33 w 101"/>
                <a:gd name="T15" fmla="*/ 30 h 64"/>
                <a:gd name="T16" fmla="*/ 29 w 101"/>
                <a:gd name="T17" fmla="*/ 37 h 64"/>
                <a:gd name="T18" fmla="*/ 29 w 101"/>
                <a:gd name="T19" fmla="*/ 45 h 64"/>
                <a:gd name="T20" fmla="*/ 27 w 101"/>
                <a:gd name="T21" fmla="*/ 53 h 64"/>
                <a:gd name="T22" fmla="*/ 33 w 101"/>
                <a:gd name="T23" fmla="*/ 55 h 64"/>
                <a:gd name="T24" fmla="*/ 40 w 101"/>
                <a:gd name="T25" fmla="*/ 57 h 64"/>
                <a:gd name="T26" fmla="*/ 47 w 101"/>
                <a:gd name="T27" fmla="*/ 60 h 64"/>
                <a:gd name="T28" fmla="*/ 51 w 101"/>
                <a:gd name="T29" fmla="*/ 64 h 64"/>
                <a:gd name="T30" fmla="*/ 33 w 101"/>
                <a:gd name="T31" fmla="*/ 64 h 64"/>
                <a:gd name="T32" fmla="*/ 16 w 101"/>
                <a:gd name="T33" fmla="*/ 64 h 64"/>
                <a:gd name="T34" fmla="*/ 13 w 101"/>
                <a:gd name="T35" fmla="*/ 60 h 64"/>
                <a:gd name="T36" fmla="*/ 10 w 101"/>
                <a:gd name="T37" fmla="*/ 57 h 64"/>
                <a:gd name="T38" fmla="*/ 6 w 101"/>
                <a:gd name="T39" fmla="*/ 56 h 64"/>
                <a:gd name="T40" fmla="*/ 0 w 101"/>
                <a:gd name="T41" fmla="*/ 56 h 64"/>
                <a:gd name="T42" fmla="*/ 0 w 101"/>
                <a:gd name="T43" fmla="*/ 46 h 64"/>
                <a:gd name="T44" fmla="*/ 3 w 101"/>
                <a:gd name="T45" fmla="*/ 39 h 64"/>
                <a:gd name="T46" fmla="*/ 11 w 101"/>
                <a:gd name="T47" fmla="*/ 36 h 64"/>
                <a:gd name="T48" fmla="*/ 20 w 101"/>
                <a:gd name="T49" fmla="*/ 33 h 64"/>
                <a:gd name="T50" fmla="*/ 17 w 101"/>
                <a:gd name="T51" fmla="*/ 30 h 64"/>
                <a:gd name="T52" fmla="*/ 14 w 101"/>
                <a:gd name="T53" fmla="*/ 27 h 64"/>
                <a:gd name="T54" fmla="*/ 33 w 101"/>
                <a:gd name="T55" fmla="*/ 19 h 64"/>
                <a:gd name="T56" fmla="*/ 54 w 101"/>
                <a:gd name="T57" fmla="*/ 9 h 64"/>
                <a:gd name="T58" fmla="*/ 66 w 101"/>
                <a:gd name="T59" fmla="*/ 5 h 64"/>
                <a:gd name="T60" fmla="*/ 77 w 101"/>
                <a:gd name="T61" fmla="*/ 2 h 64"/>
                <a:gd name="T62" fmla="*/ 90 w 101"/>
                <a:gd name="T63" fmla="*/ 0 h 64"/>
                <a:gd name="T64" fmla="*/ 101 w 101"/>
                <a:gd name="T65" fmla="*/ 2 h 64"/>
                <a:gd name="T66" fmla="*/ 101 w 101"/>
                <a:gd name="T67" fmla="*/ 7 h 64"/>
                <a:gd name="T68" fmla="*/ 101 w 101"/>
                <a:gd name="T69" fmla="*/ 13 h 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
                <a:gd name="T106" fmla="*/ 0 h 64"/>
                <a:gd name="T107" fmla="*/ 101 w 101"/>
                <a:gd name="T108" fmla="*/ 64 h 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 h="64">
                  <a:moveTo>
                    <a:pt x="101" y="13"/>
                  </a:moveTo>
                  <a:lnTo>
                    <a:pt x="89" y="13"/>
                  </a:lnTo>
                  <a:lnTo>
                    <a:pt x="77" y="13"/>
                  </a:lnTo>
                  <a:lnTo>
                    <a:pt x="67" y="15"/>
                  </a:lnTo>
                  <a:lnTo>
                    <a:pt x="57" y="17"/>
                  </a:lnTo>
                  <a:lnTo>
                    <a:pt x="47" y="20"/>
                  </a:lnTo>
                  <a:lnTo>
                    <a:pt x="40" y="25"/>
                  </a:lnTo>
                  <a:lnTo>
                    <a:pt x="33" y="30"/>
                  </a:lnTo>
                  <a:lnTo>
                    <a:pt x="29" y="37"/>
                  </a:lnTo>
                  <a:lnTo>
                    <a:pt x="29" y="45"/>
                  </a:lnTo>
                  <a:lnTo>
                    <a:pt x="27" y="53"/>
                  </a:lnTo>
                  <a:lnTo>
                    <a:pt x="33" y="55"/>
                  </a:lnTo>
                  <a:lnTo>
                    <a:pt x="40" y="57"/>
                  </a:lnTo>
                  <a:lnTo>
                    <a:pt x="47" y="60"/>
                  </a:lnTo>
                  <a:lnTo>
                    <a:pt x="51" y="64"/>
                  </a:lnTo>
                  <a:lnTo>
                    <a:pt x="33" y="64"/>
                  </a:lnTo>
                  <a:lnTo>
                    <a:pt x="16" y="64"/>
                  </a:lnTo>
                  <a:lnTo>
                    <a:pt x="13" y="60"/>
                  </a:lnTo>
                  <a:lnTo>
                    <a:pt x="10" y="57"/>
                  </a:lnTo>
                  <a:lnTo>
                    <a:pt x="6" y="56"/>
                  </a:lnTo>
                  <a:lnTo>
                    <a:pt x="0" y="56"/>
                  </a:lnTo>
                  <a:lnTo>
                    <a:pt x="0" y="46"/>
                  </a:lnTo>
                  <a:lnTo>
                    <a:pt x="3" y="39"/>
                  </a:lnTo>
                  <a:lnTo>
                    <a:pt x="11" y="36"/>
                  </a:lnTo>
                  <a:lnTo>
                    <a:pt x="20" y="33"/>
                  </a:lnTo>
                  <a:lnTo>
                    <a:pt x="17" y="30"/>
                  </a:lnTo>
                  <a:lnTo>
                    <a:pt x="14" y="27"/>
                  </a:lnTo>
                  <a:lnTo>
                    <a:pt x="33" y="19"/>
                  </a:lnTo>
                  <a:lnTo>
                    <a:pt x="54" y="9"/>
                  </a:lnTo>
                  <a:lnTo>
                    <a:pt x="66" y="5"/>
                  </a:lnTo>
                  <a:lnTo>
                    <a:pt x="77" y="2"/>
                  </a:lnTo>
                  <a:lnTo>
                    <a:pt x="90" y="0"/>
                  </a:lnTo>
                  <a:lnTo>
                    <a:pt x="101" y="2"/>
                  </a:lnTo>
                  <a:lnTo>
                    <a:pt x="101" y="7"/>
                  </a:lnTo>
                  <a:lnTo>
                    <a:pt x="101" y="13"/>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8" name="Freeform 448"/>
            <p:cNvSpPr>
              <a:spLocks/>
            </p:cNvSpPr>
            <p:nvPr/>
          </p:nvSpPr>
          <p:spPr bwMode="auto">
            <a:xfrm>
              <a:off x="3150" y="2371"/>
              <a:ext cx="66" cy="16"/>
            </a:xfrm>
            <a:custGeom>
              <a:avLst/>
              <a:gdLst>
                <a:gd name="T0" fmla="*/ 32 w 66"/>
                <a:gd name="T1" fmla="*/ 0 h 16"/>
                <a:gd name="T2" fmla="*/ 37 w 66"/>
                <a:gd name="T3" fmla="*/ 0 h 16"/>
                <a:gd name="T4" fmla="*/ 42 w 66"/>
                <a:gd name="T5" fmla="*/ 0 h 16"/>
                <a:gd name="T6" fmla="*/ 44 w 66"/>
                <a:gd name="T7" fmla="*/ 0 h 16"/>
                <a:gd name="T8" fmla="*/ 47 w 66"/>
                <a:gd name="T9" fmla="*/ 3 h 16"/>
                <a:gd name="T10" fmla="*/ 46 w 66"/>
                <a:gd name="T11" fmla="*/ 6 h 16"/>
                <a:gd name="T12" fmla="*/ 44 w 66"/>
                <a:gd name="T13" fmla="*/ 9 h 16"/>
                <a:gd name="T14" fmla="*/ 54 w 66"/>
                <a:gd name="T15" fmla="*/ 10 h 16"/>
                <a:gd name="T16" fmla="*/ 66 w 66"/>
                <a:gd name="T17" fmla="*/ 12 h 16"/>
                <a:gd name="T18" fmla="*/ 64 w 66"/>
                <a:gd name="T19" fmla="*/ 13 h 16"/>
                <a:gd name="T20" fmla="*/ 63 w 66"/>
                <a:gd name="T21" fmla="*/ 16 h 16"/>
                <a:gd name="T22" fmla="*/ 46 w 66"/>
                <a:gd name="T23" fmla="*/ 16 h 16"/>
                <a:gd name="T24" fmla="*/ 30 w 66"/>
                <a:gd name="T25" fmla="*/ 14 h 16"/>
                <a:gd name="T26" fmla="*/ 14 w 66"/>
                <a:gd name="T27" fmla="*/ 12 h 16"/>
                <a:gd name="T28" fmla="*/ 0 w 66"/>
                <a:gd name="T29" fmla="*/ 9 h 16"/>
                <a:gd name="T30" fmla="*/ 0 w 66"/>
                <a:gd name="T31" fmla="*/ 7 h 16"/>
                <a:gd name="T32" fmla="*/ 0 w 66"/>
                <a:gd name="T33" fmla="*/ 6 h 16"/>
                <a:gd name="T34" fmla="*/ 2 w 66"/>
                <a:gd name="T35" fmla="*/ 4 h 16"/>
                <a:gd name="T36" fmla="*/ 2 w 66"/>
                <a:gd name="T37" fmla="*/ 3 h 16"/>
                <a:gd name="T38" fmla="*/ 12 w 66"/>
                <a:gd name="T39" fmla="*/ 3 h 16"/>
                <a:gd name="T40" fmla="*/ 19 w 66"/>
                <a:gd name="T41" fmla="*/ 4 h 16"/>
                <a:gd name="T42" fmla="*/ 23 w 66"/>
                <a:gd name="T43" fmla="*/ 4 h 16"/>
                <a:gd name="T44" fmla="*/ 26 w 66"/>
                <a:gd name="T45" fmla="*/ 4 h 16"/>
                <a:gd name="T46" fmla="*/ 29 w 66"/>
                <a:gd name="T47" fmla="*/ 3 h 16"/>
                <a:gd name="T48" fmla="*/ 32 w 66"/>
                <a:gd name="T49" fmla="*/ 0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16"/>
                <a:gd name="T77" fmla="*/ 66 w 66"/>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16">
                  <a:moveTo>
                    <a:pt x="32" y="0"/>
                  </a:moveTo>
                  <a:lnTo>
                    <a:pt x="37" y="0"/>
                  </a:lnTo>
                  <a:lnTo>
                    <a:pt x="42" y="0"/>
                  </a:lnTo>
                  <a:lnTo>
                    <a:pt x="44" y="0"/>
                  </a:lnTo>
                  <a:lnTo>
                    <a:pt x="47" y="3"/>
                  </a:lnTo>
                  <a:lnTo>
                    <a:pt x="46" y="6"/>
                  </a:lnTo>
                  <a:lnTo>
                    <a:pt x="44" y="9"/>
                  </a:lnTo>
                  <a:lnTo>
                    <a:pt x="54" y="10"/>
                  </a:lnTo>
                  <a:lnTo>
                    <a:pt x="66" y="12"/>
                  </a:lnTo>
                  <a:lnTo>
                    <a:pt x="64" y="13"/>
                  </a:lnTo>
                  <a:lnTo>
                    <a:pt x="63" y="16"/>
                  </a:lnTo>
                  <a:lnTo>
                    <a:pt x="46" y="16"/>
                  </a:lnTo>
                  <a:lnTo>
                    <a:pt x="30" y="14"/>
                  </a:lnTo>
                  <a:lnTo>
                    <a:pt x="14" y="12"/>
                  </a:lnTo>
                  <a:lnTo>
                    <a:pt x="0" y="9"/>
                  </a:lnTo>
                  <a:lnTo>
                    <a:pt x="0" y="7"/>
                  </a:lnTo>
                  <a:lnTo>
                    <a:pt x="0" y="6"/>
                  </a:lnTo>
                  <a:lnTo>
                    <a:pt x="2" y="4"/>
                  </a:lnTo>
                  <a:lnTo>
                    <a:pt x="2" y="3"/>
                  </a:lnTo>
                  <a:lnTo>
                    <a:pt x="12" y="3"/>
                  </a:lnTo>
                  <a:lnTo>
                    <a:pt x="19" y="4"/>
                  </a:lnTo>
                  <a:lnTo>
                    <a:pt x="23" y="4"/>
                  </a:lnTo>
                  <a:lnTo>
                    <a:pt x="26" y="4"/>
                  </a:lnTo>
                  <a:lnTo>
                    <a:pt x="29" y="3"/>
                  </a:lnTo>
                  <a:lnTo>
                    <a:pt x="3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9" name="Freeform 449"/>
            <p:cNvSpPr>
              <a:spLocks/>
            </p:cNvSpPr>
            <p:nvPr/>
          </p:nvSpPr>
          <p:spPr bwMode="auto">
            <a:xfrm>
              <a:off x="3229" y="2373"/>
              <a:ext cx="90" cy="18"/>
            </a:xfrm>
            <a:custGeom>
              <a:avLst/>
              <a:gdLst>
                <a:gd name="T0" fmla="*/ 7 w 90"/>
                <a:gd name="T1" fmla="*/ 0 h 18"/>
                <a:gd name="T2" fmla="*/ 11 w 90"/>
                <a:gd name="T3" fmla="*/ 0 h 18"/>
                <a:gd name="T4" fmla="*/ 14 w 90"/>
                <a:gd name="T5" fmla="*/ 0 h 18"/>
                <a:gd name="T6" fmla="*/ 18 w 90"/>
                <a:gd name="T7" fmla="*/ 0 h 18"/>
                <a:gd name="T8" fmla="*/ 21 w 90"/>
                <a:gd name="T9" fmla="*/ 1 h 18"/>
                <a:gd name="T10" fmla="*/ 37 w 90"/>
                <a:gd name="T11" fmla="*/ 5 h 18"/>
                <a:gd name="T12" fmla="*/ 58 w 90"/>
                <a:gd name="T13" fmla="*/ 8 h 18"/>
                <a:gd name="T14" fmla="*/ 80 w 90"/>
                <a:gd name="T15" fmla="*/ 11 h 18"/>
                <a:gd name="T16" fmla="*/ 90 w 90"/>
                <a:gd name="T17" fmla="*/ 14 h 18"/>
                <a:gd name="T18" fmla="*/ 88 w 90"/>
                <a:gd name="T19" fmla="*/ 15 h 18"/>
                <a:gd name="T20" fmla="*/ 88 w 90"/>
                <a:gd name="T21" fmla="*/ 17 h 18"/>
                <a:gd name="T22" fmla="*/ 64 w 90"/>
                <a:gd name="T23" fmla="*/ 18 h 18"/>
                <a:gd name="T24" fmla="*/ 42 w 90"/>
                <a:gd name="T25" fmla="*/ 18 h 18"/>
                <a:gd name="T26" fmla="*/ 21 w 90"/>
                <a:gd name="T27" fmla="*/ 17 h 18"/>
                <a:gd name="T28" fmla="*/ 0 w 90"/>
                <a:gd name="T29" fmla="*/ 14 h 18"/>
                <a:gd name="T30" fmla="*/ 2 w 90"/>
                <a:gd name="T31" fmla="*/ 5 h 18"/>
                <a:gd name="T32" fmla="*/ 7 w 90"/>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8"/>
                <a:gd name="T53" fmla="*/ 90 w 90"/>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8">
                  <a:moveTo>
                    <a:pt x="7" y="0"/>
                  </a:moveTo>
                  <a:lnTo>
                    <a:pt x="11" y="0"/>
                  </a:lnTo>
                  <a:lnTo>
                    <a:pt x="14" y="0"/>
                  </a:lnTo>
                  <a:lnTo>
                    <a:pt x="18" y="0"/>
                  </a:lnTo>
                  <a:lnTo>
                    <a:pt x="21" y="1"/>
                  </a:lnTo>
                  <a:lnTo>
                    <a:pt x="37" y="5"/>
                  </a:lnTo>
                  <a:lnTo>
                    <a:pt x="58" y="8"/>
                  </a:lnTo>
                  <a:lnTo>
                    <a:pt x="80" y="11"/>
                  </a:lnTo>
                  <a:lnTo>
                    <a:pt x="90" y="14"/>
                  </a:lnTo>
                  <a:lnTo>
                    <a:pt x="88" y="15"/>
                  </a:lnTo>
                  <a:lnTo>
                    <a:pt x="88" y="17"/>
                  </a:lnTo>
                  <a:lnTo>
                    <a:pt x="64" y="18"/>
                  </a:lnTo>
                  <a:lnTo>
                    <a:pt x="42" y="18"/>
                  </a:lnTo>
                  <a:lnTo>
                    <a:pt x="21" y="17"/>
                  </a:lnTo>
                  <a:lnTo>
                    <a:pt x="0" y="14"/>
                  </a:lnTo>
                  <a:lnTo>
                    <a:pt x="2" y="5"/>
                  </a:lnTo>
                  <a:lnTo>
                    <a:pt x="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0" name="Freeform 450"/>
            <p:cNvSpPr>
              <a:spLocks/>
            </p:cNvSpPr>
            <p:nvPr/>
          </p:nvSpPr>
          <p:spPr bwMode="auto">
            <a:xfrm>
              <a:off x="4669" y="2375"/>
              <a:ext cx="2" cy="3"/>
            </a:xfrm>
            <a:custGeom>
              <a:avLst/>
              <a:gdLst>
                <a:gd name="T0" fmla="*/ 0 w 2"/>
                <a:gd name="T1" fmla="*/ 0 h 3"/>
                <a:gd name="T2" fmla="*/ 2 w 2"/>
                <a:gd name="T3" fmla="*/ 2 h 3"/>
                <a:gd name="T4" fmla="*/ 2 w 2"/>
                <a:gd name="T5" fmla="*/ 3 h 3"/>
                <a:gd name="T6" fmla="*/ 2 w 2"/>
                <a:gd name="T7" fmla="*/ 2 h 3"/>
                <a:gd name="T8" fmla="*/ 0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0"/>
                  </a:moveTo>
                  <a:lnTo>
                    <a:pt x="2" y="2"/>
                  </a:lnTo>
                  <a:lnTo>
                    <a:pt x="2" y="3"/>
                  </a:lnTo>
                  <a:lnTo>
                    <a:pt x="2"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1" name="Freeform 451"/>
            <p:cNvSpPr>
              <a:spLocks/>
            </p:cNvSpPr>
            <p:nvPr/>
          </p:nvSpPr>
          <p:spPr bwMode="auto">
            <a:xfrm>
              <a:off x="4946" y="2380"/>
              <a:ext cx="63" cy="14"/>
            </a:xfrm>
            <a:custGeom>
              <a:avLst/>
              <a:gdLst>
                <a:gd name="T0" fmla="*/ 0 w 63"/>
                <a:gd name="T1" fmla="*/ 0 h 14"/>
                <a:gd name="T2" fmla="*/ 16 w 63"/>
                <a:gd name="T3" fmla="*/ 1 h 14"/>
                <a:gd name="T4" fmla="*/ 32 w 63"/>
                <a:gd name="T5" fmla="*/ 1 h 14"/>
                <a:gd name="T6" fmla="*/ 47 w 63"/>
                <a:gd name="T7" fmla="*/ 3 h 14"/>
                <a:gd name="T8" fmla="*/ 63 w 63"/>
                <a:gd name="T9" fmla="*/ 4 h 14"/>
                <a:gd name="T10" fmla="*/ 63 w 63"/>
                <a:gd name="T11" fmla="*/ 7 h 14"/>
                <a:gd name="T12" fmla="*/ 63 w 63"/>
                <a:gd name="T13" fmla="*/ 10 h 14"/>
                <a:gd name="T14" fmla="*/ 56 w 63"/>
                <a:gd name="T15" fmla="*/ 13 h 14"/>
                <a:gd name="T16" fmla="*/ 47 w 63"/>
                <a:gd name="T17" fmla="*/ 13 h 14"/>
                <a:gd name="T18" fmla="*/ 39 w 63"/>
                <a:gd name="T19" fmla="*/ 14 h 14"/>
                <a:gd name="T20" fmla="*/ 30 w 63"/>
                <a:gd name="T21" fmla="*/ 13 h 14"/>
                <a:gd name="T22" fmla="*/ 14 w 63"/>
                <a:gd name="T23" fmla="*/ 10 h 14"/>
                <a:gd name="T24" fmla="*/ 0 w 63"/>
                <a:gd name="T25" fmla="*/ 4 h 14"/>
                <a:gd name="T26" fmla="*/ 0 w 63"/>
                <a:gd name="T27" fmla="*/ 1 h 14"/>
                <a:gd name="T28" fmla="*/ 0 w 63"/>
                <a:gd name="T29" fmla="*/ 0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
                <a:gd name="T46" fmla="*/ 0 h 14"/>
                <a:gd name="T47" fmla="*/ 63 w 63"/>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 h="14">
                  <a:moveTo>
                    <a:pt x="0" y="0"/>
                  </a:moveTo>
                  <a:lnTo>
                    <a:pt x="16" y="1"/>
                  </a:lnTo>
                  <a:lnTo>
                    <a:pt x="32" y="1"/>
                  </a:lnTo>
                  <a:lnTo>
                    <a:pt x="47" y="3"/>
                  </a:lnTo>
                  <a:lnTo>
                    <a:pt x="63" y="4"/>
                  </a:lnTo>
                  <a:lnTo>
                    <a:pt x="63" y="7"/>
                  </a:lnTo>
                  <a:lnTo>
                    <a:pt x="63" y="10"/>
                  </a:lnTo>
                  <a:lnTo>
                    <a:pt x="56" y="13"/>
                  </a:lnTo>
                  <a:lnTo>
                    <a:pt x="47" y="13"/>
                  </a:lnTo>
                  <a:lnTo>
                    <a:pt x="39" y="14"/>
                  </a:lnTo>
                  <a:lnTo>
                    <a:pt x="30" y="13"/>
                  </a:lnTo>
                  <a:lnTo>
                    <a:pt x="14" y="10"/>
                  </a:lnTo>
                  <a:lnTo>
                    <a:pt x="0" y="4"/>
                  </a:lnTo>
                  <a:lnTo>
                    <a:pt x="0" y="1"/>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2" name="Freeform 452"/>
            <p:cNvSpPr>
              <a:spLocks/>
            </p:cNvSpPr>
            <p:nvPr/>
          </p:nvSpPr>
          <p:spPr bwMode="auto">
            <a:xfrm>
              <a:off x="2936" y="2390"/>
              <a:ext cx="168" cy="60"/>
            </a:xfrm>
            <a:custGeom>
              <a:avLst/>
              <a:gdLst>
                <a:gd name="T0" fmla="*/ 58 w 168"/>
                <a:gd name="T1" fmla="*/ 1 h 60"/>
                <a:gd name="T2" fmla="*/ 84 w 168"/>
                <a:gd name="T3" fmla="*/ 5 h 60"/>
                <a:gd name="T4" fmla="*/ 91 w 168"/>
                <a:gd name="T5" fmla="*/ 10 h 60"/>
                <a:gd name="T6" fmla="*/ 94 w 168"/>
                <a:gd name="T7" fmla="*/ 14 h 60"/>
                <a:gd name="T8" fmla="*/ 98 w 168"/>
                <a:gd name="T9" fmla="*/ 15 h 60"/>
                <a:gd name="T10" fmla="*/ 104 w 168"/>
                <a:gd name="T11" fmla="*/ 15 h 60"/>
                <a:gd name="T12" fmla="*/ 110 w 168"/>
                <a:gd name="T13" fmla="*/ 14 h 60"/>
                <a:gd name="T14" fmla="*/ 116 w 168"/>
                <a:gd name="T15" fmla="*/ 18 h 60"/>
                <a:gd name="T16" fmla="*/ 120 w 168"/>
                <a:gd name="T17" fmla="*/ 23 h 60"/>
                <a:gd name="T18" fmla="*/ 124 w 168"/>
                <a:gd name="T19" fmla="*/ 20 h 60"/>
                <a:gd name="T20" fmla="*/ 128 w 168"/>
                <a:gd name="T21" fmla="*/ 17 h 60"/>
                <a:gd name="T22" fmla="*/ 133 w 168"/>
                <a:gd name="T23" fmla="*/ 21 h 60"/>
                <a:gd name="T24" fmla="*/ 146 w 168"/>
                <a:gd name="T25" fmla="*/ 20 h 60"/>
                <a:gd name="T26" fmla="*/ 160 w 168"/>
                <a:gd name="T27" fmla="*/ 14 h 60"/>
                <a:gd name="T28" fmla="*/ 164 w 168"/>
                <a:gd name="T29" fmla="*/ 20 h 60"/>
                <a:gd name="T30" fmla="*/ 158 w 168"/>
                <a:gd name="T31" fmla="*/ 31 h 60"/>
                <a:gd name="T32" fmla="*/ 153 w 168"/>
                <a:gd name="T33" fmla="*/ 40 h 60"/>
                <a:gd name="T34" fmla="*/ 160 w 168"/>
                <a:gd name="T35" fmla="*/ 41 h 60"/>
                <a:gd name="T36" fmla="*/ 164 w 168"/>
                <a:gd name="T37" fmla="*/ 48 h 60"/>
                <a:gd name="T38" fmla="*/ 151 w 168"/>
                <a:gd name="T39" fmla="*/ 57 h 60"/>
                <a:gd name="T40" fmla="*/ 128 w 168"/>
                <a:gd name="T41" fmla="*/ 55 h 60"/>
                <a:gd name="T42" fmla="*/ 91 w 168"/>
                <a:gd name="T43" fmla="*/ 58 h 60"/>
                <a:gd name="T44" fmla="*/ 57 w 168"/>
                <a:gd name="T45" fmla="*/ 58 h 60"/>
                <a:gd name="T46" fmla="*/ 37 w 168"/>
                <a:gd name="T47" fmla="*/ 50 h 60"/>
                <a:gd name="T48" fmla="*/ 51 w 168"/>
                <a:gd name="T49" fmla="*/ 44 h 60"/>
                <a:gd name="T50" fmla="*/ 53 w 168"/>
                <a:gd name="T51" fmla="*/ 41 h 60"/>
                <a:gd name="T52" fmla="*/ 40 w 168"/>
                <a:gd name="T53" fmla="*/ 38 h 60"/>
                <a:gd name="T54" fmla="*/ 43 w 168"/>
                <a:gd name="T55" fmla="*/ 34 h 60"/>
                <a:gd name="T56" fmla="*/ 51 w 168"/>
                <a:gd name="T57" fmla="*/ 35 h 60"/>
                <a:gd name="T58" fmla="*/ 61 w 168"/>
                <a:gd name="T59" fmla="*/ 37 h 60"/>
                <a:gd name="T60" fmla="*/ 57 w 168"/>
                <a:gd name="T61" fmla="*/ 33 h 60"/>
                <a:gd name="T62" fmla="*/ 48 w 168"/>
                <a:gd name="T63" fmla="*/ 28 h 60"/>
                <a:gd name="T64" fmla="*/ 53 w 168"/>
                <a:gd name="T65" fmla="*/ 23 h 60"/>
                <a:gd name="T66" fmla="*/ 57 w 168"/>
                <a:gd name="T67" fmla="*/ 20 h 60"/>
                <a:gd name="T68" fmla="*/ 43 w 168"/>
                <a:gd name="T69" fmla="*/ 23 h 60"/>
                <a:gd name="T70" fmla="*/ 24 w 168"/>
                <a:gd name="T71" fmla="*/ 31 h 60"/>
                <a:gd name="T72" fmla="*/ 10 w 168"/>
                <a:gd name="T73" fmla="*/ 34 h 60"/>
                <a:gd name="T74" fmla="*/ 1 w 168"/>
                <a:gd name="T75" fmla="*/ 27 h 60"/>
                <a:gd name="T76" fmla="*/ 14 w 168"/>
                <a:gd name="T77" fmla="*/ 18 h 60"/>
                <a:gd name="T78" fmla="*/ 36 w 168"/>
                <a:gd name="T79" fmla="*/ 7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60"/>
                <a:gd name="T122" fmla="*/ 168 w 168"/>
                <a:gd name="T123" fmla="*/ 60 h 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60">
                  <a:moveTo>
                    <a:pt x="43" y="0"/>
                  </a:moveTo>
                  <a:lnTo>
                    <a:pt x="58" y="1"/>
                  </a:lnTo>
                  <a:lnTo>
                    <a:pt x="73" y="4"/>
                  </a:lnTo>
                  <a:lnTo>
                    <a:pt x="84" y="5"/>
                  </a:lnTo>
                  <a:lnTo>
                    <a:pt x="93" y="4"/>
                  </a:lnTo>
                  <a:lnTo>
                    <a:pt x="91" y="10"/>
                  </a:lnTo>
                  <a:lnTo>
                    <a:pt x="90" y="14"/>
                  </a:lnTo>
                  <a:lnTo>
                    <a:pt x="94" y="14"/>
                  </a:lnTo>
                  <a:lnTo>
                    <a:pt x="97" y="14"/>
                  </a:lnTo>
                  <a:lnTo>
                    <a:pt x="98" y="15"/>
                  </a:lnTo>
                  <a:lnTo>
                    <a:pt x="100" y="18"/>
                  </a:lnTo>
                  <a:lnTo>
                    <a:pt x="104" y="15"/>
                  </a:lnTo>
                  <a:lnTo>
                    <a:pt x="106" y="14"/>
                  </a:lnTo>
                  <a:lnTo>
                    <a:pt x="110" y="14"/>
                  </a:lnTo>
                  <a:lnTo>
                    <a:pt x="116" y="14"/>
                  </a:lnTo>
                  <a:lnTo>
                    <a:pt x="116" y="18"/>
                  </a:lnTo>
                  <a:lnTo>
                    <a:pt x="117" y="23"/>
                  </a:lnTo>
                  <a:lnTo>
                    <a:pt x="120" y="23"/>
                  </a:lnTo>
                  <a:lnTo>
                    <a:pt x="123" y="23"/>
                  </a:lnTo>
                  <a:lnTo>
                    <a:pt x="124" y="20"/>
                  </a:lnTo>
                  <a:lnTo>
                    <a:pt x="126" y="17"/>
                  </a:lnTo>
                  <a:lnTo>
                    <a:pt x="128" y="17"/>
                  </a:lnTo>
                  <a:lnTo>
                    <a:pt x="134" y="15"/>
                  </a:lnTo>
                  <a:lnTo>
                    <a:pt x="133" y="21"/>
                  </a:lnTo>
                  <a:lnTo>
                    <a:pt x="133" y="25"/>
                  </a:lnTo>
                  <a:lnTo>
                    <a:pt x="146" y="20"/>
                  </a:lnTo>
                  <a:lnTo>
                    <a:pt x="156" y="11"/>
                  </a:lnTo>
                  <a:lnTo>
                    <a:pt x="160" y="14"/>
                  </a:lnTo>
                  <a:lnTo>
                    <a:pt x="164" y="15"/>
                  </a:lnTo>
                  <a:lnTo>
                    <a:pt x="164" y="20"/>
                  </a:lnTo>
                  <a:lnTo>
                    <a:pt x="164" y="23"/>
                  </a:lnTo>
                  <a:lnTo>
                    <a:pt x="158" y="31"/>
                  </a:lnTo>
                  <a:lnTo>
                    <a:pt x="153" y="40"/>
                  </a:lnTo>
                  <a:lnTo>
                    <a:pt x="153" y="41"/>
                  </a:lnTo>
                  <a:lnTo>
                    <a:pt x="160" y="41"/>
                  </a:lnTo>
                  <a:lnTo>
                    <a:pt x="168" y="42"/>
                  </a:lnTo>
                  <a:lnTo>
                    <a:pt x="164" y="48"/>
                  </a:lnTo>
                  <a:lnTo>
                    <a:pt x="158" y="52"/>
                  </a:lnTo>
                  <a:lnTo>
                    <a:pt x="151" y="57"/>
                  </a:lnTo>
                  <a:lnTo>
                    <a:pt x="147" y="60"/>
                  </a:lnTo>
                  <a:lnTo>
                    <a:pt x="128" y="55"/>
                  </a:lnTo>
                  <a:lnTo>
                    <a:pt x="113" y="54"/>
                  </a:lnTo>
                  <a:lnTo>
                    <a:pt x="91" y="58"/>
                  </a:lnTo>
                  <a:lnTo>
                    <a:pt x="74" y="60"/>
                  </a:lnTo>
                  <a:lnTo>
                    <a:pt x="57" y="58"/>
                  </a:lnTo>
                  <a:lnTo>
                    <a:pt x="36" y="54"/>
                  </a:lnTo>
                  <a:lnTo>
                    <a:pt x="37" y="50"/>
                  </a:lnTo>
                  <a:lnTo>
                    <a:pt x="37" y="47"/>
                  </a:lnTo>
                  <a:lnTo>
                    <a:pt x="51" y="44"/>
                  </a:lnTo>
                  <a:lnTo>
                    <a:pt x="66" y="41"/>
                  </a:lnTo>
                  <a:lnTo>
                    <a:pt x="53" y="41"/>
                  </a:lnTo>
                  <a:lnTo>
                    <a:pt x="40" y="41"/>
                  </a:lnTo>
                  <a:lnTo>
                    <a:pt x="40" y="38"/>
                  </a:lnTo>
                  <a:lnTo>
                    <a:pt x="40" y="35"/>
                  </a:lnTo>
                  <a:lnTo>
                    <a:pt x="43" y="34"/>
                  </a:lnTo>
                  <a:lnTo>
                    <a:pt x="46" y="34"/>
                  </a:lnTo>
                  <a:lnTo>
                    <a:pt x="51" y="35"/>
                  </a:lnTo>
                  <a:lnTo>
                    <a:pt x="56" y="35"/>
                  </a:lnTo>
                  <a:lnTo>
                    <a:pt x="61" y="37"/>
                  </a:lnTo>
                  <a:lnTo>
                    <a:pt x="67" y="35"/>
                  </a:lnTo>
                  <a:lnTo>
                    <a:pt x="57" y="33"/>
                  </a:lnTo>
                  <a:lnTo>
                    <a:pt x="47" y="31"/>
                  </a:lnTo>
                  <a:lnTo>
                    <a:pt x="48" y="28"/>
                  </a:lnTo>
                  <a:lnTo>
                    <a:pt x="48" y="25"/>
                  </a:lnTo>
                  <a:lnTo>
                    <a:pt x="53" y="23"/>
                  </a:lnTo>
                  <a:lnTo>
                    <a:pt x="57" y="20"/>
                  </a:lnTo>
                  <a:lnTo>
                    <a:pt x="57" y="18"/>
                  </a:lnTo>
                  <a:lnTo>
                    <a:pt x="43" y="23"/>
                  </a:lnTo>
                  <a:lnTo>
                    <a:pt x="30" y="28"/>
                  </a:lnTo>
                  <a:lnTo>
                    <a:pt x="24" y="31"/>
                  </a:lnTo>
                  <a:lnTo>
                    <a:pt x="17" y="33"/>
                  </a:lnTo>
                  <a:lnTo>
                    <a:pt x="10" y="34"/>
                  </a:lnTo>
                  <a:lnTo>
                    <a:pt x="0" y="33"/>
                  </a:lnTo>
                  <a:lnTo>
                    <a:pt x="1" y="27"/>
                  </a:lnTo>
                  <a:lnTo>
                    <a:pt x="1" y="21"/>
                  </a:lnTo>
                  <a:lnTo>
                    <a:pt x="14" y="18"/>
                  </a:lnTo>
                  <a:lnTo>
                    <a:pt x="26" y="14"/>
                  </a:lnTo>
                  <a:lnTo>
                    <a:pt x="36" y="7"/>
                  </a:lnTo>
                  <a:lnTo>
                    <a:pt x="4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3" name="Freeform 453"/>
            <p:cNvSpPr>
              <a:spLocks/>
            </p:cNvSpPr>
            <p:nvPr/>
          </p:nvSpPr>
          <p:spPr bwMode="auto">
            <a:xfrm>
              <a:off x="3123" y="2397"/>
              <a:ext cx="51" cy="30"/>
            </a:xfrm>
            <a:custGeom>
              <a:avLst/>
              <a:gdLst>
                <a:gd name="T0" fmla="*/ 23 w 51"/>
                <a:gd name="T1" fmla="*/ 0 h 30"/>
                <a:gd name="T2" fmla="*/ 37 w 51"/>
                <a:gd name="T3" fmla="*/ 0 h 30"/>
                <a:gd name="T4" fmla="*/ 51 w 51"/>
                <a:gd name="T5" fmla="*/ 0 h 30"/>
                <a:gd name="T6" fmla="*/ 44 w 51"/>
                <a:gd name="T7" fmla="*/ 8 h 30"/>
                <a:gd name="T8" fmla="*/ 37 w 51"/>
                <a:gd name="T9" fmla="*/ 14 h 30"/>
                <a:gd name="T10" fmla="*/ 40 w 51"/>
                <a:gd name="T11" fmla="*/ 17 h 30"/>
                <a:gd name="T12" fmla="*/ 40 w 51"/>
                <a:gd name="T13" fmla="*/ 20 h 30"/>
                <a:gd name="T14" fmla="*/ 37 w 51"/>
                <a:gd name="T15" fmla="*/ 23 h 30"/>
                <a:gd name="T16" fmla="*/ 34 w 51"/>
                <a:gd name="T17" fmla="*/ 26 h 30"/>
                <a:gd name="T18" fmla="*/ 26 w 51"/>
                <a:gd name="T19" fmla="*/ 24 h 30"/>
                <a:gd name="T20" fmla="*/ 20 w 51"/>
                <a:gd name="T21" fmla="*/ 26 h 30"/>
                <a:gd name="T22" fmla="*/ 13 w 51"/>
                <a:gd name="T23" fmla="*/ 27 h 30"/>
                <a:gd name="T24" fmla="*/ 7 w 51"/>
                <a:gd name="T25" fmla="*/ 30 h 30"/>
                <a:gd name="T26" fmla="*/ 7 w 51"/>
                <a:gd name="T27" fmla="*/ 23 h 30"/>
                <a:gd name="T28" fmla="*/ 6 w 51"/>
                <a:gd name="T29" fmla="*/ 18 h 30"/>
                <a:gd name="T30" fmla="*/ 3 w 51"/>
                <a:gd name="T31" fmla="*/ 16 h 30"/>
                <a:gd name="T32" fmla="*/ 0 w 51"/>
                <a:gd name="T33" fmla="*/ 10 h 30"/>
                <a:gd name="T34" fmla="*/ 7 w 51"/>
                <a:gd name="T35" fmla="*/ 13 h 30"/>
                <a:gd name="T36" fmla="*/ 14 w 51"/>
                <a:gd name="T37" fmla="*/ 14 h 30"/>
                <a:gd name="T38" fmla="*/ 19 w 51"/>
                <a:gd name="T39" fmla="*/ 7 h 30"/>
                <a:gd name="T40" fmla="*/ 23 w 51"/>
                <a:gd name="T41" fmla="*/ 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30"/>
                <a:gd name="T65" fmla="*/ 51 w 5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30">
                  <a:moveTo>
                    <a:pt x="23" y="0"/>
                  </a:moveTo>
                  <a:lnTo>
                    <a:pt x="37" y="0"/>
                  </a:lnTo>
                  <a:lnTo>
                    <a:pt x="51" y="0"/>
                  </a:lnTo>
                  <a:lnTo>
                    <a:pt x="44" y="8"/>
                  </a:lnTo>
                  <a:lnTo>
                    <a:pt x="37" y="14"/>
                  </a:lnTo>
                  <a:lnTo>
                    <a:pt x="40" y="17"/>
                  </a:lnTo>
                  <a:lnTo>
                    <a:pt x="40" y="20"/>
                  </a:lnTo>
                  <a:lnTo>
                    <a:pt x="37" y="23"/>
                  </a:lnTo>
                  <a:lnTo>
                    <a:pt x="34" y="26"/>
                  </a:lnTo>
                  <a:lnTo>
                    <a:pt x="26" y="24"/>
                  </a:lnTo>
                  <a:lnTo>
                    <a:pt x="20" y="26"/>
                  </a:lnTo>
                  <a:lnTo>
                    <a:pt x="13" y="27"/>
                  </a:lnTo>
                  <a:lnTo>
                    <a:pt x="7" y="30"/>
                  </a:lnTo>
                  <a:lnTo>
                    <a:pt x="7" y="23"/>
                  </a:lnTo>
                  <a:lnTo>
                    <a:pt x="6" y="18"/>
                  </a:lnTo>
                  <a:lnTo>
                    <a:pt x="3" y="16"/>
                  </a:lnTo>
                  <a:lnTo>
                    <a:pt x="0" y="10"/>
                  </a:lnTo>
                  <a:lnTo>
                    <a:pt x="7" y="13"/>
                  </a:lnTo>
                  <a:lnTo>
                    <a:pt x="14" y="14"/>
                  </a:lnTo>
                  <a:lnTo>
                    <a:pt x="19" y="7"/>
                  </a:lnTo>
                  <a:lnTo>
                    <a:pt x="2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4" name="Freeform 454"/>
            <p:cNvSpPr>
              <a:spLocks/>
            </p:cNvSpPr>
            <p:nvPr/>
          </p:nvSpPr>
          <p:spPr bwMode="auto">
            <a:xfrm>
              <a:off x="3177" y="2397"/>
              <a:ext cx="37" cy="23"/>
            </a:xfrm>
            <a:custGeom>
              <a:avLst/>
              <a:gdLst>
                <a:gd name="T0" fmla="*/ 13 w 37"/>
                <a:gd name="T1" fmla="*/ 0 h 23"/>
                <a:gd name="T2" fmla="*/ 25 w 37"/>
                <a:gd name="T3" fmla="*/ 0 h 23"/>
                <a:gd name="T4" fmla="*/ 36 w 37"/>
                <a:gd name="T5" fmla="*/ 0 h 23"/>
                <a:gd name="T6" fmla="*/ 36 w 37"/>
                <a:gd name="T7" fmla="*/ 1 h 23"/>
                <a:gd name="T8" fmla="*/ 36 w 37"/>
                <a:gd name="T9" fmla="*/ 3 h 23"/>
                <a:gd name="T10" fmla="*/ 36 w 37"/>
                <a:gd name="T11" fmla="*/ 6 h 23"/>
                <a:gd name="T12" fmla="*/ 37 w 37"/>
                <a:gd name="T13" fmla="*/ 8 h 23"/>
                <a:gd name="T14" fmla="*/ 36 w 37"/>
                <a:gd name="T15" fmla="*/ 10 h 23"/>
                <a:gd name="T16" fmla="*/ 36 w 37"/>
                <a:gd name="T17" fmla="*/ 10 h 23"/>
                <a:gd name="T18" fmla="*/ 25 w 37"/>
                <a:gd name="T19" fmla="*/ 11 h 23"/>
                <a:gd name="T20" fmla="*/ 16 w 37"/>
                <a:gd name="T21" fmla="*/ 13 h 23"/>
                <a:gd name="T22" fmla="*/ 9 w 37"/>
                <a:gd name="T23" fmla="*/ 17 h 23"/>
                <a:gd name="T24" fmla="*/ 3 w 37"/>
                <a:gd name="T25" fmla="*/ 23 h 23"/>
                <a:gd name="T26" fmla="*/ 2 w 37"/>
                <a:gd name="T27" fmla="*/ 21 h 23"/>
                <a:gd name="T28" fmla="*/ 0 w 37"/>
                <a:gd name="T29" fmla="*/ 21 h 23"/>
                <a:gd name="T30" fmla="*/ 0 w 37"/>
                <a:gd name="T31" fmla="*/ 20 h 23"/>
                <a:gd name="T32" fmla="*/ 0 w 37"/>
                <a:gd name="T33" fmla="*/ 18 h 23"/>
                <a:gd name="T34" fmla="*/ 2 w 37"/>
                <a:gd name="T35" fmla="*/ 13 h 23"/>
                <a:gd name="T36" fmla="*/ 5 w 37"/>
                <a:gd name="T37" fmla="*/ 7 h 23"/>
                <a:gd name="T38" fmla="*/ 9 w 37"/>
                <a:gd name="T39" fmla="*/ 4 h 23"/>
                <a:gd name="T40" fmla="*/ 13 w 37"/>
                <a:gd name="T41" fmla="*/ 0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23"/>
                <a:gd name="T65" fmla="*/ 37 w 37"/>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23">
                  <a:moveTo>
                    <a:pt x="13" y="0"/>
                  </a:moveTo>
                  <a:lnTo>
                    <a:pt x="25" y="0"/>
                  </a:lnTo>
                  <a:lnTo>
                    <a:pt x="36" y="0"/>
                  </a:lnTo>
                  <a:lnTo>
                    <a:pt x="36" y="1"/>
                  </a:lnTo>
                  <a:lnTo>
                    <a:pt x="36" y="3"/>
                  </a:lnTo>
                  <a:lnTo>
                    <a:pt x="36" y="6"/>
                  </a:lnTo>
                  <a:lnTo>
                    <a:pt x="37" y="8"/>
                  </a:lnTo>
                  <a:lnTo>
                    <a:pt x="36" y="10"/>
                  </a:lnTo>
                  <a:lnTo>
                    <a:pt x="25" y="11"/>
                  </a:lnTo>
                  <a:lnTo>
                    <a:pt x="16" y="13"/>
                  </a:lnTo>
                  <a:lnTo>
                    <a:pt x="9" y="17"/>
                  </a:lnTo>
                  <a:lnTo>
                    <a:pt x="3" y="23"/>
                  </a:lnTo>
                  <a:lnTo>
                    <a:pt x="2" y="21"/>
                  </a:lnTo>
                  <a:lnTo>
                    <a:pt x="0" y="21"/>
                  </a:lnTo>
                  <a:lnTo>
                    <a:pt x="0" y="20"/>
                  </a:lnTo>
                  <a:lnTo>
                    <a:pt x="0" y="18"/>
                  </a:lnTo>
                  <a:lnTo>
                    <a:pt x="2" y="13"/>
                  </a:lnTo>
                  <a:lnTo>
                    <a:pt x="5" y="7"/>
                  </a:lnTo>
                  <a:lnTo>
                    <a:pt x="9" y="4"/>
                  </a:lnTo>
                  <a:lnTo>
                    <a:pt x="1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5" name="Freeform 455"/>
            <p:cNvSpPr>
              <a:spLocks/>
            </p:cNvSpPr>
            <p:nvPr/>
          </p:nvSpPr>
          <p:spPr bwMode="auto">
            <a:xfrm>
              <a:off x="2371" y="2397"/>
              <a:ext cx="1120" cy="1599"/>
            </a:xfrm>
            <a:custGeom>
              <a:avLst/>
              <a:gdLst>
                <a:gd name="T0" fmla="*/ 1020 w 1120"/>
                <a:gd name="T1" fmla="*/ 74 h 1599"/>
                <a:gd name="T2" fmla="*/ 972 w 1120"/>
                <a:gd name="T3" fmla="*/ 117 h 1599"/>
                <a:gd name="T4" fmla="*/ 909 w 1120"/>
                <a:gd name="T5" fmla="*/ 103 h 1599"/>
                <a:gd name="T6" fmla="*/ 950 w 1120"/>
                <a:gd name="T7" fmla="*/ 75 h 1599"/>
                <a:gd name="T8" fmla="*/ 866 w 1120"/>
                <a:gd name="T9" fmla="*/ 71 h 1599"/>
                <a:gd name="T10" fmla="*/ 782 w 1120"/>
                <a:gd name="T11" fmla="*/ 88 h 1599"/>
                <a:gd name="T12" fmla="*/ 738 w 1120"/>
                <a:gd name="T13" fmla="*/ 108 h 1599"/>
                <a:gd name="T14" fmla="*/ 682 w 1120"/>
                <a:gd name="T15" fmla="*/ 184 h 1599"/>
                <a:gd name="T16" fmla="*/ 761 w 1120"/>
                <a:gd name="T17" fmla="*/ 257 h 1599"/>
                <a:gd name="T18" fmla="*/ 859 w 1120"/>
                <a:gd name="T19" fmla="*/ 124 h 1599"/>
                <a:gd name="T20" fmla="*/ 943 w 1120"/>
                <a:gd name="T21" fmla="*/ 163 h 1599"/>
                <a:gd name="T22" fmla="*/ 1000 w 1120"/>
                <a:gd name="T23" fmla="*/ 234 h 1599"/>
                <a:gd name="T24" fmla="*/ 852 w 1120"/>
                <a:gd name="T25" fmla="*/ 287 h 1599"/>
                <a:gd name="T26" fmla="*/ 886 w 1120"/>
                <a:gd name="T27" fmla="*/ 294 h 1599"/>
                <a:gd name="T28" fmla="*/ 918 w 1120"/>
                <a:gd name="T29" fmla="*/ 327 h 1599"/>
                <a:gd name="T30" fmla="*/ 883 w 1120"/>
                <a:gd name="T31" fmla="*/ 328 h 1599"/>
                <a:gd name="T32" fmla="*/ 728 w 1120"/>
                <a:gd name="T33" fmla="*/ 425 h 1599"/>
                <a:gd name="T34" fmla="*/ 645 w 1120"/>
                <a:gd name="T35" fmla="*/ 574 h 1599"/>
                <a:gd name="T36" fmla="*/ 512 w 1120"/>
                <a:gd name="T37" fmla="*/ 528 h 1599"/>
                <a:gd name="T38" fmla="*/ 455 w 1120"/>
                <a:gd name="T39" fmla="*/ 662 h 1599"/>
                <a:gd name="T40" fmla="*/ 565 w 1120"/>
                <a:gd name="T41" fmla="*/ 639 h 1599"/>
                <a:gd name="T42" fmla="*/ 588 w 1120"/>
                <a:gd name="T43" fmla="*/ 734 h 1599"/>
                <a:gd name="T44" fmla="*/ 668 w 1120"/>
                <a:gd name="T45" fmla="*/ 776 h 1599"/>
                <a:gd name="T46" fmla="*/ 746 w 1120"/>
                <a:gd name="T47" fmla="*/ 762 h 1599"/>
                <a:gd name="T48" fmla="*/ 868 w 1120"/>
                <a:gd name="T49" fmla="*/ 826 h 1599"/>
                <a:gd name="T50" fmla="*/ 952 w 1120"/>
                <a:gd name="T51" fmla="*/ 928 h 1599"/>
                <a:gd name="T52" fmla="*/ 1073 w 1120"/>
                <a:gd name="T53" fmla="*/ 951 h 1599"/>
                <a:gd name="T54" fmla="*/ 1077 w 1120"/>
                <a:gd name="T55" fmla="*/ 1105 h 1599"/>
                <a:gd name="T56" fmla="*/ 996 w 1120"/>
                <a:gd name="T57" fmla="*/ 1223 h 1599"/>
                <a:gd name="T58" fmla="*/ 925 w 1120"/>
                <a:gd name="T59" fmla="*/ 1379 h 1599"/>
                <a:gd name="T60" fmla="*/ 859 w 1120"/>
                <a:gd name="T61" fmla="*/ 1436 h 1599"/>
                <a:gd name="T62" fmla="*/ 859 w 1120"/>
                <a:gd name="T63" fmla="*/ 1543 h 1599"/>
                <a:gd name="T64" fmla="*/ 792 w 1120"/>
                <a:gd name="T65" fmla="*/ 1526 h 1599"/>
                <a:gd name="T66" fmla="*/ 786 w 1120"/>
                <a:gd name="T67" fmla="*/ 1468 h 1599"/>
                <a:gd name="T68" fmla="*/ 751 w 1120"/>
                <a:gd name="T69" fmla="*/ 1358 h 1599"/>
                <a:gd name="T70" fmla="*/ 668 w 1120"/>
                <a:gd name="T71" fmla="*/ 1086 h 1599"/>
                <a:gd name="T72" fmla="*/ 601 w 1120"/>
                <a:gd name="T73" fmla="*/ 929 h 1599"/>
                <a:gd name="T74" fmla="*/ 635 w 1120"/>
                <a:gd name="T75" fmla="*/ 795 h 1599"/>
                <a:gd name="T76" fmla="*/ 551 w 1120"/>
                <a:gd name="T77" fmla="*/ 752 h 1599"/>
                <a:gd name="T78" fmla="*/ 454 w 1120"/>
                <a:gd name="T79" fmla="*/ 702 h 1599"/>
                <a:gd name="T80" fmla="*/ 325 w 1120"/>
                <a:gd name="T81" fmla="*/ 562 h 1599"/>
                <a:gd name="T82" fmla="*/ 317 w 1120"/>
                <a:gd name="T83" fmla="*/ 611 h 1599"/>
                <a:gd name="T84" fmla="*/ 244 w 1120"/>
                <a:gd name="T85" fmla="*/ 462 h 1599"/>
                <a:gd name="T86" fmla="*/ 307 w 1120"/>
                <a:gd name="T87" fmla="*/ 292 h 1599"/>
                <a:gd name="T88" fmla="*/ 328 w 1120"/>
                <a:gd name="T89" fmla="*/ 281 h 1599"/>
                <a:gd name="T90" fmla="*/ 317 w 1120"/>
                <a:gd name="T91" fmla="*/ 174 h 1599"/>
                <a:gd name="T92" fmla="*/ 225 w 1120"/>
                <a:gd name="T93" fmla="*/ 140 h 1599"/>
                <a:gd name="T94" fmla="*/ 124 w 1120"/>
                <a:gd name="T95" fmla="*/ 177 h 1599"/>
                <a:gd name="T96" fmla="*/ 65 w 1120"/>
                <a:gd name="T97" fmla="*/ 191 h 1599"/>
                <a:gd name="T98" fmla="*/ 71 w 1120"/>
                <a:gd name="T99" fmla="*/ 138 h 1599"/>
                <a:gd name="T100" fmla="*/ 121 w 1120"/>
                <a:gd name="T101" fmla="*/ 97 h 1599"/>
                <a:gd name="T102" fmla="*/ 177 w 1120"/>
                <a:gd name="T103" fmla="*/ 55 h 1599"/>
                <a:gd name="T104" fmla="*/ 469 w 1120"/>
                <a:gd name="T105" fmla="*/ 50 h 1599"/>
                <a:gd name="T106" fmla="*/ 591 w 1120"/>
                <a:gd name="T107" fmla="*/ 54 h 1599"/>
                <a:gd name="T108" fmla="*/ 666 w 1120"/>
                <a:gd name="T109" fmla="*/ 57 h 1599"/>
                <a:gd name="T110" fmla="*/ 743 w 1120"/>
                <a:gd name="T111" fmla="*/ 55 h 1599"/>
                <a:gd name="T112" fmla="*/ 793 w 1120"/>
                <a:gd name="T113" fmla="*/ 26 h 1599"/>
                <a:gd name="T114" fmla="*/ 812 w 1120"/>
                <a:gd name="T115" fmla="*/ 71 h 1599"/>
                <a:gd name="T116" fmla="*/ 863 w 1120"/>
                <a:gd name="T117" fmla="*/ 7 h 1599"/>
                <a:gd name="T118" fmla="*/ 910 w 1120"/>
                <a:gd name="T119" fmla="*/ 6 h 1599"/>
                <a:gd name="T120" fmla="*/ 928 w 1120"/>
                <a:gd name="T121" fmla="*/ 10 h 15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20"/>
                <a:gd name="T184" fmla="*/ 0 h 1599"/>
                <a:gd name="T185" fmla="*/ 1120 w 1120"/>
                <a:gd name="T186" fmla="*/ 1599 h 159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20" h="1599">
                  <a:moveTo>
                    <a:pt x="928" y="0"/>
                  </a:moveTo>
                  <a:lnTo>
                    <a:pt x="940" y="1"/>
                  </a:lnTo>
                  <a:lnTo>
                    <a:pt x="953" y="3"/>
                  </a:lnTo>
                  <a:lnTo>
                    <a:pt x="958" y="14"/>
                  </a:lnTo>
                  <a:lnTo>
                    <a:pt x="962" y="27"/>
                  </a:lnTo>
                  <a:lnTo>
                    <a:pt x="969" y="26"/>
                  </a:lnTo>
                  <a:lnTo>
                    <a:pt x="976" y="26"/>
                  </a:lnTo>
                  <a:lnTo>
                    <a:pt x="978" y="30"/>
                  </a:lnTo>
                  <a:lnTo>
                    <a:pt x="978" y="34"/>
                  </a:lnTo>
                  <a:lnTo>
                    <a:pt x="982" y="34"/>
                  </a:lnTo>
                  <a:lnTo>
                    <a:pt x="985" y="34"/>
                  </a:lnTo>
                  <a:lnTo>
                    <a:pt x="985" y="43"/>
                  </a:lnTo>
                  <a:lnTo>
                    <a:pt x="985" y="50"/>
                  </a:lnTo>
                  <a:lnTo>
                    <a:pt x="988" y="55"/>
                  </a:lnTo>
                  <a:lnTo>
                    <a:pt x="990" y="63"/>
                  </a:lnTo>
                  <a:lnTo>
                    <a:pt x="1000" y="65"/>
                  </a:lnTo>
                  <a:lnTo>
                    <a:pt x="1012" y="70"/>
                  </a:lnTo>
                  <a:lnTo>
                    <a:pt x="1020" y="74"/>
                  </a:lnTo>
                  <a:lnTo>
                    <a:pt x="1026" y="81"/>
                  </a:lnTo>
                  <a:lnTo>
                    <a:pt x="1018" y="83"/>
                  </a:lnTo>
                  <a:lnTo>
                    <a:pt x="1010" y="85"/>
                  </a:lnTo>
                  <a:lnTo>
                    <a:pt x="1005" y="90"/>
                  </a:lnTo>
                  <a:lnTo>
                    <a:pt x="999" y="95"/>
                  </a:lnTo>
                  <a:lnTo>
                    <a:pt x="996" y="95"/>
                  </a:lnTo>
                  <a:lnTo>
                    <a:pt x="993" y="95"/>
                  </a:lnTo>
                  <a:lnTo>
                    <a:pt x="993" y="93"/>
                  </a:lnTo>
                  <a:lnTo>
                    <a:pt x="990" y="88"/>
                  </a:lnTo>
                  <a:lnTo>
                    <a:pt x="988" y="85"/>
                  </a:lnTo>
                  <a:lnTo>
                    <a:pt x="983" y="83"/>
                  </a:lnTo>
                  <a:lnTo>
                    <a:pt x="980" y="81"/>
                  </a:lnTo>
                  <a:lnTo>
                    <a:pt x="976" y="80"/>
                  </a:lnTo>
                  <a:lnTo>
                    <a:pt x="973" y="81"/>
                  </a:lnTo>
                  <a:lnTo>
                    <a:pt x="970" y="85"/>
                  </a:lnTo>
                  <a:lnTo>
                    <a:pt x="973" y="98"/>
                  </a:lnTo>
                  <a:lnTo>
                    <a:pt x="978" y="114"/>
                  </a:lnTo>
                  <a:lnTo>
                    <a:pt x="972" y="117"/>
                  </a:lnTo>
                  <a:lnTo>
                    <a:pt x="965" y="120"/>
                  </a:lnTo>
                  <a:lnTo>
                    <a:pt x="959" y="115"/>
                  </a:lnTo>
                  <a:lnTo>
                    <a:pt x="953" y="110"/>
                  </a:lnTo>
                  <a:lnTo>
                    <a:pt x="952" y="110"/>
                  </a:lnTo>
                  <a:lnTo>
                    <a:pt x="950" y="110"/>
                  </a:lnTo>
                  <a:lnTo>
                    <a:pt x="949" y="113"/>
                  </a:lnTo>
                  <a:lnTo>
                    <a:pt x="948" y="114"/>
                  </a:lnTo>
                  <a:lnTo>
                    <a:pt x="953" y="120"/>
                  </a:lnTo>
                  <a:lnTo>
                    <a:pt x="959" y="124"/>
                  </a:lnTo>
                  <a:lnTo>
                    <a:pt x="959" y="128"/>
                  </a:lnTo>
                  <a:lnTo>
                    <a:pt x="959" y="131"/>
                  </a:lnTo>
                  <a:lnTo>
                    <a:pt x="956" y="131"/>
                  </a:lnTo>
                  <a:lnTo>
                    <a:pt x="953" y="131"/>
                  </a:lnTo>
                  <a:lnTo>
                    <a:pt x="938" y="125"/>
                  </a:lnTo>
                  <a:lnTo>
                    <a:pt x="923" y="118"/>
                  </a:lnTo>
                  <a:lnTo>
                    <a:pt x="918" y="114"/>
                  </a:lnTo>
                  <a:lnTo>
                    <a:pt x="912" y="108"/>
                  </a:lnTo>
                  <a:lnTo>
                    <a:pt x="909" y="103"/>
                  </a:lnTo>
                  <a:lnTo>
                    <a:pt x="906" y="95"/>
                  </a:lnTo>
                  <a:lnTo>
                    <a:pt x="915" y="90"/>
                  </a:lnTo>
                  <a:lnTo>
                    <a:pt x="920" y="85"/>
                  </a:lnTo>
                  <a:lnTo>
                    <a:pt x="925" y="83"/>
                  </a:lnTo>
                  <a:lnTo>
                    <a:pt x="929" y="81"/>
                  </a:lnTo>
                  <a:lnTo>
                    <a:pt x="935" y="80"/>
                  </a:lnTo>
                  <a:lnTo>
                    <a:pt x="943" y="80"/>
                  </a:lnTo>
                  <a:lnTo>
                    <a:pt x="945" y="81"/>
                  </a:lnTo>
                  <a:lnTo>
                    <a:pt x="946" y="84"/>
                  </a:lnTo>
                  <a:lnTo>
                    <a:pt x="948" y="84"/>
                  </a:lnTo>
                  <a:lnTo>
                    <a:pt x="950" y="85"/>
                  </a:lnTo>
                  <a:lnTo>
                    <a:pt x="955" y="84"/>
                  </a:lnTo>
                  <a:lnTo>
                    <a:pt x="960" y="83"/>
                  </a:lnTo>
                  <a:lnTo>
                    <a:pt x="960" y="81"/>
                  </a:lnTo>
                  <a:lnTo>
                    <a:pt x="959" y="78"/>
                  </a:lnTo>
                  <a:lnTo>
                    <a:pt x="956" y="77"/>
                  </a:lnTo>
                  <a:lnTo>
                    <a:pt x="950" y="75"/>
                  </a:lnTo>
                  <a:lnTo>
                    <a:pt x="945" y="75"/>
                  </a:lnTo>
                  <a:lnTo>
                    <a:pt x="945" y="68"/>
                  </a:lnTo>
                  <a:lnTo>
                    <a:pt x="946" y="61"/>
                  </a:lnTo>
                  <a:lnTo>
                    <a:pt x="940" y="60"/>
                  </a:lnTo>
                  <a:lnTo>
                    <a:pt x="938" y="57"/>
                  </a:lnTo>
                  <a:lnTo>
                    <a:pt x="933" y="54"/>
                  </a:lnTo>
                  <a:lnTo>
                    <a:pt x="930" y="50"/>
                  </a:lnTo>
                  <a:lnTo>
                    <a:pt x="925" y="43"/>
                  </a:lnTo>
                  <a:lnTo>
                    <a:pt x="918" y="35"/>
                  </a:lnTo>
                  <a:lnTo>
                    <a:pt x="900" y="40"/>
                  </a:lnTo>
                  <a:lnTo>
                    <a:pt x="879" y="43"/>
                  </a:lnTo>
                  <a:lnTo>
                    <a:pt x="879" y="48"/>
                  </a:lnTo>
                  <a:lnTo>
                    <a:pt x="879" y="53"/>
                  </a:lnTo>
                  <a:lnTo>
                    <a:pt x="873" y="57"/>
                  </a:lnTo>
                  <a:lnTo>
                    <a:pt x="868" y="61"/>
                  </a:lnTo>
                  <a:lnTo>
                    <a:pt x="868" y="65"/>
                  </a:lnTo>
                  <a:lnTo>
                    <a:pt x="868" y="68"/>
                  </a:lnTo>
                  <a:lnTo>
                    <a:pt x="866" y="71"/>
                  </a:lnTo>
                  <a:lnTo>
                    <a:pt x="863" y="75"/>
                  </a:lnTo>
                  <a:lnTo>
                    <a:pt x="852" y="75"/>
                  </a:lnTo>
                  <a:lnTo>
                    <a:pt x="840" y="77"/>
                  </a:lnTo>
                  <a:lnTo>
                    <a:pt x="840" y="80"/>
                  </a:lnTo>
                  <a:lnTo>
                    <a:pt x="842" y="83"/>
                  </a:lnTo>
                  <a:lnTo>
                    <a:pt x="835" y="81"/>
                  </a:lnTo>
                  <a:lnTo>
                    <a:pt x="829" y="83"/>
                  </a:lnTo>
                  <a:lnTo>
                    <a:pt x="825" y="83"/>
                  </a:lnTo>
                  <a:lnTo>
                    <a:pt x="819" y="84"/>
                  </a:lnTo>
                  <a:lnTo>
                    <a:pt x="809" y="88"/>
                  </a:lnTo>
                  <a:lnTo>
                    <a:pt x="798" y="91"/>
                  </a:lnTo>
                  <a:lnTo>
                    <a:pt x="793" y="88"/>
                  </a:lnTo>
                  <a:lnTo>
                    <a:pt x="791" y="85"/>
                  </a:lnTo>
                  <a:lnTo>
                    <a:pt x="786" y="84"/>
                  </a:lnTo>
                  <a:lnTo>
                    <a:pt x="779" y="83"/>
                  </a:lnTo>
                  <a:lnTo>
                    <a:pt x="778" y="85"/>
                  </a:lnTo>
                  <a:lnTo>
                    <a:pt x="776" y="88"/>
                  </a:lnTo>
                  <a:lnTo>
                    <a:pt x="782" y="88"/>
                  </a:lnTo>
                  <a:lnTo>
                    <a:pt x="785" y="90"/>
                  </a:lnTo>
                  <a:lnTo>
                    <a:pt x="788" y="93"/>
                  </a:lnTo>
                  <a:lnTo>
                    <a:pt x="791" y="95"/>
                  </a:lnTo>
                  <a:lnTo>
                    <a:pt x="789" y="101"/>
                  </a:lnTo>
                  <a:lnTo>
                    <a:pt x="789" y="105"/>
                  </a:lnTo>
                  <a:lnTo>
                    <a:pt x="775" y="107"/>
                  </a:lnTo>
                  <a:lnTo>
                    <a:pt x="761" y="107"/>
                  </a:lnTo>
                  <a:lnTo>
                    <a:pt x="761" y="111"/>
                  </a:lnTo>
                  <a:lnTo>
                    <a:pt x="761" y="113"/>
                  </a:lnTo>
                  <a:lnTo>
                    <a:pt x="759" y="113"/>
                  </a:lnTo>
                  <a:lnTo>
                    <a:pt x="755" y="113"/>
                  </a:lnTo>
                  <a:lnTo>
                    <a:pt x="751" y="110"/>
                  </a:lnTo>
                  <a:lnTo>
                    <a:pt x="746" y="108"/>
                  </a:lnTo>
                  <a:lnTo>
                    <a:pt x="742" y="107"/>
                  </a:lnTo>
                  <a:lnTo>
                    <a:pt x="736" y="105"/>
                  </a:lnTo>
                  <a:lnTo>
                    <a:pt x="736" y="107"/>
                  </a:lnTo>
                  <a:lnTo>
                    <a:pt x="738" y="108"/>
                  </a:lnTo>
                  <a:lnTo>
                    <a:pt x="739" y="108"/>
                  </a:lnTo>
                  <a:lnTo>
                    <a:pt x="745" y="113"/>
                  </a:lnTo>
                  <a:lnTo>
                    <a:pt x="752" y="117"/>
                  </a:lnTo>
                  <a:lnTo>
                    <a:pt x="741" y="120"/>
                  </a:lnTo>
                  <a:lnTo>
                    <a:pt x="731" y="123"/>
                  </a:lnTo>
                  <a:lnTo>
                    <a:pt x="721" y="127"/>
                  </a:lnTo>
                  <a:lnTo>
                    <a:pt x="712" y="133"/>
                  </a:lnTo>
                  <a:lnTo>
                    <a:pt x="696" y="143"/>
                  </a:lnTo>
                  <a:lnTo>
                    <a:pt x="679" y="153"/>
                  </a:lnTo>
                  <a:lnTo>
                    <a:pt x="679" y="160"/>
                  </a:lnTo>
                  <a:lnTo>
                    <a:pt x="681" y="167"/>
                  </a:lnTo>
                  <a:lnTo>
                    <a:pt x="685" y="170"/>
                  </a:lnTo>
                  <a:lnTo>
                    <a:pt x="691" y="173"/>
                  </a:lnTo>
                  <a:lnTo>
                    <a:pt x="691" y="175"/>
                  </a:lnTo>
                  <a:lnTo>
                    <a:pt x="691" y="180"/>
                  </a:lnTo>
                  <a:lnTo>
                    <a:pt x="686" y="181"/>
                  </a:lnTo>
                  <a:lnTo>
                    <a:pt x="682" y="184"/>
                  </a:lnTo>
                  <a:lnTo>
                    <a:pt x="682" y="185"/>
                  </a:lnTo>
                  <a:lnTo>
                    <a:pt x="693" y="185"/>
                  </a:lnTo>
                  <a:lnTo>
                    <a:pt x="703" y="187"/>
                  </a:lnTo>
                  <a:lnTo>
                    <a:pt x="711" y="190"/>
                  </a:lnTo>
                  <a:lnTo>
                    <a:pt x="715" y="193"/>
                  </a:lnTo>
                  <a:lnTo>
                    <a:pt x="723" y="201"/>
                  </a:lnTo>
                  <a:lnTo>
                    <a:pt x="735" y="210"/>
                  </a:lnTo>
                  <a:lnTo>
                    <a:pt x="746" y="210"/>
                  </a:lnTo>
                  <a:lnTo>
                    <a:pt x="755" y="213"/>
                  </a:lnTo>
                  <a:lnTo>
                    <a:pt x="756" y="218"/>
                  </a:lnTo>
                  <a:lnTo>
                    <a:pt x="755" y="224"/>
                  </a:lnTo>
                  <a:lnTo>
                    <a:pt x="753" y="228"/>
                  </a:lnTo>
                  <a:lnTo>
                    <a:pt x="752" y="234"/>
                  </a:lnTo>
                  <a:lnTo>
                    <a:pt x="751" y="240"/>
                  </a:lnTo>
                  <a:lnTo>
                    <a:pt x="749" y="245"/>
                  </a:lnTo>
                  <a:lnTo>
                    <a:pt x="749" y="251"/>
                  </a:lnTo>
                  <a:lnTo>
                    <a:pt x="752" y="258"/>
                  </a:lnTo>
                  <a:lnTo>
                    <a:pt x="761" y="257"/>
                  </a:lnTo>
                  <a:lnTo>
                    <a:pt x="768" y="257"/>
                  </a:lnTo>
                  <a:lnTo>
                    <a:pt x="775" y="247"/>
                  </a:lnTo>
                  <a:lnTo>
                    <a:pt x="781" y="235"/>
                  </a:lnTo>
                  <a:lnTo>
                    <a:pt x="786" y="223"/>
                  </a:lnTo>
                  <a:lnTo>
                    <a:pt x="791" y="211"/>
                  </a:lnTo>
                  <a:lnTo>
                    <a:pt x="802" y="210"/>
                  </a:lnTo>
                  <a:lnTo>
                    <a:pt x="811" y="205"/>
                  </a:lnTo>
                  <a:lnTo>
                    <a:pt x="819" y="201"/>
                  </a:lnTo>
                  <a:lnTo>
                    <a:pt x="828" y="197"/>
                  </a:lnTo>
                  <a:lnTo>
                    <a:pt x="828" y="181"/>
                  </a:lnTo>
                  <a:lnTo>
                    <a:pt x="828" y="164"/>
                  </a:lnTo>
                  <a:lnTo>
                    <a:pt x="835" y="160"/>
                  </a:lnTo>
                  <a:lnTo>
                    <a:pt x="839" y="154"/>
                  </a:lnTo>
                  <a:lnTo>
                    <a:pt x="842" y="147"/>
                  </a:lnTo>
                  <a:lnTo>
                    <a:pt x="846" y="141"/>
                  </a:lnTo>
                  <a:lnTo>
                    <a:pt x="849" y="134"/>
                  </a:lnTo>
                  <a:lnTo>
                    <a:pt x="853" y="128"/>
                  </a:lnTo>
                  <a:lnTo>
                    <a:pt x="859" y="124"/>
                  </a:lnTo>
                  <a:lnTo>
                    <a:pt x="866" y="121"/>
                  </a:lnTo>
                  <a:lnTo>
                    <a:pt x="870" y="124"/>
                  </a:lnTo>
                  <a:lnTo>
                    <a:pt x="873" y="125"/>
                  </a:lnTo>
                  <a:lnTo>
                    <a:pt x="876" y="127"/>
                  </a:lnTo>
                  <a:lnTo>
                    <a:pt x="879" y="125"/>
                  </a:lnTo>
                  <a:lnTo>
                    <a:pt x="886" y="124"/>
                  </a:lnTo>
                  <a:lnTo>
                    <a:pt x="895" y="121"/>
                  </a:lnTo>
                  <a:lnTo>
                    <a:pt x="898" y="128"/>
                  </a:lnTo>
                  <a:lnTo>
                    <a:pt x="902" y="134"/>
                  </a:lnTo>
                  <a:lnTo>
                    <a:pt x="909" y="138"/>
                  </a:lnTo>
                  <a:lnTo>
                    <a:pt x="915" y="143"/>
                  </a:lnTo>
                  <a:lnTo>
                    <a:pt x="910" y="154"/>
                  </a:lnTo>
                  <a:lnTo>
                    <a:pt x="908" y="165"/>
                  </a:lnTo>
                  <a:lnTo>
                    <a:pt x="913" y="171"/>
                  </a:lnTo>
                  <a:lnTo>
                    <a:pt x="919" y="174"/>
                  </a:lnTo>
                  <a:lnTo>
                    <a:pt x="926" y="173"/>
                  </a:lnTo>
                  <a:lnTo>
                    <a:pt x="932" y="171"/>
                  </a:lnTo>
                  <a:lnTo>
                    <a:pt x="943" y="163"/>
                  </a:lnTo>
                  <a:lnTo>
                    <a:pt x="955" y="153"/>
                  </a:lnTo>
                  <a:lnTo>
                    <a:pt x="958" y="154"/>
                  </a:lnTo>
                  <a:lnTo>
                    <a:pt x="960" y="157"/>
                  </a:lnTo>
                  <a:lnTo>
                    <a:pt x="965" y="171"/>
                  </a:lnTo>
                  <a:lnTo>
                    <a:pt x="968" y="187"/>
                  </a:lnTo>
                  <a:lnTo>
                    <a:pt x="963" y="190"/>
                  </a:lnTo>
                  <a:lnTo>
                    <a:pt x="959" y="193"/>
                  </a:lnTo>
                  <a:lnTo>
                    <a:pt x="962" y="197"/>
                  </a:lnTo>
                  <a:lnTo>
                    <a:pt x="965" y="200"/>
                  </a:lnTo>
                  <a:lnTo>
                    <a:pt x="966" y="204"/>
                  </a:lnTo>
                  <a:lnTo>
                    <a:pt x="966" y="210"/>
                  </a:lnTo>
                  <a:lnTo>
                    <a:pt x="976" y="211"/>
                  </a:lnTo>
                  <a:lnTo>
                    <a:pt x="985" y="211"/>
                  </a:lnTo>
                  <a:lnTo>
                    <a:pt x="988" y="220"/>
                  </a:lnTo>
                  <a:lnTo>
                    <a:pt x="989" y="228"/>
                  </a:lnTo>
                  <a:lnTo>
                    <a:pt x="996" y="228"/>
                  </a:lnTo>
                  <a:lnTo>
                    <a:pt x="1002" y="227"/>
                  </a:lnTo>
                  <a:lnTo>
                    <a:pt x="1000" y="234"/>
                  </a:lnTo>
                  <a:lnTo>
                    <a:pt x="1000" y="241"/>
                  </a:lnTo>
                  <a:lnTo>
                    <a:pt x="995" y="245"/>
                  </a:lnTo>
                  <a:lnTo>
                    <a:pt x="989" y="250"/>
                  </a:lnTo>
                  <a:lnTo>
                    <a:pt x="980" y="255"/>
                  </a:lnTo>
                  <a:lnTo>
                    <a:pt x="972" y="261"/>
                  </a:lnTo>
                  <a:lnTo>
                    <a:pt x="962" y="265"/>
                  </a:lnTo>
                  <a:lnTo>
                    <a:pt x="952" y="270"/>
                  </a:lnTo>
                  <a:lnTo>
                    <a:pt x="943" y="272"/>
                  </a:lnTo>
                  <a:lnTo>
                    <a:pt x="936" y="272"/>
                  </a:lnTo>
                  <a:lnTo>
                    <a:pt x="925" y="271"/>
                  </a:lnTo>
                  <a:lnTo>
                    <a:pt x="910" y="268"/>
                  </a:lnTo>
                  <a:lnTo>
                    <a:pt x="903" y="267"/>
                  </a:lnTo>
                  <a:lnTo>
                    <a:pt x="896" y="265"/>
                  </a:lnTo>
                  <a:lnTo>
                    <a:pt x="888" y="267"/>
                  </a:lnTo>
                  <a:lnTo>
                    <a:pt x="880" y="268"/>
                  </a:lnTo>
                  <a:lnTo>
                    <a:pt x="869" y="275"/>
                  </a:lnTo>
                  <a:lnTo>
                    <a:pt x="858" y="282"/>
                  </a:lnTo>
                  <a:lnTo>
                    <a:pt x="852" y="287"/>
                  </a:lnTo>
                  <a:lnTo>
                    <a:pt x="846" y="290"/>
                  </a:lnTo>
                  <a:lnTo>
                    <a:pt x="840" y="292"/>
                  </a:lnTo>
                  <a:lnTo>
                    <a:pt x="832" y="295"/>
                  </a:lnTo>
                  <a:lnTo>
                    <a:pt x="829" y="301"/>
                  </a:lnTo>
                  <a:lnTo>
                    <a:pt x="826" y="307"/>
                  </a:lnTo>
                  <a:lnTo>
                    <a:pt x="828" y="307"/>
                  </a:lnTo>
                  <a:lnTo>
                    <a:pt x="843" y="297"/>
                  </a:lnTo>
                  <a:lnTo>
                    <a:pt x="859" y="287"/>
                  </a:lnTo>
                  <a:lnTo>
                    <a:pt x="869" y="284"/>
                  </a:lnTo>
                  <a:lnTo>
                    <a:pt x="879" y="281"/>
                  </a:lnTo>
                  <a:lnTo>
                    <a:pt x="889" y="280"/>
                  </a:lnTo>
                  <a:lnTo>
                    <a:pt x="900" y="281"/>
                  </a:lnTo>
                  <a:lnTo>
                    <a:pt x="899" y="287"/>
                  </a:lnTo>
                  <a:lnTo>
                    <a:pt x="899" y="292"/>
                  </a:lnTo>
                  <a:lnTo>
                    <a:pt x="893" y="292"/>
                  </a:lnTo>
                  <a:lnTo>
                    <a:pt x="889" y="292"/>
                  </a:lnTo>
                  <a:lnTo>
                    <a:pt x="886" y="294"/>
                  </a:lnTo>
                  <a:lnTo>
                    <a:pt x="882" y="297"/>
                  </a:lnTo>
                  <a:lnTo>
                    <a:pt x="882" y="298"/>
                  </a:lnTo>
                  <a:lnTo>
                    <a:pt x="886" y="301"/>
                  </a:lnTo>
                  <a:lnTo>
                    <a:pt x="890" y="304"/>
                  </a:lnTo>
                  <a:lnTo>
                    <a:pt x="886" y="307"/>
                  </a:lnTo>
                  <a:lnTo>
                    <a:pt x="882" y="310"/>
                  </a:lnTo>
                  <a:lnTo>
                    <a:pt x="886" y="312"/>
                  </a:lnTo>
                  <a:lnTo>
                    <a:pt x="886" y="314"/>
                  </a:lnTo>
                  <a:lnTo>
                    <a:pt x="888" y="317"/>
                  </a:lnTo>
                  <a:lnTo>
                    <a:pt x="886" y="322"/>
                  </a:lnTo>
                  <a:lnTo>
                    <a:pt x="896" y="325"/>
                  </a:lnTo>
                  <a:lnTo>
                    <a:pt x="903" y="327"/>
                  </a:lnTo>
                  <a:lnTo>
                    <a:pt x="906" y="327"/>
                  </a:lnTo>
                  <a:lnTo>
                    <a:pt x="909" y="327"/>
                  </a:lnTo>
                  <a:lnTo>
                    <a:pt x="913" y="325"/>
                  </a:lnTo>
                  <a:lnTo>
                    <a:pt x="918" y="322"/>
                  </a:lnTo>
                  <a:lnTo>
                    <a:pt x="918" y="327"/>
                  </a:lnTo>
                  <a:lnTo>
                    <a:pt x="918" y="330"/>
                  </a:lnTo>
                  <a:lnTo>
                    <a:pt x="916" y="330"/>
                  </a:lnTo>
                  <a:lnTo>
                    <a:pt x="915" y="330"/>
                  </a:lnTo>
                  <a:lnTo>
                    <a:pt x="902" y="335"/>
                  </a:lnTo>
                  <a:lnTo>
                    <a:pt x="889" y="341"/>
                  </a:lnTo>
                  <a:lnTo>
                    <a:pt x="878" y="347"/>
                  </a:lnTo>
                  <a:lnTo>
                    <a:pt x="865" y="354"/>
                  </a:lnTo>
                  <a:lnTo>
                    <a:pt x="860" y="352"/>
                  </a:lnTo>
                  <a:lnTo>
                    <a:pt x="856" y="351"/>
                  </a:lnTo>
                  <a:lnTo>
                    <a:pt x="855" y="348"/>
                  </a:lnTo>
                  <a:lnTo>
                    <a:pt x="855" y="347"/>
                  </a:lnTo>
                  <a:lnTo>
                    <a:pt x="855" y="344"/>
                  </a:lnTo>
                  <a:lnTo>
                    <a:pt x="856" y="342"/>
                  </a:lnTo>
                  <a:lnTo>
                    <a:pt x="869" y="337"/>
                  </a:lnTo>
                  <a:lnTo>
                    <a:pt x="882" y="332"/>
                  </a:lnTo>
                  <a:lnTo>
                    <a:pt x="883" y="331"/>
                  </a:lnTo>
                  <a:lnTo>
                    <a:pt x="883" y="330"/>
                  </a:lnTo>
                  <a:lnTo>
                    <a:pt x="883" y="328"/>
                  </a:lnTo>
                  <a:lnTo>
                    <a:pt x="882" y="327"/>
                  </a:lnTo>
                  <a:lnTo>
                    <a:pt x="876" y="327"/>
                  </a:lnTo>
                  <a:lnTo>
                    <a:pt x="869" y="325"/>
                  </a:lnTo>
                  <a:lnTo>
                    <a:pt x="862" y="331"/>
                  </a:lnTo>
                  <a:lnTo>
                    <a:pt x="855" y="337"/>
                  </a:lnTo>
                  <a:lnTo>
                    <a:pt x="846" y="341"/>
                  </a:lnTo>
                  <a:lnTo>
                    <a:pt x="836" y="345"/>
                  </a:lnTo>
                  <a:lnTo>
                    <a:pt x="818" y="354"/>
                  </a:lnTo>
                  <a:lnTo>
                    <a:pt x="802" y="362"/>
                  </a:lnTo>
                  <a:lnTo>
                    <a:pt x="801" y="370"/>
                  </a:lnTo>
                  <a:lnTo>
                    <a:pt x="801" y="377"/>
                  </a:lnTo>
                  <a:lnTo>
                    <a:pt x="789" y="381"/>
                  </a:lnTo>
                  <a:lnTo>
                    <a:pt x="776" y="387"/>
                  </a:lnTo>
                  <a:lnTo>
                    <a:pt x="766" y="392"/>
                  </a:lnTo>
                  <a:lnTo>
                    <a:pt x="755" y="400"/>
                  </a:lnTo>
                  <a:lnTo>
                    <a:pt x="745" y="407"/>
                  </a:lnTo>
                  <a:lnTo>
                    <a:pt x="736" y="415"/>
                  </a:lnTo>
                  <a:lnTo>
                    <a:pt x="728" y="425"/>
                  </a:lnTo>
                  <a:lnTo>
                    <a:pt x="722" y="434"/>
                  </a:lnTo>
                  <a:lnTo>
                    <a:pt x="719" y="442"/>
                  </a:lnTo>
                  <a:lnTo>
                    <a:pt x="718" y="450"/>
                  </a:lnTo>
                  <a:lnTo>
                    <a:pt x="715" y="455"/>
                  </a:lnTo>
                  <a:lnTo>
                    <a:pt x="709" y="461"/>
                  </a:lnTo>
                  <a:lnTo>
                    <a:pt x="692" y="471"/>
                  </a:lnTo>
                  <a:lnTo>
                    <a:pt x="672" y="482"/>
                  </a:lnTo>
                  <a:lnTo>
                    <a:pt x="662" y="490"/>
                  </a:lnTo>
                  <a:lnTo>
                    <a:pt x="653" y="497"/>
                  </a:lnTo>
                  <a:lnTo>
                    <a:pt x="646" y="504"/>
                  </a:lnTo>
                  <a:lnTo>
                    <a:pt x="642" y="512"/>
                  </a:lnTo>
                  <a:lnTo>
                    <a:pt x="641" y="519"/>
                  </a:lnTo>
                  <a:lnTo>
                    <a:pt x="641" y="528"/>
                  </a:lnTo>
                  <a:lnTo>
                    <a:pt x="641" y="537"/>
                  </a:lnTo>
                  <a:lnTo>
                    <a:pt x="642" y="545"/>
                  </a:lnTo>
                  <a:lnTo>
                    <a:pt x="643" y="555"/>
                  </a:lnTo>
                  <a:lnTo>
                    <a:pt x="645" y="564"/>
                  </a:lnTo>
                  <a:lnTo>
                    <a:pt x="645" y="574"/>
                  </a:lnTo>
                  <a:lnTo>
                    <a:pt x="643" y="582"/>
                  </a:lnTo>
                  <a:lnTo>
                    <a:pt x="636" y="582"/>
                  </a:lnTo>
                  <a:lnTo>
                    <a:pt x="631" y="581"/>
                  </a:lnTo>
                  <a:lnTo>
                    <a:pt x="626" y="569"/>
                  </a:lnTo>
                  <a:lnTo>
                    <a:pt x="621" y="562"/>
                  </a:lnTo>
                  <a:lnTo>
                    <a:pt x="622" y="548"/>
                  </a:lnTo>
                  <a:lnTo>
                    <a:pt x="622" y="535"/>
                  </a:lnTo>
                  <a:lnTo>
                    <a:pt x="619" y="531"/>
                  </a:lnTo>
                  <a:lnTo>
                    <a:pt x="615" y="527"/>
                  </a:lnTo>
                  <a:lnTo>
                    <a:pt x="609" y="524"/>
                  </a:lnTo>
                  <a:lnTo>
                    <a:pt x="602" y="522"/>
                  </a:lnTo>
                  <a:lnTo>
                    <a:pt x="586" y="519"/>
                  </a:lnTo>
                  <a:lnTo>
                    <a:pt x="574" y="515"/>
                  </a:lnTo>
                  <a:lnTo>
                    <a:pt x="562" y="525"/>
                  </a:lnTo>
                  <a:lnTo>
                    <a:pt x="552" y="534"/>
                  </a:lnTo>
                  <a:lnTo>
                    <a:pt x="539" y="529"/>
                  </a:lnTo>
                  <a:lnTo>
                    <a:pt x="526" y="528"/>
                  </a:lnTo>
                  <a:lnTo>
                    <a:pt x="512" y="528"/>
                  </a:lnTo>
                  <a:lnTo>
                    <a:pt x="499" y="529"/>
                  </a:lnTo>
                  <a:lnTo>
                    <a:pt x="486" y="534"/>
                  </a:lnTo>
                  <a:lnTo>
                    <a:pt x="475" y="541"/>
                  </a:lnTo>
                  <a:lnTo>
                    <a:pt x="469" y="544"/>
                  </a:lnTo>
                  <a:lnTo>
                    <a:pt x="465" y="548"/>
                  </a:lnTo>
                  <a:lnTo>
                    <a:pt x="462" y="554"/>
                  </a:lnTo>
                  <a:lnTo>
                    <a:pt x="458" y="559"/>
                  </a:lnTo>
                  <a:lnTo>
                    <a:pt x="456" y="568"/>
                  </a:lnTo>
                  <a:lnTo>
                    <a:pt x="455" y="578"/>
                  </a:lnTo>
                  <a:lnTo>
                    <a:pt x="451" y="587"/>
                  </a:lnTo>
                  <a:lnTo>
                    <a:pt x="445" y="598"/>
                  </a:lnTo>
                  <a:lnTo>
                    <a:pt x="442" y="604"/>
                  </a:lnTo>
                  <a:lnTo>
                    <a:pt x="441" y="611"/>
                  </a:lnTo>
                  <a:lnTo>
                    <a:pt x="441" y="617"/>
                  </a:lnTo>
                  <a:lnTo>
                    <a:pt x="441" y="624"/>
                  </a:lnTo>
                  <a:lnTo>
                    <a:pt x="444" y="638"/>
                  </a:lnTo>
                  <a:lnTo>
                    <a:pt x="449" y="651"/>
                  </a:lnTo>
                  <a:lnTo>
                    <a:pt x="455" y="662"/>
                  </a:lnTo>
                  <a:lnTo>
                    <a:pt x="461" y="674"/>
                  </a:lnTo>
                  <a:lnTo>
                    <a:pt x="472" y="674"/>
                  </a:lnTo>
                  <a:lnTo>
                    <a:pt x="484" y="672"/>
                  </a:lnTo>
                  <a:lnTo>
                    <a:pt x="494" y="671"/>
                  </a:lnTo>
                  <a:lnTo>
                    <a:pt x="505" y="671"/>
                  </a:lnTo>
                  <a:lnTo>
                    <a:pt x="509" y="662"/>
                  </a:lnTo>
                  <a:lnTo>
                    <a:pt x="514" y="655"/>
                  </a:lnTo>
                  <a:lnTo>
                    <a:pt x="519" y="647"/>
                  </a:lnTo>
                  <a:lnTo>
                    <a:pt x="526" y="639"/>
                  </a:lnTo>
                  <a:lnTo>
                    <a:pt x="534" y="634"/>
                  </a:lnTo>
                  <a:lnTo>
                    <a:pt x="544" y="629"/>
                  </a:lnTo>
                  <a:lnTo>
                    <a:pt x="548" y="629"/>
                  </a:lnTo>
                  <a:lnTo>
                    <a:pt x="554" y="629"/>
                  </a:lnTo>
                  <a:lnTo>
                    <a:pt x="559" y="631"/>
                  </a:lnTo>
                  <a:lnTo>
                    <a:pt x="565" y="634"/>
                  </a:lnTo>
                  <a:lnTo>
                    <a:pt x="565" y="635"/>
                  </a:lnTo>
                  <a:lnTo>
                    <a:pt x="565" y="639"/>
                  </a:lnTo>
                  <a:lnTo>
                    <a:pt x="564" y="642"/>
                  </a:lnTo>
                  <a:lnTo>
                    <a:pt x="558" y="645"/>
                  </a:lnTo>
                  <a:lnTo>
                    <a:pt x="552" y="651"/>
                  </a:lnTo>
                  <a:lnTo>
                    <a:pt x="548" y="658"/>
                  </a:lnTo>
                  <a:lnTo>
                    <a:pt x="544" y="667"/>
                  </a:lnTo>
                  <a:lnTo>
                    <a:pt x="539" y="675"/>
                  </a:lnTo>
                  <a:lnTo>
                    <a:pt x="538" y="684"/>
                  </a:lnTo>
                  <a:lnTo>
                    <a:pt x="536" y="692"/>
                  </a:lnTo>
                  <a:lnTo>
                    <a:pt x="538" y="698"/>
                  </a:lnTo>
                  <a:lnTo>
                    <a:pt x="552" y="701"/>
                  </a:lnTo>
                  <a:lnTo>
                    <a:pt x="565" y="701"/>
                  </a:lnTo>
                  <a:lnTo>
                    <a:pt x="571" y="702"/>
                  </a:lnTo>
                  <a:lnTo>
                    <a:pt x="576" y="702"/>
                  </a:lnTo>
                  <a:lnTo>
                    <a:pt x="584" y="705"/>
                  </a:lnTo>
                  <a:lnTo>
                    <a:pt x="589" y="708"/>
                  </a:lnTo>
                  <a:lnTo>
                    <a:pt x="589" y="711"/>
                  </a:lnTo>
                  <a:lnTo>
                    <a:pt x="591" y="712"/>
                  </a:lnTo>
                  <a:lnTo>
                    <a:pt x="588" y="734"/>
                  </a:lnTo>
                  <a:lnTo>
                    <a:pt x="584" y="752"/>
                  </a:lnTo>
                  <a:lnTo>
                    <a:pt x="584" y="759"/>
                  </a:lnTo>
                  <a:lnTo>
                    <a:pt x="585" y="769"/>
                  </a:lnTo>
                  <a:lnTo>
                    <a:pt x="586" y="779"/>
                  </a:lnTo>
                  <a:lnTo>
                    <a:pt x="591" y="791"/>
                  </a:lnTo>
                  <a:lnTo>
                    <a:pt x="615" y="785"/>
                  </a:lnTo>
                  <a:lnTo>
                    <a:pt x="632" y="784"/>
                  </a:lnTo>
                  <a:lnTo>
                    <a:pt x="638" y="786"/>
                  </a:lnTo>
                  <a:lnTo>
                    <a:pt x="642" y="792"/>
                  </a:lnTo>
                  <a:lnTo>
                    <a:pt x="645" y="798"/>
                  </a:lnTo>
                  <a:lnTo>
                    <a:pt x="648" y="804"/>
                  </a:lnTo>
                  <a:lnTo>
                    <a:pt x="649" y="802"/>
                  </a:lnTo>
                  <a:lnTo>
                    <a:pt x="652" y="801"/>
                  </a:lnTo>
                  <a:lnTo>
                    <a:pt x="656" y="794"/>
                  </a:lnTo>
                  <a:lnTo>
                    <a:pt x="662" y="788"/>
                  </a:lnTo>
                  <a:lnTo>
                    <a:pt x="665" y="785"/>
                  </a:lnTo>
                  <a:lnTo>
                    <a:pt x="666" y="782"/>
                  </a:lnTo>
                  <a:lnTo>
                    <a:pt x="668" y="776"/>
                  </a:lnTo>
                  <a:lnTo>
                    <a:pt x="668" y="771"/>
                  </a:lnTo>
                  <a:lnTo>
                    <a:pt x="679" y="766"/>
                  </a:lnTo>
                  <a:lnTo>
                    <a:pt x="691" y="762"/>
                  </a:lnTo>
                  <a:lnTo>
                    <a:pt x="701" y="758"/>
                  </a:lnTo>
                  <a:lnTo>
                    <a:pt x="712" y="754"/>
                  </a:lnTo>
                  <a:lnTo>
                    <a:pt x="713" y="755"/>
                  </a:lnTo>
                  <a:lnTo>
                    <a:pt x="715" y="755"/>
                  </a:lnTo>
                  <a:lnTo>
                    <a:pt x="712" y="764"/>
                  </a:lnTo>
                  <a:lnTo>
                    <a:pt x="711" y="775"/>
                  </a:lnTo>
                  <a:lnTo>
                    <a:pt x="711" y="781"/>
                  </a:lnTo>
                  <a:lnTo>
                    <a:pt x="712" y="785"/>
                  </a:lnTo>
                  <a:lnTo>
                    <a:pt x="715" y="789"/>
                  </a:lnTo>
                  <a:lnTo>
                    <a:pt x="718" y="792"/>
                  </a:lnTo>
                  <a:lnTo>
                    <a:pt x="718" y="781"/>
                  </a:lnTo>
                  <a:lnTo>
                    <a:pt x="716" y="771"/>
                  </a:lnTo>
                  <a:lnTo>
                    <a:pt x="725" y="765"/>
                  </a:lnTo>
                  <a:lnTo>
                    <a:pt x="735" y="758"/>
                  </a:lnTo>
                  <a:lnTo>
                    <a:pt x="746" y="762"/>
                  </a:lnTo>
                  <a:lnTo>
                    <a:pt x="756" y="768"/>
                  </a:lnTo>
                  <a:lnTo>
                    <a:pt x="768" y="772"/>
                  </a:lnTo>
                  <a:lnTo>
                    <a:pt x="781" y="776"/>
                  </a:lnTo>
                  <a:lnTo>
                    <a:pt x="796" y="774"/>
                  </a:lnTo>
                  <a:lnTo>
                    <a:pt x="811" y="772"/>
                  </a:lnTo>
                  <a:lnTo>
                    <a:pt x="812" y="775"/>
                  </a:lnTo>
                  <a:lnTo>
                    <a:pt x="813" y="778"/>
                  </a:lnTo>
                  <a:lnTo>
                    <a:pt x="815" y="781"/>
                  </a:lnTo>
                  <a:lnTo>
                    <a:pt x="818" y="782"/>
                  </a:lnTo>
                  <a:lnTo>
                    <a:pt x="823" y="785"/>
                  </a:lnTo>
                  <a:lnTo>
                    <a:pt x="829" y="786"/>
                  </a:lnTo>
                  <a:lnTo>
                    <a:pt x="829" y="791"/>
                  </a:lnTo>
                  <a:lnTo>
                    <a:pt x="829" y="795"/>
                  </a:lnTo>
                  <a:lnTo>
                    <a:pt x="840" y="798"/>
                  </a:lnTo>
                  <a:lnTo>
                    <a:pt x="850" y="801"/>
                  </a:lnTo>
                  <a:lnTo>
                    <a:pt x="855" y="811"/>
                  </a:lnTo>
                  <a:lnTo>
                    <a:pt x="860" y="819"/>
                  </a:lnTo>
                  <a:lnTo>
                    <a:pt x="868" y="826"/>
                  </a:lnTo>
                  <a:lnTo>
                    <a:pt x="875" y="834"/>
                  </a:lnTo>
                  <a:lnTo>
                    <a:pt x="892" y="834"/>
                  </a:lnTo>
                  <a:lnTo>
                    <a:pt x="906" y="836"/>
                  </a:lnTo>
                  <a:lnTo>
                    <a:pt x="919" y="841"/>
                  </a:lnTo>
                  <a:lnTo>
                    <a:pt x="929" y="846"/>
                  </a:lnTo>
                  <a:lnTo>
                    <a:pt x="933" y="851"/>
                  </a:lnTo>
                  <a:lnTo>
                    <a:pt x="938" y="856"/>
                  </a:lnTo>
                  <a:lnTo>
                    <a:pt x="942" y="861"/>
                  </a:lnTo>
                  <a:lnTo>
                    <a:pt x="945" y="866"/>
                  </a:lnTo>
                  <a:lnTo>
                    <a:pt x="949" y="879"/>
                  </a:lnTo>
                  <a:lnTo>
                    <a:pt x="950" y="895"/>
                  </a:lnTo>
                  <a:lnTo>
                    <a:pt x="943" y="901"/>
                  </a:lnTo>
                  <a:lnTo>
                    <a:pt x="939" y="908"/>
                  </a:lnTo>
                  <a:lnTo>
                    <a:pt x="935" y="915"/>
                  </a:lnTo>
                  <a:lnTo>
                    <a:pt x="930" y="924"/>
                  </a:lnTo>
                  <a:lnTo>
                    <a:pt x="939" y="922"/>
                  </a:lnTo>
                  <a:lnTo>
                    <a:pt x="946" y="924"/>
                  </a:lnTo>
                  <a:lnTo>
                    <a:pt x="952" y="928"/>
                  </a:lnTo>
                  <a:lnTo>
                    <a:pt x="958" y="934"/>
                  </a:lnTo>
                  <a:lnTo>
                    <a:pt x="965" y="928"/>
                  </a:lnTo>
                  <a:lnTo>
                    <a:pt x="969" y="922"/>
                  </a:lnTo>
                  <a:lnTo>
                    <a:pt x="972" y="919"/>
                  </a:lnTo>
                  <a:lnTo>
                    <a:pt x="975" y="918"/>
                  </a:lnTo>
                  <a:lnTo>
                    <a:pt x="979" y="915"/>
                  </a:lnTo>
                  <a:lnTo>
                    <a:pt x="985" y="914"/>
                  </a:lnTo>
                  <a:lnTo>
                    <a:pt x="995" y="921"/>
                  </a:lnTo>
                  <a:lnTo>
                    <a:pt x="1000" y="926"/>
                  </a:lnTo>
                  <a:lnTo>
                    <a:pt x="1006" y="934"/>
                  </a:lnTo>
                  <a:lnTo>
                    <a:pt x="1012" y="945"/>
                  </a:lnTo>
                  <a:lnTo>
                    <a:pt x="1019" y="942"/>
                  </a:lnTo>
                  <a:lnTo>
                    <a:pt x="1026" y="942"/>
                  </a:lnTo>
                  <a:lnTo>
                    <a:pt x="1035" y="942"/>
                  </a:lnTo>
                  <a:lnTo>
                    <a:pt x="1045" y="942"/>
                  </a:lnTo>
                  <a:lnTo>
                    <a:pt x="1053" y="944"/>
                  </a:lnTo>
                  <a:lnTo>
                    <a:pt x="1063" y="946"/>
                  </a:lnTo>
                  <a:lnTo>
                    <a:pt x="1073" y="951"/>
                  </a:lnTo>
                  <a:lnTo>
                    <a:pt x="1082" y="955"/>
                  </a:lnTo>
                  <a:lnTo>
                    <a:pt x="1090" y="961"/>
                  </a:lnTo>
                  <a:lnTo>
                    <a:pt x="1099" y="966"/>
                  </a:lnTo>
                  <a:lnTo>
                    <a:pt x="1106" y="972"/>
                  </a:lnTo>
                  <a:lnTo>
                    <a:pt x="1112" y="979"/>
                  </a:lnTo>
                  <a:lnTo>
                    <a:pt x="1116" y="986"/>
                  </a:lnTo>
                  <a:lnTo>
                    <a:pt x="1119" y="995"/>
                  </a:lnTo>
                  <a:lnTo>
                    <a:pt x="1120" y="1002"/>
                  </a:lnTo>
                  <a:lnTo>
                    <a:pt x="1120" y="1011"/>
                  </a:lnTo>
                  <a:lnTo>
                    <a:pt x="1117" y="1019"/>
                  </a:lnTo>
                  <a:lnTo>
                    <a:pt x="1113" y="1028"/>
                  </a:lnTo>
                  <a:lnTo>
                    <a:pt x="1109" y="1036"/>
                  </a:lnTo>
                  <a:lnTo>
                    <a:pt x="1103" y="1043"/>
                  </a:lnTo>
                  <a:lnTo>
                    <a:pt x="1090" y="1058"/>
                  </a:lnTo>
                  <a:lnTo>
                    <a:pt x="1079" y="1071"/>
                  </a:lnTo>
                  <a:lnTo>
                    <a:pt x="1079" y="1082"/>
                  </a:lnTo>
                  <a:lnTo>
                    <a:pt x="1079" y="1093"/>
                  </a:lnTo>
                  <a:lnTo>
                    <a:pt x="1077" y="1105"/>
                  </a:lnTo>
                  <a:lnTo>
                    <a:pt x="1077" y="1116"/>
                  </a:lnTo>
                  <a:lnTo>
                    <a:pt x="1077" y="1131"/>
                  </a:lnTo>
                  <a:lnTo>
                    <a:pt x="1076" y="1142"/>
                  </a:lnTo>
                  <a:lnTo>
                    <a:pt x="1075" y="1153"/>
                  </a:lnTo>
                  <a:lnTo>
                    <a:pt x="1072" y="1165"/>
                  </a:lnTo>
                  <a:lnTo>
                    <a:pt x="1068" y="1175"/>
                  </a:lnTo>
                  <a:lnTo>
                    <a:pt x="1063" y="1183"/>
                  </a:lnTo>
                  <a:lnTo>
                    <a:pt x="1058" y="1192"/>
                  </a:lnTo>
                  <a:lnTo>
                    <a:pt x="1052" y="1201"/>
                  </a:lnTo>
                  <a:lnTo>
                    <a:pt x="1042" y="1201"/>
                  </a:lnTo>
                  <a:lnTo>
                    <a:pt x="1033" y="1201"/>
                  </a:lnTo>
                  <a:lnTo>
                    <a:pt x="1026" y="1202"/>
                  </a:lnTo>
                  <a:lnTo>
                    <a:pt x="1019" y="1203"/>
                  </a:lnTo>
                  <a:lnTo>
                    <a:pt x="1013" y="1206"/>
                  </a:lnTo>
                  <a:lnTo>
                    <a:pt x="1008" y="1209"/>
                  </a:lnTo>
                  <a:lnTo>
                    <a:pt x="1003" y="1213"/>
                  </a:lnTo>
                  <a:lnTo>
                    <a:pt x="999" y="1218"/>
                  </a:lnTo>
                  <a:lnTo>
                    <a:pt x="996" y="1223"/>
                  </a:lnTo>
                  <a:lnTo>
                    <a:pt x="993" y="1228"/>
                  </a:lnTo>
                  <a:lnTo>
                    <a:pt x="990" y="1235"/>
                  </a:lnTo>
                  <a:lnTo>
                    <a:pt x="989" y="1241"/>
                  </a:lnTo>
                  <a:lnTo>
                    <a:pt x="986" y="1256"/>
                  </a:lnTo>
                  <a:lnTo>
                    <a:pt x="986" y="1273"/>
                  </a:lnTo>
                  <a:lnTo>
                    <a:pt x="978" y="1280"/>
                  </a:lnTo>
                  <a:lnTo>
                    <a:pt x="970" y="1288"/>
                  </a:lnTo>
                  <a:lnTo>
                    <a:pt x="965" y="1296"/>
                  </a:lnTo>
                  <a:lnTo>
                    <a:pt x="960" y="1305"/>
                  </a:lnTo>
                  <a:lnTo>
                    <a:pt x="953" y="1326"/>
                  </a:lnTo>
                  <a:lnTo>
                    <a:pt x="945" y="1348"/>
                  </a:lnTo>
                  <a:lnTo>
                    <a:pt x="925" y="1346"/>
                  </a:lnTo>
                  <a:lnTo>
                    <a:pt x="906" y="1345"/>
                  </a:lnTo>
                  <a:lnTo>
                    <a:pt x="912" y="1353"/>
                  </a:lnTo>
                  <a:lnTo>
                    <a:pt x="919" y="1363"/>
                  </a:lnTo>
                  <a:lnTo>
                    <a:pt x="922" y="1369"/>
                  </a:lnTo>
                  <a:lnTo>
                    <a:pt x="925" y="1375"/>
                  </a:lnTo>
                  <a:lnTo>
                    <a:pt x="925" y="1379"/>
                  </a:lnTo>
                  <a:lnTo>
                    <a:pt x="923" y="1383"/>
                  </a:lnTo>
                  <a:lnTo>
                    <a:pt x="919" y="1389"/>
                  </a:lnTo>
                  <a:lnTo>
                    <a:pt x="912" y="1393"/>
                  </a:lnTo>
                  <a:lnTo>
                    <a:pt x="905" y="1396"/>
                  </a:lnTo>
                  <a:lnTo>
                    <a:pt x="898" y="1398"/>
                  </a:lnTo>
                  <a:lnTo>
                    <a:pt x="882" y="1399"/>
                  </a:lnTo>
                  <a:lnTo>
                    <a:pt x="869" y="1405"/>
                  </a:lnTo>
                  <a:lnTo>
                    <a:pt x="873" y="1409"/>
                  </a:lnTo>
                  <a:lnTo>
                    <a:pt x="875" y="1415"/>
                  </a:lnTo>
                  <a:lnTo>
                    <a:pt x="876" y="1420"/>
                  </a:lnTo>
                  <a:lnTo>
                    <a:pt x="873" y="1428"/>
                  </a:lnTo>
                  <a:lnTo>
                    <a:pt x="872" y="1428"/>
                  </a:lnTo>
                  <a:lnTo>
                    <a:pt x="862" y="1426"/>
                  </a:lnTo>
                  <a:lnTo>
                    <a:pt x="853" y="1426"/>
                  </a:lnTo>
                  <a:lnTo>
                    <a:pt x="853" y="1428"/>
                  </a:lnTo>
                  <a:lnTo>
                    <a:pt x="859" y="1436"/>
                  </a:lnTo>
                  <a:lnTo>
                    <a:pt x="865" y="1445"/>
                  </a:lnTo>
                  <a:lnTo>
                    <a:pt x="863" y="1462"/>
                  </a:lnTo>
                  <a:lnTo>
                    <a:pt x="859" y="1475"/>
                  </a:lnTo>
                  <a:lnTo>
                    <a:pt x="853" y="1478"/>
                  </a:lnTo>
                  <a:lnTo>
                    <a:pt x="849" y="1480"/>
                  </a:lnTo>
                  <a:lnTo>
                    <a:pt x="849" y="1486"/>
                  </a:lnTo>
                  <a:lnTo>
                    <a:pt x="850" y="1490"/>
                  </a:lnTo>
                  <a:lnTo>
                    <a:pt x="852" y="1493"/>
                  </a:lnTo>
                  <a:lnTo>
                    <a:pt x="855" y="1496"/>
                  </a:lnTo>
                  <a:lnTo>
                    <a:pt x="860" y="1497"/>
                  </a:lnTo>
                  <a:lnTo>
                    <a:pt x="863" y="1499"/>
                  </a:lnTo>
                  <a:lnTo>
                    <a:pt x="868" y="1502"/>
                  </a:lnTo>
                  <a:lnTo>
                    <a:pt x="870" y="1503"/>
                  </a:lnTo>
                  <a:lnTo>
                    <a:pt x="870" y="1512"/>
                  </a:lnTo>
                  <a:lnTo>
                    <a:pt x="869" y="1519"/>
                  </a:lnTo>
                  <a:lnTo>
                    <a:pt x="866" y="1525"/>
                  </a:lnTo>
                  <a:lnTo>
                    <a:pt x="863" y="1530"/>
                  </a:lnTo>
                  <a:lnTo>
                    <a:pt x="859" y="1543"/>
                  </a:lnTo>
                  <a:lnTo>
                    <a:pt x="856" y="1556"/>
                  </a:lnTo>
                  <a:lnTo>
                    <a:pt x="868" y="1565"/>
                  </a:lnTo>
                  <a:lnTo>
                    <a:pt x="886" y="1577"/>
                  </a:lnTo>
                  <a:lnTo>
                    <a:pt x="905" y="1592"/>
                  </a:lnTo>
                  <a:lnTo>
                    <a:pt x="913" y="1599"/>
                  </a:lnTo>
                  <a:lnTo>
                    <a:pt x="892" y="1599"/>
                  </a:lnTo>
                  <a:lnTo>
                    <a:pt x="876" y="1597"/>
                  </a:lnTo>
                  <a:lnTo>
                    <a:pt x="863" y="1593"/>
                  </a:lnTo>
                  <a:lnTo>
                    <a:pt x="852" y="1587"/>
                  </a:lnTo>
                  <a:lnTo>
                    <a:pt x="833" y="1573"/>
                  </a:lnTo>
                  <a:lnTo>
                    <a:pt x="808" y="1555"/>
                  </a:lnTo>
                  <a:lnTo>
                    <a:pt x="809" y="1550"/>
                  </a:lnTo>
                  <a:lnTo>
                    <a:pt x="809" y="1545"/>
                  </a:lnTo>
                  <a:lnTo>
                    <a:pt x="809" y="1543"/>
                  </a:lnTo>
                  <a:lnTo>
                    <a:pt x="809" y="1540"/>
                  </a:lnTo>
                  <a:lnTo>
                    <a:pt x="808" y="1539"/>
                  </a:lnTo>
                  <a:lnTo>
                    <a:pt x="806" y="1537"/>
                  </a:lnTo>
                  <a:lnTo>
                    <a:pt x="792" y="1526"/>
                  </a:lnTo>
                  <a:lnTo>
                    <a:pt x="779" y="1513"/>
                  </a:lnTo>
                  <a:lnTo>
                    <a:pt x="788" y="1513"/>
                  </a:lnTo>
                  <a:lnTo>
                    <a:pt x="796" y="1515"/>
                  </a:lnTo>
                  <a:lnTo>
                    <a:pt x="795" y="1512"/>
                  </a:lnTo>
                  <a:lnTo>
                    <a:pt x="795" y="1510"/>
                  </a:lnTo>
                  <a:lnTo>
                    <a:pt x="788" y="1506"/>
                  </a:lnTo>
                  <a:lnTo>
                    <a:pt x="779" y="1502"/>
                  </a:lnTo>
                  <a:lnTo>
                    <a:pt x="772" y="1496"/>
                  </a:lnTo>
                  <a:lnTo>
                    <a:pt x="768" y="1490"/>
                  </a:lnTo>
                  <a:lnTo>
                    <a:pt x="772" y="1490"/>
                  </a:lnTo>
                  <a:lnTo>
                    <a:pt x="776" y="1489"/>
                  </a:lnTo>
                  <a:lnTo>
                    <a:pt x="776" y="1485"/>
                  </a:lnTo>
                  <a:lnTo>
                    <a:pt x="776" y="1480"/>
                  </a:lnTo>
                  <a:lnTo>
                    <a:pt x="783" y="1480"/>
                  </a:lnTo>
                  <a:lnTo>
                    <a:pt x="791" y="1480"/>
                  </a:lnTo>
                  <a:lnTo>
                    <a:pt x="791" y="1475"/>
                  </a:lnTo>
                  <a:lnTo>
                    <a:pt x="791" y="1470"/>
                  </a:lnTo>
                  <a:lnTo>
                    <a:pt x="786" y="1468"/>
                  </a:lnTo>
                  <a:lnTo>
                    <a:pt x="783" y="1465"/>
                  </a:lnTo>
                  <a:lnTo>
                    <a:pt x="781" y="1462"/>
                  </a:lnTo>
                  <a:lnTo>
                    <a:pt x="781" y="1458"/>
                  </a:lnTo>
                  <a:lnTo>
                    <a:pt x="781" y="1449"/>
                  </a:lnTo>
                  <a:lnTo>
                    <a:pt x="781" y="1438"/>
                  </a:lnTo>
                  <a:lnTo>
                    <a:pt x="776" y="1435"/>
                  </a:lnTo>
                  <a:lnTo>
                    <a:pt x="772" y="1429"/>
                  </a:lnTo>
                  <a:lnTo>
                    <a:pt x="771" y="1429"/>
                  </a:lnTo>
                  <a:lnTo>
                    <a:pt x="769" y="1429"/>
                  </a:lnTo>
                  <a:lnTo>
                    <a:pt x="768" y="1438"/>
                  </a:lnTo>
                  <a:lnTo>
                    <a:pt x="766" y="1446"/>
                  </a:lnTo>
                  <a:lnTo>
                    <a:pt x="765" y="1446"/>
                  </a:lnTo>
                  <a:lnTo>
                    <a:pt x="763" y="1445"/>
                  </a:lnTo>
                  <a:lnTo>
                    <a:pt x="762" y="1426"/>
                  </a:lnTo>
                  <a:lnTo>
                    <a:pt x="759" y="1409"/>
                  </a:lnTo>
                  <a:lnTo>
                    <a:pt x="755" y="1392"/>
                  </a:lnTo>
                  <a:lnTo>
                    <a:pt x="751" y="1373"/>
                  </a:lnTo>
                  <a:lnTo>
                    <a:pt x="751" y="1358"/>
                  </a:lnTo>
                  <a:lnTo>
                    <a:pt x="751" y="1343"/>
                  </a:lnTo>
                  <a:lnTo>
                    <a:pt x="752" y="1328"/>
                  </a:lnTo>
                  <a:lnTo>
                    <a:pt x="752" y="1313"/>
                  </a:lnTo>
                  <a:lnTo>
                    <a:pt x="748" y="1290"/>
                  </a:lnTo>
                  <a:lnTo>
                    <a:pt x="745" y="1265"/>
                  </a:lnTo>
                  <a:lnTo>
                    <a:pt x="743" y="1239"/>
                  </a:lnTo>
                  <a:lnTo>
                    <a:pt x="741" y="1213"/>
                  </a:lnTo>
                  <a:lnTo>
                    <a:pt x="738" y="1192"/>
                  </a:lnTo>
                  <a:lnTo>
                    <a:pt x="738" y="1172"/>
                  </a:lnTo>
                  <a:lnTo>
                    <a:pt x="738" y="1162"/>
                  </a:lnTo>
                  <a:lnTo>
                    <a:pt x="736" y="1152"/>
                  </a:lnTo>
                  <a:lnTo>
                    <a:pt x="735" y="1143"/>
                  </a:lnTo>
                  <a:lnTo>
                    <a:pt x="732" y="1136"/>
                  </a:lnTo>
                  <a:lnTo>
                    <a:pt x="716" y="1129"/>
                  </a:lnTo>
                  <a:lnTo>
                    <a:pt x="703" y="1121"/>
                  </a:lnTo>
                  <a:lnTo>
                    <a:pt x="691" y="1111"/>
                  </a:lnTo>
                  <a:lnTo>
                    <a:pt x="678" y="1099"/>
                  </a:lnTo>
                  <a:lnTo>
                    <a:pt x="668" y="1086"/>
                  </a:lnTo>
                  <a:lnTo>
                    <a:pt x="658" y="1073"/>
                  </a:lnTo>
                  <a:lnTo>
                    <a:pt x="649" y="1059"/>
                  </a:lnTo>
                  <a:lnTo>
                    <a:pt x="642" y="1045"/>
                  </a:lnTo>
                  <a:lnTo>
                    <a:pt x="636" y="1026"/>
                  </a:lnTo>
                  <a:lnTo>
                    <a:pt x="632" y="1009"/>
                  </a:lnTo>
                  <a:lnTo>
                    <a:pt x="615" y="991"/>
                  </a:lnTo>
                  <a:lnTo>
                    <a:pt x="598" y="971"/>
                  </a:lnTo>
                  <a:lnTo>
                    <a:pt x="601" y="958"/>
                  </a:lnTo>
                  <a:lnTo>
                    <a:pt x="606" y="946"/>
                  </a:lnTo>
                  <a:lnTo>
                    <a:pt x="611" y="946"/>
                  </a:lnTo>
                  <a:lnTo>
                    <a:pt x="613" y="946"/>
                  </a:lnTo>
                  <a:lnTo>
                    <a:pt x="615" y="945"/>
                  </a:lnTo>
                  <a:lnTo>
                    <a:pt x="616" y="942"/>
                  </a:lnTo>
                  <a:lnTo>
                    <a:pt x="616" y="941"/>
                  </a:lnTo>
                  <a:lnTo>
                    <a:pt x="615" y="939"/>
                  </a:lnTo>
                  <a:lnTo>
                    <a:pt x="606" y="938"/>
                  </a:lnTo>
                  <a:lnTo>
                    <a:pt x="601" y="935"/>
                  </a:lnTo>
                  <a:lnTo>
                    <a:pt x="601" y="929"/>
                  </a:lnTo>
                  <a:lnTo>
                    <a:pt x="599" y="925"/>
                  </a:lnTo>
                  <a:lnTo>
                    <a:pt x="606" y="909"/>
                  </a:lnTo>
                  <a:lnTo>
                    <a:pt x="612" y="892"/>
                  </a:lnTo>
                  <a:lnTo>
                    <a:pt x="619" y="891"/>
                  </a:lnTo>
                  <a:lnTo>
                    <a:pt x="623" y="891"/>
                  </a:lnTo>
                  <a:lnTo>
                    <a:pt x="625" y="888"/>
                  </a:lnTo>
                  <a:lnTo>
                    <a:pt x="626" y="886"/>
                  </a:lnTo>
                  <a:lnTo>
                    <a:pt x="628" y="881"/>
                  </a:lnTo>
                  <a:lnTo>
                    <a:pt x="632" y="874"/>
                  </a:lnTo>
                  <a:lnTo>
                    <a:pt x="638" y="862"/>
                  </a:lnTo>
                  <a:lnTo>
                    <a:pt x="642" y="851"/>
                  </a:lnTo>
                  <a:lnTo>
                    <a:pt x="642" y="841"/>
                  </a:lnTo>
                  <a:lnTo>
                    <a:pt x="642" y="831"/>
                  </a:lnTo>
                  <a:lnTo>
                    <a:pt x="641" y="822"/>
                  </a:lnTo>
                  <a:lnTo>
                    <a:pt x="639" y="814"/>
                  </a:lnTo>
                  <a:lnTo>
                    <a:pt x="639" y="805"/>
                  </a:lnTo>
                  <a:lnTo>
                    <a:pt x="641" y="796"/>
                  </a:lnTo>
                  <a:lnTo>
                    <a:pt x="635" y="795"/>
                  </a:lnTo>
                  <a:lnTo>
                    <a:pt x="631" y="794"/>
                  </a:lnTo>
                  <a:lnTo>
                    <a:pt x="626" y="794"/>
                  </a:lnTo>
                  <a:lnTo>
                    <a:pt x="621" y="795"/>
                  </a:lnTo>
                  <a:lnTo>
                    <a:pt x="618" y="796"/>
                  </a:lnTo>
                  <a:lnTo>
                    <a:pt x="615" y="798"/>
                  </a:lnTo>
                  <a:lnTo>
                    <a:pt x="616" y="804"/>
                  </a:lnTo>
                  <a:lnTo>
                    <a:pt x="618" y="808"/>
                  </a:lnTo>
                  <a:lnTo>
                    <a:pt x="616" y="811"/>
                  </a:lnTo>
                  <a:lnTo>
                    <a:pt x="611" y="812"/>
                  </a:lnTo>
                  <a:lnTo>
                    <a:pt x="605" y="806"/>
                  </a:lnTo>
                  <a:lnTo>
                    <a:pt x="598" y="804"/>
                  </a:lnTo>
                  <a:lnTo>
                    <a:pt x="591" y="801"/>
                  </a:lnTo>
                  <a:lnTo>
                    <a:pt x="582" y="796"/>
                  </a:lnTo>
                  <a:lnTo>
                    <a:pt x="575" y="791"/>
                  </a:lnTo>
                  <a:lnTo>
                    <a:pt x="568" y="785"/>
                  </a:lnTo>
                  <a:lnTo>
                    <a:pt x="564" y="778"/>
                  </a:lnTo>
                  <a:lnTo>
                    <a:pt x="558" y="769"/>
                  </a:lnTo>
                  <a:lnTo>
                    <a:pt x="551" y="752"/>
                  </a:lnTo>
                  <a:lnTo>
                    <a:pt x="542" y="734"/>
                  </a:lnTo>
                  <a:lnTo>
                    <a:pt x="538" y="732"/>
                  </a:lnTo>
                  <a:lnTo>
                    <a:pt x="535" y="732"/>
                  </a:lnTo>
                  <a:lnTo>
                    <a:pt x="532" y="735"/>
                  </a:lnTo>
                  <a:lnTo>
                    <a:pt x="531" y="739"/>
                  </a:lnTo>
                  <a:lnTo>
                    <a:pt x="522" y="738"/>
                  </a:lnTo>
                  <a:lnTo>
                    <a:pt x="518" y="735"/>
                  </a:lnTo>
                  <a:lnTo>
                    <a:pt x="515" y="731"/>
                  </a:lnTo>
                  <a:lnTo>
                    <a:pt x="509" y="727"/>
                  </a:lnTo>
                  <a:lnTo>
                    <a:pt x="504" y="728"/>
                  </a:lnTo>
                  <a:lnTo>
                    <a:pt x="495" y="728"/>
                  </a:lnTo>
                  <a:lnTo>
                    <a:pt x="484" y="712"/>
                  </a:lnTo>
                  <a:lnTo>
                    <a:pt x="474" y="697"/>
                  </a:lnTo>
                  <a:lnTo>
                    <a:pt x="468" y="695"/>
                  </a:lnTo>
                  <a:lnTo>
                    <a:pt x="464" y="697"/>
                  </a:lnTo>
                  <a:lnTo>
                    <a:pt x="461" y="698"/>
                  </a:lnTo>
                  <a:lnTo>
                    <a:pt x="456" y="699"/>
                  </a:lnTo>
                  <a:lnTo>
                    <a:pt x="454" y="702"/>
                  </a:lnTo>
                  <a:lnTo>
                    <a:pt x="449" y="704"/>
                  </a:lnTo>
                  <a:lnTo>
                    <a:pt x="446" y="705"/>
                  </a:lnTo>
                  <a:lnTo>
                    <a:pt x="442" y="705"/>
                  </a:lnTo>
                  <a:lnTo>
                    <a:pt x="429" y="702"/>
                  </a:lnTo>
                  <a:lnTo>
                    <a:pt x="416" y="698"/>
                  </a:lnTo>
                  <a:lnTo>
                    <a:pt x="404" y="692"/>
                  </a:lnTo>
                  <a:lnTo>
                    <a:pt x="391" y="684"/>
                  </a:lnTo>
                  <a:lnTo>
                    <a:pt x="379" y="677"/>
                  </a:lnTo>
                  <a:lnTo>
                    <a:pt x="368" y="667"/>
                  </a:lnTo>
                  <a:lnTo>
                    <a:pt x="359" y="658"/>
                  </a:lnTo>
                  <a:lnTo>
                    <a:pt x="351" y="649"/>
                  </a:lnTo>
                  <a:lnTo>
                    <a:pt x="354" y="642"/>
                  </a:lnTo>
                  <a:lnTo>
                    <a:pt x="354" y="635"/>
                  </a:lnTo>
                  <a:lnTo>
                    <a:pt x="354" y="627"/>
                  </a:lnTo>
                  <a:lnTo>
                    <a:pt x="351" y="618"/>
                  </a:lnTo>
                  <a:lnTo>
                    <a:pt x="345" y="601"/>
                  </a:lnTo>
                  <a:lnTo>
                    <a:pt x="335" y="582"/>
                  </a:lnTo>
                  <a:lnTo>
                    <a:pt x="325" y="562"/>
                  </a:lnTo>
                  <a:lnTo>
                    <a:pt x="314" y="544"/>
                  </a:lnTo>
                  <a:lnTo>
                    <a:pt x="309" y="534"/>
                  </a:lnTo>
                  <a:lnTo>
                    <a:pt x="307" y="525"/>
                  </a:lnTo>
                  <a:lnTo>
                    <a:pt x="304" y="515"/>
                  </a:lnTo>
                  <a:lnTo>
                    <a:pt x="301" y="507"/>
                  </a:lnTo>
                  <a:lnTo>
                    <a:pt x="298" y="504"/>
                  </a:lnTo>
                  <a:lnTo>
                    <a:pt x="294" y="504"/>
                  </a:lnTo>
                  <a:lnTo>
                    <a:pt x="291" y="502"/>
                  </a:lnTo>
                  <a:lnTo>
                    <a:pt x="287" y="504"/>
                  </a:lnTo>
                  <a:lnTo>
                    <a:pt x="288" y="518"/>
                  </a:lnTo>
                  <a:lnTo>
                    <a:pt x="291" y="532"/>
                  </a:lnTo>
                  <a:lnTo>
                    <a:pt x="295" y="547"/>
                  </a:lnTo>
                  <a:lnTo>
                    <a:pt x="299" y="559"/>
                  </a:lnTo>
                  <a:lnTo>
                    <a:pt x="305" y="572"/>
                  </a:lnTo>
                  <a:lnTo>
                    <a:pt x="309" y="584"/>
                  </a:lnTo>
                  <a:lnTo>
                    <a:pt x="315" y="597"/>
                  </a:lnTo>
                  <a:lnTo>
                    <a:pt x="318" y="611"/>
                  </a:lnTo>
                  <a:lnTo>
                    <a:pt x="317" y="611"/>
                  </a:lnTo>
                  <a:lnTo>
                    <a:pt x="315" y="611"/>
                  </a:lnTo>
                  <a:lnTo>
                    <a:pt x="309" y="611"/>
                  </a:lnTo>
                  <a:lnTo>
                    <a:pt x="307" y="609"/>
                  </a:lnTo>
                  <a:lnTo>
                    <a:pt x="299" y="601"/>
                  </a:lnTo>
                  <a:lnTo>
                    <a:pt x="292" y="594"/>
                  </a:lnTo>
                  <a:lnTo>
                    <a:pt x="294" y="588"/>
                  </a:lnTo>
                  <a:lnTo>
                    <a:pt x="294" y="581"/>
                  </a:lnTo>
                  <a:lnTo>
                    <a:pt x="294" y="577"/>
                  </a:lnTo>
                  <a:lnTo>
                    <a:pt x="291" y="574"/>
                  </a:lnTo>
                  <a:lnTo>
                    <a:pt x="289" y="571"/>
                  </a:lnTo>
                  <a:lnTo>
                    <a:pt x="287" y="568"/>
                  </a:lnTo>
                  <a:lnTo>
                    <a:pt x="279" y="564"/>
                  </a:lnTo>
                  <a:lnTo>
                    <a:pt x="274" y="561"/>
                  </a:lnTo>
                  <a:lnTo>
                    <a:pt x="277" y="555"/>
                  </a:lnTo>
                  <a:lnTo>
                    <a:pt x="281" y="549"/>
                  </a:lnTo>
                  <a:lnTo>
                    <a:pt x="265" y="472"/>
                  </a:lnTo>
                  <a:lnTo>
                    <a:pt x="255" y="467"/>
                  </a:lnTo>
                  <a:lnTo>
                    <a:pt x="244" y="462"/>
                  </a:lnTo>
                  <a:lnTo>
                    <a:pt x="244" y="451"/>
                  </a:lnTo>
                  <a:lnTo>
                    <a:pt x="242" y="442"/>
                  </a:lnTo>
                  <a:lnTo>
                    <a:pt x="244" y="435"/>
                  </a:lnTo>
                  <a:lnTo>
                    <a:pt x="247" y="425"/>
                  </a:lnTo>
                  <a:lnTo>
                    <a:pt x="244" y="424"/>
                  </a:lnTo>
                  <a:lnTo>
                    <a:pt x="242" y="422"/>
                  </a:lnTo>
                  <a:lnTo>
                    <a:pt x="241" y="420"/>
                  </a:lnTo>
                  <a:lnTo>
                    <a:pt x="239" y="417"/>
                  </a:lnTo>
                  <a:lnTo>
                    <a:pt x="239" y="411"/>
                  </a:lnTo>
                  <a:lnTo>
                    <a:pt x="239" y="402"/>
                  </a:lnTo>
                  <a:lnTo>
                    <a:pt x="252" y="375"/>
                  </a:lnTo>
                  <a:lnTo>
                    <a:pt x="269" y="344"/>
                  </a:lnTo>
                  <a:lnTo>
                    <a:pt x="279" y="328"/>
                  </a:lnTo>
                  <a:lnTo>
                    <a:pt x="289" y="314"/>
                  </a:lnTo>
                  <a:lnTo>
                    <a:pt x="299" y="302"/>
                  </a:lnTo>
                  <a:lnTo>
                    <a:pt x="308" y="295"/>
                  </a:lnTo>
                  <a:lnTo>
                    <a:pt x="307" y="294"/>
                  </a:lnTo>
                  <a:lnTo>
                    <a:pt x="307" y="292"/>
                  </a:lnTo>
                  <a:lnTo>
                    <a:pt x="298" y="288"/>
                  </a:lnTo>
                  <a:lnTo>
                    <a:pt x="294" y="282"/>
                  </a:lnTo>
                  <a:lnTo>
                    <a:pt x="289" y="275"/>
                  </a:lnTo>
                  <a:lnTo>
                    <a:pt x="285" y="268"/>
                  </a:lnTo>
                  <a:lnTo>
                    <a:pt x="287" y="265"/>
                  </a:lnTo>
                  <a:lnTo>
                    <a:pt x="287" y="261"/>
                  </a:lnTo>
                  <a:lnTo>
                    <a:pt x="292" y="260"/>
                  </a:lnTo>
                  <a:lnTo>
                    <a:pt x="295" y="260"/>
                  </a:lnTo>
                  <a:lnTo>
                    <a:pt x="299" y="261"/>
                  </a:lnTo>
                  <a:lnTo>
                    <a:pt x="302" y="263"/>
                  </a:lnTo>
                  <a:lnTo>
                    <a:pt x="307" y="267"/>
                  </a:lnTo>
                  <a:lnTo>
                    <a:pt x="309" y="272"/>
                  </a:lnTo>
                  <a:lnTo>
                    <a:pt x="312" y="290"/>
                  </a:lnTo>
                  <a:lnTo>
                    <a:pt x="315" y="305"/>
                  </a:lnTo>
                  <a:lnTo>
                    <a:pt x="317" y="305"/>
                  </a:lnTo>
                  <a:lnTo>
                    <a:pt x="324" y="292"/>
                  </a:lnTo>
                  <a:lnTo>
                    <a:pt x="328" y="281"/>
                  </a:lnTo>
                  <a:lnTo>
                    <a:pt x="317" y="267"/>
                  </a:lnTo>
                  <a:lnTo>
                    <a:pt x="304" y="253"/>
                  </a:lnTo>
                  <a:lnTo>
                    <a:pt x="308" y="247"/>
                  </a:lnTo>
                  <a:lnTo>
                    <a:pt x="308" y="240"/>
                  </a:lnTo>
                  <a:lnTo>
                    <a:pt x="307" y="234"/>
                  </a:lnTo>
                  <a:lnTo>
                    <a:pt x="304" y="227"/>
                  </a:lnTo>
                  <a:lnTo>
                    <a:pt x="314" y="214"/>
                  </a:lnTo>
                  <a:lnTo>
                    <a:pt x="325" y="203"/>
                  </a:lnTo>
                  <a:lnTo>
                    <a:pt x="315" y="203"/>
                  </a:lnTo>
                  <a:lnTo>
                    <a:pt x="308" y="204"/>
                  </a:lnTo>
                  <a:lnTo>
                    <a:pt x="301" y="207"/>
                  </a:lnTo>
                  <a:lnTo>
                    <a:pt x="292" y="210"/>
                  </a:lnTo>
                  <a:lnTo>
                    <a:pt x="301" y="203"/>
                  </a:lnTo>
                  <a:lnTo>
                    <a:pt x="307" y="195"/>
                  </a:lnTo>
                  <a:lnTo>
                    <a:pt x="309" y="191"/>
                  </a:lnTo>
                  <a:lnTo>
                    <a:pt x="312" y="187"/>
                  </a:lnTo>
                  <a:lnTo>
                    <a:pt x="315" y="181"/>
                  </a:lnTo>
                  <a:lnTo>
                    <a:pt x="317" y="174"/>
                  </a:lnTo>
                  <a:lnTo>
                    <a:pt x="311" y="174"/>
                  </a:lnTo>
                  <a:lnTo>
                    <a:pt x="307" y="173"/>
                  </a:lnTo>
                  <a:lnTo>
                    <a:pt x="308" y="171"/>
                  </a:lnTo>
                  <a:lnTo>
                    <a:pt x="311" y="168"/>
                  </a:lnTo>
                  <a:lnTo>
                    <a:pt x="312" y="165"/>
                  </a:lnTo>
                  <a:lnTo>
                    <a:pt x="315" y="164"/>
                  </a:lnTo>
                  <a:lnTo>
                    <a:pt x="315" y="163"/>
                  </a:lnTo>
                  <a:lnTo>
                    <a:pt x="315" y="161"/>
                  </a:lnTo>
                  <a:lnTo>
                    <a:pt x="302" y="165"/>
                  </a:lnTo>
                  <a:lnTo>
                    <a:pt x="291" y="168"/>
                  </a:lnTo>
                  <a:lnTo>
                    <a:pt x="288" y="167"/>
                  </a:lnTo>
                  <a:lnTo>
                    <a:pt x="284" y="165"/>
                  </a:lnTo>
                  <a:lnTo>
                    <a:pt x="287" y="160"/>
                  </a:lnTo>
                  <a:lnTo>
                    <a:pt x="289" y="153"/>
                  </a:lnTo>
                  <a:lnTo>
                    <a:pt x="269" y="150"/>
                  </a:lnTo>
                  <a:lnTo>
                    <a:pt x="251" y="145"/>
                  </a:lnTo>
                  <a:lnTo>
                    <a:pt x="235" y="140"/>
                  </a:lnTo>
                  <a:lnTo>
                    <a:pt x="225" y="140"/>
                  </a:lnTo>
                  <a:lnTo>
                    <a:pt x="218" y="145"/>
                  </a:lnTo>
                  <a:lnTo>
                    <a:pt x="211" y="153"/>
                  </a:lnTo>
                  <a:lnTo>
                    <a:pt x="202" y="154"/>
                  </a:lnTo>
                  <a:lnTo>
                    <a:pt x="195" y="155"/>
                  </a:lnTo>
                  <a:lnTo>
                    <a:pt x="189" y="154"/>
                  </a:lnTo>
                  <a:lnTo>
                    <a:pt x="184" y="153"/>
                  </a:lnTo>
                  <a:lnTo>
                    <a:pt x="178" y="153"/>
                  </a:lnTo>
                  <a:lnTo>
                    <a:pt x="172" y="151"/>
                  </a:lnTo>
                  <a:lnTo>
                    <a:pt x="167" y="151"/>
                  </a:lnTo>
                  <a:lnTo>
                    <a:pt x="161" y="153"/>
                  </a:lnTo>
                  <a:lnTo>
                    <a:pt x="155" y="155"/>
                  </a:lnTo>
                  <a:lnTo>
                    <a:pt x="151" y="160"/>
                  </a:lnTo>
                  <a:lnTo>
                    <a:pt x="148" y="164"/>
                  </a:lnTo>
                  <a:lnTo>
                    <a:pt x="144" y="168"/>
                  </a:lnTo>
                  <a:lnTo>
                    <a:pt x="141" y="171"/>
                  </a:lnTo>
                  <a:lnTo>
                    <a:pt x="135" y="174"/>
                  </a:lnTo>
                  <a:lnTo>
                    <a:pt x="129" y="175"/>
                  </a:lnTo>
                  <a:lnTo>
                    <a:pt x="124" y="177"/>
                  </a:lnTo>
                  <a:lnTo>
                    <a:pt x="111" y="178"/>
                  </a:lnTo>
                  <a:lnTo>
                    <a:pt x="101" y="181"/>
                  </a:lnTo>
                  <a:lnTo>
                    <a:pt x="100" y="185"/>
                  </a:lnTo>
                  <a:lnTo>
                    <a:pt x="98" y="190"/>
                  </a:lnTo>
                  <a:lnTo>
                    <a:pt x="87" y="190"/>
                  </a:lnTo>
                  <a:lnTo>
                    <a:pt x="78" y="191"/>
                  </a:lnTo>
                  <a:lnTo>
                    <a:pt x="70" y="193"/>
                  </a:lnTo>
                  <a:lnTo>
                    <a:pt x="62" y="195"/>
                  </a:lnTo>
                  <a:lnTo>
                    <a:pt x="48" y="203"/>
                  </a:lnTo>
                  <a:lnTo>
                    <a:pt x="32" y="208"/>
                  </a:lnTo>
                  <a:lnTo>
                    <a:pt x="31" y="205"/>
                  </a:lnTo>
                  <a:lnTo>
                    <a:pt x="28" y="203"/>
                  </a:lnTo>
                  <a:lnTo>
                    <a:pt x="15" y="207"/>
                  </a:lnTo>
                  <a:lnTo>
                    <a:pt x="0" y="211"/>
                  </a:lnTo>
                  <a:lnTo>
                    <a:pt x="0" y="210"/>
                  </a:lnTo>
                  <a:lnTo>
                    <a:pt x="1" y="207"/>
                  </a:lnTo>
                  <a:lnTo>
                    <a:pt x="31" y="198"/>
                  </a:lnTo>
                  <a:lnTo>
                    <a:pt x="65" y="191"/>
                  </a:lnTo>
                  <a:lnTo>
                    <a:pt x="81" y="185"/>
                  </a:lnTo>
                  <a:lnTo>
                    <a:pt x="97" y="180"/>
                  </a:lnTo>
                  <a:lnTo>
                    <a:pt x="109" y="174"/>
                  </a:lnTo>
                  <a:lnTo>
                    <a:pt x="119" y="165"/>
                  </a:lnTo>
                  <a:lnTo>
                    <a:pt x="118" y="164"/>
                  </a:lnTo>
                  <a:lnTo>
                    <a:pt x="118" y="163"/>
                  </a:lnTo>
                  <a:lnTo>
                    <a:pt x="97" y="164"/>
                  </a:lnTo>
                  <a:lnTo>
                    <a:pt x="77" y="164"/>
                  </a:lnTo>
                  <a:lnTo>
                    <a:pt x="77" y="163"/>
                  </a:lnTo>
                  <a:lnTo>
                    <a:pt x="77" y="160"/>
                  </a:lnTo>
                  <a:lnTo>
                    <a:pt x="84" y="153"/>
                  </a:lnTo>
                  <a:lnTo>
                    <a:pt x="90" y="144"/>
                  </a:lnTo>
                  <a:lnTo>
                    <a:pt x="81" y="144"/>
                  </a:lnTo>
                  <a:lnTo>
                    <a:pt x="71" y="144"/>
                  </a:lnTo>
                  <a:lnTo>
                    <a:pt x="71" y="141"/>
                  </a:lnTo>
                  <a:lnTo>
                    <a:pt x="71" y="140"/>
                  </a:lnTo>
                  <a:lnTo>
                    <a:pt x="71" y="138"/>
                  </a:lnTo>
                  <a:lnTo>
                    <a:pt x="81" y="130"/>
                  </a:lnTo>
                  <a:lnTo>
                    <a:pt x="90" y="121"/>
                  </a:lnTo>
                  <a:lnTo>
                    <a:pt x="109" y="117"/>
                  </a:lnTo>
                  <a:lnTo>
                    <a:pt x="134" y="114"/>
                  </a:lnTo>
                  <a:lnTo>
                    <a:pt x="144" y="113"/>
                  </a:lnTo>
                  <a:lnTo>
                    <a:pt x="155" y="110"/>
                  </a:lnTo>
                  <a:lnTo>
                    <a:pt x="159" y="107"/>
                  </a:lnTo>
                  <a:lnTo>
                    <a:pt x="162" y="105"/>
                  </a:lnTo>
                  <a:lnTo>
                    <a:pt x="165" y="103"/>
                  </a:lnTo>
                  <a:lnTo>
                    <a:pt x="168" y="98"/>
                  </a:lnTo>
                  <a:lnTo>
                    <a:pt x="157" y="100"/>
                  </a:lnTo>
                  <a:lnTo>
                    <a:pt x="144" y="101"/>
                  </a:lnTo>
                  <a:lnTo>
                    <a:pt x="138" y="101"/>
                  </a:lnTo>
                  <a:lnTo>
                    <a:pt x="132" y="101"/>
                  </a:lnTo>
                  <a:lnTo>
                    <a:pt x="128" y="100"/>
                  </a:lnTo>
                  <a:lnTo>
                    <a:pt x="124" y="98"/>
                  </a:lnTo>
                  <a:lnTo>
                    <a:pt x="122" y="97"/>
                  </a:lnTo>
                  <a:lnTo>
                    <a:pt x="121" y="97"/>
                  </a:lnTo>
                  <a:lnTo>
                    <a:pt x="122" y="91"/>
                  </a:lnTo>
                  <a:lnTo>
                    <a:pt x="124" y="87"/>
                  </a:lnTo>
                  <a:lnTo>
                    <a:pt x="135" y="84"/>
                  </a:lnTo>
                  <a:lnTo>
                    <a:pt x="145" y="81"/>
                  </a:lnTo>
                  <a:lnTo>
                    <a:pt x="157" y="78"/>
                  </a:lnTo>
                  <a:lnTo>
                    <a:pt x="168" y="77"/>
                  </a:lnTo>
                  <a:lnTo>
                    <a:pt x="169" y="81"/>
                  </a:lnTo>
                  <a:lnTo>
                    <a:pt x="171" y="83"/>
                  </a:lnTo>
                  <a:lnTo>
                    <a:pt x="172" y="84"/>
                  </a:lnTo>
                  <a:lnTo>
                    <a:pt x="177" y="85"/>
                  </a:lnTo>
                  <a:lnTo>
                    <a:pt x="184" y="83"/>
                  </a:lnTo>
                  <a:lnTo>
                    <a:pt x="189" y="81"/>
                  </a:lnTo>
                  <a:lnTo>
                    <a:pt x="185" y="74"/>
                  </a:lnTo>
                  <a:lnTo>
                    <a:pt x="181" y="68"/>
                  </a:lnTo>
                  <a:lnTo>
                    <a:pt x="178" y="65"/>
                  </a:lnTo>
                  <a:lnTo>
                    <a:pt x="177" y="63"/>
                  </a:lnTo>
                  <a:lnTo>
                    <a:pt x="177" y="60"/>
                  </a:lnTo>
                  <a:lnTo>
                    <a:pt x="177" y="55"/>
                  </a:lnTo>
                  <a:lnTo>
                    <a:pt x="188" y="54"/>
                  </a:lnTo>
                  <a:lnTo>
                    <a:pt x="201" y="53"/>
                  </a:lnTo>
                  <a:lnTo>
                    <a:pt x="212" y="50"/>
                  </a:lnTo>
                  <a:lnTo>
                    <a:pt x="224" y="48"/>
                  </a:lnTo>
                  <a:lnTo>
                    <a:pt x="241" y="43"/>
                  </a:lnTo>
                  <a:lnTo>
                    <a:pt x="262" y="34"/>
                  </a:lnTo>
                  <a:lnTo>
                    <a:pt x="274" y="30"/>
                  </a:lnTo>
                  <a:lnTo>
                    <a:pt x="285" y="27"/>
                  </a:lnTo>
                  <a:lnTo>
                    <a:pt x="297" y="26"/>
                  </a:lnTo>
                  <a:lnTo>
                    <a:pt x="307" y="26"/>
                  </a:lnTo>
                  <a:lnTo>
                    <a:pt x="334" y="30"/>
                  </a:lnTo>
                  <a:lnTo>
                    <a:pt x="361" y="35"/>
                  </a:lnTo>
                  <a:lnTo>
                    <a:pt x="389" y="41"/>
                  </a:lnTo>
                  <a:lnTo>
                    <a:pt x="416" y="45"/>
                  </a:lnTo>
                  <a:lnTo>
                    <a:pt x="429" y="48"/>
                  </a:lnTo>
                  <a:lnTo>
                    <a:pt x="444" y="50"/>
                  </a:lnTo>
                  <a:lnTo>
                    <a:pt x="456" y="50"/>
                  </a:lnTo>
                  <a:lnTo>
                    <a:pt x="469" y="50"/>
                  </a:lnTo>
                  <a:lnTo>
                    <a:pt x="482" y="48"/>
                  </a:lnTo>
                  <a:lnTo>
                    <a:pt x="495" y="45"/>
                  </a:lnTo>
                  <a:lnTo>
                    <a:pt x="508" y="41"/>
                  </a:lnTo>
                  <a:lnTo>
                    <a:pt x="521" y="37"/>
                  </a:lnTo>
                  <a:lnTo>
                    <a:pt x="524" y="41"/>
                  </a:lnTo>
                  <a:lnTo>
                    <a:pt x="528" y="44"/>
                  </a:lnTo>
                  <a:lnTo>
                    <a:pt x="532" y="45"/>
                  </a:lnTo>
                  <a:lnTo>
                    <a:pt x="541" y="45"/>
                  </a:lnTo>
                  <a:lnTo>
                    <a:pt x="545" y="44"/>
                  </a:lnTo>
                  <a:lnTo>
                    <a:pt x="551" y="43"/>
                  </a:lnTo>
                  <a:lnTo>
                    <a:pt x="556" y="43"/>
                  </a:lnTo>
                  <a:lnTo>
                    <a:pt x="562" y="44"/>
                  </a:lnTo>
                  <a:lnTo>
                    <a:pt x="565" y="48"/>
                  </a:lnTo>
                  <a:lnTo>
                    <a:pt x="569" y="51"/>
                  </a:lnTo>
                  <a:lnTo>
                    <a:pt x="574" y="53"/>
                  </a:lnTo>
                  <a:lnTo>
                    <a:pt x="579" y="53"/>
                  </a:lnTo>
                  <a:lnTo>
                    <a:pt x="585" y="53"/>
                  </a:lnTo>
                  <a:lnTo>
                    <a:pt x="591" y="54"/>
                  </a:lnTo>
                  <a:lnTo>
                    <a:pt x="596" y="55"/>
                  </a:lnTo>
                  <a:lnTo>
                    <a:pt x="601" y="58"/>
                  </a:lnTo>
                  <a:lnTo>
                    <a:pt x="599" y="63"/>
                  </a:lnTo>
                  <a:lnTo>
                    <a:pt x="599" y="67"/>
                  </a:lnTo>
                  <a:lnTo>
                    <a:pt x="619" y="67"/>
                  </a:lnTo>
                  <a:lnTo>
                    <a:pt x="639" y="65"/>
                  </a:lnTo>
                  <a:lnTo>
                    <a:pt x="639" y="71"/>
                  </a:lnTo>
                  <a:lnTo>
                    <a:pt x="641" y="78"/>
                  </a:lnTo>
                  <a:lnTo>
                    <a:pt x="643" y="78"/>
                  </a:lnTo>
                  <a:lnTo>
                    <a:pt x="646" y="78"/>
                  </a:lnTo>
                  <a:lnTo>
                    <a:pt x="648" y="77"/>
                  </a:lnTo>
                  <a:lnTo>
                    <a:pt x="649" y="77"/>
                  </a:lnTo>
                  <a:lnTo>
                    <a:pt x="651" y="73"/>
                  </a:lnTo>
                  <a:lnTo>
                    <a:pt x="652" y="68"/>
                  </a:lnTo>
                  <a:lnTo>
                    <a:pt x="653" y="67"/>
                  </a:lnTo>
                  <a:lnTo>
                    <a:pt x="656" y="64"/>
                  </a:lnTo>
                  <a:lnTo>
                    <a:pt x="661" y="61"/>
                  </a:lnTo>
                  <a:lnTo>
                    <a:pt x="666" y="57"/>
                  </a:lnTo>
                  <a:lnTo>
                    <a:pt x="682" y="58"/>
                  </a:lnTo>
                  <a:lnTo>
                    <a:pt x="703" y="61"/>
                  </a:lnTo>
                  <a:lnTo>
                    <a:pt x="725" y="64"/>
                  </a:lnTo>
                  <a:lnTo>
                    <a:pt x="742" y="67"/>
                  </a:lnTo>
                  <a:lnTo>
                    <a:pt x="742" y="68"/>
                  </a:lnTo>
                  <a:lnTo>
                    <a:pt x="739" y="73"/>
                  </a:lnTo>
                  <a:lnTo>
                    <a:pt x="738" y="77"/>
                  </a:lnTo>
                  <a:lnTo>
                    <a:pt x="738" y="78"/>
                  </a:lnTo>
                  <a:lnTo>
                    <a:pt x="739" y="80"/>
                  </a:lnTo>
                  <a:lnTo>
                    <a:pt x="742" y="78"/>
                  </a:lnTo>
                  <a:lnTo>
                    <a:pt x="746" y="78"/>
                  </a:lnTo>
                  <a:lnTo>
                    <a:pt x="751" y="70"/>
                  </a:lnTo>
                  <a:lnTo>
                    <a:pt x="755" y="64"/>
                  </a:lnTo>
                  <a:lnTo>
                    <a:pt x="755" y="63"/>
                  </a:lnTo>
                  <a:lnTo>
                    <a:pt x="755" y="61"/>
                  </a:lnTo>
                  <a:lnTo>
                    <a:pt x="749" y="58"/>
                  </a:lnTo>
                  <a:lnTo>
                    <a:pt x="743" y="55"/>
                  </a:lnTo>
                  <a:lnTo>
                    <a:pt x="746" y="50"/>
                  </a:lnTo>
                  <a:lnTo>
                    <a:pt x="749" y="44"/>
                  </a:lnTo>
                  <a:lnTo>
                    <a:pt x="755" y="47"/>
                  </a:lnTo>
                  <a:lnTo>
                    <a:pt x="761" y="48"/>
                  </a:lnTo>
                  <a:lnTo>
                    <a:pt x="758" y="53"/>
                  </a:lnTo>
                  <a:lnTo>
                    <a:pt x="753" y="55"/>
                  </a:lnTo>
                  <a:lnTo>
                    <a:pt x="753" y="57"/>
                  </a:lnTo>
                  <a:lnTo>
                    <a:pt x="762" y="58"/>
                  </a:lnTo>
                  <a:lnTo>
                    <a:pt x="771" y="58"/>
                  </a:lnTo>
                  <a:lnTo>
                    <a:pt x="776" y="53"/>
                  </a:lnTo>
                  <a:lnTo>
                    <a:pt x="782" y="48"/>
                  </a:lnTo>
                  <a:lnTo>
                    <a:pt x="776" y="45"/>
                  </a:lnTo>
                  <a:lnTo>
                    <a:pt x="771" y="40"/>
                  </a:lnTo>
                  <a:lnTo>
                    <a:pt x="775" y="34"/>
                  </a:lnTo>
                  <a:lnTo>
                    <a:pt x="779" y="28"/>
                  </a:lnTo>
                  <a:lnTo>
                    <a:pt x="788" y="27"/>
                  </a:lnTo>
                  <a:lnTo>
                    <a:pt x="793" y="26"/>
                  </a:lnTo>
                  <a:lnTo>
                    <a:pt x="799" y="24"/>
                  </a:lnTo>
                  <a:lnTo>
                    <a:pt x="806" y="27"/>
                  </a:lnTo>
                  <a:lnTo>
                    <a:pt x="806" y="31"/>
                  </a:lnTo>
                  <a:lnTo>
                    <a:pt x="806" y="37"/>
                  </a:lnTo>
                  <a:lnTo>
                    <a:pt x="801" y="40"/>
                  </a:lnTo>
                  <a:lnTo>
                    <a:pt x="796" y="44"/>
                  </a:lnTo>
                  <a:lnTo>
                    <a:pt x="801" y="50"/>
                  </a:lnTo>
                  <a:lnTo>
                    <a:pt x="805" y="55"/>
                  </a:lnTo>
                  <a:lnTo>
                    <a:pt x="809" y="53"/>
                  </a:lnTo>
                  <a:lnTo>
                    <a:pt x="813" y="50"/>
                  </a:lnTo>
                  <a:lnTo>
                    <a:pt x="819" y="48"/>
                  </a:lnTo>
                  <a:lnTo>
                    <a:pt x="825" y="50"/>
                  </a:lnTo>
                  <a:lnTo>
                    <a:pt x="823" y="54"/>
                  </a:lnTo>
                  <a:lnTo>
                    <a:pt x="822" y="58"/>
                  </a:lnTo>
                  <a:lnTo>
                    <a:pt x="818" y="61"/>
                  </a:lnTo>
                  <a:lnTo>
                    <a:pt x="813" y="63"/>
                  </a:lnTo>
                  <a:lnTo>
                    <a:pt x="813" y="67"/>
                  </a:lnTo>
                  <a:lnTo>
                    <a:pt x="812" y="71"/>
                  </a:lnTo>
                  <a:lnTo>
                    <a:pt x="816" y="71"/>
                  </a:lnTo>
                  <a:lnTo>
                    <a:pt x="819" y="71"/>
                  </a:lnTo>
                  <a:lnTo>
                    <a:pt x="831" y="67"/>
                  </a:lnTo>
                  <a:lnTo>
                    <a:pt x="843" y="60"/>
                  </a:lnTo>
                  <a:lnTo>
                    <a:pt x="849" y="55"/>
                  </a:lnTo>
                  <a:lnTo>
                    <a:pt x="853" y="51"/>
                  </a:lnTo>
                  <a:lnTo>
                    <a:pt x="858" y="45"/>
                  </a:lnTo>
                  <a:lnTo>
                    <a:pt x="860" y="41"/>
                  </a:lnTo>
                  <a:lnTo>
                    <a:pt x="849" y="37"/>
                  </a:lnTo>
                  <a:lnTo>
                    <a:pt x="833" y="35"/>
                  </a:lnTo>
                  <a:lnTo>
                    <a:pt x="835" y="31"/>
                  </a:lnTo>
                  <a:lnTo>
                    <a:pt x="836" y="30"/>
                  </a:lnTo>
                  <a:lnTo>
                    <a:pt x="839" y="30"/>
                  </a:lnTo>
                  <a:lnTo>
                    <a:pt x="843" y="30"/>
                  </a:lnTo>
                  <a:lnTo>
                    <a:pt x="840" y="26"/>
                  </a:lnTo>
                  <a:lnTo>
                    <a:pt x="839" y="21"/>
                  </a:lnTo>
                  <a:lnTo>
                    <a:pt x="849" y="14"/>
                  </a:lnTo>
                  <a:lnTo>
                    <a:pt x="863" y="7"/>
                  </a:lnTo>
                  <a:lnTo>
                    <a:pt x="870" y="4"/>
                  </a:lnTo>
                  <a:lnTo>
                    <a:pt x="876" y="3"/>
                  </a:lnTo>
                  <a:lnTo>
                    <a:pt x="879" y="4"/>
                  </a:lnTo>
                  <a:lnTo>
                    <a:pt x="880" y="6"/>
                  </a:lnTo>
                  <a:lnTo>
                    <a:pt x="883" y="7"/>
                  </a:lnTo>
                  <a:lnTo>
                    <a:pt x="883" y="10"/>
                  </a:lnTo>
                  <a:lnTo>
                    <a:pt x="876" y="13"/>
                  </a:lnTo>
                  <a:lnTo>
                    <a:pt x="869" y="14"/>
                  </a:lnTo>
                  <a:lnTo>
                    <a:pt x="869" y="21"/>
                  </a:lnTo>
                  <a:lnTo>
                    <a:pt x="869" y="27"/>
                  </a:lnTo>
                  <a:lnTo>
                    <a:pt x="876" y="27"/>
                  </a:lnTo>
                  <a:lnTo>
                    <a:pt x="882" y="27"/>
                  </a:lnTo>
                  <a:lnTo>
                    <a:pt x="880" y="23"/>
                  </a:lnTo>
                  <a:lnTo>
                    <a:pt x="879" y="17"/>
                  </a:lnTo>
                  <a:lnTo>
                    <a:pt x="890" y="13"/>
                  </a:lnTo>
                  <a:lnTo>
                    <a:pt x="900" y="8"/>
                  </a:lnTo>
                  <a:lnTo>
                    <a:pt x="905" y="7"/>
                  </a:lnTo>
                  <a:lnTo>
                    <a:pt x="910" y="6"/>
                  </a:lnTo>
                  <a:lnTo>
                    <a:pt x="918" y="6"/>
                  </a:lnTo>
                  <a:lnTo>
                    <a:pt x="925" y="6"/>
                  </a:lnTo>
                  <a:lnTo>
                    <a:pt x="923" y="10"/>
                  </a:lnTo>
                  <a:lnTo>
                    <a:pt x="922" y="13"/>
                  </a:lnTo>
                  <a:lnTo>
                    <a:pt x="920" y="14"/>
                  </a:lnTo>
                  <a:lnTo>
                    <a:pt x="916" y="16"/>
                  </a:lnTo>
                  <a:lnTo>
                    <a:pt x="918" y="18"/>
                  </a:lnTo>
                  <a:lnTo>
                    <a:pt x="918" y="23"/>
                  </a:lnTo>
                  <a:lnTo>
                    <a:pt x="930" y="21"/>
                  </a:lnTo>
                  <a:lnTo>
                    <a:pt x="943" y="18"/>
                  </a:lnTo>
                  <a:lnTo>
                    <a:pt x="943" y="16"/>
                  </a:lnTo>
                  <a:lnTo>
                    <a:pt x="943" y="11"/>
                  </a:lnTo>
                  <a:lnTo>
                    <a:pt x="942" y="11"/>
                  </a:lnTo>
                  <a:lnTo>
                    <a:pt x="940" y="11"/>
                  </a:lnTo>
                  <a:lnTo>
                    <a:pt x="938" y="13"/>
                  </a:lnTo>
                  <a:lnTo>
                    <a:pt x="935" y="13"/>
                  </a:lnTo>
                  <a:lnTo>
                    <a:pt x="932" y="11"/>
                  </a:lnTo>
                  <a:lnTo>
                    <a:pt x="928" y="10"/>
                  </a:lnTo>
                  <a:lnTo>
                    <a:pt x="928" y="6"/>
                  </a:lnTo>
                  <a:lnTo>
                    <a:pt x="92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6" name="Freeform 456"/>
            <p:cNvSpPr>
              <a:spLocks/>
            </p:cNvSpPr>
            <p:nvPr/>
          </p:nvSpPr>
          <p:spPr bwMode="auto">
            <a:xfrm>
              <a:off x="3714" y="2410"/>
              <a:ext cx="11" cy="5"/>
            </a:xfrm>
            <a:custGeom>
              <a:avLst/>
              <a:gdLst>
                <a:gd name="T0" fmla="*/ 0 w 11"/>
                <a:gd name="T1" fmla="*/ 0 h 5"/>
                <a:gd name="T2" fmla="*/ 1 w 11"/>
                <a:gd name="T3" fmla="*/ 3 h 5"/>
                <a:gd name="T4" fmla="*/ 3 w 11"/>
                <a:gd name="T5" fmla="*/ 5 h 5"/>
                <a:gd name="T6" fmla="*/ 7 w 11"/>
                <a:gd name="T7" fmla="*/ 5 h 5"/>
                <a:gd name="T8" fmla="*/ 11 w 11"/>
                <a:gd name="T9" fmla="*/ 4 h 5"/>
                <a:gd name="T10" fmla="*/ 10 w 11"/>
                <a:gd name="T11" fmla="*/ 4 h 5"/>
                <a:gd name="T12" fmla="*/ 9 w 11"/>
                <a:gd name="T13" fmla="*/ 4 h 5"/>
                <a:gd name="T14" fmla="*/ 4 w 11"/>
                <a:gd name="T15" fmla="*/ 3 h 5"/>
                <a:gd name="T16" fmla="*/ 0 w 11"/>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5"/>
                <a:gd name="T29" fmla="*/ 11 w 1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5">
                  <a:moveTo>
                    <a:pt x="0" y="0"/>
                  </a:moveTo>
                  <a:lnTo>
                    <a:pt x="1" y="3"/>
                  </a:lnTo>
                  <a:lnTo>
                    <a:pt x="3" y="5"/>
                  </a:lnTo>
                  <a:lnTo>
                    <a:pt x="7" y="5"/>
                  </a:lnTo>
                  <a:lnTo>
                    <a:pt x="11" y="4"/>
                  </a:lnTo>
                  <a:lnTo>
                    <a:pt x="10" y="4"/>
                  </a:lnTo>
                  <a:lnTo>
                    <a:pt x="9" y="4"/>
                  </a:lnTo>
                  <a:lnTo>
                    <a:pt x="4" y="3"/>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7" name="Freeform 457"/>
            <p:cNvSpPr>
              <a:spLocks/>
            </p:cNvSpPr>
            <p:nvPr/>
          </p:nvSpPr>
          <p:spPr bwMode="auto">
            <a:xfrm>
              <a:off x="3476" y="2432"/>
              <a:ext cx="17" cy="13"/>
            </a:xfrm>
            <a:custGeom>
              <a:avLst/>
              <a:gdLst>
                <a:gd name="T0" fmla="*/ 2 w 17"/>
                <a:gd name="T1" fmla="*/ 0 h 13"/>
                <a:gd name="T2" fmla="*/ 10 w 17"/>
                <a:gd name="T3" fmla="*/ 0 h 13"/>
                <a:gd name="T4" fmla="*/ 17 w 17"/>
                <a:gd name="T5" fmla="*/ 2 h 13"/>
                <a:gd name="T6" fmla="*/ 17 w 17"/>
                <a:gd name="T7" fmla="*/ 5 h 13"/>
                <a:gd name="T8" fmla="*/ 17 w 17"/>
                <a:gd name="T9" fmla="*/ 8 h 13"/>
                <a:gd name="T10" fmla="*/ 14 w 17"/>
                <a:gd name="T11" fmla="*/ 10 h 13"/>
                <a:gd name="T12" fmla="*/ 11 w 17"/>
                <a:gd name="T13" fmla="*/ 13 h 13"/>
                <a:gd name="T14" fmla="*/ 7 w 17"/>
                <a:gd name="T15" fmla="*/ 12 h 13"/>
                <a:gd name="T16" fmla="*/ 2 w 17"/>
                <a:gd name="T17" fmla="*/ 10 h 13"/>
                <a:gd name="T18" fmla="*/ 1 w 17"/>
                <a:gd name="T19" fmla="*/ 10 h 13"/>
                <a:gd name="T20" fmla="*/ 0 w 17"/>
                <a:gd name="T21" fmla="*/ 10 h 13"/>
                <a:gd name="T22" fmla="*/ 1 w 17"/>
                <a:gd name="T23" fmla="*/ 5 h 13"/>
                <a:gd name="T24" fmla="*/ 2 w 17"/>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3"/>
                <a:gd name="T41" fmla="*/ 17 w 17"/>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3">
                  <a:moveTo>
                    <a:pt x="2" y="0"/>
                  </a:moveTo>
                  <a:lnTo>
                    <a:pt x="10" y="0"/>
                  </a:lnTo>
                  <a:lnTo>
                    <a:pt x="17" y="2"/>
                  </a:lnTo>
                  <a:lnTo>
                    <a:pt x="17" y="5"/>
                  </a:lnTo>
                  <a:lnTo>
                    <a:pt x="17" y="8"/>
                  </a:lnTo>
                  <a:lnTo>
                    <a:pt x="14" y="10"/>
                  </a:lnTo>
                  <a:lnTo>
                    <a:pt x="11" y="13"/>
                  </a:lnTo>
                  <a:lnTo>
                    <a:pt x="7" y="12"/>
                  </a:lnTo>
                  <a:lnTo>
                    <a:pt x="2" y="10"/>
                  </a:lnTo>
                  <a:lnTo>
                    <a:pt x="1" y="10"/>
                  </a:lnTo>
                  <a:lnTo>
                    <a:pt x="0" y="10"/>
                  </a:lnTo>
                  <a:lnTo>
                    <a:pt x="1" y="5"/>
                  </a:lnTo>
                  <a:lnTo>
                    <a:pt x="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8" name="Freeform 458"/>
            <p:cNvSpPr>
              <a:spLocks/>
            </p:cNvSpPr>
            <p:nvPr/>
          </p:nvSpPr>
          <p:spPr bwMode="auto">
            <a:xfrm>
              <a:off x="3274" y="2457"/>
              <a:ext cx="20" cy="13"/>
            </a:xfrm>
            <a:custGeom>
              <a:avLst/>
              <a:gdLst>
                <a:gd name="T0" fmla="*/ 5 w 20"/>
                <a:gd name="T1" fmla="*/ 0 h 13"/>
                <a:gd name="T2" fmla="*/ 12 w 20"/>
                <a:gd name="T3" fmla="*/ 1 h 13"/>
                <a:gd name="T4" fmla="*/ 20 w 20"/>
                <a:gd name="T5" fmla="*/ 3 h 13"/>
                <a:gd name="T6" fmla="*/ 20 w 20"/>
                <a:gd name="T7" fmla="*/ 4 h 13"/>
                <a:gd name="T8" fmla="*/ 20 w 20"/>
                <a:gd name="T9" fmla="*/ 4 h 13"/>
                <a:gd name="T10" fmla="*/ 20 w 20"/>
                <a:gd name="T11" fmla="*/ 7 h 13"/>
                <a:gd name="T12" fmla="*/ 19 w 20"/>
                <a:gd name="T13" fmla="*/ 8 h 13"/>
                <a:gd name="T14" fmla="*/ 13 w 20"/>
                <a:gd name="T15" fmla="*/ 11 h 13"/>
                <a:gd name="T16" fmla="*/ 9 w 20"/>
                <a:gd name="T17" fmla="*/ 13 h 13"/>
                <a:gd name="T18" fmla="*/ 5 w 20"/>
                <a:gd name="T19" fmla="*/ 11 h 13"/>
                <a:gd name="T20" fmla="*/ 0 w 20"/>
                <a:gd name="T21" fmla="*/ 7 h 13"/>
                <a:gd name="T22" fmla="*/ 2 w 20"/>
                <a:gd name="T23" fmla="*/ 5 h 13"/>
                <a:gd name="T24" fmla="*/ 3 w 20"/>
                <a:gd name="T25" fmla="*/ 4 h 13"/>
                <a:gd name="T26" fmla="*/ 3 w 20"/>
                <a:gd name="T27" fmla="*/ 3 h 13"/>
                <a:gd name="T28" fmla="*/ 5 w 20"/>
                <a:gd name="T29" fmla="*/ 0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3"/>
                <a:gd name="T47" fmla="*/ 20 w 20"/>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3">
                  <a:moveTo>
                    <a:pt x="5" y="0"/>
                  </a:moveTo>
                  <a:lnTo>
                    <a:pt x="12" y="1"/>
                  </a:lnTo>
                  <a:lnTo>
                    <a:pt x="20" y="3"/>
                  </a:lnTo>
                  <a:lnTo>
                    <a:pt x="20" y="4"/>
                  </a:lnTo>
                  <a:lnTo>
                    <a:pt x="20" y="7"/>
                  </a:lnTo>
                  <a:lnTo>
                    <a:pt x="19" y="8"/>
                  </a:lnTo>
                  <a:lnTo>
                    <a:pt x="13" y="11"/>
                  </a:lnTo>
                  <a:lnTo>
                    <a:pt x="9" y="13"/>
                  </a:lnTo>
                  <a:lnTo>
                    <a:pt x="5" y="11"/>
                  </a:lnTo>
                  <a:lnTo>
                    <a:pt x="0" y="7"/>
                  </a:lnTo>
                  <a:lnTo>
                    <a:pt x="2" y="5"/>
                  </a:lnTo>
                  <a:lnTo>
                    <a:pt x="3" y="4"/>
                  </a:lnTo>
                  <a:lnTo>
                    <a:pt x="3" y="3"/>
                  </a:lnTo>
                  <a:lnTo>
                    <a:pt x="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9" name="Freeform 459"/>
            <p:cNvSpPr>
              <a:spLocks/>
            </p:cNvSpPr>
            <p:nvPr/>
          </p:nvSpPr>
          <p:spPr bwMode="auto">
            <a:xfrm>
              <a:off x="3713" y="2477"/>
              <a:ext cx="82" cy="33"/>
            </a:xfrm>
            <a:custGeom>
              <a:avLst/>
              <a:gdLst>
                <a:gd name="T0" fmla="*/ 4 w 82"/>
                <a:gd name="T1" fmla="*/ 0 h 33"/>
                <a:gd name="T2" fmla="*/ 11 w 82"/>
                <a:gd name="T3" fmla="*/ 1 h 33"/>
                <a:gd name="T4" fmla="*/ 15 w 82"/>
                <a:gd name="T5" fmla="*/ 3 h 33"/>
                <a:gd name="T6" fmla="*/ 18 w 82"/>
                <a:gd name="T7" fmla="*/ 7 h 33"/>
                <a:gd name="T8" fmla="*/ 21 w 82"/>
                <a:gd name="T9" fmla="*/ 11 h 33"/>
                <a:gd name="T10" fmla="*/ 28 w 82"/>
                <a:gd name="T11" fmla="*/ 5 h 33"/>
                <a:gd name="T12" fmla="*/ 35 w 82"/>
                <a:gd name="T13" fmla="*/ 1 h 33"/>
                <a:gd name="T14" fmla="*/ 47 w 82"/>
                <a:gd name="T15" fmla="*/ 4 h 33"/>
                <a:gd name="T16" fmla="*/ 58 w 82"/>
                <a:gd name="T17" fmla="*/ 4 h 33"/>
                <a:gd name="T18" fmla="*/ 64 w 82"/>
                <a:gd name="T19" fmla="*/ 4 h 33"/>
                <a:gd name="T20" fmla="*/ 70 w 82"/>
                <a:gd name="T21" fmla="*/ 5 h 33"/>
                <a:gd name="T22" fmla="*/ 74 w 82"/>
                <a:gd name="T23" fmla="*/ 7 h 33"/>
                <a:gd name="T24" fmla="*/ 80 w 82"/>
                <a:gd name="T25" fmla="*/ 10 h 33"/>
                <a:gd name="T26" fmla="*/ 81 w 82"/>
                <a:gd name="T27" fmla="*/ 10 h 33"/>
                <a:gd name="T28" fmla="*/ 82 w 82"/>
                <a:gd name="T29" fmla="*/ 10 h 33"/>
                <a:gd name="T30" fmla="*/ 81 w 82"/>
                <a:gd name="T31" fmla="*/ 13 h 33"/>
                <a:gd name="T32" fmla="*/ 80 w 82"/>
                <a:gd name="T33" fmla="*/ 15 h 33"/>
                <a:gd name="T34" fmla="*/ 74 w 82"/>
                <a:gd name="T35" fmla="*/ 21 h 33"/>
                <a:gd name="T36" fmla="*/ 65 w 82"/>
                <a:gd name="T37" fmla="*/ 25 h 33"/>
                <a:gd name="T38" fmla="*/ 54 w 82"/>
                <a:gd name="T39" fmla="*/ 30 h 33"/>
                <a:gd name="T40" fmla="*/ 41 w 82"/>
                <a:gd name="T41" fmla="*/ 33 h 33"/>
                <a:gd name="T42" fmla="*/ 30 w 82"/>
                <a:gd name="T43" fmla="*/ 33 h 33"/>
                <a:gd name="T44" fmla="*/ 18 w 82"/>
                <a:gd name="T45" fmla="*/ 33 h 33"/>
                <a:gd name="T46" fmla="*/ 15 w 82"/>
                <a:gd name="T47" fmla="*/ 30 h 33"/>
                <a:gd name="T48" fmla="*/ 12 w 82"/>
                <a:gd name="T49" fmla="*/ 28 h 33"/>
                <a:gd name="T50" fmla="*/ 10 w 82"/>
                <a:gd name="T51" fmla="*/ 25 h 33"/>
                <a:gd name="T52" fmla="*/ 10 w 82"/>
                <a:gd name="T53" fmla="*/ 21 h 33"/>
                <a:gd name="T54" fmla="*/ 7 w 82"/>
                <a:gd name="T55" fmla="*/ 20 h 33"/>
                <a:gd name="T56" fmla="*/ 5 w 82"/>
                <a:gd name="T57" fmla="*/ 20 h 33"/>
                <a:gd name="T58" fmla="*/ 5 w 82"/>
                <a:gd name="T59" fmla="*/ 18 h 33"/>
                <a:gd name="T60" fmla="*/ 4 w 82"/>
                <a:gd name="T61" fmla="*/ 15 h 33"/>
                <a:gd name="T62" fmla="*/ 7 w 82"/>
                <a:gd name="T63" fmla="*/ 15 h 33"/>
                <a:gd name="T64" fmla="*/ 8 w 82"/>
                <a:gd name="T65" fmla="*/ 15 h 33"/>
                <a:gd name="T66" fmla="*/ 4 w 82"/>
                <a:gd name="T67" fmla="*/ 13 h 33"/>
                <a:gd name="T68" fmla="*/ 0 w 82"/>
                <a:gd name="T69" fmla="*/ 10 h 33"/>
                <a:gd name="T70" fmla="*/ 0 w 82"/>
                <a:gd name="T71" fmla="*/ 8 h 33"/>
                <a:gd name="T72" fmla="*/ 0 w 82"/>
                <a:gd name="T73" fmla="*/ 8 h 33"/>
                <a:gd name="T74" fmla="*/ 4 w 82"/>
                <a:gd name="T75" fmla="*/ 7 h 33"/>
                <a:gd name="T76" fmla="*/ 7 w 82"/>
                <a:gd name="T77" fmla="*/ 5 h 33"/>
                <a:gd name="T78" fmla="*/ 5 w 82"/>
                <a:gd name="T79" fmla="*/ 3 h 33"/>
                <a:gd name="T80" fmla="*/ 4 w 82"/>
                <a:gd name="T81" fmla="*/ 0 h 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2"/>
                <a:gd name="T124" fmla="*/ 0 h 33"/>
                <a:gd name="T125" fmla="*/ 82 w 82"/>
                <a:gd name="T126" fmla="*/ 33 h 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2" h="33">
                  <a:moveTo>
                    <a:pt x="4" y="0"/>
                  </a:moveTo>
                  <a:lnTo>
                    <a:pt x="11" y="1"/>
                  </a:lnTo>
                  <a:lnTo>
                    <a:pt x="15" y="3"/>
                  </a:lnTo>
                  <a:lnTo>
                    <a:pt x="18" y="7"/>
                  </a:lnTo>
                  <a:lnTo>
                    <a:pt x="21" y="11"/>
                  </a:lnTo>
                  <a:lnTo>
                    <a:pt x="28" y="5"/>
                  </a:lnTo>
                  <a:lnTo>
                    <a:pt x="35" y="1"/>
                  </a:lnTo>
                  <a:lnTo>
                    <a:pt x="47" y="4"/>
                  </a:lnTo>
                  <a:lnTo>
                    <a:pt x="58" y="4"/>
                  </a:lnTo>
                  <a:lnTo>
                    <a:pt x="64" y="4"/>
                  </a:lnTo>
                  <a:lnTo>
                    <a:pt x="70" y="5"/>
                  </a:lnTo>
                  <a:lnTo>
                    <a:pt x="74" y="7"/>
                  </a:lnTo>
                  <a:lnTo>
                    <a:pt x="80" y="10"/>
                  </a:lnTo>
                  <a:lnTo>
                    <a:pt x="81" y="10"/>
                  </a:lnTo>
                  <a:lnTo>
                    <a:pt x="82" y="10"/>
                  </a:lnTo>
                  <a:lnTo>
                    <a:pt x="81" y="13"/>
                  </a:lnTo>
                  <a:lnTo>
                    <a:pt x="80" y="15"/>
                  </a:lnTo>
                  <a:lnTo>
                    <a:pt x="74" y="21"/>
                  </a:lnTo>
                  <a:lnTo>
                    <a:pt x="65" y="25"/>
                  </a:lnTo>
                  <a:lnTo>
                    <a:pt x="54" y="30"/>
                  </a:lnTo>
                  <a:lnTo>
                    <a:pt x="41" y="33"/>
                  </a:lnTo>
                  <a:lnTo>
                    <a:pt x="30" y="33"/>
                  </a:lnTo>
                  <a:lnTo>
                    <a:pt x="18" y="33"/>
                  </a:lnTo>
                  <a:lnTo>
                    <a:pt x="15" y="30"/>
                  </a:lnTo>
                  <a:lnTo>
                    <a:pt x="12" y="28"/>
                  </a:lnTo>
                  <a:lnTo>
                    <a:pt x="10" y="25"/>
                  </a:lnTo>
                  <a:lnTo>
                    <a:pt x="10" y="21"/>
                  </a:lnTo>
                  <a:lnTo>
                    <a:pt x="7" y="20"/>
                  </a:lnTo>
                  <a:lnTo>
                    <a:pt x="5" y="20"/>
                  </a:lnTo>
                  <a:lnTo>
                    <a:pt x="5" y="18"/>
                  </a:lnTo>
                  <a:lnTo>
                    <a:pt x="4" y="15"/>
                  </a:lnTo>
                  <a:lnTo>
                    <a:pt x="7" y="15"/>
                  </a:lnTo>
                  <a:lnTo>
                    <a:pt x="8" y="15"/>
                  </a:lnTo>
                  <a:lnTo>
                    <a:pt x="4" y="13"/>
                  </a:lnTo>
                  <a:lnTo>
                    <a:pt x="0" y="10"/>
                  </a:lnTo>
                  <a:lnTo>
                    <a:pt x="0" y="8"/>
                  </a:lnTo>
                  <a:lnTo>
                    <a:pt x="4" y="7"/>
                  </a:lnTo>
                  <a:lnTo>
                    <a:pt x="7" y="5"/>
                  </a:lnTo>
                  <a:lnTo>
                    <a:pt x="5" y="3"/>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0" name="Freeform 460"/>
            <p:cNvSpPr>
              <a:spLocks/>
            </p:cNvSpPr>
            <p:nvPr/>
          </p:nvSpPr>
          <p:spPr bwMode="auto">
            <a:xfrm>
              <a:off x="3244" y="2485"/>
              <a:ext cx="26" cy="17"/>
            </a:xfrm>
            <a:custGeom>
              <a:avLst/>
              <a:gdLst>
                <a:gd name="T0" fmla="*/ 17 w 26"/>
                <a:gd name="T1" fmla="*/ 0 h 17"/>
                <a:gd name="T2" fmla="*/ 22 w 26"/>
                <a:gd name="T3" fmla="*/ 3 h 17"/>
                <a:gd name="T4" fmla="*/ 26 w 26"/>
                <a:gd name="T5" fmla="*/ 9 h 17"/>
                <a:gd name="T6" fmla="*/ 25 w 26"/>
                <a:gd name="T7" fmla="*/ 12 h 17"/>
                <a:gd name="T8" fmla="*/ 25 w 26"/>
                <a:gd name="T9" fmla="*/ 15 h 17"/>
                <a:gd name="T10" fmla="*/ 13 w 26"/>
                <a:gd name="T11" fmla="*/ 16 h 17"/>
                <a:gd name="T12" fmla="*/ 3 w 26"/>
                <a:gd name="T13" fmla="*/ 17 h 17"/>
                <a:gd name="T14" fmla="*/ 2 w 26"/>
                <a:gd name="T15" fmla="*/ 16 h 17"/>
                <a:gd name="T16" fmla="*/ 0 w 26"/>
                <a:gd name="T17" fmla="*/ 15 h 17"/>
                <a:gd name="T18" fmla="*/ 0 w 26"/>
                <a:gd name="T19" fmla="*/ 13 h 17"/>
                <a:gd name="T20" fmla="*/ 0 w 26"/>
                <a:gd name="T21" fmla="*/ 10 h 17"/>
                <a:gd name="T22" fmla="*/ 9 w 26"/>
                <a:gd name="T23" fmla="*/ 6 h 17"/>
                <a:gd name="T24" fmla="*/ 17 w 26"/>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17"/>
                <a:gd name="T41" fmla="*/ 26 w 26"/>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17">
                  <a:moveTo>
                    <a:pt x="17" y="0"/>
                  </a:moveTo>
                  <a:lnTo>
                    <a:pt x="22" y="3"/>
                  </a:lnTo>
                  <a:lnTo>
                    <a:pt x="26" y="9"/>
                  </a:lnTo>
                  <a:lnTo>
                    <a:pt x="25" y="12"/>
                  </a:lnTo>
                  <a:lnTo>
                    <a:pt x="25" y="15"/>
                  </a:lnTo>
                  <a:lnTo>
                    <a:pt x="13" y="16"/>
                  </a:lnTo>
                  <a:lnTo>
                    <a:pt x="3" y="17"/>
                  </a:lnTo>
                  <a:lnTo>
                    <a:pt x="2" y="16"/>
                  </a:lnTo>
                  <a:lnTo>
                    <a:pt x="0" y="15"/>
                  </a:lnTo>
                  <a:lnTo>
                    <a:pt x="0" y="13"/>
                  </a:lnTo>
                  <a:lnTo>
                    <a:pt x="0" y="10"/>
                  </a:lnTo>
                  <a:lnTo>
                    <a:pt x="9" y="6"/>
                  </a:lnTo>
                  <a:lnTo>
                    <a:pt x="1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1" name="Freeform 461"/>
            <p:cNvSpPr>
              <a:spLocks/>
            </p:cNvSpPr>
            <p:nvPr/>
          </p:nvSpPr>
          <p:spPr bwMode="auto">
            <a:xfrm>
              <a:off x="3167" y="2487"/>
              <a:ext cx="52" cy="23"/>
            </a:xfrm>
            <a:custGeom>
              <a:avLst/>
              <a:gdLst>
                <a:gd name="T0" fmla="*/ 17 w 52"/>
                <a:gd name="T1" fmla="*/ 0 h 23"/>
                <a:gd name="T2" fmla="*/ 26 w 52"/>
                <a:gd name="T3" fmla="*/ 1 h 23"/>
                <a:gd name="T4" fmla="*/ 35 w 52"/>
                <a:gd name="T5" fmla="*/ 4 h 23"/>
                <a:gd name="T6" fmla="*/ 43 w 52"/>
                <a:gd name="T7" fmla="*/ 13 h 23"/>
                <a:gd name="T8" fmla="*/ 52 w 52"/>
                <a:gd name="T9" fmla="*/ 18 h 23"/>
                <a:gd name="T10" fmla="*/ 50 w 52"/>
                <a:gd name="T11" fmla="*/ 20 h 23"/>
                <a:gd name="T12" fmla="*/ 50 w 52"/>
                <a:gd name="T13" fmla="*/ 21 h 23"/>
                <a:gd name="T14" fmla="*/ 49 w 52"/>
                <a:gd name="T15" fmla="*/ 21 h 23"/>
                <a:gd name="T16" fmla="*/ 47 w 52"/>
                <a:gd name="T17" fmla="*/ 21 h 23"/>
                <a:gd name="T18" fmla="*/ 35 w 52"/>
                <a:gd name="T19" fmla="*/ 18 h 23"/>
                <a:gd name="T20" fmla="*/ 19 w 52"/>
                <a:gd name="T21" fmla="*/ 15 h 23"/>
                <a:gd name="T22" fmla="*/ 15 w 52"/>
                <a:gd name="T23" fmla="*/ 18 h 23"/>
                <a:gd name="T24" fmla="*/ 12 w 52"/>
                <a:gd name="T25" fmla="*/ 20 h 23"/>
                <a:gd name="T26" fmla="*/ 7 w 52"/>
                <a:gd name="T27" fmla="*/ 23 h 23"/>
                <a:gd name="T28" fmla="*/ 0 w 52"/>
                <a:gd name="T29" fmla="*/ 23 h 23"/>
                <a:gd name="T30" fmla="*/ 7 w 52"/>
                <a:gd name="T31" fmla="*/ 11 h 23"/>
                <a:gd name="T32" fmla="*/ 17 w 52"/>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23"/>
                <a:gd name="T53" fmla="*/ 52 w 5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23">
                  <a:moveTo>
                    <a:pt x="17" y="0"/>
                  </a:moveTo>
                  <a:lnTo>
                    <a:pt x="26" y="1"/>
                  </a:lnTo>
                  <a:lnTo>
                    <a:pt x="35" y="4"/>
                  </a:lnTo>
                  <a:lnTo>
                    <a:pt x="43" y="13"/>
                  </a:lnTo>
                  <a:lnTo>
                    <a:pt x="52" y="18"/>
                  </a:lnTo>
                  <a:lnTo>
                    <a:pt x="50" y="20"/>
                  </a:lnTo>
                  <a:lnTo>
                    <a:pt x="50" y="21"/>
                  </a:lnTo>
                  <a:lnTo>
                    <a:pt x="49" y="21"/>
                  </a:lnTo>
                  <a:lnTo>
                    <a:pt x="47" y="21"/>
                  </a:lnTo>
                  <a:lnTo>
                    <a:pt x="35" y="18"/>
                  </a:lnTo>
                  <a:lnTo>
                    <a:pt x="19" y="15"/>
                  </a:lnTo>
                  <a:lnTo>
                    <a:pt x="15" y="18"/>
                  </a:lnTo>
                  <a:lnTo>
                    <a:pt x="12" y="20"/>
                  </a:lnTo>
                  <a:lnTo>
                    <a:pt x="7" y="23"/>
                  </a:lnTo>
                  <a:lnTo>
                    <a:pt x="0" y="23"/>
                  </a:lnTo>
                  <a:lnTo>
                    <a:pt x="7" y="11"/>
                  </a:lnTo>
                  <a:lnTo>
                    <a:pt x="1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2" name="Freeform 462"/>
            <p:cNvSpPr>
              <a:spLocks/>
            </p:cNvSpPr>
            <p:nvPr/>
          </p:nvSpPr>
          <p:spPr bwMode="auto">
            <a:xfrm>
              <a:off x="3864" y="2567"/>
              <a:ext cx="14" cy="10"/>
            </a:xfrm>
            <a:custGeom>
              <a:avLst/>
              <a:gdLst>
                <a:gd name="T0" fmla="*/ 0 w 14"/>
                <a:gd name="T1" fmla="*/ 0 h 10"/>
                <a:gd name="T2" fmla="*/ 7 w 14"/>
                <a:gd name="T3" fmla="*/ 1 h 10"/>
                <a:gd name="T4" fmla="*/ 13 w 14"/>
                <a:gd name="T5" fmla="*/ 3 h 10"/>
                <a:gd name="T6" fmla="*/ 14 w 14"/>
                <a:gd name="T7" fmla="*/ 5 h 10"/>
                <a:gd name="T8" fmla="*/ 14 w 14"/>
                <a:gd name="T9" fmla="*/ 7 h 10"/>
                <a:gd name="T10" fmla="*/ 14 w 14"/>
                <a:gd name="T11" fmla="*/ 8 h 10"/>
                <a:gd name="T12" fmla="*/ 14 w 14"/>
                <a:gd name="T13" fmla="*/ 10 h 10"/>
                <a:gd name="T14" fmla="*/ 14 w 14"/>
                <a:gd name="T15" fmla="*/ 10 h 10"/>
                <a:gd name="T16" fmla="*/ 13 w 14"/>
                <a:gd name="T17" fmla="*/ 10 h 10"/>
                <a:gd name="T18" fmla="*/ 4 w 14"/>
                <a:gd name="T19" fmla="*/ 5 h 10"/>
                <a:gd name="T20" fmla="*/ 0 w 14"/>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0"/>
                <a:gd name="T35" fmla="*/ 14 w 14"/>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0">
                  <a:moveTo>
                    <a:pt x="0" y="0"/>
                  </a:moveTo>
                  <a:lnTo>
                    <a:pt x="7" y="1"/>
                  </a:lnTo>
                  <a:lnTo>
                    <a:pt x="13" y="3"/>
                  </a:lnTo>
                  <a:lnTo>
                    <a:pt x="14" y="5"/>
                  </a:lnTo>
                  <a:lnTo>
                    <a:pt x="14" y="7"/>
                  </a:lnTo>
                  <a:lnTo>
                    <a:pt x="14" y="8"/>
                  </a:lnTo>
                  <a:lnTo>
                    <a:pt x="14" y="10"/>
                  </a:lnTo>
                  <a:lnTo>
                    <a:pt x="13" y="10"/>
                  </a:lnTo>
                  <a:lnTo>
                    <a:pt x="4"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3" name="Freeform 463"/>
            <p:cNvSpPr>
              <a:spLocks/>
            </p:cNvSpPr>
            <p:nvPr/>
          </p:nvSpPr>
          <p:spPr bwMode="auto">
            <a:xfrm>
              <a:off x="2655" y="2577"/>
              <a:ext cx="17" cy="18"/>
            </a:xfrm>
            <a:custGeom>
              <a:avLst/>
              <a:gdLst>
                <a:gd name="T0" fmla="*/ 4 w 17"/>
                <a:gd name="T1" fmla="*/ 0 h 18"/>
                <a:gd name="T2" fmla="*/ 5 w 17"/>
                <a:gd name="T3" fmla="*/ 1 h 18"/>
                <a:gd name="T4" fmla="*/ 5 w 17"/>
                <a:gd name="T5" fmla="*/ 4 h 18"/>
                <a:gd name="T6" fmla="*/ 11 w 17"/>
                <a:gd name="T7" fmla="*/ 3 h 18"/>
                <a:gd name="T8" fmla="*/ 17 w 17"/>
                <a:gd name="T9" fmla="*/ 3 h 18"/>
                <a:gd name="T10" fmla="*/ 17 w 17"/>
                <a:gd name="T11" fmla="*/ 5 h 18"/>
                <a:gd name="T12" fmla="*/ 17 w 17"/>
                <a:gd name="T13" fmla="*/ 8 h 18"/>
                <a:gd name="T14" fmla="*/ 15 w 17"/>
                <a:gd name="T15" fmla="*/ 10 h 18"/>
                <a:gd name="T16" fmla="*/ 14 w 17"/>
                <a:gd name="T17" fmla="*/ 13 h 18"/>
                <a:gd name="T18" fmla="*/ 10 w 17"/>
                <a:gd name="T19" fmla="*/ 14 h 18"/>
                <a:gd name="T20" fmla="*/ 5 w 17"/>
                <a:gd name="T21" fmla="*/ 18 h 18"/>
                <a:gd name="T22" fmla="*/ 4 w 17"/>
                <a:gd name="T23" fmla="*/ 17 h 18"/>
                <a:gd name="T24" fmla="*/ 3 w 17"/>
                <a:gd name="T25" fmla="*/ 17 h 18"/>
                <a:gd name="T26" fmla="*/ 1 w 17"/>
                <a:gd name="T27" fmla="*/ 10 h 18"/>
                <a:gd name="T28" fmla="*/ 0 w 17"/>
                <a:gd name="T29" fmla="*/ 4 h 18"/>
                <a:gd name="T30" fmla="*/ 3 w 17"/>
                <a:gd name="T31" fmla="*/ 1 h 18"/>
                <a:gd name="T32" fmla="*/ 4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4" y="0"/>
                  </a:moveTo>
                  <a:lnTo>
                    <a:pt x="5" y="1"/>
                  </a:lnTo>
                  <a:lnTo>
                    <a:pt x="5" y="4"/>
                  </a:lnTo>
                  <a:lnTo>
                    <a:pt x="11" y="3"/>
                  </a:lnTo>
                  <a:lnTo>
                    <a:pt x="17" y="3"/>
                  </a:lnTo>
                  <a:lnTo>
                    <a:pt x="17" y="5"/>
                  </a:lnTo>
                  <a:lnTo>
                    <a:pt x="17" y="8"/>
                  </a:lnTo>
                  <a:lnTo>
                    <a:pt x="15" y="10"/>
                  </a:lnTo>
                  <a:lnTo>
                    <a:pt x="14" y="13"/>
                  </a:lnTo>
                  <a:lnTo>
                    <a:pt x="10" y="14"/>
                  </a:lnTo>
                  <a:lnTo>
                    <a:pt x="5" y="18"/>
                  </a:lnTo>
                  <a:lnTo>
                    <a:pt x="4" y="17"/>
                  </a:lnTo>
                  <a:lnTo>
                    <a:pt x="3" y="17"/>
                  </a:lnTo>
                  <a:lnTo>
                    <a:pt x="1" y="10"/>
                  </a:lnTo>
                  <a:lnTo>
                    <a:pt x="0" y="4"/>
                  </a:lnTo>
                  <a:lnTo>
                    <a:pt x="3" y="1"/>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4" name="Freeform 464"/>
            <p:cNvSpPr>
              <a:spLocks/>
            </p:cNvSpPr>
            <p:nvPr/>
          </p:nvSpPr>
          <p:spPr bwMode="auto">
            <a:xfrm>
              <a:off x="3845" y="2580"/>
              <a:ext cx="70" cy="91"/>
            </a:xfrm>
            <a:custGeom>
              <a:avLst/>
              <a:gdLst>
                <a:gd name="T0" fmla="*/ 70 w 70"/>
                <a:gd name="T1" fmla="*/ 55 h 91"/>
                <a:gd name="T2" fmla="*/ 70 w 70"/>
                <a:gd name="T3" fmla="*/ 60 h 91"/>
                <a:gd name="T4" fmla="*/ 70 w 70"/>
                <a:gd name="T5" fmla="*/ 65 h 91"/>
                <a:gd name="T6" fmla="*/ 66 w 70"/>
                <a:gd name="T7" fmla="*/ 65 h 91"/>
                <a:gd name="T8" fmla="*/ 62 w 70"/>
                <a:gd name="T9" fmla="*/ 67 h 91"/>
                <a:gd name="T10" fmla="*/ 63 w 70"/>
                <a:gd name="T11" fmla="*/ 68 h 91"/>
                <a:gd name="T12" fmla="*/ 65 w 70"/>
                <a:gd name="T13" fmla="*/ 71 h 91"/>
                <a:gd name="T14" fmla="*/ 68 w 70"/>
                <a:gd name="T15" fmla="*/ 72 h 91"/>
                <a:gd name="T16" fmla="*/ 69 w 70"/>
                <a:gd name="T17" fmla="*/ 75 h 91"/>
                <a:gd name="T18" fmla="*/ 69 w 70"/>
                <a:gd name="T19" fmla="*/ 77 h 91"/>
                <a:gd name="T20" fmla="*/ 69 w 70"/>
                <a:gd name="T21" fmla="*/ 77 h 91"/>
                <a:gd name="T22" fmla="*/ 49 w 70"/>
                <a:gd name="T23" fmla="*/ 78 h 91"/>
                <a:gd name="T24" fmla="*/ 32 w 70"/>
                <a:gd name="T25" fmla="*/ 81 h 91"/>
                <a:gd name="T26" fmla="*/ 15 w 70"/>
                <a:gd name="T27" fmla="*/ 87 h 91"/>
                <a:gd name="T28" fmla="*/ 0 w 70"/>
                <a:gd name="T29" fmla="*/ 91 h 91"/>
                <a:gd name="T30" fmla="*/ 0 w 70"/>
                <a:gd name="T31" fmla="*/ 91 h 91"/>
                <a:gd name="T32" fmla="*/ 0 w 70"/>
                <a:gd name="T33" fmla="*/ 89 h 91"/>
                <a:gd name="T34" fmla="*/ 0 w 70"/>
                <a:gd name="T35" fmla="*/ 88 h 91"/>
                <a:gd name="T36" fmla="*/ 2 w 70"/>
                <a:gd name="T37" fmla="*/ 85 h 91"/>
                <a:gd name="T38" fmla="*/ 12 w 70"/>
                <a:gd name="T39" fmla="*/ 80 h 91"/>
                <a:gd name="T40" fmla="*/ 25 w 70"/>
                <a:gd name="T41" fmla="*/ 72 h 91"/>
                <a:gd name="T42" fmla="*/ 16 w 70"/>
                <a:gd name="T43" fmla="*/ 71 h 91"/>
                <a:gd name="T44" fmla="*/ 9 w 70"/>
                <a:gd name="T45" fmla="*/ 67 h 91"/>
                <a:gd name="T46" fmla="*/ 12 w 70"/>
                <a:gd name="T47" fmla="*/ 58 h 91"/>
                <a:gd name="T48" fmla="*/ 13 w 70"/>
                <a:gd name="T49" fmla="*/ 51 h 91"/>
                <a:gd name="T50" fmla="*/ 22 w 70"/>
                <a:gd name="T51" fmla="*/ 51 h 91"/>
                <a:gd name="T52" fmla="*/ 30 w 70"/>
                <a:gd name="T53" fmla="*/ 51 h 91"/>
                <a:gd name="T54" fmla="*/ 26 w 70"/>
                <a:gd name="T55" fmla="*/ 37 h 91"/>
                <a:gd name="T56" fmla="*/ 19 w 70"/>
                <a:gd name="T57" fmla="*/ 25 h 91"/>
                <a:gd name="T58" fmla="*/ 10 w 70"/>
                <a:gd name="T59" fmla="*/ 12 h 91"/>
                <a:gd name="T60" fmla="*/ 5 w 70"/>
                <a:gd name="T61" fmla="*/ 1 h 91"/>
                <a:gd name="T62" fmla="*/ 5 w 70"/>
                <a:gd name="T63" fmla="*/ 0 h 91"/>
                <a:gd name="T64" fmla="*/ 5 w 70"/>
                <a:gd name="T65" fmla="*/ 0 h 91"/>
                <a:gd name="T66" fmla="*/ 9 w 70"/>
                <a:gd name="T67" fmla="*/ 0 h 91"/>
                <a:gd name="T68" fmla="*/ 15 w 70"/>
                <a:gd name="T69" fmla="*/ 0 h 91"/>
                <a:gd name="T70" fmla="*/ 15 w 70"/>
                <a:gd name="T71" fmla="*/ 4 h 91"/>
                <a:gd name="T72" fmla="*/ 15 w 70"/>
                <a:gd name="T73" fmla="*/ 8 h 91"/>
                <a:gd name="T74" fmla="*/ 16 w 70"/>
                <a:gd name="T75" fmla="*/ 8 h 91"/>
                <a:gd name="T76" fmla="*/ 19 w 70"/>
                <a:gd name="T77" fmla="*/ 8 h 91"/>
                <a:gd name="T78" fmla="*/ 23 w 70"/>
                <a:gd name="T79" fmla="*/ 5 h 91"/>
                <a:gd name="T80" fmla="*/ 26 w 70"/>
                <a:gd name="T81" fmla="*/ 2 h 91"/>
                <a:gd name="T82" fmla="*/ 32 w 70"/>
                <a:gd name="T83" fmla="*/ 1 h 91"/>
                <a:gd name="T84" fmla="*/ 38 w 70"/>
                <a:gd name="T85" fmla="*/ 1 h 91"/>
                <a:gd name="T86" fmla="*/ 39 w 70"/>
                <a:gd name="T87" fmla="*/ 8 h 91"/>
                <a:gd name="T88" fmla="*/ 40 w 70"/>
                <a:gd name="T89" fmla="*/ 15 h 91"/>
                <a:gd name="T90" fmla="*/ 42 w 70"/>
                <a:gd name="T91" fmla="*/ 24 h 91"/>
                <a:gd name="T92" fmla="*/ 46 w 70"/>
                <a:gd name="T93" fmla="*/ 31 h 91"/>
                <a:gd name="T94" fmla="*/ 49 w 70"/>
                <a:gd name="T95" fmla="*/ 38 h 91"/>
                <a:gd name="T96" fmla="*/ 53 w 70"/>
                <a:gd name="T97" fmla="*/ 45 h 91"/>
                <a:gd name="T98" fmla="*/ 58 w 70"/>
                <a:gd name="T99" fmla="*/ 51 h 91"/>
                <a:gd name="T100" fmla="*/ 62 w 70"/>
                <a:gd name="T101" fmla="*/ 55 h 91"/>
                <a:gd name="T102" fmla="*/ 66 w 70"/>
                <a:gd name="T103" fmla="*/ 55 h 91"/>
                <a:gd name="T104" fmla="*/ 70 w 70"/>
                <a:gd name="T105" fmla="*/ 55 h 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0"/>
                <a:gd name="T160" fmla="*/ 0 h 91"/>
                <a:gd name="T161" fmla="*/ 70 w 70"/>
                <a:gd name="T162" fmla="*/ 91 h 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0" h="91">
                  <a:moveTo>
                    <a:pt x="70" y="55"/>
                  </a:moveTo>
                  <a:lnTo>
                    <a:pt x="70" y="60"/>
                  </a:lnTo>
                  <a:lnTo>
                    <a:pt x="70" y="65"/>
                  </a:lnTo>
                  <a:lnTo>
                    <a:pt x="66" y="65"/>
                  </a:lnTo>
                  <a:lnTo>
                    <a:pt x="62" y="67"/>
                  </a:lnTo>
                  <a:lnTo>
                    <a:pt x="63" y="68"/>
                  </a:lnTo>
                  <a:lnTo>
                    <a:pt x="65" y="71"/>
                  </a:lnTo>
                  <a:lnTo>
                    <a:pt x="68" y="72"/>
                  </a:lnTo>
                  <a:lnTo>
                    <a:pt x="69" y="75"/>
                  </a:lnTo>
                  <a:lnTo>
                    <a:pt x="69" y="77"/>
                  </a:lnTo>
                  <a:lnTo>
                    <a:pt x="49" y="78"/>
                  </a:lnTo>
                  <a:lnTo>
                    <a:pt x="32" y="81"/>
                  </a:lnTo>
                  <a:lnTo>
                    <a:pt x="15" y="87"/>
                  </a:lnTo>
                  <a:lnTo>
                    <a:pt x="0" y="91"/>
                  </a:lnTo>
                  <a:lnTo>
                    <a:pt x="0" y="89"/>
                  </a:lnTo>
                  <a:lnTo>
                    <a:pt x="0" y="88"/>
                  </a:lnTo>
                  <a:lnTo>
                    <a:pt x="2" y="85"/>
                  </a:lnTo>
                  <a:lnTo>
                    <a:pt x="12" y="80"/>
                  </a:lnTo>
                  <a:lnTo>
                    <a:pt x="25" y="72"/>
                  </a:lnTo>
                  <a:lnTo>
                    <a:pt x="16" y="71"/>
                  </a:lnTo>
                  <a:lnTo>
                    <a:pt x="9" y="67"/>
                  </a:lnTo>
                  <a:lnTo>
                    <a:pt x="12" y="58"/>
                  </a:lnTo>
                  <a:lnTo>
                    <a:pt x="13" y="51"/>
                  </a:lnTo>
                  <a:lnTo>
                    <a:pt x="22" y="51"/>
                  </a:lnTo>
                  <a:lnTo>
                    <a:pt x="30" y="51"/>
                  </a:lnTo>
                  <a:lnTo>
                    <a:pt x="26" y="37"/>
                  </a:lnTo>
                  <a:lnTo>
                    <a:pt x="19" y="25"/>
                  </a:lnTo>
                  <a:lnTo>
                    <a:pt x="10" y="12"/>
                  </a:lnTo>
                  <a:lnTo>
                    <a:pt x="5" y="1"/>
                  </a:lnTo>
                  <a:lnTo>
                    <a:pt x="5" y="0"/>
                  </a:lnTo>
                  <a:lnTo>
                    <a:pt x="9" y="0"/>
                  </a:lnTo>
                  <a:lnTo>
                    <a:pt x="15" y="0"/>
                  </a:lnTo>
                  <a:lnTo>
                    <a:pt x="15" y="4"/>
                  </a:lnTo>
                  <a:lnTo>
                    <a:pt x="15" y="8"/>
                  </a:lnTo>
                  <a:lnTo>
                    <a:pt x="16" y="8"/>
                  </a:lnTo>
                  <a:lnTo>
                    <a:pt x="19" y="8"/>
                  </a:lnTo>
                  <a:lnTo>
                    <a:pt x="23" y="5"/>
                  </a:lnTo>
                  <a:lnTo>
                    <a:pt x="26" y="2"/>
                  </a:lnTo>
                  <a:lnTo>
                    <a:pt x="32" y="1"/>
                  </a:lnTo>
                  <a:lnTo>
                    <a:pt x="38" y="1"/>
                  </a:lnTo>
                  <a:lnTo>
                    <a:pt x="39" y="8"/>
                  </a:lnTo>
                  <a:lnTo>
                    <a:pt x="40" y="15"/>
                  </a:lnTo>
                  <a:lnTo>
                    <a:pt x="42" y="24"/>
                  </a:lnTo>
                  <a:lnTo>
                    <a:pt x="46" y="31"/>
                  </a:lnTo>
                  <a:lnTo>
                    <a:pt x="49" y="38"/>
                  </a:lnTo>
                  <a:lnTo>
                    <a:pt x="53" y="45"/>
                  </a:lnTo>
                  <a:lnTo>
                    <a:pt x="58" y="51"/>
                  </a:lnTo>
                  <a:lnTo>
                    <a:pt x="62" y="55"/>
                  </a:lnTo>
                  <a:lnTo>
                    <a:pt x="66" y="55"/>
                  </a:lnTo>
                  <a:lnTo>
                    <a:pt x="70" y="55"/>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5" name="Freeform 465"/>
            <p:cNvSpPr>
              <a:spLocks/>
            </p:cNvSpPr>
            <p:nvPr/>
          </p:nvSpPr>
          <p:spPr bwMode="auto">
            <a:xfrm>
              <a:off x="2359" y="2610"/>
              <a:ext cx="9" cy="4"/>
            </a:xfrm>
            <a:custGeom>
              <a:avLst/>
              <a:gdLst>
                <a:gd name="T0" fmla="*/ 0 w 9"/>
                <a:gd name="T1" fmla="*/ 0 h 4"/>
                <a:gd name="T2" fmla="*/ 4 w 9"/>
                <a:gd name="T3" fmla="*/ 0 h 4"/>
                <a:gd name="T4" fmla="*/ 9 w 9"/>
                <a:gd name="T5" fmla="*/ 0 h 4"/>
                <a:gd name="T6" fmla="*/ 7 w 9"/>
                <a:gd name="T7" fmla="*/ 1 h 4"/>
                <a:gd name="T8" fmla="*/ 7 w 9"/>
                <a:gd name="T9" fmla="*/ 2 h 4"/>
                <a:gd name="T10" fmla="*/ 6 w 9"/>
                <a:gd name="T11" fmla="*/ 2 h 4"/>
                <a:gd name="T12" fmla="*/ 4 w 9"/>
                <a:gd name="T13" fmla="*/ 2 h 4"/>
                <a:gd name="T14" fmla="*/ 2 w 9"/>
                <a:gd name="T15" fmla="*/ 4 h 4"/>
                <a:gd name="T16" fmla="*/ 0 w 9"/>
                <a:gd name="T17" fmla="*/ 4 h 4"/>
                <a:gd name="T18" fmla="*/ 0 w 9"/>
                <a:gd name="T19" fmla="*/ 2 h 4"/>
                <a:gd name="T20" fmla="*/ 0 w 9"/>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4"/>
                <a:gd name="T35" fmla="*/ 9 w 9"/>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4">
                  <a:moveTo>
                    <a:pt x="0" y="0"/>
                  </a:moveTo>
                  <a:lnTo>
                    <a:pt x="4" y="0"/>
                  </a:lnTo>
                  <a:lnTo>
                    <a:pt x="9" y="0"/>
                  </a:lnTo>
                  <a:lnTo>
                    <a:pt x="7" y="1"/>
                  </a:lnTo>
                  <a:lnTo>
                    <a:pt x="7" y="2"/>
                  </a:lnTo>
                  <a:lnTo>
                    <a:pt x="6" y="2"/>
                  </a:lnTo>
                  <a:lnTo>
                    <a:pt x="4" y="2"/>
                  </a:lnTo>
                  <a:lnTo>
                    <a:pt x="2" y="4"/>
                  </a:lnTo>
                  <a:lnTo>
                    <a:pt x="0" y="4"/>
                  </a:lnTo>
                  <a:lnTo>
                    <a:pt x="0"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6" name="Freeform 466"/>
            <p:cNvSpPr>
              <a:spLocks/>
            </p:cNvSpPr>
            <p:nvPr/>
          </p:nvSpPr>
          <p:spPr bwMode="auto">
            <a:xfrm>
              <a:off x="3798" y="2611"/>
              <a:ext cx="49" cy="40"/>
            </a:xfrm>
            <a:custGeom>
              <a:avLst/>
              <a:gdLst>
                <a:gd name="T0" fmla="*/ 23 w 49"/>
                <a:gd name="T1" fmla="*/ 0 h 40"/>
                <a:gd name="T2" fmla="*/ 36 w 49"/>
                <a:gd name="T3" fmla="*/ 1 h 40"/>
                <a:gd name="T4" fmla="*/ 49 w 49"/>
                <a:gd name="T5" fmla="*/ 1 h 40"/>
                <a:gd name="T6" fmla="*/ 49 w 49"/>
                <a:gd name="T7" fmla="*/ 3 h 40"/>
                <a:gd name="T8" fmla="*/ 49 w 49"/>
                <a:gd name="T9" fmla="*/ 3 h 40"/>
                <a:gd name="T10" fmla="*/ 45 w 49"/>
                <a:gd name="T11" fmla="*/ 14 h 40"/>
                <a:gd name="T12" fmla="*/ 42 w 49"/>
                <a:gd name="T13" fmla="*/ 27 h 40"/>
                <a:gd name="T14" fmla="*/ 35 w 49"/>
                <a:gd name="T15" fmla="*/ 31 h 40"/>
                <a:gd name="T16" fmla="*/ 25 w 49"/>
                <a:gd name="T17" fmla="*/ 36 h 40"/>
                <a:gd name="T18" fmla="*/ 20 w 49"/>
                <a:gd name="T19" fmla="*/ 39 h 40"/>
                <a:gd name="T20" fmla="*/ 15 w 49"/>
                <a:gd name="T21" fmla="*/ 40 h 40"/>
                <a:gd name="T22" fmla="*/ 10 w 49"/>
                <a:gd name="T23" fmla="*/ 40 h 40"/>
                <a:gd name="T24" fmla="*/ 6 w 49"/>
                <a:gd name="T25" fmla="*/ 40 h 40"/>
                <a:gd name="T26" fmla="*/ 3 w 49"/>
                <a:gd name="T27" fmla="*/ 39 h 40"/>
                <a:gd name="T28" fmla="*/ 0 w 49"/>
                <a:gd name="T29" fmla="*/ 37 h 40"/>
                <a:gd name="T30" fmla="*/ 5 w 49"/>
                <a:gd name="T31" fmla="*/ 23 h 40"/>
                <a:gd name="T32" fmla="*/ 10 w 49"/>
                <a:gd name="T33" fmla="*/ 9 h 40"/>
                <a:gd name="T34" fmla="*/ 17 w 49"/>
                <a:gd name="T35" fmla="*/ 6 h 40"/>
                <a:gd name="T36" fmla="*/ 23 w 49"/>
                <a:gd name="T37" fmla="*/ 0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40"/>
                <a:gd name="T59" fmla="*/ 49 w 49"/>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40">
                  <a:moveTo>
                    <a:pt x="23" y="0"/>
                  </a:moveTo>
                  <a:lnTo>
                    <a:pt x="36" y="1"/>
                  </a:lnTo>
                  <a:lnTo>
                    <a:pt x="49" y="1"/>
                  </a:lnTo>
                  <a:lnTo>
                    <a:pt x="49" y="3"/>
                  </a:lnTo>
                  <a:lnTo>
                    <a:pt x="45" y="14"/>
                  </a:lnTo>
                  <a:lnTo>
                    <a:pt x="42" y="27"/>
                  </a:lnTo>
                  <a:lnTo>
                    <a:pt x="35" y="31"/>
                  </a:lnTo>
                  <a:lnTo>
                    <a:pt x="25" y="36"/>
                  </a:lnTo>
                  <a:lnTo>
                    <a:pt x="20" y="39"/>
                  </a:lnTo>
                  <a:lnTo>
                    <a:pt x="15" y="40"/>
                  </a:lnTo>
                  <a:lnTo>
                    <a:pt x="10" y="40"/>
                  </a:lnTo>
                  <a:lnTo>
                    <a:pt x="6" y="40"/>
                  </a:lnTo>
                  <a:lnTo>
                    <a:pt x="3" y="39"/>
                  </a:lnTo>
                  <a:lnTo>
                    <a:pt x="0" y="37"/>
                  </a:lnTo>
                  <a:lnTo>
                    <a:pt x="5" y="23"/>
                  </a:lnTo>
                  <a:lnTo>
                    <a:pt x="10" y="9"/>
                  </a:lnTo>
                  <a:lnTo>
                    <a:pt x="17" y="6"/>
                  </a:lnTo>
                  <a:lnTo>
                    <a:pt x="2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7" name="Freeform 467"/>
            <p:cNvSpPr>
              <a:spLocks/>
            </p:cNvSpPr>
            <p:nvPr/>
          </p:nvSpPr>
          <p:spPr bwMode="auto">
            <a:xfrm>
              <a:off x="2643" y="2620"/>
              <a:ext cx="12" cy="18"/>
            </a:xfrm>
            <a:custGeom>
              <a:avLst/>
              <a:gdLst>
                <a:gd name="T0" fmla="*/ 7 w 12"/>
                <a:gd name="T1" fmla="*/ 0 h 18"/>
                <a:gd name="T2" fmla="*/ 10 w 12"/>
                <a:gd name="T3" fmla="*/ 0 h 18"/>
                <a:gd name="T4" fmla="*/ 12 w 12"/>
                <a:gd name="T5" fmla="*/ 0 h 18"/>
                <a:gd name="T6" fmla="*/ 10 w 12"/>
                <a:gd name="T7" fmla="*/ 5 h 18"/>
                <a:gd name="T8" fmla="*/ 9 w 12"/>
                <a:gd name="T9" fmla="*/ 10 h 18"/>
                <a:gd name="T10" fmla="*/ 6 w 12"/>
                <a:gd name="T11" fmla="*/ 14 h 18"/>
                <a:gd name="T12" fmla="*/ 3 w 12"/>
                <a:gd name="T13" fmla="*/ 18 h 18"/>
                <a:gd name="T14" fmla="*/ 2 w 12"/>
                <a:gd name="T15" fmla="*/ 17 h 18"/>
                <a:gd name="T16" fmla="*/ 0 w 12"/>
                <a:gd name="T17" fmla="*/ 17 h 18"/>
                <a:gd name="T18" fmla="*/ 0 w 12"/>
                <a:gd name="T19" fmla="*/ 12 h 18"/>
                <a:gd name="T20" fmla="*/ 0 w 12"/>
                <a:gd name="T21" fmla="*/ 7 h 18"/>
                <a:gd name="T22" fmla="*/ 3 w 12"/>
                <a:gd name="T23" fmla="*/ 4 h 18"/>
                <a:gd name="T24" fmla="*/ 7 w 12"/>
                <a:gd name="T25" fmla="*/ 0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8"/>
                <a:gd name="T41" fmla="*/ 12 w 12"/>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8">
                  <a:moveTo>
                    <a:pt x="7" y="0"/>
                  </a:moveTo>
                  <a:lnTo>
                    <a:pt x="10" y="0"/>
                  </a:lnTo>
                  <a:lnTo>
                    <a:pt x="12" y="0"/>
                  </a:lnTo>
                  <a:lnTo>
                    <a:pt x="10" y="5"/>
                  </a:lnTo>
                  <a:lnTo>
                    <a:pt x="9" y="10"/>
                  </a:lnTo>
                  <a:lnTo>
                    <a:pt x="6" y="14"/>
                  </a:lnTo>
                  <a:lnTo>
                    <a:pt x="3" y="18"/>
                  </a:lnTo>
                  <a:lnTo>
                    <a:pt x="2" y="17"/>
                  </a:lnTo>
                  <a:lnTo>
                    <a:pt x="0" y="17"/>
                  </a:lnTo>
                  <a:lnTo>
                    <a:pt x="0" y="12"/>
                  </a:lnTo>
                  <a:lnTo>
                    <a:pt x="0" y="7"/>
                  </a:lnTo>
                  <a:lnTo>
                    <a:pt x="3" y="4"/>
                  </a:lnTo>
                  <a:lnTo>
                    <a:pt x="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8" name="Freeform 468"/>
            <p:cNvSpPr>
              <a:spLocks/>
            </p:cNvSpPr>
            <p:nvPr/>
          </p:nvSpPr>
          <p:spPr bwMode="auto">
            <a:xfrm>
              <a:off x="3317" y="2654"/>
              <a:ext cx="63" cy="57"/>
            </a:xfrm>
            <a:custGeom>
              <a:avLst/>
              <a:gdLst>
                <a:gd name="T0" fmla="*/ 36 w 63"/>
                <a:gd name="T1" fmla="*/ 0 h 57"/>
                <a:gd name="T2" fmla="*/ 39 w 63"/>
                <a:gd name="T3" fmla="*/ 3 h 57"/>
                <a:gd name="T4" fmla="*/ 39 w 63"/>
                <a:gd name="T5" fmla="*/ 6 h 57"/>
                <a:gd name="T6" fmla="*/ 39 w 63"/>
                <a:gd name="T7" fmla="*/ 7 h 57"/>
                <a:gd name="T8" fmla="*/ 37 w 63"/>
                <a:gd name="T9" fmla="*/ 10 h 57"/>
                <a:gd name="T10" fmla="*/ 34 w 63"/>
                <a:gd name="T11" fmla="*/ 14 h 57"/>
                <a:gd name="T12" fmla="*/ 30 w 63"/>
                <a:gd name="T13" fmla="*/ 17 h 57"/>
                <a:gd name="T14" fmla="*/ 34 w 63"/>
                <a:gd name="T15" fmla="*/ 17 h 57"/>
                <a:gd name="T16" fmla="*/ 37 w 63"/>
                <a:gd name="T17" fmla="*/ 17 h 57"/>
                <a:gd name="T18" fmla="*/ 37 w 63"/>
                <a:gd name="T19" fmla="*/ 21 h 57"/>
                <a:gd name="T20" fmla="*/ 37 w 63"/>
                <a:gd name="T21" fmla="*/ 25 h 57"/>
                <a:gd name="T22" fmla="*/ 40 w 63"/>
                <a:gd name="T23" fmla="*/ 24 h 57"/>
                <a:gd name="T24" fmla="*/ 43 w 63"/>
                <a:gd name="T25" fmla="*/ 21 h 57"/>
                <a:gd name="T26" fmla="*/ 47 w 63"/>
                <a:gd name="T27" fmla="*/ 20 h 57"/>
                <a:gd name="T28" fmla="*/ 53 w 63"/>
                <a:gd name="T29" fmla="*/ 18 h 57"/>
                <a:gd name="T30" fmla="*/ 57 w 63"/>
                <a:gd name="T31" fmla="*/ 20 h 57"/>
                <a:gd name="T32" fmla="*/ 63 w 63"/>
                <a:gd name="T33" fmla="*/ 21 h 57"/>
                <a:gd name="T34" fmla="*/ 59 w 63"/>
                <a:gd name="T35" fmla="*/ 38 h 57"/>
                <a:gd name="T36" fmla="*/ 56 w 63"/>
                <a:gd name="T37" fmla="*/ 57 h 57"/>
                <a:gd name="T38" fmla="*/ 50 w 63"/>
                <a:gd name="T39" fmla="*/ 57 h 57"/>
                <a:gd name="T40" fmla="*/ 44 w 63"/>
                <a:gd name="T41" fmla="*/ 57 h 57"/>
                <a:gd name="T42" fmla="*/ 43 w 63"/>
                <a:gd name="T43" fmla="*/ 57 h 57"/>
                <a:gd name="T44" fmla="*/ 40 w 63"/>
                <a:gd name="T45" fmla="*/ 55 h 57"/>
                <a:gd name="T46" fmla="*/ 40 w 63"/>
                <a:gd name="T47" fmla="*/ 51 h 57"/>
                <a:gd name="T48" fmla="*/ 39 w 63"/>
                <a:gd name="T49" fmla="*/ 48 h 57"/>
                <a:gd name="T50" fmla="*/ 37 w 63"/>
                <a:gd name="T51" fmla="*/ 50 h 57"/>
                <a:gd name="T52" fmla="*/ 34 w 63"/>
                <a:gd name="T53" fmla="*/ 51 h 57"/>
                <a:gd name="T54" fmla="*/ 32 w 63"/>
                <a:gd name="T55" fmla="*/ 55 h 57"/>
                <a:gd name="T56" fmla="*/ 27 w 63"/>
                <a:gd name="T57" fmla="*/ 57 h 57"/>
                <a:gd name="T58" fmla="*/ 24 w 63"/>
                <a:gd name="T59" fmla="*/ 51 h 57"/>
                <a:gd name="T60" fmla="*/ 22 w 63"/>
                <a:gd name="T61" fmla="*/ 45 h 57"/>
                <a:gd name="T62" fmla="*/ 12 w 63"/>
                <a:gd name="T63" fmla="*/ 45 h 57"/>
                <a:gd name="T64" fmla="*/ 2 w 63"/>
                <a:gd name="T65" fmla="*/ 47 h 57"/>
                <a:gd name="T66" fmla="*/ 0 w 63"/>
                <a:gd name="T67" fmla="*/ 41 h 57"/>
                <a:gd name="T68" fmla="*/ 0 w 63"/>
                <a:gd name="T69" fmla="*/ 37 h 57"/>
                <a:gd name="T70" fmla="*/ 9 w 63"/>
                <a:gd name="T71" fmla="*/ 30 h 57"/>
                <a:gd name="T72" fmla="*/ 20 w 63"/>
                <a:gd name="T73" fmla="*/ 20 h 57"/>
                <a:gd name="T74" fmla="*/ 30 w 63"/>
                <a:gd name="T75" fmla="*/ 10 h 57"/>
                <a:gd name="T76" fmla="*/ 36 w 63"/>
                <a:gd name="T77" fmla="*/ 0 h 5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
                <a:gd name="T118" fmla="*/ 0 h 57"/>
                <a:gd name="T119" fmla="*/ 63 w 63"/>
                <a:gd name="T120" fmla="*/ 57 h 5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 h="57">
                  <a:moveTo>
                    <a:pt x="36" y="0"/>
                  </a:moveTo>
                  <a:lnTo>
                    <a:pt x="39" y="3"/>
                  </a:lnTo>
                  <a:lnTo>
                    <a:pt x="39" y="6"/>
                  </a:lnTo>
                  <a:lnTo>
                    <a:pt x="39" y="7"/>
                  </a:lnTo>
                  <a:lnTo>
                    <a:pt x="37" y="10"/>
                  </a:lnTo>
                  <a:lnTo>
                    <a:pt x="34" y="14"/>
                  </a:lnTo>
                  <a:lnTo>
                    <a:pt x="30" y="17"/>
                  </a:lnTo>
                  <a:lnTo>
                    <a:pt x="34" y="17"/>
                  </a:lnTo>
                  <a:lnTo>
                    <a:pt x="37" y="17"/>
                  </a:lnTo>
                  <a:lnTo>
                    <a:pt x="37" y="21"/>
                  </a:lnTo>
                  <a:lnTo>
                    <a:pt x="37" y="25"/>
                  </a:lnTo>
                  <a:lnTo>
                    <a:pt x="40" y="24"/>
                  </a:lnTo>
                  <a:lnTo>
                    <a:pt x="43" y="21"/>
                  </a:lnTo>
                  <a:lnTo>
                    <a:pt x="47" y="20"/>
                  </a:lnTo>
                  <a:lnTo>
                    <a:pt x="53" y="18"/>
                  </a:lnTo>
                  <a:lnTo>
                    <a:pt x="57" y="20"/>
                  </a:lnTo>
                  <a:lnTo>
                    <a:pt x="63" y="21"/>
                  </a:lnTo>
                  <a:lnTo>
                    <a:pt x="59" y="38"/>
                  </a:lnTo>
                  <a:lnTo>
                    <a:pt x="56" y="57"/>
                  </a:lnTo>
                  <a:lnTo>
                    <a:pt x="50" y="57"/>
                  </a:lnTo>
                  <a:lnTo>
                    <a:pt x="44" y="57"/>
                  </a:lnTo>
                  <a:lnTo>
                    <a:pt x="43" y="57"/>
                  </a:lnTo>
                  <a:lnTo>
                    <a:pt x="40" y="55"/>
                  </a:lnTo>
                  <a:lnTo>
                    <a:pt x="40" y="51"/>
                  </a:lnTo>
                  <a:lnTo>
                    <a:pt x="39" y="48"/>
                  </a:lnTo>
                  <a:lnTo>
                    <a:pt x="37" y="50"/>
                  </a:lnTo>
                  <a:lnTo>
                    <a:pt x="34" y="51"/>
                  </a:lnTo>
                  <a:lnTo>
                    <a:pt x="32" y="55"/>
                  </a:lnTo>
                  <a:lnTo>
                    <a:pt x="27" y="57"/>
                  </a:lnTo>
                  <a:lnTo>
                    <a:pt x="24" y="51"/>
                  </a:lnTo>
                  <a:lnTo>
                    <a:pt x="22" y="45"/>
                  </a:lnTo>
                  <a:lnTo>
                    <a:pt x="12" y="45"/>
                  </a:lnTo>
                  <a:lnTo>
                    <a:pt x="2" y="47"/>
                  </a:lnTo>
                  <a:lnTo>
                    <a:pt x="0" y="41"/>
                  </a:lnTo>
                  <a:lnTo>
                    <a:pt x="0" y="37"/>
                  </a:lnTo>
                  <a:lnTo>
                    <a:pt x="9" y="30"/>
                  </a:lnTo>
                  <a:lnTo>
                    <a:pt x="20" y="20"/>
                  </a:lnTo>
                  <a:lnTo>
                    <a:pt x="30" y="10"/>
                  </a:lnTo>
                  <a:lnTo>
                    <a:pt x="3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9" name="Freeform 469"/>
            <p:cNvSpPr>
              <a:spLocks/>
            </p:cNvSpPr>
            <p:nvPr/>
          </p:nvSpPr>
          <p:spPr bwMode="auto">
            <a:xfrm>
              <a:off x="2987" y="2684"/>
              <a:ext cx="106" cy="85"/>
            </a:xfrm>
            <a:custGeom>
              <a:avLst/>
              <a:gdLst>
                <a:gd name="T0" fmla="*/ 43 w 106"/>
                <a:gd name="T1" fmla="*/ 0 h 85"/>
                <a:gd name="T2" fmla="*/ 39 w 106"/>
                <a:gd name="T3" fmla="*/ 3 h 85"/>
                <a:gd name="T4" fmla="*/ 33 w 106"/>
                <a:gd name="T5" fmla="*/ 7 h 85"/>
                <a:gd name="T6" fmla="*/ 26 w 106"/>
                <a:gd name="T7" fmla="*/ 8 h 85"/>
                <a:gd name="T8" fmla="*/ 20 w 106"/>
                <a:gd name="T9" fmla="*/ 11 h 85"/>
                <a:gd name="T10" fmla="*/ 15 w 106"/>
                <a:gd name="T11" fmla="*/ 14 h 85"/>
                <a:gd name="T12" fmla="*/ 9 w 106"/>
                <a:gd name="T13" fmla="*/ 17 h 85"/>
                <a:gd name="T14" fmla="*/ 5 w 106"/>
                <a:gd name="T15" fmla="*/ 21 h 85"/>
                <a:gd name="T16" fmla="*/ 0 w 106"/>
                <a:gd name="T17" fmla="*/ 27 h 85"/>
                <a:gd name="T18" fmla="*/ 2 w 106"/>
                <a:gd name="T19" fmla="*/ 28 h 85"/>
                <a:gd name="T20" fmla="*/ 2 w 106"/>
                <a:gd name="T21" fmla="*/ 30 h 85"/>
                <a:gd name="T22" fmla="*/ 10 w 106"/>
                <a:gd name="T23" fmla="*/ 28 h 85"/>
                <a:gd name="T24" fmla="*/ 17 w 106"/>
                <a:gd name="T25" fmla="*/ 27 h 85"/>
                <a:gd name="T26" fmla="*/ 22 w 106"/>
                <a:gd name="T27" fmla="*/ 23 h 85"/>
                <a:gd name="T28" fmla="*/ 29 w 106"/>
                <a:gd name="T29" fmla="*/ 20 h 85"/>
                <a:gd name="T30" fmla="*/ 45 w 106"/>
                <a:gd name="T31" fmla="*/ 25 h 85"/>
                <a:gd name="T32" fmla="*/ 63 w 106"/>
                <a:gd name="T33" fmla="*/ 31 h 85"/>
                <a:gd name="T34" fmla="*/ 62 w 106"/>
                <a:gd name="T35" fmla="*/ 33 h 85"/>
                <a:gd name="T36" fmla="*/ 62 w 106"/>
                <a:gd name="T37" fmla="*/ 34 h 85"/>
                <a:gd name="T38" fmla="*/ 50 w 106"/>
                <a:gd name="T39" fmla="*/ 37 h 85"/>
                <a:gd name="T40" fmla="*/ 42 w 106"/>
                <a:gd name="T41" fmla="*/ 41 h 85"/>
                <a:gd name="T42" fmla="*/ 33 w 106"/>
                <a:gd name="T43" fmla="*/ 45 h 85"/>
                <a:gd name="T44" fmla="*/ 27 w 106"/>
                <a:gd name="T45" fmla="*/ 51 h 85"/>
                <a:gd name="T46" fmla="*/ 22 w 106"/>
                <a:gd name="T47" fmla="*/ 58 h 85"/>
                <a:gd name="T48" fmla="*/ 17 w 106"/>
                <a:gd name="T49" fmla="*/ 65 h 85"/>
                <a:gd name="T50" fmla="*/ 13 w 106"/>
                <a:gd name="T51" fmla="*/ 74 h 85"/>
                <a:gd name="T52" fmla="*/ 10 w 106"/>
                <a:gd name="T53" fmla="*/ 84 h 85"/>
                <a:gd name="T54" fmla="*/ 10 w 106"/>
                <a:gd name="T55" fmla="*/ 85 h 85"/>
                <a:gd name="T56" fmla="*/ 12 w 106"/>
                <a:gd name="T57" fmla="*/ 85 h 85"/>
                <a:gd name="T58" fmla="*/ 17 w 106"/>
                <a:gd name="T59" fmla="*/ 85 h 85"/>
                <a:gd name="T60" fmla="*/ 23 w 106"/>
                <a:gd name="T61" fmla="*/ 85 h 85"/>
                <a:gd name="T62" fmla="*/ 30 w 106"/>
                <a:gd name="T63" fmla="*/ 70 h 85"/>
                <a:gd name="T64" fmla="*/ 37 w 106"/>
                <a:gd name="T65" fmla="*/ 55 h 85"/>
                <a:gd name="T66" fmla="*/ 43 w 106"/>
                <a:gd name="T67" fmla="*/ 50 h 85"/>
                <a:gd name="T68" fmla="*/ 49 w 106"/>
                <a:gd name="T69" fmla="*/ 45 h 85"/>
                <a:gd name="T70" fmla="*/ 56 w 106"/>
                <a:gd name="T71" fmla="*/ 41 h 85"/>
                <a:gd name="T72" fmla="*/ 66 w 106"/>
                <a:gd name="T73" fmla="*/ 38 h 85"/>
                <a:gd name="T74" fmla="*/ 66 w 106"/>
                <a:gd name="T75" fmla="*/ 40 h 85"/>
                <a:gd name="T76" fmla="*/ 66 w 106"/>
                <a:gd name="T77" fmla="*/ 41 h 85"/>
                <a:gd name="T78" fmla="*/ 67 w 106"/>
                <a:gd name="T79" fmla="*/ 48 h 85"/>
                <a:gd name="T80" fmla="*/ 66 w 106"/>
                <a:gd name="T81" fmla="*/ 54 h 85"/>
                <a:gd name="T82" fmla="*/ 65 w 106"/>
                <a:gd name="T83" fmla="*/ 60 h 85"/>
                <a:gd name="T84" fmla="*/ 63 w 106"/>
                <a:gd name="T85" fmla="*/ 65 h 85"/>
                <a:gd name="T86" fmla="*/ 70 w 106"/>
                <a:gd name="T87" fmla="*/ 65 h 85"/>
                <a:gd name="T88" fmla="*/ 77 w 106"/>
                <a:gd name="T89" fmla="*/ 67 h 85"/>
                <a:gd name="T90" fmla="*/ 85 w 106"/>
                <a:gd name="T91" fmla="*/ 58 h 85"/>
                <a:gd name="T92" fmla="*/ 92 w 106"/>
                <a:gd name="T93" fmla="*/ 48 h 85"/>
                <a:gd name="T94" fmla="*/ 97 w 106"/>
                <a:gd name="T95" fmla="*/ 51 h 85"/>
                <a:gd name="T96" fmla="*/ 105 w 106"/>
                <a:gd name="T97" fmla="*/ 50 h 85"/>
                <a:gd name="T98" fmla="*/ 106 w 106"/>
                <a:gd name="T99" fmla="*/ 48 h 85"/>
                <a:gd name="T100" fmla="*/ 106 w 106"/>
                <a:gd name="T101" fmla="*/ 47 h 85"/>
                <a:gd name="T102" fmla="*/ 87 w 106"/>
                <a:gd name="T103" fmla="*/ 35 h 85"/>
                <a:gd name="T104" fmla="*/ 70 w 106"/>
                <a:gd name="T105" fmla="*/ 25 h 85"/>
                <a:gd name="T106" fmla="*/ 72 w 106"/>
                <a:gd name="T107" fmla="*/ 20 h 85"/>
                <a:gd name="T108" fmla="*/ 73 w 106"/>
                <a:gd name="T109" fmla="*/ 15 h 85"/>
                <a:gd name="T110" fmla="*/ 66 w 106"/>
                <a:gd name="T111" fmla="*/ 8 h 85"/>
                <a:gd name="T112" fmla="*/ 59 w 106"/>
                <a:gd name="T113" fmla="*/ 3 h 85"/>
                <a:gd name="T114" fmla="*/ 52 w 106"/>
                <a:gd name="T115" fmla="*/ 1 h 85"/>
                <a:gd name="T116" fmla="*/ 43 w 106"/>
                <a:gd name="T117" fmla="*/ 0 h 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6"/>
                <a:gd name="T178" fmla="*/ 0 h 85"/>
                <a:gd name="T179" fmla="*/ 106 w 106"/>
                <a:gd name="T180" fmla="*/ 85 h 8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6" h="85">
                  <a:moveTo>
                    <a:pt x="43" y="0"/>
                  </a:moveTo>
                  <a:lnTo>
                    <a:pt x="39" y="3"/>
                  </a:lnTo>
                  <a:lnTo>
                    <a:pt x="33" y="7"/>
                  </a:lnTo>
                  <a:lnTo>
                    <a:pt x="26" y="8"/>
                  </a:lnTo>
                  <a:lnTo>
                    <a:pt x="20" y="11"/>
                  </a:lnTo>
                  <a:lnTo>
                    <a:pt x="15" y="14"/>
                  </a:lnTo>
                  <a:lnTo>
                    <a:pt x="9" y="17"/>
                  </a:lnTo>
                  <a:lnTo>
                    <a:pt x="5" y="21"/>
                  </a:lnTo>
                  <a:lnTo>
                    <a:pt x="0" y="27"/>
                  </a:lnTo>
                  <a:lnTo>
                    <a:pt x="2" y="28"/>
                  </a:lnTo>
                  <a:lnTo>
                    <a:pt x="2" y="30"/>
                  </a:lnTo>
                  <a:lnTo>
                    <a:pt x="10" y="28"/>
                  </a:lnTo>
                  <a:lnTo>
                    <a:pt x="17" y="27"/>
                  </a:lnTo>
                  <a:lnTo>
                    <a:pt x="22" y="23"/>
                  </a:lnTo>
                  <a:lnTo>
                    <a:pt x="29" y="20"/>
                  </a:lnTo>
                  <a:lnTo>
                    <a:pt x="45" y="25"/>
                  </a:lnTo>
                  <a:lnTo>
                    <a:pt x="63" y="31"/>
                  </a:lnTo>
                  <a:lnTo>
                    <a:pt x="62" y="33"/>
                  </a:lnTo>
                  <a:lnTo>
                    <a:pt x="62" y="34"/>
                  </a:lnTo>
                  <a:lnTo>
                    <a:pt x="50" y="37"/>
                  </a:lnTo>
                  <a:lnTo>
                    <a:pt x="42" y="41"/>
                  </a:lnTo>
                  <a:lnTo>
                    <a:pt x="33" y="45"/>
                  </a:lnTo>
                  <a:lnTo>
                    <a:pt x="27" y="51"/>
                  </a:lnTo>
                  <a:lnTo>
                    <a:pt x="22" y="58"/>
                  </a:lnTo>
                  <a:lnTo>
                    <a:pt x="17" y="65"/>
                  </a:lnTo>
                  <a:lnTo>
                    <a:pt x="13" y="74"/>
                  </a:lnTo>
                  <a:lnTo>
                    <a:pt x="10" y="84"/>
                  </a:lnTo>
                  <a:lnTo>
                    <a:pt x="10" y="85"/>
                  </a:lnTo>
                  <a:lnTo>
                    <a:pt x="12" y="85"/>
                  </a:lnTo>
                  <a:lnTo>
                    <a:pt x="17" y="85"/>
                  </a:lnTo>
                  <a:lnTo>
                    <a:pt x="23" y="85"/>
                  </a:lnTo>
                  <a:lnTo>
                    <a:pt x="30" y="70"/>
                  </a:lnTo>
                  <a:lnTo>
                    <a:pt x="37" y="55"/>
                  </a:lnTo>
                  <a:lnTo>
                    <a:pt x="43" y="50"/>
                  </a:lnTo>
                  <a:lnTo>
                    <a:pt x="49" y="45"/>
                  </a:lnTo>
                  <a:lnTo>
                    <a:pt x="56" y="41"/>
                  </a:lnTo>
                  <a:lnTo>
                    <a:pt x="66" y="38"/>
                  </a:lnTo>
                  <a:lnTo>
                    <a:pt x="66" y="40"/>
                  </a:lnTo>
                  <a:lnTo>
                    <a:pt x="66" y="41"/>
                  </a:lnTo>
                  <a:lnTo>
                    <a:pt x="67" y="48"/>
                  </a:lnTo>
                  <a:lnTo>
                    <a:pt x="66" y="54"/>
                  </a:lnTo>
                  <a:lnTo>
                    <a:pt x="65" y="60"/>
                  </a:lnTo>
                  <a:lnTo>
                    <a:pt x="63" y="65"/>
                  </a:lnTo>
                  <a:lnTo>
                    <a:pt x="70" y="65"/>
                  </a:lnTo>
                  <a:lnTo>
                    <a:pt x="77" y="67"/>
                  </a:lnTo>
                  <a:lnTo>
                    <a:pt x="85" y="58"/>
                  </a:lnTo>
                  <a:lnTo>
                    <a:pt x="92" y="48"/>
                  </a:lnTo>
                  <a:lnTo>
                    <a:pt x="97" y="51"/>
                  </a:lnTo>
                  <a:lnTo>
                    <a:pt x="105" y="50"/>
                  </a:lnTo>
                  <a:lnTo>
                    <a:pt x="106" y="48"/>
                  </a:lnTo>
                  <a:lnTo>
                    <a:pt x="106" y="47"/>
                  </a:lnTo>
                  <a:lnTo>
                    <a:pt x="87" y="35"/>
                  </a:lnTo>
                  <a:lnTo>
                    <a:pt x="70" y="25"/>
                  </a:lnTo>
                  <a:lnTo>
                    <a:pt x="72" y="20"/>
                  </a:lnTo>
                  <a:lnTo>
                    <a:pt x="73" y="15"/>
                  </a:lnTo>
                  <a:lnTo>
                    <a:pt x="66" y="8"/>
                  </a:lnTo>
                  <a:lnTo>
                    <a:pt x="59" y="3"/>
                  </a:lnTo>
                  <a:lnTo>
                    <a:pt x="52" y="1"/>
                  </a:lnTo>
                  <a:lnTo>
                    <a:pt x="4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0" name="Freeform 470"/>
            <p:cNvSpPr>
              <a:spLocks/>
            </p:cNvSpPr>
            <p:nvPr/>
          </p:nvSpPr>
          <p:spPr bwMode="auto">
            <a:xfrm>
              <a:off x="4170" y="2701"/>
              <a:ext cx="157" cy="90"/>
            </a:xfrm>
            <a:custGeom>
              <a:avLst/>
              <a:gdLst>
                <a:gd name="T0" fmla="*/ 51 w 157"/>
                <a:gd name="T1" fmla="*/ 20 h 90"/>
                <a:gd name="T2" fmla="*/ 39 w 157"/>
                <a:gd name="T3" fmla="*/ 14 h 90"/>
                <a:gd name="T4" fmla="*/ 29 w 157"/>
                <a:gd name="T5" fmla="*/ 14 h 90"/>
                <a:gd name="T6" fmla="*/ 22 w 157"/>
                <a:gd name="T7" fmla="*/ 23 h 90"/>
                <a:gd name="T8" fmla="*/ 17 w 157"/>
                <a:gd name="T9" fmla="*/ 31 h 90"/>
                <a:gd name="T10" fmla="*/ 11 w 157"/>
                <a:gd name="T11" fmla="*/ 46 h 90"/>
                <a:gd name="T12" fmla="*/ 11 w 157"/>
                <a:gd name="T13" fmla="*/ 70 h 90"/>
                <a:gd name="T14" fmla="*/ 5 w 157"/>
                <a:gd name="T15" fmla="*/ 87 h 90"/>
                <a:gd name="T16" fmla="*/ 9 w 157"/>
                <a:gd name="T17" fmla="*/ 88 h 90"/>
                <a:gd name="T18" fmla="*/ 29 w 157"/>
                <a:gd name="T19" fmla="*/ 84 h 90"/>
                <a:gd name="T20" fmla="*/ 57 w 157"/>
                <a:gd name="T21" fmla="*/ 74 h 90"/>
                <a:gd name="T22" fmla="*/ 75 w 157"/>
                <a:gd name="T23" fmla="*/ 67 h 90"/>
                <a:gd name="T24" fmla="*/ 82 w 157"/>
                <a:gd name="T25" fmla="*/ 67 h 90"/>
                <a:gd name="T26" fmla="*/ 91 w 157"/>
                <a:gd name="T27" fmla="*/ 70 h 90"/>
                <a:gd name="T28" fmla="*/ 99 w 157"/>
                <a:gd name="T29" fmla="*/ 78 h 90"/>
                <a:gd name="T30" fmla="*/ 118 w 157"/>
                <a:gd name="T31" fmla="*/ 81 h 90"/>
                <a:gd name="T32" fmla="*/ 144 w 157"/>
                <a:gd name="T33" fmla="*/ 78 h 90"/>
                <a:gd name="T34" fmla="*/ 157 w 157"/>
                <a:gd name="T35" fmla="*/ 76 h 90"/>
                <a:gd name="T36" fmla="*/ 149 w 157"/>
                <a:gd name="T37" fmla="*/ 70 h 90"/>
                <a:gd name="T38" fmla="*/ 142 w 157"/>
                <a:gd name="T39" fmla="*/ 61 h 90"/>
                <a:gd name="T40" fmla="*/ 135 w 157"/>
                <a:gd name="T41" fmla="*/ 53 h 90"/>
                <a:gd name="T42" fmla="*/ 119 w 157"/>
                <a:gd name="T43" fmla="*/ 47 h 90"/>
                <a:gd name="T44" fmla="*/ 107 w 157"/>
                <a:gd name="T45" fmla="*/ 38 h 90"/>
                <a:gd name="T46" fmla="*/ 101 w 157"/>
                <a:gd name="T47" fmla="*/ 31 h 90"/>
                <a:gd name="T48" fmla="*/ 101 w 157"/>
                <a:gd name="T49" fmla="*/ 26 h 90"/>
                <a:gd name="T50" fmla="*/ 105 w 157"/>
                <a:gd name="T51" fmla="*/ 21 h 90"/>
                <a:gd name="T52" fmla="*/ 109 w 157"/>
                <a:gd name="T53" fmla="*/ 20 h 90"/>
                <a:gd name="T54" fmla="*/ 107 w 157"/>
                <a:gd name="T55" fmla="*/ 17 h 90"/>
                <a:gd name="T56" fmla="*/ 111 w 157"/>
                <a:gd name="T57" fmla="*/ 13 h 90"/>
                <a:gd name="T58" fmla="*/ 117 w 157"/>
                <a:gd name="T59" fmla="*/ 4 h 90"/>
                <a:gd name="T60" fmla="*/ 111 w 157"/>
                <a:gd name="T61" fmla="*/ 1 h 90"/>
                <a:gd name="T62" fmla="*/ 101 w 157"/>
                <a:gd name="T63" fmla="*/ 6 h 90"/>
                <a:gd name="T64" fmla="*/ 84 w 157"/>
                <a:gd name="T65" fmla="*/ 14 h 90"/>
                <a:gd name="T66" fmla="*/ 75 w 157"/>
                <a:gd name="T67" fmla="*/ 18 h 90"/>
                <a:gd name="T68" fmla="*/ 79 w 157"/>
                <a:gd name="T69" fmla="*/ 21 h 90"/>
                <a:gd name="T70" fmla="*/ 82 w 157"/>
                <a:gd name="T71" fmla="*/ 24 h 90"/>
                <a:gd name="T72" fmla="*/ 82 w 157"/>
                <a:gd name="T73" fmla="*/ 31 h 90"/>
                <a:gd name="T74" fmla="*/ 75 w 157"/>
                <a:gd name="T75" fmla="*/ 36 h 90"/>
                <a:gd name="T76" fmla="*/ 67 w 157"/>
                <a:gd name="T77" fmla="*/ 40 h 90"/>
                <a:gd name="T78" fmla="*/ 58 w 157"/>
                <a:gd name="T79" fmla="*/ 31 h 9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7"/>
                <a:gd name="T121" fmla="*/ 0 h 90"/>
                <a:gd name="T122" fmla="*/ 157 w 157"/>
                <a:gd name="T123" fmla="*/ 90 h 9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7" h="90">
                  <a:moveTo>
                    <a:pt x="58" y="23"/>
                  </a:moveTo>
                  <a:lnTo>
                    <a:pt x="51" y="20"/>
                  </a:lnTo>
                  <a:lnTo>
                    <a:pt x="42" y="16"/>
                  </a:lnTo>
                  <a:lnTo>
                    <a:pt x="39" y="14"/>
                  </a:lnTo>
                  <a:lnTo>
                    <a:pt x="35" y="13"/>
                  </a:lnTo>
                  <a:lnTo>
                    <a:pt x="29" y="14"/>
                  </a:lnTo>
                  <a:lnTo>
                    <a:pt x="24" y="16"/>
                  </a:lnTo>
                  <a:lnTo>
                    <a:pt x="22" y="23"/>
                  </a:lnTo>
                  <a:lnTo>
                    <a:pt x="21" y="28"/>
                  </a:lnTo>
                  <a:lnTo>
                    <a:pt x="17" y="31"/>
                  </a:lnTo>
                  <a:lnTo>
                    <a:pt x="11" y="33"/>
                  </a:lnTo>
                  <a:lnTo>
                    <a:pt x="11" y="46"/>
                  </a:lnTo>
                  <a:lnTo>
                    <a:pt x="11" y="57"/>
                  </a:lnTo>
                  <a:lnTo>
                    <a:pt x="11" y="70"/>
                  </a:lnTo>
                  <a:lnTo>
                    <a:pt x="11" y="84"/>
                  </a:lnTo>
                  <a:lnTo>
                    <a:pt x="5" y="87"/>
                  </a:lnTo>
                  <a:lnTo>
                    <a:pt x="0" y="90"/>
                  </a:lnTo>
                  <a:lnTo>
                    <a:pt x="9" y="88"/>
                  </a:lnTo>
                  <a:lnTo>
                    <a:pt x="19" y="87"/>
                  </a:lnTo>
                  <a:lnTo>
                    <a:pt x="29" y="84"/>
                  </a:lnTo>
                  <a:lnTo>
                    <a:pt x="38" y="81"/>
                  </a:lnTo>
                  <a:lnTo>
                    <a:pt x="57" y="74"/>
                  </a:lnTo>
                  <a:lnTo>
                    <a:pt x="74" y="67"/>
                  </a:lnTo>
                  <a:lnTo>
                    <a:pt x="75" y="67"/>
                  </a:lnTo>
                  <a:lnTo>
                    <a:pt x="77" y="67"/>
                  </a:lnTo>
                  <a:lnTo>
                    <a:pt x="82" y="67"/>
                  </a:lnTo>
                  <a:lnTo>
                    <a:pt x="87" y="68"/>
                  </a:lnTo>
                  <a:lnTo>
                    <a:pt x="91" y="70"/>
                  </a:lnTo>
                  <a:lnTo>
                    <a:pt x="94" y="73"/>
                  </a:lnTo>
                  <a:lnTo>
                    <a:pt x="99" y="78"/>
                  </a:lnTo>
                  <a:lnTo>
                    <a:pt x="107" y="81"/>
                  </a:lnTo>
                  <a:lnTo>
                    <a:pt x="118" y="81"/>
                  </a:lnTo>
                  <a:lnTo>
                    <a:pt x="131" y="80"/>
                  </a:lnTo>
                  <a:lnTo>
                    <a:pt x="144" y="78"/>
                  </a:lnTo>
                  <a:lnTo>
                    <a:pt x="157" y="77"/>
                  </a:lnTo>
                  <a:lnTo>
                    <a:pt x="157" y="76"/>
                  </a:lnTo>
                  <a:lnTo>
                    <a:pt x="157" y="73"/>
                  </a:lnTo>
                  <a:lnTo>
                    <a:pt x="149" y="70"/>
                  </a:lnTo>
                  <a:lnTo>
                    <a:pt x="145" y="67"/>
                  </a:lnTo>
                  <a:lnTo>
                    <a:pt x="142" y="61"/>
                  </a:lnTo>
                  <a:lnTo>
                    <a:pt x="141" y="54"/>
                  </a:lnTo>
                  <a:lnTo>
                    <a:pt x="135" y="53"/>
                  </a:lnTo>
                  <a:lnTo>
                    <a:pt x="128" y="50"/>
                  </a:lnTo>
                  <a:lnTo>
                    <a:pt x="119" y="47"/>
                  </a:lnTo>
                  <a:lnTo>
                    <a:pt x="112" y="43"/>
                  </a:lnTo>
                  <a:lnTo>
                    <a:pt x="107" y="38"/>
                  </a:lnTo>
                  <a:lnTo>
                    <a:pt x="102" y="34"/>
                  </a:lnTo>
                  <a:lnTo>
                    <a:pt x="101" y="31"/>
                  </a:lnTo>
                  <a:lnTo>
                    <a:pt x="101" y="28"/>
                  </a:lnTo>
                  <a:lnTo>
                    <a:pt x="101" y="26"/>
                  </a:lnTo>
                  <a:lnTo>
                    <a:pt x="102" y="23"/>
                  </a:lnTo>
                  <a:lnTo>
                    <a:pt x="105" y="21"/>
                  </a:lnTo>
                  <a:lnTo>
                    <a:pt x="109" y="20"/>
                  </a:lnTo>
                  <a:lnTo>
                    <a:pt x="109" y="18"/>
                  </a:lnTo>
                  <a:lnTo>
                    <a:pt x="107" y="17"/>
                  </a:lnTo>
                  <a:lnTo>
                    <a:pt x="104" y="16"/>
                  </a:lnTo>
                  <a:lnTo>
                    <a:pt x="111" y="13"/>
                  </a:lnTo>
                  <a:lnTo>
                    <a:pt x="118" y="7"/>
                  </a:lnTo>
                  <a:lnTo>
                    <a:pt x="117" y="4"/>
                  </a:lnTo>
                  <a:lnTo>
                    <a:pt x="115" y="3"/>
                  </a:lnTo>
                  <a:lnTo>
                    <a:pt x="111" y="1"/>
                  </a:lnTo>
                  <a:lnTo>
                    <a:pt x="108" y="0"/>
                  </a:lnTo>
                  <a:lnTo>
                    <a:pt x="101" y="6"/>
                  </a:lnTo>
                  <a:lnTo>
                    <a:pt x="92" y="10"/>
                  </a:lnTo>
                  <a:lnTo>
                    <a:pt x="84" y="14"/>
                  </a:lnTo>
                  <a:lnTo>
                    <a:pt x="74" y="17"/>
                  </a:lnTo>
                  <a:lnTo>
                    <a:pt x="75" y="18"/>
                  </a:lnTo>
                  <a:lnTo>
                    <a:pt x="75" y="20"/>
                  </a:lnTo>
                  <a:lnTo>
                    <a:pt x="79" y="21"/>
                  </a:lnTo>
                  <a:lnTo>
                    <a:pt x="81" y="23"/>
                  </a:lnTo>
                  <a:lnTo>
                    <a:pt x="82" y="24"/>
                  </a:lnTo>
                  <a:lnTo>
                    <a:pt x="84" y="28"/>
                  </a:lnTo>
                  <a:lnTo>
                    <a:pt x="82" y="31"/>
                  </a:lnTo>
                  <a:lnTo>
                    <a:pt x="81" y="33"/>
                  </a:lnTo>
                  <a:lnTo>
                    <a:pt x="75" y="36"/>
                  </a:lnTo>
                  <a:lnTo>
                    <a:pt x="71" y="38"/>
                  </a:lnTo>
                  <a:lnTo>
                    <a:pt x="67" y="40"/>
                  </a:lnTo>
                  <a:lnTo>
                    <a:pt x="59" y="40"/>
                  </a:lnTo>
                  <a:lnTo>
                    <a:pt x="58" y="31"/>
                  </a:lnTo>
                  <a:lnTo>
                    <a:pt x="58" y="23"/>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1" name="Freeform 471"/>
            <p:cNvSpPr>
              <a:spLocks/>
            </p:cNvSpPr>
            <p:nvPr/>
          </p:nvSpPr>
          <p:spPr bwMode="auto">
            <a:xfrm>
              <a:off x="4365" y="2705"/>
              <a:ext cx="97" cy="132"/>
            </a:xfrm>
            <a:custGeom>
              <a:avLst/>
              <a:gdLst>
                <a:gd name="T0" fmla="*/ 43 w 97"/>
                <a:gd name="T1" fmla="*/ 24 h 132"/>
                <a:gd name="T2" fmla="*/ 53 w 97"/>
                <a:gd name="T3" fmla="*/ 24 h 132"/>
                <a:gd name="T4" fmla="*/ 61 w 97"/>
                <a:gd name="T5" fmla="*/ 23 h 132"/>
                <a:gd name="T6" fmla="*/ 61 w 97"/>
                <a:gd name="T7" fmla="*/ 14 h 132"/>
                <a:gd name="T8" fmla="*/ 60 w 97"/>
                <a:gd name="T9" fmla="*/ 4 h 132"/>
                <a:gd name="T10" fmla="*/ 56 w 97"/>
                <a:gd name="T11" fmla="*/ 2 h 132"/>
                <a:gd name="T12" fmla="*/ 52 w 97"/>
                <a:gd name="T13" fmla="*/ 0 h 132"/>
                <a:gd name="T14" fmla="*/ 37 w 97"/>
                <a:gd name="T15" fmla="*/ 6 h 132"/>
                <a:gd name="T16" fmla="*/ 23 w 97"/>
                <a:gd name="T17" fmla="*/ 12 h 132"/>
                <a:gd name="T18" fmla="*/ 17 w 97"/>
                <a:gd name="T19" fmla="*/ 14 h 132"/>
                <a:gd name="T20" fmla="*/ 12 w 97"/>
                <a:gd name="T21" fmla="*/ 17 h 132"/>
                <a:gd name="T22" fmla="*/ 6 w 97"/>
                <a:gd name="T23" fmla="*/ 22 h 132"/>
                <a:gd name="T24" fmla="*/ 0 w 97"/>
                <a:gd name="T25" fmla="*/ 27 h 132"/>
                <a:gd name="T26" fmla="*/ 2 w 97"/>
                <a:gd name="T27" fmla="*/ 33 h 132"/>
                <a:gd name="T28" fmla="*/ 3 w 97"/>
                <a:gd name="T29" fmla="*/ 36 h 132"/>
                <a:gd name="T30" fmla="*/ 6 w 97"/>
                <a:gd name="T31" fmla="*/ 37 h 132"/>
                <a:gd name="T32" fmla="*/ 7 w 97"/>
                <a:gd name="T33" fmla="*/ 40 h 132"/>
                <a:gd name="T34" fmla="*/ 13 w 97"/>
                <a:gd name="T35" fmla="*/ 43 h 132"/>
                <a:gd name="T36" fmla="*/ 19 w 97"/>
                <a:gd name="T37" fmla="*/ 47 h 132"/>
                <a:gd name="T38" fmla="*/ 24 w 97"/>
                <a:gd name="T39" fmla="*/ 59 h 132"/>
                <a:gd name="T40" fmla="*/ 27 w 97"/>
                <a:gd name="T41" fmla="*/ 67 h 132"/>
                <a:gd name="T42" fmla="*/ 30 w 97"/>
                <a:gd name="T43" fmla="*/ 72 h 132"/>
                <a:gd name="T44" fmla="*/ 34 w 97"/>
                <a:gd name="T45" fmla="*/ 76 h 132"/>
                <a:gd name="T46" fmla="*/ 42 w 97"/>
                <a:gd name="T47" fmla="*/ 79 h 132"/>
                <a:gd name="T48" fmla="*/ 52 w 97"/>
                <a:gd name="T49" fmla="*/ 82 h 132"/>
                <a:gd name="T50" fmla="*/ 49 w 97"/>
                <a:gd name="T51" fmla="*/ 87 h 132"/>
                <a:gd name="T52" fmla="*/ 44 w 97"/>
                <a:gd name="T53" fmla="*/ 90 h 132"/>
                <a:gd name="T54" fmla="*/ 39 w 97"/>
                <a:gd name="T55" fmla="*/ 93 h 132"/>
                <a:gd name="T56" fmla="*/ 33 w 97"/>
                <a:gd name="T57" fmla="*/ 96 h 132"/>
                <a:gd name="T58" fmla="*/ 33 w 97"/>
                <a:gd name="T59" fmla="*/ 100 h 132"/>
                <a:gd name="T60" fmla="*/ 33 w 97"/>
                <a:gd name="T61" fmla="*/ 104 h 132"/>
                <a:gd name="T62" fmla="*/ 39 w 97"/>
                <a:gd name="T63" fmla="*/ 112 h 132"/>
                <a:gd name="T64" fmla="*/ 43 w 97"/>
                <a:gd name="T65" fmla="*/ 117 h 132"/>
                <a:gd name="T66" fmla="*/ 49 w 97"/>
                <a:gd name="T67" fmla="*/ 122 h 132"/>
                <a:gd name="T68" fmla="*/ 54 w 97"/>
                <a:gd name="T69" fmla="*/ 126 h 132"/>
                <a:gd name="T70" fmla="*/ 61 w 97"/>
                <a:gd name="T71" fmla="*/ 129 h 132"/>
                <a:gd name="T72" fmla="*/ 70 w 97"/>
                <a:gd name="T73" fmla="*/ 132 h 132"/>
                <a:gd name="T74" fmla="*/ 80 w 97"/>
                <a:gd name="T75" fmla="*/ 132 h 132"/>
                <a:gd name="T76" fmla="*/ 93 w 97"/>
                <a:gd name="T77" fmla="*/ 132 h 132"/>
                <a:gd name="T78" fmla="*/ 96 w 97"/>
                <a:gd name="T79" fmla="*/ 129 h 132"/>
                <a:gd name="T80" fmla="*/ 97 w 97"/>
                <a:gd name="T81" fmla="*/ 126 h 132"/>
                <a:gd name="T82" fmla="*/ 96 w 97"/>
                <a:gd name="T83" fmla="*/ 124 h 132"/>
                <a:gd name="T84" fmla="*/ 94 w 97"/>
                <a:gd name="T85" fmla="*/ 122 h 132"/>
                <a:gd name="T86" fmla="*/ 90 w 97"/>
                <a:gd name="T87" fmla="*/ 120 h 132"/>
                <a:gd name="T88" fmla="*/ 84 w 97"/>
                <a:gd name="T89" fmla="*/ 119 h 132"/>
                <a:gd name="T90" fmla="*/ 83 w 97"/>
                <a:gd name="T91" fmla="*/ 104 h 132"/>
                <a:gd name="T92" fmla="*/ 80 w 97"/>
                <a:gd name="T93" fmla="*/ 90 h 132"/>
                <a:gd name="T94" fmla="*/ 76 w 97"/>
                <a:gd name="T95" fmla="*/ 80 h 132"/>
                <a:gd name="T96" fmla="*/ 70 w 97"/>
                <a:gd name="T97" fmla="*/ 70 h 132"/>
                <a:gd name="T98" fmla="*/ 57 w 97"/>
                <a:gd name="T99" fmla="*/ 53 h 132"/>
                <a:gd name="T100" fmla="*/ 43 w 97"/>
                <a:gd name="T101" fmla="*/ 36 h 132"/>
                <a:gd name="T102" fmla="*/ 43 w 97"/>
                <a:gd name="T103" fmla="*/ 30 h 132"/>
                <a:gd name="T104" fmla="*/ 43 w 97"/>
                <a:gd name="T105" fmla="*/ 24 h 1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
                <a:gd name="T160" fmla="*/ 0 h 132"/>
                <a:gd name="T161" fmla="*/ 97 w 97"/>
                <a:gd name="T162" fmla="*/ 132 h 1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 h="132">
                  <a:moveTo>
                    <a:pt x="43" y="24"/>
                  </a:moveTo>
                  <a:lnTo>
                    <a:pt x="53" y="24"/>
                  </a:lnTo>
                  <a:lnTo>
                    <a:pt x="61" y="23"/>
                  </a:lnTo>
                  <a:lnTo>
                    <a:pt x="61" y="14"/>
                  </a:lnTo>
                  <a:lnTo>
                    <a:pt x="60" y="4"/>
                  </a:lnTo>
                  <a:lnTo>
                    <a:pt x="56" y="2"/>
                  </a:lnTo>
                  <a:lnTo>
                    <a:pt x="52" y="0"/>
                  </a:lnTo>
                  <a:lnTo>
                    <a:pt x="37" y="6"/>
                  </a:lnTo>
                  <a:lnTo>
                    <a:pt x="23" y="12"/>
                  </a:lnTo>
                  <a:lnTo>
                    <a:pt x="17" y="14"/>
                  </a:lnTo>
                  <a:lnTo>
                    <a:pt x="12" y="17"/>
                  </a:lnTo>
                  <a:lnTo>
                    <a:pt x="6" y="22"/>
                  </a:lnTo>
                  <a:lnTo>
                    <a:pt x="0" y="27"/>
                  </a:lnTo>
                  <a:lnTo>
                    <a:pt x="2" y="33"/>
                  </a:lnTo>
                  <a:lnTo>
                    <a:pt x="3" y="36"/>
                  </a:lnTo>
                  <a:lnTo>
                    <a:pt x="6" y="37"/>
                  </a:lnTo>
                  <a:lnTo>
                    <a:pt x="7" y="40"/>
                  </a:lnTo>
                  <a:lnTo>
                    <a:pt x="13" y="43"/>
                  </a:lnTo>
                  <a:lnTo>
                    <a:pt x="19" y="47"/>
                  </a:lnTo>
                  <a:lnTo>
                    <a:pt x="24" y="59"/>
                  </a:lnTo>
                  <a:lnTo>
                    <a:pt x="27" y="67"/>
                  </a:lnTo>
                  <a:lnTo>
                    <a:pt x="30" y="72"/>
                  </a:lnTo>
                  <a:lnTo>
                    <a:pt x="34" y="76"/>
                  </a:lnTo>
                  <a:lnTo>
                    <a:pt x="42" y="79"/>
                  </a:lnTo>
                  <a:lnTo>
                    <a:pt x="52" y="82"/>
                  </a:lnTo>
                  <a:lnTo>
                    <a:pt x="49" y="87"/>
                  </a:lnTo>
                  <a:lnTo>
                    <a:pt x="44" y="90"/>
                  </a:lnTo>
                  <a:lnTo>
                    <a:pt x="39" y="93"/>
                  </a:lnTo>
                  <a:lnTo>
                    <a:pt x="33" y="96"/>
                  </a:lnTo>
                  <a:lnTo>
                    <a:pt x="33" y="100"/>
                  </a:lnTo>
                  <a:lnTo>
                    <a:pt x="33" y="104"/>
                  </a:lnTo>
                  <a:lnTo>
                    <a:pt x="39" y="112"/>
                  </a:lnTo>
                  <a:lnTo>
                    <a:pt x="43" y="117"/>
                  </a:lnTo>
                  <a:lnTo>
                    <a:pt x="49" y="122"/>
                  </a:lnTo>
                  <a:lnTo>
                    <a:pt x="54" y="126"/>
                  </a:lnTo>
                  <a:lnTo>
                    <a:pt x="61" y="129"/>
                  </a:lnTo>
                  <a:lnTo>
                    <a:pt x="70" y="132"/>
                  </a:lnTo>
                  <a:lnTo>
                    <a:pt x="80" y="132"/>
                  </a:lnTo>
                  <a:lnTo>
                    <a:pt x="93" y="132"/>
                  </a:lnTo>
                  <a:lnTo>
                    <a:pt x="96" y="129"/>
                  </a:lnTo>
                  <a:lnTo>
                    <a:pt x="97" y="126"/>
                  </a:lnTo>
                  <a:lnTo>
                    <a:pt x="96" y="124"/>
                  </a:lnTo>
                  <a:lnTo>
                    <a:pt x="94" y="122"/>
                  </a:lnTo>
                  <a:lnTo>
                    <a:pt x="90" y="120"/>
                  </a:lnTo>
                  <a:lnTo>
                    <a:pt x="84" y="119"/>
                  </a:lnTo>
                  <a:lnTo>
                    <a:pt x="83" y="104"/>
                  </a:lnTo>
                  <a:lnTo>
                    <a:pt x="80" y="90"/>
                  </a:lnTo>
                  <a:lnTo>
                    <a:pt x="76" y="80"/>
                  </a:lnTo>
                  <a:lnTo>
                    <a:pt x="70" y="70"/>
                  </a:lnTo>
                  <a:lnTo>
                    <a:pt x="57" y="53"/>
                  </a:lnTo>
                  <a:lnTo>
                    <a:pt x="43" y="36"/>
                  </a:lnTo>
                  <a:lnTo>
                    <a:pt x="43" y="30"/>
                  </a:lnTo>
                  <a:lnTo>
                    <a:pt x="43" y="2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2" name="Freeform 472"/>
            <p:cNvSpPr>
              <a:spLocks/>
            </p:cNvSpPr>
            <p:nvPr/>
          </p:nvSpPr>
          <p:spPr bwMode="auto">
            <a:xfrm>
              <a:off x="3834" y="2725"/>
              <a:ext cx="443" cy="191"/>
            </a:xfrm>
            <a:custGeom>
              <a:avLst/>
              <a:gdLst>
                <a:gd name="T0" fmla="*/ 97 w 443"/>
                <a:gd name="T1" fmla="*/ 37 h 191"/>
                <a:gd name="T2" fmla="*/ 66 w 443"/>
                <a:gd name="T3" fmla="*/ 60 h 191"/>
                <a:gd name="T4" fmla="*/ 56 w 443"/>
                <a:gd name="T5" fmla="*/ 79 h 191"/>
                <a:gd name="T6" fmla="*/ 44 w 443"/>
                <a:gd name="T7" fmla="*/ 100 h 191"/>
                <a:gd name="T8" fmla="*/ 23 w 443"/>
                <a:gd name="T9" fmla="*/ 112 h 191"/>
                <a:gd name="T10" fmla="*/ 1 w 443"/>
                <a:gd name="T11" fmla="*/ 122 h 191"/>
                <a:gd name="T12" fmla="*/ 1 w 443"/>
                <a:gd name="T13" fmla="*/ 130 h 191"/>
                <a:gd name="T14" fmla="*/ 34 w 443"/>
                <a:gd name="T15" fmla="*/ 126 h 191"/>
                <a:gd name="T16" fmla="*/ 70 w 443"/>
                <a:gd name="T17" fmla="*/ 113 h 191"/>
                <a:gd name="T18" fmla="*/ 108 w 443"/>
                <a:gd name="T19" fmla="*/ 113 h 191"/>
                <a:gd name="T20" fmla="*/ 140 w 443"/>
                <a:gd name="T21" fmla="*/ 106 h 191"/>
                <a:gd name="T22" fmla="*/ 157 w 443"/>
                <a:gd name="T23" fmla="*/ 104 h 191"/>
                <a:gd name="T24" fmla="*/ 167 w 443"/>
                <a:gd name="T25" fmla="*/ 107 h 191"/>
                <a:gd name="T26" fmla="*/ 177 w 443"/>
                <a:gd name="T27" fmla="*/ 147 h 191"/>
                <a:gd name="T28" fmla="*/ 206 w 443"/>
                <a:gd name="T29" fmla="*/ 164 h 191"/>
                <a:gd name="T30" fmla="*/ 231 w 443"/>
                <a:gd name="T31" fmla="*/ 182 h 191"/>
                <a:gd name="T32" fmla="*/ 264 w 443"/>
                <a:gd name="T33" fmla="*/ 191 h 191"/>
                <a:gd name="T34" fmla="*/ 278 w 443"/>
                <a:gd name="T35" fmla="*/ 163 h 191"/>
                <a:gd name="T36" fmla="*/ 291 w 443"/>
                <a:gd name="T37" fmla="*/ 162 h 191"/>
                <a:gd name="T38" fmla="*/ 324 w 443"/>
                <a:gd name="T39" fmla="*/ 173 h 191"/>
                <a:gd name="T40" fmla="*/ 371 w 443"/>
                <a:gd name="T41" fmla="*/ 187 h 191"/>
                <a:gd name="T42" fmla="*/ 398 w 443"/>
                <a:gd name="T43" fmla="*/ 177 h 191"/>
                <a:gd name="T44" fmla="*/ 417 w 443"/>
                <a:gd name="T45" fmla="*/ 180 h 191"/>
                <a:gd name="T46" fmla="*/ 435 w 443"/>
                <a:gd name="T47" fmla="*/ 184 h 191"/>
                <a:gd name="T48" fmla="*/ 431 w 443"/>
                <a:gd name="T49" fmla="*/ 163 h 191"/>
                <a:gd name="T50" fmla="*/ 437 w 443"/>
                <a:gd name="T51" fmla="*/ 127 h 191"/>
                <a:gd name="T52" fmla="*/ 438 w 443"/>
                <a:gd name="T53" fmla="*/ 109 h 191"/>
                <a:gd name="T54" fmla="*/ 393 w 443"/>
                <a:gd name="T55" fmla="*/ 117 h 191"/>
                <a:gd name="T56" fmla="*/ 373 w 443"/>
                <a:gd name="T57" fmla="*/ 116 h 191"/>
                <a:gd name="T58" fmla="*/ 357 w 443"/>
                <a:gd name="T59" fmla="*/ 112 h 191"/>
                <a:gd name="T60" fmla="*/ 344 w 443"/>
                <a:gd name="T61" fmla="*/ 99 h 191"/>
                <a:gd name="T62" fmla="*/ 310 w 443"/>
                <a:gd name="T63" fmla="*/ 60 h 191"/>
                <a:gd name="T64" fmla="*/ 290 w 443"/>
                <a:gd name="T65" fmla="*/ 64 h 191"/>
                <a:gd name="T66" fmla="*/ 293 w 443"/>
                <a:gd name="T67" fmla="*/ 77 h 191"/>
                <a:gd name="T68" fmla="*/ 304 w 443"/>
                <a:gd name="T69" fmla="*/ 100 h 191"/>
                <a:gd name="T70" fmla="*/ 288 w 443"/>
                <a:gd name="T71" fmla="*/ 107 h 191"/>
                <a:gd name="T72" fmla="*/ 258 w 443"/>
                <a:gd name="T73" fmla="*/ 72 h 191"/>
                <a:gd name="T74" fmla="*/ 243 w 443"/>
                <a:gd name="T75" fmla="*/ 39 h 191"/>
                <a:gd name="T76" fmla="*/ 200 w 443"/>
                <a:gd name="T77" fmla="*/ 0 h 191"/>
                <a:gd name="T78" fmla="*/ 188 w 443"/>
                <a:gd name="T79" fmla="*/ 4 h 191"/>
                <a:gd name="T80" fmla="*/ 187 w 443"/>
                <a:gd name="T81" fmla="*/ 14 h 191"/>
                <a:gd name="T82" fmla="*/ 207 w 443"/>
                <a:gd name="T83" fmla="*/ 36 h 191"/>
                <a:gd name="T84" fmla="*/ 247 w 443"/>
                <a:gd name="T85" fmla="*/ 69 h 191"/>
                <a:gd name="T86" fmla="*/ 243 w 443"/>
                <a:gd name="T87" fmla="*/ 70 h 191"/>
                <a:gd name="T88" fmla="*/ 233 w 443"/>
                <a:gd name="T89" fmla="*/ 66 h 191"/>
                <a:gd name="T90" fmla="*/ 233 w 443"/>
                <a:gd name="T91" fmla="*/ 82 h 191"/>
                <a:gd name="T92" fmla="*/ 213 w 443"/>
                <a:gd name="T93" fmla="*/ 96 h 191"/>
                <a:gd name="T94" fmla="*/ 200 w 443"/>
                <a:gd name="T95" fmla="*/ 106 h 191"/>
                <a:gd name="T96" fmla="*/ 208 w 443"/>
                <a:gd name="T97" fmla="*/ 93 h 191"/>
                <a:gd name="T98" fmla="*/ 221 w 443"/>
                <a:gd name="T99" fmla="*/ 89 h 191"/>
                <a:gd name="T100" fmla="*/ 224 w 443"/>
                <a:gd name="T101" fmla="*/ 73 h 191"/>
                <a:gd name="T102" fmla="*/ 196 w 443"/>
                <a:gd name="T103" fmla="*/ 57 h 191"/>
                <a:gd name="T104" fmla="*/ 160 w 443"/>
                <a:gd name="T105" fmla="*/ 22 h 191"/>
                <a:gd name="T106" fmla="*/ 146 w 443"/>
                <a:gd name="T107" fmla="*/ 24 h 191"/>
                <a:gd name="T108" fmla="*/ 133 w 443"/>
                <a:gd name="T109" fmla="*/ 33 h 191"/>
                <a:gd name="T110" fmla="*/ 118 w 443"/>
                <a:gd name="T111" fmla="*/ 33 h 191"/>
                <a:gd name="T112" fmla="*/ 97 w 443"/>
                <a:gd name="T113" fmla="*/ 24 h 19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3"/>
                <a:gd name="T172" fmla="*/ 0 h 191"/>
                <a:gd name="T173" fmla="*/ 443 w 443"/>
                <a:gd name="T174" fmla="*/ 191 h 19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3" h="191">
                  <a:moveTo>
                    <a:pt x="97" y="24"/>
                  </a:moveTo>
                  <a:lnTo>
                    <a:pt x="97" y="30"/>
                  </a:lnTo>
                  <a:lnTo>
                    <a:pt x="97" y="37"/>
                  </a:lnTo>
                  <a:lnTo>
                    <a:pt x="87" y="46"/>
                  </a:lnTo>
                  <a:lnTo>
                    <a:pt x="77" y="53"/>
                  </a:lnTo>
                  <a:lnTo>
                    <a:pt x="66" y="60"/>
                  </a:lnTo>
                  <a:lnTo>
                    <a:pt x="51" y="66"/>
                  </a:lnTo>
                  <a:lnTo>
                    <a:pt x="54" y="72"/>
                  </a:lnTo>
                  <a:lnTo>
                    <a:pt x="56" y="79"/>
                  </a:lnTo>
                  <a:lnTo>
                    <a:pt x="57" y="84"/>
                  </a:lnTo>
                  <a:lnTo>
                    <a:pt x="54" y="92"/>
                  </a:lnTo>
                  <a:lnTo>
                    <a:pt x="44" y="100"/>
                  </a:lnTo>
                  <a:lnTo>
                    <a:pt x="34" y="107"/>
                  </a:lnTo>
                  <a:lnTo>
                    <a:pt x="29" y="110"/>
                  </a:lnTo>
                  <a:lnTo>
                    <a:pt x="23" y="112"/>
                  </a:lnTo>
                  <a:lnTo>
                    <a:pt x="13" y="113"/>
                  </a:lnTo>
                  <a:lnTo>
                    <a:pt x="1" y="113"/>
                  </a:lnTo>
                  <a:lnTo>
                    <a:pt x="1" y="122"/>
                  </a:lnTo>
                  <a:lnTo>
                    <a:pt x="0" y="129"/>
                  </a:lnTo>
                  <a:lnTo>
                    <a:pt x="1" y="129"/>
                  </a:lnTo>
                  <a:lnTo>
                    <a:pt x="1" y="130"/>
                  </a:lnTo>
                  <a:lnTo>
                    <a:pt x="14" y="129"/>
                  </a:lnTo>
                  <a:lnTo>
                    <a:pt x="26" y="129"/>
                  </a:lnTo>
                  <a:lnTo>
                    <a:pt x="34" y="126"/>
                  </a:lnTo>
                  <a:lnTo>
                    <a:pt x="41" y="124"/>
                  </a:lnTo>
                  <a:lnTo>
                    <a:pt x="54" y="119"/>
                  </a:lnTo>
                  <a:lnTo>
                    <a:pt x="70" y="113"/>
                  </a:lnTo>
                  <a:lnTo>
                    <a:pt x="83" y="113"/>
                  </a:lnTo>
                  <a:lnTo>
                    <a:pt x="96" y="113"/>
                  </a:lnTo>
                  <a:lnTo>
                    <a:pt x="108" y="113"/>
                  </a:lnTo>
                  <a:lnTo>
                    <a:pt x="121" y="112"/>
                  </a:lnTo>
                  <a:lnTo>
                    <a:pt x="130" y="110"/>
                  </a:lnTo>
                  <a:lnTo>
                    <a:pt x="140" y="106"/>
                  </a:lnTo>
                  <a:lnTo>
                    <a:pt x="146" y="104"/>
                  </a:lnTo>
                  <a:lnTo>
                    <a:pt x="151" y="104"/>
                  </a:lnTo>
                  <a:lnTo>
                    <a:pt x="157" y="104"/>
                  </a:lnTo>
                  <a:lnTo>
                    <a:pt x="161" y="104"/>
                  </a:lnTo>
                  <a:lnTo>
                    <a:pt x="164" y="106"/>
                  </a:lnTo>
                  <a:lnTo>
                    <a:pt x="167" y="107"/>
                  </a:lnTo>
                  <a:lnTo>
                    <a:pt x="168" y="122"/>
                  </a:lnTo>
                  <a:lnTo>
                    <a:pt x="173" y="136"/>
                  </a:lnTo>
                  <a:lnTo>
                    <a:pt x="177" y="147"/>
                  </a:lnTo>
                  <a:lnTo>
                    <a:pt x="183" y="157"/>
                  </a:lnTo>
                  <a:lnTo>
                    <a:pt x="196" y="160"/>
                  </a:lnTo>
                  <a:lnTo>
                    <a:pt x="206" y="164"/>
                  </a:lnTo>
                  <a:lnTo>
                    <a:pt x="214" y="170"/>
                  </a:lnTo>
                  <a:lnTo>
                    <a:pt x="223" y="176"/>
                  </a:lnTo>
                  <a:lnTo>
                    <a:pt x="231" y="182"/>
                  </a:lnTo>
                  <a:lnTo>
                    <a:pt x="241" y="186"/>
                  </a:lnTo>
                  <a:lnTo>
                    <a:pt x="251" y="190"/>
                  </a:lnTo>
                  <a:lnTo>
                    <a:pt x="264" y="191"/>
                  </a:lnTo>
                  <a:lnTo>
                    <a:pt x="268" y="177"/>
                  </a:lnTo>
                  <a:lnTo>
                    <a:pt x="273" y="164"/>
                  </a:lnTo>
                  <a:lnTo>
                    <a:pt x="278" y="163"/>
                  </a:lnTo>
                  <a:lnTo>
                    <a:pt x="283" y="162"/>
                  </a:lnTo>
                  <a:lnTo>
                    <a:pt x="287" y="162"/>
                  </a:lnTo>
                  <a:lnTo>
                    <a:pt x="291" y="162"/>
                  </a:lnTo>
                  <a:lnTo>
                    <a:pt x="301" y="164"/>
                  </a:lnTo>
                  <a:lnTo>
                    <a:pt x="310" y="167"/>
                  </a:lnTo>
                  <a:lnTo>
                    <a:pt x="324" y="173"/>
                  </a:lnTo>
                  <a:lnTo>
                    <a:pt x="340" y="177"/>
                  </a:lnTo>
                  <a:lnTo>
                    <a:pt x="355" y="182"/>
                  </a:lnTo>
                  <a:lnTo>
                    <a:pt x="371" y="187"/>
                  </a:lnTo>
                  <a:lnTo>
                    <a:pt x="381" y="183"/>
                  </a:lnTo>
                  <a:lnTo>
                    <a:pt x="391" y="179"/>
                  </a:lnTo>
                  <a:lnTo>
                    <a:pt x="398" y="177"/>
                  </a:lnTo>
                  <a:lnTo>
                    <a:pt x="404" y="177"/>
                  </a:lnTo>
                  <a:lnTo>
                    <a:pt x="411" y="177"/>
                  </a:lnTo>
                  <a:lnTo>
                    <a:pt x="417" y="180"/>
                  </a:lnTo>
                  <a:lnTo>
                    <a:pt x="427" y="184"/>
                  </a:lnTo>
                  <a:lnTo>
                    <a:pt x="435" y="189"/>
                  </a:lnTo>
                  <a:lnTo>
                    <a:pt x="435" y="184"/>
                  </a:lnTo>
                  <a:lnTo>
                    <a:pt x="435" y="180"/>
                  </a:lnTo>
                  <a:lnTo>
                    <a:pt x="433" y="172"/>
                  </a:lnTo>
                  <a:lnTo>
                    <a:pt x="431" y="163"/>
                  </a:lnTo>
                  <a:lnTo>
                    <a:pt x="431" y="154"/>
                  </a:lnTo>
                  <a:lnTo>
                    <a:pt x="433" y="144"/>
                  </a:lnTo>
                  <a:lnTo>
                    <a:pt x="437" y="127"/>
                  </a:lnTo>
                  <a:lnTo>
                    <a:pt x="443" y="112"/>
                  </a:lnTo>
                  <a:lnTo>
                    <a:pt x="440" y="110"/>
                  </a:lnTo>
                  <a:lnTo>
                    <a:pt x="438" y="109"/>
                  </a:lnTo>
                  <a:lnTo>
                    <a:pt x="420" y="116"/>
                  </a:lnTo>
                  <a:lnTo>
                    <a:pt x="403" y="123"/>
                  </a:lnTo>
                  <a:lnTo>
                    <a:pt x="393" y="117"/>
                  </a:lnTo>
                  <a:lnTo>
                    <a:pt x="384" y="110"/>
                  </a:lnTo>
                  <a:lnTo>
                    <a:pt x="378" y="114"/>
                  </a:lnTo>
                  <a:lnTo>
                    <a:pt x="373" y="116"/>
                  </a:lnTo>
                  <a:lnTo>
                    <a:pt x="367" y="116"/>
                  </a:lnTo>
                  <a:lnTo>
                    <a:pt x="363" y="114"/>
                  </a:lnTo>
                  <a:lnTo>
                    <a:pt x="357" y="112"/>
                  </a:lnTo>
                  <a:lnTo>
                    <a:pt x="353" y="109"/>
                  </a:lnTo>
                  <a:lnTo>
                    <a:pt x="348" y="104"/>
                  </a:lnTo>
                  <a:lnTo>
                    <a:pt x="344" y="99"/>
                  </a:lnTo>
                  <a:lnTo>
                    <a:pt x="330" y="74"/>
                  </a:lnTo>
                  <a:lnTo>
                    <a:pt x="316" y="56"/>
                  </a:lnTo>
                  <a:lnTo>
                    <a:pt x="310" y="60"/>
                  </a:lnTo>
                  <a:lnTo>
                    <a:pt x="304" y="63"/>
                  </a:lnTo>
                  <a:lnTo>
                    <a:pt x="298" y="63"/>
                  </a:lnTo>
                  <a:lnTo>
                    <a:pt x="290" y="64"/>
                  </a:lnTo>
                  <a:lnTo>
                    <a:pt x="288" y="67"/>
                  </a:lnTo>
                  <a:lnTo>
                    <a:pt x="288" y="72"/>
                  </a:lnTo>
                  <a:lnTo>
                    <a:pt x="293" y="77"/>
                  </a:lnTo>
                  <a:lnTo>
                    <a:pt x="298" y="84"/>
                  </a:lnTo>
                  <a:lnTo>
                    <a:pt x="301" y="92"/>
                  </a:lnTo>
                  <a:lnTo>
                    <a:pt x="304" y="100"/>
                  </a:lnTo>
                  <a:lnTo>
                    <a:pt x="300" y="107"/>
                  </a:lnTo>
                  <a:lnTo>
                    <a:pt x="297" y="114"/>
                  </a:lnTo>
                  <a:lnTo>
                    <a:pt x="288" y="107"/>
                  </a:lnTo>
                  <a:lnTo>
                    <a:pt x="277" y="93"/>
                  </a:lnTo>
                  <a:lnTo>
                    <a:pt x="264" y="80"/>
                  </a:lnTo>
                  <a:lnTo>
                    <a:pt x="258" y="72"/>
                  </a:lnTo>
                  <a:lnTo>
                    <a:pt x="258" y="59"/>
                  </a:lnTo>
                  <a:lnTo>
                    <a:pt x="257" y="46"/>
                  </a:lnTo>
                  <a:lnTo>
                    <a:pt x="243" y="39"/>
                  </a:lnTo>
                  <a:lnTo>
                    <a:pt x="228" y="30"/>
                  </a:lnTo>
                  <a:lnTo>
                    <a:pt x="214" y="16"/>
                  </a:lnTo>
                  <a:lnTo>
                    <a:pt x="200" y="0"/>
                  </a:lnTo>
                  <a:lnTo>
                    <a:pt x="194" y="2"/>
                  </a:lnTo>
                  <a:lnTo>
                    <a:pt x="190" y="2"/>
                  </a:lnTo>
                  <a:lnTo>
                    <a:pt x="188" y="4"/>
                  </a:lnTo>
                  <a:lnTo>
                    <a:pt x="186" y="6"/>
                  </a:lnTo>
                  <a:lnTo>
                    <a:pt x="186" y="10"/>
                  </a:lnTo>
                  <a:lnTo>
                    <a:pt x="187" y="14"/>
                  </a:lnTo>
                  <a:lnTo>
                    <a:pt x="193" y="22"/>
                  </a:lnTo>
                  <a:lnTo>
                    <a:pt x="198" y="29"/>
                  </a:lnTo>
                  <a:lnTo>
                    <a:pt x="207" y="36"/>
                  </a:lnTo>
                  <a:lnTo>
                    <a:pt x="216" y="43"/>
                  </a:lnTo>
                  <a:lnTo>
                    <a:pt x="233" y="54"/>
                  </a:lnTo>
                  <a:lnTo>
                    <a:pt x="247" y="69"/>
                  </a:lnTo>
                  <a:lnTo>
                    <a:pt x="247" y="70"/>
                  </a:lnTo>
                  <a:lnTo>
                    <a:pt x="243" y="70"/>
                  </a:lnTo>
                  <a:lnTo>
                    <a:pt x="240" y="70"/>
                  </a:lnTo>
                  <a:lnTo>
                    <a:pt x="236" y="67"/>
                  </a:lnTo>
                  <a:lnTo>
                    <a:pt x="233" y="66"/>
                  </a:lnTo>
                  <a:lnTo>
                    <a:pt x="233" y="72"/>
                  </a:lnTo>
                  <a:lnTo>
                    <a:pt x="233" y="77"/>
                  </a:lnTo>
                  <a:lnTo>
                    <a:pt x="233" y="82"/>
                  </a:lnTo>
                  <a:lnTo>
                    <a:pt x="231" y="87"/>
                  </a:lnTo>
                  <a:lnTo>
                    <a:pt x="221" y="92"/>
                  </a:lnTo>
                  <a:lnTo>
                    <a:pt x="213" y="96"/>
                  </a:lnTo>
                  <a:lnTo>
                    <a:pt x="213" y="104"/>
                  </a:lnTo>
                  <a:lnTo>
                    <a:pt x="213" y="113"/>
                  </a:lnTo>
                  <a:lnTo>
                    <a:pt x="200" y="106"/>
                  </a:lnTo>
                  <a:lnTo>
                    <a:pt x="187" y="97"/>
                  </a:lnTo>
                  <a:lnTo>
                    <a:pt x="198" y="94"/>
                  </a:lnTo>
                  <a:lnTo>
                    <a:pt x="208" y="93"/>
                  </a:lnTo>
                  <a:lnTo>
                    <a:pt x="213" y="93"/>
                  </a:lnTo>
                  <a:lnTo>
                    <a:pt x="217" y="92"/>
                  </a:lnTo>
                  <a:lnTo>
                    <a:pt x="221" y="89"/>
                  </a:lnTo>
                  <a:lnTo>
                    <a:pt x="226" y="86"/>
                  </a:lnTo>
                  <a:lnTo>
                    <a:pt x="224" y="79"/>
                  </a:lnTo>
                  <a:lnTo>
                    <a:pt x="224" y="73"/>
                  </a:lnTo>
                  <a:lnTo>
                    <a:pt x="213" y="69"/>
                  </a:lnTo>
                  <a:lnTo>
                    <a:pt x="204" y="64"/>
                  </a:lnTo>
                  <a:lnTo>
                    <a:pt x="196" y="57"/>
                  </a:lnTo>
                  <a:lnTo>
                    <a:pt x="188" y="50"/>
                  </a:lnTo>
                  <a:lnTo>
                    <a:pt x="174" y="34"/>
                  </a:lnTo>
                  <a:lnTo>
                    <a:pt x="160" y="22"/>
                  </a:lnTo>
                  <a:lnTo>
                    <a:pt x="154" y="22"/>
                  </a:lnTo>
                  <a:lnTo>
                    <a:pt x="150" y="23"/>
                  </a:lnTo>
                  <a:lnTo>
                    <a:pt x="146" y="24"/>
                  </a:lnTo>
                  <a:lnTo>
                    <a:pt x="143" y="26"/>
                  </a:lnTo>
                  <a:lnTo>
                    <a:pt x="138" y="30"/>
                  </a:lnTo>
                  <a:lnTo>
                    <a:pt x="133" y="33"/>
                  </a:lnTo>
                  <a:lnTo>
                    <a:pt x="127" y="34"/>
                  </a:lnTo>
                  <a:lnTo>
                    <a:pt x="123" y="33"/>
                  </a:lnTo>
                  <a:lnTo>
                    <a:pt x="118" y="33"/>
                  </a:lnTo>
                  <a:lnTo>
                    <a:pt x="114" y="30"/>
                  </a:lnTo>
                  <a:lnTo>
                    <a:pt x="106" y="27"/>
                  </a:lnTo>
                  <a:lnTo>
                    <a:pt x="97" y="2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3" name="Freeform 473"/>
            <p:cNvSpPr>
              <a:spLocks/>
            </p:cNvSpPr>
            <p:nvPr/>
          </p:nvSpPr>
          <p:spPr bwMode="auto">
            <a:xfrm>
              <a:off x="5309" y="2727"/>
              <a:ext cx="3" cy="2"/>
            </a:xfrm>
            <a:custGeom>
              <a:avLst/>
              <a:gdLst>
                <a:gd name="T0" fmla="*/ 0 w 3"/>
                <a:gd name="T1" fmla="*/ 0 h 2"/>
                <a:gd name="T2" fmla="*/ 1 w 3"/>
                <a:gd name="T3" fmla="*/ 1 h 2"/>
                <a:gd name="T4" fmla="*/ 3 w 3"/>
                <a:gd name="T5" fmla="*/ 2 h 2"/>
                <a:gd name="T6" fmla="*/ 1 w 3"/>
                <a:gd name="T7" fmla="*/ 2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lnTo>
                    <a:pt x="1" y="1"/>
                  </a:lnTo>
                  <a:lnTo>
                    <a:pt x="3" y="2"/>
                  </a:lnTo>
                  <a:lnTo>
                    <a:pt x="1"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4" name="Freeform 474"/>
            <p:cNvSpPr>
              <a:spLocks/>
            </p:cNvSpPr>
            <p:nvPr/>
          </p:nvSpPr>
          <p:spPr bwMode="auto">
            <a:xfrm>
              <a:off x="5313" y="2729"/>
              <a:ext cx="56" cy="43"/>
            </a:xfrm>
            <a:custGeom>
              <a:avLst/>
              <a:gdLst>
                <a:gd name="T0" fmla="*/ 56 w 56"/>
                <a:gd name="T1" fmla="*/ 19 h 43"/>
                <a:gd name="T2" fmla="*/ 56 w 56"/>
                <a:gd name="T3" fmla="*/ 23 h 43"/>
                <a:gd name="T4" fmla="*/ 56 w 56"/>
                <a:gd name="T5" fmla="*/ 28 h 43"/>
                <a:gd name="T6" fmla="*/ 50 w 56"/>
                <a:gd name="T7" fmla="*/ 30 h 43"/>
                <a:gd name="T8" fmla="*/ 44 w 56"/>
                <a:gd name="T9" fmla="*/ 33 h 43"/>
                <a:gd name="T10" fmla="*/ 46 w 56"/>
                <a:gd name="T11" fmla="*/ 38 h 43"/>
                <a:gd name="T12" fmla="*/ 46 w 56"/>
                <a:gd name="T13" fmla="*/ 42 h 43"/>
                <a:gd name="T14" fmla="*/ 37 w 56"/>
                <a:gd name="T15" fmla="*/ 39 h 43"/>
                <a:gd name="T16" fmla="*/ 30 w 56"/>
                <a:gd name="T17" fmla="*/ 38 h 43"/>
                <a:gd name="T18" fmla="*/ 26 w 56"/>
                <a:gd name="T19" fmla="*/ 36 h 43"/>
                <a:gd name="T20" fmla="*/ 23 w 56"/>
                <a:gd name="T21" fmla="*/ 38 h 43"/>
                <a:gd name="T22" fmla="*/ 20 w 56"/>
                <a:gd name="T23" fmla="*/ 39 h 43"/>
                <a:gd name="T24" fmla="*/ 19 w 56"/>
                <a:gd name="T25" fmla="*/ 43 h 43"/>
                <a:gd name="T26" fmla="*/ 13 w 56"/>
                <a:gd name="T27" fmla="*/ 42 h 43"/>
                <a:gd name="T28" fmla="*/ 9 w 56"/>
                <a:gd name="T29" fmla="*/ 40 h 43"/>
                <a:gd name="T30" fmla="*/ 6 w 56"/>
                <a:gd name="T31" fmla="*/ 38 h 43"/>
                <a:gd name="T32" fmla="*/ 4 w 56"/>
                <a:gd name="T33" fmla="*/ 32 h 43"/>
                <a:gd name="T34" fmla="*/ 12 w 56"/>
                <a:gd name="T35" fmla="*/ 30 h 43"/>
                <a:gd name="T36" fmla="*/ 19 w 56"/>
                <a:gd name="T37" fmla="*/ 29 h 43"/>
                <a:gd name="T38" fmla="*/ 16 w 56"/>
                <a:gd name="T39" fmla="*/ 18 h 43"/>
                <a:gd name="T40" fmla="*/ 13 w 56"/>
                <a:gd name="T41" fmla="*/ 8 h 43"/>
                <a:gd name="T42" fmla="*/ 9 w 56"/>
                <a:gd name="T43" fmla="*/ 6 h 43"/>
                <a:gd name="T44" fmla="*/ 6 w 56"/>
                <a:gd name="T45" fmla="*/ 6 h 43"/>
                <a:gd name="T46" fmla="*/ 3 w 56"/>
                <a:gd name="T47" fmla="*/ 5 h 43"/>
                <a:gd name="T48" fmla="*/ 0 w 56"/>
                <a:gd name="T49" fmla="*/ 2 h 43"/>
                <a:gd name="T50" fmla="*/ 0 w 56"/>
                <a:gd name="T51" fmla="*/ 2 h 43"/>
                <a:gd name="T52" fmla="*/ 0 w 56"/>
                <a:gd name="T53" fmla="*/ 0 h 43"/>
                <a:gd name="T54" fmla="*/ 6 w 56"/>
                <a:gd name="T55" fmla="*/ 0 h 43"/>
                <a:gd name="T56" fmla="*/ 12 w 56"/>
                <a:gd name="T57" fmla="*/ 0 h 43"/>
                <a:gd name="T58" fmla="*/ 22 w 56"/>
                <a:gd name="T59" fmla="*/ 9 h 43"/>
                <a:gd name="T60" fmla="*/ 32 w 56"/>
                <a:gd name="T61" fmla="*/ 15 h 43"/>
                <a:gd name="T62" fmla="*/ 36 w 56"/>
                <a:gd name="T63" fmla="*/ 16 h 43"/>
                <a:gd name="T64" fmla="*/ 42 w 56"/>
                <a:gd name="T65" fmla="*/ 18 h 43"/>
                <a:gd name="T66" fmla="*/ 49 w 56"/>
                <a:gd name="T67" fmla="*/ 19 h 43"/>
                <a:gd name="T68" fmla="*/ 56 w 56"/>
                <a:gd name="T69" fmla="*/ 19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
                <a:gd name="T106" fmla="*/ 0 h 43"/>
                <a:gd name="T107" fmla="*/ 56 w 56"/>
                <a:gd name="T108" fmla="*/ 43 h 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 h="43">
                  <a:moveTo>
                    <a:pt x="56" y="19"/>
                  </a:moveTo>
                  <a:lnTo>
                    <a:pt x="56" y="23"/>
                  </a:lnTo>
                  <a:lnTo>
                    <a:pt x="56" y="28"/>
                  </a:lnTo>
                  <a:lnTo>
                    <a:pt x="50" y="30"/>
                  </a:lnTo>
                  <a:lnTo>
                    <a:pt x="44" y="33"/>
                  </a:lnTo>
                  <a:lnTo>
                    <a:pt x="46" y="38"/>
                  </a:lnTo>
                  <a:lnTo>
                    <a:pt x="46" y="42"/>
                  </a:lnTo>
                  <a:lnTo>
                    <a:pt x="37" y="39"/>
                  </a:lnTo>
                  <a:lnTo>
                    <a:pt x="30" y="38"/>
                  </a:lnTo>
                  <a:lnTo>
                    <a:pt x="26" y="36"/>
                  </a:lnTo>
                  <a:lnTo>
                    <a:pt x="23" y="38"/>
                  </a:lnTo>
                  <a:lnTo>
                    <a:pt x="20" y="39"/>
                  </a:lnTo>
                  <a:lnTo>
                    <a:pt x="19" y="43"/>
                  </a:lnTo>
                  <a:lnTo>
                    <a:pt x="13" y="42"/>
                  </a:lnTo>
                  <a:lnTo>
                    <a:pt x="9" y="40"/>
                  </a:lnTo>
                  <a:lnTo>
                    <a:pt x="6" y="38"/>
                  </a:lnTo>
                  <a:lnTo>
                    <a:pt x="4" y="32"/>
                  </a:lnTo>
                  <a:lnTo>
                    <a:pt x="12" y="30"/>
                  </a:lnTo>
                  <a:lnTo>
                    <a:pt x="19" y="29"/>
                  </a:lnTo>
                  <a:lnTo>
                    <a:pt x="16" y="18"/>
                  </a:lnTo>
                  <a:lnTo>
                    <a:pt x="13" y="8"/>
                  </a:lnTo>
                  <a:lnTo>
                    <a:pt x="9" y="6"/>
                  </a:lnTo>
                  <a:lnTo>
                    <a:pt x="6" y="6"/>
                  </a:lnTo>
                  <a:lnTo>
                    <a:pt x="3" y="5"/>
                  </a:lnTo>
                  <a:lnTo>
                    <a:pt x="0" y="2"/>
                  </a:lnTo>
                  <a:lnTo>
                    <a:pt x="0" y="0"/>
                  </a:lnTo>
                  <a:lnTo>
                    <a:pt x="6" y="0"/>
                  </a:lnTo>
                  <a:lnTo>
                    <a:pt x="12" y="0"/>
                  </a:lnTo>
                  <a:lnTo>
                    <a:pt x="22" y="9"/>
                  </a:lnTo>
                  <a:lnTo>
                    <a:pt x="32" y="15"/>
                  </a:lnTo>
                  <a:lnTo>
                    <a:pt x="36" y="16"/>
                  </a:lnTo>
                  <a:lnTo>
                    <a:pt x="42" y="18"/>
                  </a:lnTo>
                  <a:lnTo>
                    <a:pt x="49" y="19"/>
                  </a:lnTo>
                  <a:lnTo>
                    <a:pt x="56" y="19"/>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5" name="Freeform 475"/>
            <p:cNvSpPr>
              <a:spLocks/>
            </p:cNvSpPr>
            <p:nvPr/>
          </p:nvSpPr>
          <p:spPr bwMode="auto">
            <a:xfrm>
              <a:off x="3977" y="2751"/>
              <a:ext cx="18" cy="57"/>
            </a:xfrm>
            <a:custGeom>
              <a:avLst/>
              <a:gdLst>
                <a:gd name="T0" fmla="*/ 13 w 18"/>
                <a:gd name="T1" fmla="*/ 0 h 57"/>
                <a:gd name="T2" fmla="*/ 15 w 18"/>
                <a:gd name="T3" fmla="*/ 3 h 57"/>
                <a:gd name="T4" fmla="*/ 18 w 18"/>
                <a:gd name="T5" fmla="*/ 6 h 57"/>
                <a:gd name="T6" fmla="*/ 15 w 18"/>
                <a:gd name="T7" fmla="*/ 14 h 57"/>
                <a:gd name="T8" fmla="*/ 13 w 18"/>
                <a:gd name="T9" fmla="*/ 23 h 57"/>
                <a:gd name="T10" fmla="*/ 14 w 18"/>
                <a:gd name="T11" fmla="*/ 28 h 57"/>
                <a:gd name="T12" fmla="*/ 17 w 18"/>
                <a:gd name="T13" fmla="*/ 36 h 57"/>
                <a:gd name="T14" fmla="*/ 17 w 18"/>
                <a:gd name="T15" fmla="*/ 43 h 57"/>
                <a:gd name="T16" fmla="*/ 15 w 18"/>
                <a:gd name="T17" fmla="*/ 51 h 57"/>
                <a:gd name="T18" fmla="*/ 14 w 18"/>
                <a:gd name="T19" fmla="*/ 54 h 57"/>
                <a:gd name="T20" fmla="*/ 13 w 18"/>
                <a:gd name="T21" fmla="*/ 57 h 57"/>
                <a:gd name="T22" fmla="*/ 5 w 18"/>
                <a:gd name="T23" fmla="*/ 56 h 57"/>
                <a:gd name="T24" fmla="*/ 1 w 18"/>
                <a:gd name="T25" fmla="*/ 54 h 57"/>
                <a:gd name="T26" fmla="*/ 1 w 18"/>
                <a:gd name="T27" fmla="*/ 43 h 57"/>
                <a:gd name="T28" fmla="*/ 0 w 18"/>
                <a:gd name="T29" fmla="*/ 31 h 57"/>
                <a:gd name="T30" fmla="*/ 5 w 18"/>
                <a:gd name="T31" fmla="*/ 31 h 57"/>
                <a:gd name="T32" fmla="*/ 10 w 18"/>
                <a:gd name="T33" fmla="*/ 30 h 57"/>
                <a:gd name="T34" fmla="*/ 7 w 18"/>
                <a:gd name="T35" fmla="*/ 24 h 57"/>
                <a:gd name="T36" fmla="*/ 3 w 18"/>
                <a:gd name="T37" fmla="*/ 17 h 57"/>
                <a:gd name="T38" fmla="*/ 8 w 18"/>
                <a:gd name="T39" fmla="*/ 8 h 57"/>
                <a:gd name="T40" fmla="*/ 13 w 18"/>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57"/>
                <a:gd name="T65" fmla="*/ 18 w 18"/>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57">
                  <a:moveTo>
                    <a:pt x="13" y="0"/>
                  </a:moveTo>
                  <a:lnTo>
                    <a:pt x="15" y="3"/>
                  </a:lnTo>
                  <a:lnTo>
                    <a:pt x="18" y="6"/>
                  </a:lnTo>
                  <a:lnTo>
                    <a:pt x="15" y="14"/>
                  </a:lnTo>
                  <a:lnTo>
                    <a:pt x="13" y="23"/>
                  </a:lnTo>
                  <a:lnTo>
                    <a:pt x="14" y="28"/>
                  </a:lnTo>
                  <a:lnTo>
                    <a:pt x="17" y="36"/>
                  </a:lnTo>
                  <a:lnTo>
                    <a:pt x="17" y="43"/>
                  </a:lnTo>
                  <a:lnTo>
                    <a:pt x="15" y="51"/>
                  </a:lnTo>
                  <a:lnTo>
                    <a:pt x="14" y="54"/>
                  </a:lnTo>
                  <a:lnTo>
                    <a:pt x="13" y="57"/>
                  </a:lnTo>
                  <a:lnTo>
                    <a:pt x="5" y="56"/>
                  </a:lnTo>
                  <a:lnTo>
                    <a:pt x="1" y="54"/>
                  </a:lnTo>
                  <a:lnTo>
                    <a:pt x="1" y="43"/>
                  </a:lnTo>
                  <a:lnTo>
                    <a:pt x="0" y="31"/>
                  </a:lnTo>
                  <a:lnTo>
                    <a:pt x="5" y="31"/>
                  </a:lnTo>
                  <a:lnTo>
                    <a:pt x="10" y="30"/>
                  </a:lnTo>
                  <a:lnTo>
                    <a:pt x="7" y="24"/>
                  </a:lnTo>
                  <a:lnTo>
                    <a:pt x="3" y="17"/>
                  </a:lnTo>
                  <a:lnTo>
                    <a:pt x="8" y="8"/>
                  </a:lnTo>
                  <a:lnTo>
                    <a:pt x="1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6" name="Freeform 476"/>
            <p:cNvSpPr>
              <a:spLocks/>
            </p:cNvSpPr>
            <p:nvPr/>
          </p:nvSpPr>
          <p:spPr bwMode="auto">
            <a:xfrm>
              <a:off x="5280" y="2781"/>
              <a:ext cx="90" cy="108"/>
            </a:xfrm>
            <a:custGeom>
              <a:avLst/>
              <a:gdLst>
                <a:gd name="T0" fmla="*/ 90 w 90"/>
                <a:gd name="T1" fmla="*/ 74 h 108"/>
                <a:gd name="T2" fmla="*/ 56 w 90"/>
                <a:gd name="T3" fmla="*/ 84 h 108"/>
                <a:gd name="T4" fmla="*/ 55 w 90"/>
                <a:gd name="T5" fmla="*/ 91 h 108"/>
                <a:gd name="T6" fmla="*/ 55 w 90"/>
                <a:gd name="T7" fmla="*/ 98 h 108"/>
                <a:gd name="T8" fmla="*/ 50 w 90"/>
                <a:gd name="T9" fmla="*/ 98 h 108"/>
                <a:gd name="T10" fmla="*/ 45 w 90"/>
                <a:gd name="T11" fmla="*/ 98 h 108"/>
                <a:gd name="T12" fmla="*/ 45 w 90"/>
                <a:gd name="T13" fmla="*/ 94 h 108"/>
                <a:gd name="T14" fmla="*/ 45 w 90"/>
                <a:gd name="T15" fmla="*/ 90 h 108"/>
                <a:gd name="T16" fmla="*/ 45 w 90"/>
                <a:gd name="T17" fmla="*/ 90 h 108"/>
                <a:gd name="T18" fmla="*/ 43 w 90"/>
                <a:gd name="T19" fmla="*/ 90 h 108"/>
                <a:gd name="T20" fmla="*/ 40 w 90"/>
                <a:gd name="T21" fmla="*/ 91 h 108"/>
                <a:gd name="T22" fmla="*/ 37 w 90"/>
                <a:gd name="T23" fmla="*/ 91 h 108"/>
                <a:gd name="T24" fmla="*/ 35 w 90"/>
                <a:gd name="T25" fmla="*/ 97 h 108"/>
                <a:gd name="T26" fmla="*/ 32 w 90"/>
                <a:gd name="T27" fmla="*/ 103 h 108"/>
                <a:gd name="T28" fmla="*/ 27 w 90"/>
                <a:gd name="T29" fmla="*/ 106 h 108"/>
                <a:gd name="T30" fmla="*/ 22 w 90"/>
                <a:gd name="T31" fmla="*/ 108 h 108"/>
                <a:gd name="T32" fmla="*/ 20 w 90"/>
                <a:gd name="T33" fmla="*/ 98 h 108"/>
                <a:gd name="T34" fmla="*/ 16 w 90"/>
                <a:gd name="T35" fmla="*/ 91 h 108"/>
                <a:gd name="T36" fmla="*/ 10 w 90"/>
                <a:gd name="T37" fmla="*/ 94 h 108"/>
                <a:gd name="T38" fmla="*/ 6 w 90"/>
                <a:gd name="T39" fmla="*/ 97 h 108"/>
                <a:gd name="T40" fmla="*/ 2 w 90"/>
                <a:gd name="T41" fmla="*/ 94 h 108"/>
                <a:gd name="T42" fmla="*/ 0 w 90"/>
                <a:gd name="T43" fmla="*/ 91 h 108"/>
                <a:gd name="T44" fmla="*/ 6 w 90"/>
                <a:gd name="T45" fmla="*/ 80 h 108"/>
                <a:gd name="T46" fmla="*/ 13 w 90"/>
                <a:gd name="T47" fmla="*/ 68 h 108"/>
                <a:gd name="T48" fmla="*/ 29 w 90"/>
                <a:gd name="T49" fmla="*/ 70 h 108"/>
                <a:gd name="T50" fmla="*/ 45 w 90"/>
                <a:gd name="T51" fmla="*/ 71 h 108"/>
                <a:gd name="T52" fmla="*/ 46 w 90"/>
                <a:gd name="T53" fmla="*/ 64 h 108"/>
                <a:gd name="T54" fmla="*/ 49 w 90"/>
                <a:gd name="T55" fmla="*/ 58 h 108"/>
                <a:gd name="T56" fmla="*/ 52 w 90"/>
                <a:gd name="T57" fmla="*/ 56 h 108"/>
                <a:gd name="T58" fmla="*/ 56 w 90"/>
                <a:gd name="T59" fmla="*/ 53 h 108"/>
                <a:gd name="T60" fmla="*/ 60 w 90"/>
                <a:gd name="T61" fmla="*/ 50 h 108"/>
                <a:gd name="T62" fmla="*/ 63 w 90"/>
                <a:gd name="T63" fmla="*/ 46 h 108"/>
                <a:gd name="T64" fmla="*/ 66 w 90"/>
                <a:gd name="T65" fmla="*/ 41 h 108"/>
                <a:gd name="T66" fmla="*/ 69 w 90"/>
                <a:gd name="T67" fmla="*/ 36 h 108"/>
                <a:gd name="T68" fmla="*/ 63 w 90"/>
                <a:gd name="T69" fmla="*/ 21 h 108"/>
                <a:gd name="T70" fmla="*/ 57 w 90"/>
                <a:gd name="T71" fmla="*/ 8 h 108"/>
                <a:gd name="T72" fmla="*/ 59 w 90"/>
                <a:gd name="T73" fmla="*/ 6 h 108"/>
                <a:gd name="T74" fmla="*/ 60 w 90"/>
                <a:gd name="T75" fmla="*/ 4 h 108"/>
                <a:gd name="T76" fmla="*/ 60 w 90"/>
                <a:gd name="T77" fmla="*/ 4 h 108"/>
                <a:gd name="T78" fmla="*/ 60 w 90"/>
                <a:gd name="T79" fmla="*/ 0 h 108"/>
                <a:gd name="T80" fmla="*/ 65 w 90"/>
                <a:gd name="T81" fmla="*/ 1 h 108"/>
                <a:gd name="T82" fmla="*/ 69 w 90"/>
                <a:gd name="T83" fmla="*/ 1 h 108"/>
                <a:gd name="T84" fmla="*/ 75 w 90"/>
                <a:gd name="T85" fmla="*/ 11 h 108"/>
                <a:gd name="T86" fmla="*/ 82 w 90"/>
                <a:gd name="T87" fmla="*/ 18 h 108"/>
                <a:gd name="T88" fmla="*/ 85 w 90"/>
                <a:gd name="T89" fmla="*/ 31 h 108"/>
                <a:gd name="T90" fmla="*/ 86 w 90"/>
                <a:gd name="T91" fmla="*/ 46 h 108"/>
                <a:gd name="T92" fmla="*/ 89 w 90"/>
                <a:gd name="T93" fmla="*/ 60 h 108"/>
                <a:gd name="T94" fmla="*/ 90 w 90"/>
                <a:gd name="T95" fmla="*/ 74 h 1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0"/>
                <a:gd name="T145" fmla="*/ 0 h 108"/>
                <a:gd name="T146" fmla="*/ 90 w 90"/>
                <a:gd name="T147" fmla="*/ 108 h 1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0" h="108">
                  <a:moveTo>
                    <a:pt x="90" y="74"/>
                  </a:moveTo>
                  <a:lnTo>
                    <a:pt x="56" y="84"/>
                  </a:lnTo>
                  <a:lnTo>
                    <a:pt x="55" y="91"/>
                  </a:lnTo>
                  <a:lnTo>
                    <a:pt x="55" y="98"/>
                  </a:lnTo>
                  <a:lnTo>
                    <a:pt x="50" y="98"/>
                  </a:lnTo>
                  <a:lnTo>
                    <a:pt x="45" y="98"/>
                  </a:lnTo>
                  <a:lnTo>
                    <a:pt x="45" y="94"/>
                  </a:lnTo>
                  <a:lnTo>
                    <a:pt x="45" y="90"/>
                  </a:lnTo>
                  <a:lnTo>
                    <a:pt x="43" y="90"/>
                  </a:lnTo>
                  <a:lnTo>
                    <a:pt x="40" y="91"/>
                  </a:lnTo>
                  <a:lnTo>
                    <a:pt x="37" y="91"/>
                  </a:lnTo>
                  <a:lnTo>
                    <a:pt x="35" y="97"/>
                  </a:lnTo>
                  <a:lnTo>
                    <a:pt x="32" y="103"/>
                  </a:lnTo>
                  <a:lnTo>
                    <a:pt x="27" y="106"/>
                  </a:lnTo>
                  <a:lnTo>
                    <a:pt x="22" y="108"/>
                  </a:lnTo>
                  <a:lnTo>
                    <a:pt x="20" y="98"/>
                  </a:lnTo>
                  <a:lnTo>
                    <a:pt x="16" y="91"/>
                  </a:lnTo>
                  <a:lnTo>
                    <a:pt x="10" y="94"/>
                  </a:lnTo>
                  <a:lnTo>
                    <a:pt x="6" y="97"/>
                  </a:lnTo>
                  <a:lnTo>
                    <a:pt x="2" y="94"/>
                  </a:lnTo>
                  <a:lnTo>
                    <a:pt x="0" y="91"/>
                  </a:lnTo>
                  <a:lnTo>
                    <a:pt x="6" y="80"/>
                  </a:lnTo>
                  <a:lnTo>
                    <a:pt x="13" y="68"/>
                  </a:lnTo>
                  <a:lnTo>
                    <a:pt x="29" y="70"/>
                  </a:lnTo>
                  <a:lnTo>
                    <a:pt x="45" y="71"/>
                  </a:lnTo>
                  <a:lnTo>
                    <a:pt x="46" y="64"/>
                  </a:lnTo>
                  <a:lnTo>
                    <a:pt x="49" y="58"/>
                  </a:lnTo>
                  <a:lnTo>
                    <a:pt x="52" y="56"/>
                  </a:lnTo>
                  <a:lnTo>
                    <a:pt x="56" y="53"/>
                  </a:lnTo>
                  <a:lnTo>
                    <a:pt x="60" y="50"/>
                  </a:lnTo>
                  <a:lnTo>
                    <a:pt x="63" y="46"/>
                  </a:lnTo>
                  <a:lnTo>
                    <a:pt x="66" y="41"/>
                  </a:lnTo>
                  <a:lnTo>
                    <a:pt x="69" y="36"/>
                  </a:lnTo>
                  <a:lnTo>
                    <a:pt x="63" y="21"/>
                  </a:lnTo>
                  <a:lnTo>
                    <a:pt x="57" y="8"/>
                  </a:lnTo>
                  <a:lnTo>
                    <a:pt x="59" y="6"/>
                  </a:lnTo>
                  <a:lnTo>
                    <a:pt x="60" y="4"/>
                  </a:lnTo>
                  <a:lnTo>
                    <a:pt x="60" y="0"/>
                  </a:lnTo>
                  <a:lnTo>
                    <a:pt x="65" y="1"/>
                  </a:lnTo>
                  <a:lnTo>
                    <a:pt x="69" y="1"/>
                  </a:lnTo>
                  <a:lnTo>
                    <a:pt x="75" y="11"/>
                  </a:lnTo>
                  <a:lnTo>
                    <a:pt x="82" y="18"/>
                  </a:lnTo>
                  <a:lnTo>
                    <a:pt x="85" y="31"/>
                  </a:lnTo>
                  <a:lnTo>
                    <a:pt x="86" y="46"/>
                  </a:lnTo>
                  <a:lnTo>
                    <a:pt x="89" y="60"/>
                  </a:lnTo>
                  <a:lnTo>
                    <a:pt x="90" y="7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7" name="Freeform 477"/>
            <p:cNvSpPr>
              <a:spLocks/>
            </p:cNvSpPr>
            <p:nvPr/>
          </p:nvSpPr>
          <p:spPr bwMode="auto">
            <a:xfrm>
              <a:off x="5270" y="2875"/>
              <a:ext cx="27" cy="32"/>
            </a:xfrm>
            <a:custGeom>
              <a:avLst/>
              <a:gdLst>
                <a:gd name="T0" fmla="*/ 27 w 27"/>
                <a:gd name="T1" fmla="*/ 10 h 32"/>
                <a:gd name="T2" fmla="*/ 25 w 27"/>
                <a:gd name="T3" fmla="*/ 22 h 32"/>
                <a:gd name="T4" fmla="*/ 23 w 27"/>
                <a:gd name="T5" fmla="*/ 32 h 32"/>
                <a:gd name="T6" fmla="*/ 19 w 27"/>
                <a:gd name="T7" fmla="*/ 32 h 32"/>
                <a:gd name="T8" fmla="*/ 15 w 27"/>
                <a:gd name="T9" fmla="*/ 32 h 32"/>
                <a:gd name="T10" fmla="*/ 13 w 27"/>
                <a:gd name="T11" fmla="*/ 23 h 32"/>
                <a:gd name="T12" fmla="*/ 13 w 27"/>
                <a:gd name="T13" fmla="*/ 13 h 32"/>
                <a:gd name="T14" fmla="*/ 7 w 27"/>
                <a:gd name="T15" fmla="*/ 13 h 32"/>
                <a:gd name="T16" fmla="*/ 6 w 27"/>
                <a:gd name="T17" fmla="*/ 12 h 32"/>
                <a:gd name="T18" fmla="*/ 3 w 27"/>
                <a:gd name="T19" fmla="*/ 10 h 32"/>
                <a:gd name="T20" fmla="*/ 0 w 27"/>
                <a:gd name="T21" fmla="*/ 7 h 32"/>
                <a:gd name="T22" fmla="*/ 2 w 27"/>
                <a:gd name="T23" fmla="*/ 6 h 32"/>
                <a:gd name="T24" fmla="*/ 2 w 27"/>
                <a:gd name="T25" fmla="*/ 3 h 32"/>
                <a:gd name="T26" fmla="*/ 5 w 27"/>
                <a:gd name="T27" fmla="*/ 2 h 32"/>
                <a:gd name="T28" fmla="*/ 9 w 27"/>
                <a:gd name="T29" fmla="*/ 0 h 32"/>
                <a:gd name="T30" fmla="*/ 12 w 27"/>
                <a:gd name="T31" fmla="*/ 4 h 32"/>
                <a:gd name="T32" fmla="*/ 16 w 27"/>
                <a:gd name="T33" fmla="*/ 7 h 32"/>
                <a:gd name="T34" fmla="*/ 20 w 27"/>
                <a:gd name="T35" fmla="*/ 9 h 32"/>
                <a:gd name="T36" fmla="*/ 27 w 27"/>
                <a:gd name="T37" fmla="*/ 1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32"/>
                <a:gd name="T59" fmla="*/ 27 w 27"/>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32">
                  <a:moveTo>
                    <a:pt x="27" y="10"/>
                  </a:moveTo>
                  <a:lnTo>
                    <a:pt x="25" y="22"/>
                  </a:lnTo>
                  <a:lnTo>
                    <a:pt x="23" y="32"/>
                  </a:lnTo>
                  <a:lnTo>
                    <a:pt x="19" y="32"/>
                  </a:lnTo>
                  <a:lnTo>
                    <a:pt x="15" y="32"/>
                  </a:lnTo>
                  <a:lnTo>
                    <a:pt x="13" y="23"/>
                  </a:lnTo>
                  <a:lnTo>
                    <a:pt x="13" y="13"/>
                  </a:lnTo>
                  <a:lnTo>
                    <a:pt x="7" y="13"/>
                  </a:lnTo>
                  <a:lnTo>
                    <a:pt x="6" y="12"/>
                  </a:lnTo>
                  <a:lnTo>
                    <a:pt x="3" y="10"/>
                  </a:lnTo>
                  <a:lnTo>
                    <a:pt x="0" y="7"/>
                  </a:lnTo>
                  <a:lnTo>
                    <a:pt x="2" y="6"/>
                  </a:lnTo>
                  <a:lnTo>
                    <a:pt x="2" y="3"/>
                  </a:lnTo>
                  <a:lnTo>
                    <a:pt x="5" y="2"/>
                  </a:lnTo>
                  <a:lnTo>
                    <a:pt x="9" y="0"/>
                  </a:lnTo>
                  <a:lnTo>
                    <a:pt x="12" y="4"/>
                  </a:lnTo>
                  <a:lnTo>
                    <a:pt x="16" y="7"/>
                  </a:lnTo>
                  <a:lnTo>
                    <a:pt x="20" y="9"/>
                  </a:lnTo>
                  <a:lnTo>
                    <a:pt x="27" y="1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8" name="Freeform 478"/>
            <p:cNvSpPr>
              <a:spLocks/>
            </p:cNvSpPr>
            <p:nvPr/>
          </p:nvSpPr>
          <p:spPr bwMode="auto">
            <a:xfrm>
              <a:off x="5202" y="2982"/>
              <a:ext cx="15" cy="40"/>
            </a:xfrm>
            <a:custGeom>
              <a:avLst/>
              <a:gdLst>
                <a:gd name="T0" fmla="*/ 8 w 15"/>
                <a:gd name="T1" fmla="*/ 0 h 40"/>
                <a:gd name="T2" fmla="*/ 13 w 15"/>
                <a:gd name="T3" fmla="*/ 2 h 40"/>
                <a:gd name="T4" fmla="*/ 15 w 15"/>
                <a:gd name="T5" fmla="*/ 2 h 40"/>
                <a:gd name="T6" fmla="*/ 15 w 15"/>
                <a:gd name="T7" fmla="*/ 22 h 40"/>
                <a:gd name="T8" fmla="*/ 13 w 15"/>
                <a:gd name="T9" fmla="*/ 39 h 40"/>
                <a:gd name="T10" fmla="*/ 11 w 15"/>
                <a:gd name="T11" fmla="*/ 39 h 40"/>
                <a:gd name="T12" fmla="*/ 10 w 15"/>
                <a:gd name="T13" fmla="*/ 40 h 40"/>
                <a:gd name="T14" fmla="*/ 5 w 15"/>
                <a:gd name="T15" fmla="*/ 36 h 40"/>
                <a:gd name="T16" fmla="*/ 1 w 15"/>
                <a:gd name="T17" fmla="*/ 33 h 40"/>
                <a:gd name="T18" fmla="*/ 0 w 15"/>
                <a:gd name="T19" fmla="*/ 23 h 40"/>
                <a:gd name="T20" fmla="*/ 1 w 15"/>
                <a:gd name="T21" fmla="*/ 14 h 40"/>
                <a:gd name="T22" fmla="*/ 4 w 15"/>
                <a:gd name="T23" fmla="*/ 7 h 40"/>
                <a:gd name="T24" fmla="*/ 8 w 15"/>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40"/>
                <a:gd name="T41" fmla="*/ 15 w 15"/>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40">
                  <a:moveTo>
                    <a:pt x="8" y="0"/>
                  </a:moveTo>
                  <a:lnTo>
                    <a:pt x="13" y="2"/>
                  </a:lnTo>
                  <a:lnTo>
                    <a:pt x="15" y="2"/>
                  </a:lnTo>
                  <a:lnTo>
                    <a:pt x="15" y="22"/>
                  </a:lnTo>
                  <a:lnTo>
                    <a:pt x="13" y="39"/>
                  </a:lnTo>
                  <a:lnTo>
                    <a:pt x="11" y="39"/>
                  </a:lnTo>
                  <a:lnTo>
                    <a:pt x="10" y="40"/>
                  </a:lnTo>
                  <a:lnTo>
                    <a:pt x="5" y="36"/>
                  </a:lnTo>
                  <a:lnTo>
                    <a:pt x="1" y="33"/>
                  </a:lnTo>
                  <a:lnTo>
                    <a:pt x="0" y="23"/>
                  </a:lnTo>
                  <a:lnTo>
                    <a:pt x="1" y="14"/>
                  </a:lnTo>
                  <a:lnTo>
                    <a:pt x="4" y="7"/>
                  </a:lnTo>
                  <a:lnTo>
                    <a:pt x="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9" name="Freeform 479"/>
            <p:cNvSpPr>
              <a:spLocks/>
            </p:cNvSpPr>
            <p:nvPr/>
          </p:nvSpPr>
          <p:spPr bwMode="auto">
            <a:xfrm>
              <a:off x="2955" y="3005"/>
              <a:ext cx="111" cy="41"/>
            </a:xfrm>
            <a:custGeom>
              <a:avLst/>
              <a:gdLst>
                <a:gd name="T0" fmla="*/ 68 w 111"/>
                <a:gd name="T1" fmla="*/ 36 h 41"/>
                <a:gd name="T2" fmla="*/ 67 w 111"/>
                <a:gd name="T3" fmla="*/ 31 h 41"/>
                <a:gd name="T4" fmla="*/ 65 w 111"/>
                <a:gd name="T5" fmla="*/ 26 h 41"/>
                <a:gd name="T6" fmla="*/ 45 w 111"/>
                <a:gd name="T7" fmla="*/ 19 h 41"/>
                <a:gd name="T8" fmla="*/ 27 w 111"/>
                <a:gd name="T9" fmla="*/ 10 h 41"/>
                <a:gd name="T10" fmla="*/ 12 w 111"/>
                <a:gd name="T11" fmla="*/ 14 h 41"/>
                <a:gd name="T12" fmla="*/ 0 w 111"/>
                <a:gd name="T13" fmla="*/ 19 h 41"/>
                <a:gd name="T14" fmla="*/ 1 w 111"/>
                <a:gd name="T15" fmla="*/ 17 h 41"/>
                <a:gd name="T16" fmla="*/ 2 w 111"/>
                <a:gd name="T17" fmla="*/ 16 h 41"/>
                <a:gd name="T18" fmla="*/ 7 w 111"/>
                <a:gd name="T19" fmla="*/ 9 h 41"/>
                <a:gd name="T20" fmla="*/ 12 w 111"/>
                <a:gd name="T21" fmla="*/ 4 h 41"/>
                <a:gd name="T22" fmla="*/ 18 w 111"/>
                <a:gd name="T23" fmla="*/ 1 h 41"/>
                <a:gd name="T24" fmla="*/ 25 w 111"/>
                <a:gd name="T25" fmla="*/ 0 h 41"/>
                <a:gd name="T26" fmla="*/ 32 w 111"/>
                <a:gd name="T27" fmla="*/ 1 h 41"/>
                <a:gd name="T28" fmla="*/ 41 w 111"/>
                <a:gd name="T29" fmla="*/ 3 h 41"/>
                <a:gd name="T30" fmla="*/ 49 w 111"/>
                <a:gd name="T31" fmla="*/ 6 h 41"/>
                <a:gd name="T32" fmla="*/ 57 w 111"/>
                <a:gd name="T33" fmla="*/ 9 h 41"/>
                <a:gd name="T34" fmla="*/ 89 w 111"/>
                <a:gd name="T35" fmla="*/ 27 h 41"/>
                <a:gd name="T36" fmla="*/ 111 w 111"/>
                <a:gd name="T37" fmla="*/ 39 h 41"/>
                <a:gd name="T38" fmla="*/ 111 w 111"/>
                <a:gd name="T39" fmla="*/ 40 h 41"/>
                <a:gd name="T40" fmla="*/ 111 w 111"/>
                <a:gd name="T41" fmla="*/ 41 h 41"/>
                <a:gd name="T42" fmla="*/ 94 w 111"/>
                <a:gd name="T43" fmla="*/ 41 h 41"/>
                <a:gd name="T44" fmla="*/ 75 w 111"/>
                <a:gd name="T45" fmla="*/ 41 h 41"/>
                <a:gd name="T46" fmla="*/ 77 w 111"/>
                <a:gd name="T47" fmla="*/ 39 h 41"/>
                <a:gd name="T48" fmla="*/ 77 w 111"/>
                <a:gd name="T49" fmla="*/ 36 h 41"/>
                <a:gd name="T50" fmla="*/ 72 w 111"/>
                <a:gd name="T51" fmla="*/ 36 h 41"/>
                <a:gd name="T52" fmla="*/ 68 w 111"/>
                <a:gd name="T53" fmla="*/ 36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
                <a:gd name="T82" fmla="*/ 0 h 41"/>
                <a:gd name="T83" fmla="*/ 111 w 111"/>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 h="41">
                  <a:moveTo>
                    <a:pt x="68" y="36"/>
                  </a:moveTo>
                  <a:lnTo>
                    <a:pt x="67" y="31"/>
                  </a:lnTo>
                  <a:lnTo>
                    <a:pt x="65" y="26"/>
                  </a:lnTo>
                  <a:lnTo>
                    <a:pt x="45" y="19"/>
                  </a:lnTo>
                  <a:lnTo>
                    <a:pt x="27" y="10"/>
                  </a:lnTo>
                  <a:lnTo>
                    <a:pt x="12" y="14"/>
                  </a:lnTo>
                  <a:lnTo>
                    <a:pt x="0" y="19"/>
                  </a:lnTo>
                  <a:lnTo>
                    <a:pt x="1" y="17"/>
                  </a:lnTo>
                  <a:lnTo>
                    <a:pt x="2" y="16"/>
                  </a:lnTo>
                  <a:lnTo>
                    <a:pt x="7" y="9"/>
                  </a:lnTo>
                  <a:lnTo>
                    <a:pt x="12" y="4"/>
                  </a:lnTo>
                  <a:lnTo>
                    <a:pt x="18" y="1"/>
                  </a:lnTo>
                  <a:lnTo>
                    <a:pt x="25" y="0"/>
                  </a:lnTo>
                  <a:lnTo>
                    <a:pt x="32" y="1"/>
                  </a:lnTo>
                  <a:lnTo>
                    <a:pt x="41" y="3"/>
                  </a:lnTo>
                  <a:lnTo>
                    <a:pt x="49" y="6"/>
                  </a:lnTo>
                  <a:lnTo>
                    <a:pt x="57" y="9"/>
                  </a:lnTo>
                  <a:lnTo>
                    <a:pt x="89" y="27"/>
                  </a:lnTo>
                  <a:lnTo>
                    <a:pt x="111" y="39"/>
                  </a:lnTo>
                  <a:lnTo>
                    <a:pt x="111" y="40"/>
                  </a:lnTo>
                  <a:lnTo>
                    <a:pt x="111" y="41"/>
                  </a:lnTo>
                  <a:lnTo>
                    <a:pt x="94" y="41"/>
                  </a:lnTo>
                  <a:lnTo>
                    <a:pt x="75" y="41"/>
                  </a:lnTo>
                  <a:lnTo>
                    <a:pt x="77" y="39"/>
                  </a:lnTo>
                  <a:lnTo>
                    <a:pt x="77" y="36"/>
                  </a:lnTo>
                  <a:lnTo>
                    <a:pt x="72" y="36"/>
                  </a:lnTo>
                  <a:lnTo>
                    <a:pt x="68" y="36"/>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0" name="Freeform 480"/>
            <p:cNvSpPr>
              <a:spLocks/>
            </p:cNvSpPr>
            <p:nvPr/>
          </p:nvSpPr>
          <p:spPr bwMode="auto">
            <a:xfrm>
              <a:off x="3054" y="3048"/>
              <a:ext cx="72" cy="23"/>
            </a:xfrm>
            <a:custGeom>
              <a:avLst/>
              <a:gdLst>
                <a:gd name="T0" fmla="*/ 29 w 72"/>
                <a:gd name="T1" fmla="*/ 0 h 23"/>
                <a:gd name="T2" fmla="*/ 43 w 72"/>
                <a:gd name="T3" fmla="*/ 1 h 23"/>
                <a:gd name="T4" fmla="*/ 55 w 72"/>
                <a:gd name="T5" fmla="*/ 4 h 23"/>
                <a:gd name="T6" fmla="*/ 63 w 72"/>
                <a:gd name="T7" fmla="*/ 8 h 23"/>
                <a:gd name="T8" fmla="*/ 72 w 72"/>
                <a:gd name="T9" fmla="*/ 16 h 23"/>
                <a:gd name="T10" fmla="*/ 70 w 72"/>
                <a:gd name="T11" fmla="*/ 18 h 23"/>
                <a:gd name="T12" fmla="*/ 69 w 72"/>
                <a:gd name="T13" fmla="*/ 21 h 23"/>
                <a:gd name="T14" fmla="*/ 50 w 72"/>
                <a:gd name="T15" fmla="*/ 23 h 23"/>
                <a:gd name="T16" fmla="*/ 32 w 72"/>
                <a:gd name="T17" fmla="*/ 21 h 23"/>
                <a:gd name="T18" fmla="*/ 23 w 72"/>
                <a:gd name="T19" fmla="*/ 21 h 23"/>
                <a:gd name="T20" fmla="*/ 16 w 72"/>
                <a:gd name="T21" fmla="*/ 20 h 23"/>
                <a:gd name="T22" fmla="*/ 8 w 72"/>
                <a:gd name="T23" fmla="*/ 17 h 23"/>
                <a:gd name="T24" fmla="*/ 0 w 72"/>
                <a:gd name="T25" fmla="*/ 14 h 23"/>
                <a:gd name="T26" fmla="*/ 0 w 72"/>
                <a:gd name="T27" fmla="*/ 13 h 23"/>
                <a:gd name="T28" fmla="*/ 0 w 72"/>
                <a:gd name="T29" fmla="*/ 13 h 23"/>
                <a:gd name="T30" fmla="*/ 8 w 72"/>
                <a:gd name="T31" fmla="*/ 10 h 23"/>
                <a:gd name="T32" fmla="*/ 16 w 72"/>
                <a:gd name="T33" fmla="*/ 7 h 23"/>
                <a:gd name="T34" fmla="*/ 23 w 72"/>
                <a:gd name="T35" fmla="*/ 4 h 23"/>
                <a:gd name="T36" fmla="*/ 29 w 72"/>
                <a:gd name="T37" fmla="*/ 0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3"/>
                <a:gd name="T59" fmla="*/ 72 w 72"/>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3">
                  <a:moveTo>
                    <a:pt x="29" y="0"/>
                  </a:moveTo>
                  <a:lnTo>
                    <a:pt x="43" y="1"/>
                  </a:lnTo>
                  <a:lnTo>
                    <a:pt x="55" y="4"/>
                  </a:lnTo>
                  <a:lnTo>
                    <a:pt x="63" y="8"/>
                  </a:lnTo>
                  <a:lnTo>
                    <a:pt x="72" y="16"/>
                  </a:lnTo>
                  <a:lnTo>
                    <a:pt x="70" y="18"/>
                  </a:lnTo>
                  <a:lnTo>
                    <a:pt x="69" y="21"/>
                  </a:lnTo>
                  <a:lnTo>
                    <a:pt x="50" y="23"/>
                  </a:lnTo>
                  <a:lnTo>
                    <a:pt x="32" y="21"/>
                  </a:lnTo>
                  <a:lnTo>
                    <a:pt x="23" y="21"/>
                  </a:lnTo>
                  <a:lnTo>
                    <a:pt x="16" y="20"/>
                  </a:lnTo>
                  <a:lnTo>
                    <a:pt x="8" y="17"/>
                  </a:lnTo>
                  <a:lnTo>
                    <a:pt x="0" y="14"/>
                  </a:lnTo>
                  <a:lnTo>
                    <a:pt x="0" y="13"/>
                  </a:lnTo>
                  <a:lnTo>
                    <a:pt x="8" y="10"/>
                  </a:lnTo>
                  <a:lnTo>
                    <a:pt x="16" y="7"/>
                  </a:lnTo>
                  <a:lnTo>
                    <a:pt x="23" y="4"/>
                  </a:lnTo>
                  <a:lnTo>
                    <a:pt x="2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1" name="Freeform 481"/>
            <p:cNvSpPr>
              <a:spLocks/>
            </p:cNvSpPr>
            <p:nvPr/>
          </p:nvSpPr>
          <p:spPr bwMode="auto">
            <a:xfrm>
              <a:off x="5080" y="3048"/>
              <a:ext cx="28" cy="24"/>
            </a:xfrm>
            <a:custGeom>
              <a:avLst/>
              <a:gdLst>
                <a:gd name="T0" fmla="*/ 18 w 28"/>
                <a:gd name="T1" fmla="*/ 0 h 24"/>
                <a:gd name="T2" fmla="*/ 23 w 28"/>
                <a:gd name="T3" fmla="*/ 3 h 24"/>
                <a:gd name="T4" fmla="*/ 25 w 28"/>
                <a:gd name="T5" fmla="*/ 6 h 24"/>
                <a:gd name="T6" fmla="*/ 26 w 28"/>
                <a:gd name="T7" fmla="*/ 7 h 24"/>
                <a:gd name="T8" fmla="*/ 28 w 28"/>
                <a:gd name="T9" fmla="*/ 13 h 24"/>
                <a:gd name="T10" fmla="*/ 28 w 28"/>
                <a:gd name="T11" fmla="*/ 13 h 24"/>
                <a:gd name="T12" fmla="*/ 28 w 28"/>
                <a:gd name="T13" fmla="*/ 14 h 24"/>
                <a:gd name="T14" fmla="*/ 23 w 28"/>
                <a:gd name="T15" fmla="*/ 17 h 24"/>
                <a:gd name="T16" fmla="*/ 19 w 28"/>
                <a:gd name="T17" fmla="*/ 20 h 24"/>
                <a:gd name="T18" fmla="*/ 15 w 28"/>
                <a:gd name="T19" fmla="*/ 23 h 24"/>
                <a:gd name="T20" fmla="*/ 8 w 28"/>
                <a:gd name="T21" fmla="*/ 24 h 24"/>
                <a:gd name="T22" fmla="*/ 5 w 28"/>
                <a:gd name="T23" fmla="*/ 23 h 24"/>
                <a:gd name="T24" fmla="*/ 3 w 28"/>
                <a:gd name="T25" fmla="*/ 21 h 24"/>
                <a:gd name="T26" fmla="*/ 2 w 28"/>
                <a:gd name="T27" fmla="*/ 18 h 24"/>
                <a:gd name="T28" fmla="*/ 0 w 28"/>
                <a:gd name="T29" fmla="*/ 17 h 24"/>
                <a:gd name="T30" fmla="*/ 3 w 28"/>
                <a:gd name="T31" fmla="*/ 11 h 24"/>
                <a:gd name="T32" fmla="*/ 8 w 28"/>
                <a:gd name="T33" fmla="*/ 7 h 24"/>
                <a:gd name="T34" fmla="*/ 12 w 28"/>
                <a:gd name="T35" fmla="*/ 4 h 24"/>
                <a:gd name="T36" fmla="*/ 18 w 28"/>
                <a:gd name="T37" fmla="*/ 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4"/>
                <a:gd name="T59" fmla="*/ 28 w 28"/>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4">
                  <a:moveTo>
                    <a:pt x="18" y="0"/>
                  </a:moveTo>
                  <a:lnTo>
                    <a:pt x="23" y="3"/>
                  </a:lnTo>
                  <a:lnTo>
                    <a:pt x="25" y="6"/>
                  </a:lnTo>
                  <a:lnTo>
                    <a:pt x="26" y="7"/>
                  </a:lnTo>
                  <a:lnTo>
                    <a:pt x="28" y="13"/>
                  </a:lnTo>
                  <a:lnTo>
                    <a:pt x="28" y="14"/>
                  </a:lnTo>
                  <a:lnTo>
                    <a:pt x="23" y="17"/>
                  </a:lnTo>
                  <a:lnTo>
                    <a:pt x="19" y="20"/>
                  </a:lnTo>
                  <a:lnTo>
                    <a:pt x="15" y="23"/>
                  </a:lnTo>
                  <a:lnTo>
                    <a:pt x="8" y="24"/>
                  </a:lnTo>
                  <a:lnTo>
                    <a:pt x="5" y="23"/>
                  </a:lnTo>
                  <a:lnTo>
                    <a:pt x="3" y="21"/>
                  </a:lnTo>
                  <a:lnTo>
                    <a:pt x="2" y="18"/>
                  </a:lnTo>
                  <a:lnTo>
                    <a:pt x="0" y="17"/>
                  </a:lnTo>
                  <a:lnTo>
                    <a:pt x="3" y="11"/>
                  </a:lnTo>
                  <a:lnTo>
                    <a:pt x="8" y="7"/>
                  </a:lnTo>
                  <a:lnTo>
                    <a:pt x="12" y="4"/>
                  </a:lnTo>
                  <a:lnTo>
                    <a:pt x="1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2" name="Freeform 482"/>
            <p:cNvSpPr>
              <a:spLocks/>
            </p:cNvSpPr>
            <p:nvPr/>
          </p:nvSpPr>
          <p:spPr bwMode="auto">
            <a:xfrm>
              <a:off x="5216" y="3069"/>
              <a:ext cx="26" cy="56"/>
            </a:xfrm>
            <a:custGeom>
              <a:avLst/>
              <a:gdLst>
                <a:gd name="T0" fmla="*/ 4 w 26"/>
                <a:gd name="T1" fmla="*/ 0 h 56"/>
                <a:gd name="T2" fmla="*/ 7 w 26"/>
                <a:gd name="T3" fmla="*/ 0 h 56"/>
                <a:gd name="T4" fmla="*/ 10 w 26"/>
                <a:gd name="T5" fmla="*/ 0 h 56"/>
                <a:gd name="T6" fmla="*/ 16 w 26"/>
                <a:gd name="T7" fmla="*/ 5 h 56"/>
                <a:gd name="T8" fmla="*/ 20 w 26"/>
                <a:gd name="T9" fmla="*/ 10 h 56"/>
                <a:gd name="T10" fmla="*/ 24 w 26"/>
                <a:gd name="T11" fmla="*/ 17 h 56"/>
                <a:gd name="T12" fmla="*/ 26 w 26"/>
                <a:gd name="T13" fmla="*/ 26 h 56"/>
                <a:gd name="T14" fmla="*/ 21 w 26"/>
                <a:gd name="T15" fmla="*/ 29 h 56"/>
                <a:gd name="T16" fmla="*/ 17 w 26"/>
                <a:gd name="T17" fmla="*/ 32 h 56"/>
                <a:gd name="T18" fmla="*/ 19 w 26"/>
                <a:gd name="T19" fmla="*/ 45 h 56"/>
                <a:gd name="T20" fmla="*/ 19 w 26"/>
                <a:gd name="T21" fmla="*/ 56 h 56"/>
                <a:gd name="T22" fmla="*/ 17 w 26"/>
                <a:gd name="T23" fmla="*/ 56 h 56"/>
                <a:gd name="T24" fmla="*/ 17 w 26"/>
                <a:gd name="T25" fmla="*/ 56 h 56"/>
                <a:gd name="T26" fmla="*/ 9 w 26"/>
                <a:gd name="T27" fmla="*/ 50 h 56"/>
                <a:gd name="T28" fmla="*/ 0 w 26"/>
                <a:gd name="T29" fmla="*/ 45 h 56"/>
                <a:gd name="T30" fmla="*/ 0 w 26"/>
                <a:gd name="T31" fmla="*/ 25 h 56"/>
                <a:gd name="T32" fmla="*/ 0 w 26"/>
                <a:gd name="T33" fmla="*/ 5 h 56"/>
                <a:gd name="T34" fmla="*/ 3 w 26"/>
                <a:gd name="T35" fmla="*/ 2 h 56"/>
                <a:gd name="T36" fmla="*/ 4 w 26"/>
                <a:gd name="T37" fmla="*/ 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56"/>
                <a:gd name="T59" fmla="*/ 26 w 2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56">
                  <a:moveTo>
                    <a:pt x="4" y="0"/>
                  </a:moveTo>
                  <a:lnTo>
                    <a:pt x="7" y="0"/>
                  </a:lnTo>
                  <a:lnTo>
                    <a:pt x="10" y="0"/>
                  </a:lnTo>
                  <a:lnTo>
                    <a:pt x="16" y="5"/>
                  </a:lnTo>
                  <a:lnTo>
                    <a:pt x="20" y="10"/>
                  </a:lnTo>
                  <a:lnTo>
                    <a:pt x="24" y="17"/>
                  </a:lnTo>
                  <a:lnTo>
                    <a:pt x="26" y="26"/>
                  </a:lnTo>
                  <a:lnTo>
                    <a:pt x="21" y="29"/>
                  </a:lnTo>
                  <a:lnTo>
                    <a:pt x="17" y="32"/>
                  </a:lnTo>
                  <a:lnTo>
                    <a:pt x="19" y="45"/>
                  </a:lnTo>
                  <a:lnTo>
                    <a:pt x="19" y="56"/>
                  </a:lnTo>
                  <a:lnTo>
                    <a:pt x="17" y="56"/>
                  </a:lnTo>
                  <a:lnTo>
                    <a:pt x="9" y="50"/>
                  </a:lnTo>
                  <a:lnTo>
                    <a:pt x="0" y="45"/>
                  </a:lnTo>
                  <a:lnTo>
                    <a:pt x="0" y="25"/>
                  </a:lnTo>
                  <a:lnTo>
                    <a:pt x="0" y="5"/>
                  </a:lnTo>
                  <a:lnTo>
                    <a:pt x="3" y="2"/>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3" name="Freeform 483"/>
            <p:cNvSpPr>
              <a:spLocks/>
            </p:cNvSpPr>
            <p:nvPr/>
          </p:nvSpPr>
          <p:spPr bwMode="auto">
            <a:xfrm>
              <a:off x="5115" y="3081"/>
              <a:ext cx="21" cy="27"/>
            </a:xfrm>
            <a:custGeom>
              <a:avLst/>
              <a:gdLst>
                <a:gd name="T0" fmla="*/ 14 w 21"/>
                <a:gd name="T1" fmla="*/ 0 h 27"/>
                <a:gd name="T2" fmla="*/ 17 w 21"/>
                <a:gd name="T3" fmla="*/ 4 h 27"/>
                <a:gd name="T4" fmla="*/ 21 w 21"/>
                <a:gd name="T5" fmla="*/ 8 h 27"/>
                <a:gd name="T6" fmla="*/ 18 w 21"/>
                <a:gd name="T7" fmla="*/ 10 h 27"/>
                <a:gd name="T8" fmla="*/ 15 w 21"/>
                <a:gd name="T9" fmla="*/ 11 h 27"/>
                <a:gd name="T10" fmla="*/ 13 w 21"/>
                <a:gd name="T11" fmla="*/ 8 h 27"/>
                <a:gd name="T12" fmla="*/ 11 w 21"/>
                <a:gd name="T13" fmla="*/ 8 h 27"/>
                <a:gd name="T14" fmla="*/ 8 w 21"/>
                <a:gd name="T15" fmla="*/ 11 h 27"/>
                <a:gd name="T16" fmla="*/ 7 w 21"/>
                <a:gd name="T17" fmla="*/ 14 h 27"/>
                <a:gd name="T18" fmla="*/ 8 w 21"/>
                <a:gd name="T19" fmla="*/ 18 h 27"/>
                <a:gd name="T20" fmla="*/ 8 w 21"/>
                <a:gd name="T21" fmla="*/ 21 h 27"/>
                <a:gd name="T22" fmla="*/ 8 w 21"/>
                <a:gd name="T23" fmla="*/ 23 h 27"/>
                <a:gd name="T24" fmla="*/ 7 w 21"/>
                <a:gd name="T25" fmla="*/ 27 h 27"/>
                <a:gd name="T26" fmla="*/ 4 w 21"/>
                <a:gd name="T27" fmla="*/ 23 h 27"/>
                <a:gd name="T28" fmla="*/ 0 w 21"/>
                <a:gd name="T29" fmla="*/ 20 h 27"/>
                <a:gd name="T30" fmla="*/ 5 w 21"/>
                <a:gd name="T31" fmla="*/ 13 h 27"/>
                <a:gd name="T32" fmla="*/ 11 w 21"/>
                <a:gd name="T33" fmla="*/ 1 h 27"/>
                <a:gd name="T34" fmla="*/ 13 w 21"/>
                <a:gd name="T35" fmla="*/ 1 h 27"/>
                <a:gd name="T36" fmla="*/ 14 w 21"/>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7"/>
                <a:gd name="T59" fmla="*/ 21 w 21"/>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7">
                  <a:moveTo>
                    <a:pt x="14" y="0"/>
                  </a:moveTo>
                  <a:lnTo>
                    <a:pt x="17" y="4"/>
                  </a:lnTo>
                  <a:lnTo>
                    <a:pt x="21" y="8"/>
                  </a:lnTo>
                  <a:lnTo>
                    <a:pt x="18" y="10"/>
                  </a:lnTo>
                  <a:lnTo>
                    <a:pt x="15" y="11"/>
                  </a:lnTo>
                  <a:lnTo>
                    <a:pt x="13" y="8"/>
                  </a:lnTo>
                  <a:lnTo>
                    <a:pt x="11" y="8"/>
                  </a:lnTo>
                  <a:lnTo>
                    <a:pt x="8" y="11"/>
                  </a:lnTo>
                  <a:lnTo>
                    <a:pt x="7" y="14"/>
                  </a:lnTo>
                  <a:lnTo>
                    <a:pt x="8" y="18"/>
                  </a:lnTo>
                  <a:lnTo>
                    <a:pt x="8" y="21"/>
                  </a:lnTo>
                  <a:lnTo>
                    <a:pt x="8" y="23"/>
                  </a:lnTo>
                  <a:lnTo>
                    <a:pt x="7" y="27"/>
                  </a:lnTo>
                  <a:lnTo>
                    <a:pt x="4" y="23"/>
                  </a:lnTo>
                  <a:lnTo>
                    <a:pt x="0" y="20"/>
                  </a:lnTo>
                  <a:lnTo>
                    <a:pt x="5" y="13"/>
                  </a:lnTo>
                  <a:lnTo>
                    <a:pt x="11" y="1"/>
                  </a:lnTo>
                  <a:lnTo>
                    <a:pt x="13" y="1"/>
                  </a:lnTo>
                  <a:lnTo>
                    <a:pt x="1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4" name="Freeform 484"/>
            <p:cNvSpPr>
              <a:spLocks/>
            </p:cNvSpPr>
            <p:nvPr/>
          </p:nvSpPr>
          <p:spPr bwMode="auto">
            <a:xfrm>
              <a:off x="5225" y="3122"/>
              <a:ext cx="7" cy="7"/>
            </a:xfrm>
            <a:custGeom>
              <a:avLst/>
              <a:gdLst>
                <a:gd name="T0" fmla="*/ 0 w 7"/>
                <a:gd name="T1" fmla="*/ 7 h 7"/>
                <a:gd name="T2" fmla="*/ 0 w 7"/>
                <a:gd name="T3" fmla="*/ 3 h 7"/>
                <a:gd name="T4" fmla="*/ 1 w 7"/>
                <a:gd name="T5" fmla="*/ 0 h 7"/>
                <a:gd name="T6" fmla="*/ 1 w 7"/>
                <a:gd name="T7" fmla="*/ 0 h 7"/>
                <a:gd name="T8" fmla="*/ 2 w 7"/>
                <a:gd name="T9" fmla="*/ 0 h 7"/>
                <a:gd name="T10" fmla="*/ 4 w 7"/>
                <a:gd name="T11" fmla="*/ 4 h 7"/>
                <a:gd name="T12" fmla="*/ 7 w 7"/>
                <a:gd name="T13" fmla="*/ 7 h 7"/>
                <a:gd name="T14" fmla="*/ 2 w 7"/>
                <a:gd name="T15" fmla="*/ 7 h 7"/>
                <a:gd name="T16" fmla="*/ 0 w 7"/>
                <a:gd name="T17" fmla="*/ 7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7"/>
                <a:gd name="T29" fmla="*/ 7 w 7"/>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7">
                  <a:moveTo>
                    <a:pt x="0" y="7"/>
                  </a:moveTo>
                  <a:lnTo>
                    <a:pt x="0" y="3"/>
                  </a:lnTo>
                  <a:lnTo>
                    <a:pt x="1" y="0"/>
                  </a:lnTo>
                  <a:lnTo>
                    <a:pt x="2" y="0"/>
                  </a:lnTo>
                  <a:lnTo>
                    <a:pt x="4" y="4"/>
                  </a:lnTo>
                  <a:lnTo>
                    <a:pt x="7" y="7"/>
                  </a:lnTo>
                  <a:lnTo>
                    <a:pt x="2" y="7"/>
                  </a:lnTo>
                  <a:lnTo>
                    <a:pt x="0" y="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5" name="Freeform 485"/>
            <p:cNvSpPr>
              <a:spLocks/>
            </p:cNvSpPr>
            <p:nvPr/>
          </p:nvSpPr>
          <p:spPr bwMode="auto">
            <a:xfrm>
              <a:off x="5242" y="3126"/>
              <a:ext cx="10" cy="9"/>
            </a:xfrm>
            <a:custGeom>
              <a:avLst/>
              <a:gdLst>
                <a:gd name="T0" fmla="*/ 0 w 10"/>
                <a:gd name="T1" fmla="*/ 0 h 9"/>
                <a:gd name="T2" fmla="*/ 4 w 10"/>
                <a:gd name="T3" fmla="*/ 0 h 9"/>
                <a:gd name="T4" fmla="*/ 8 w 10"/>
                <a:gd name="T5" fmla="*/ 0 h 9"/>
                <a:gd name="T6" fmla="*/ 8 w 10"/>
                <a:gd name="T7" fmla="*/ 2 h 9"/>
                <a:gd name="T8" fmla="*/ 8 w 10"/>
                <a:gd name="T9" fmla="*/ 3 h 9"/>
                <a:gd name="T10" fmla="*/ 10 w 10"/>
                <a:gd name="T11" fmla="*/ 6 h 9"/>
                <a:gd name="T12" fmla="*/ 10 w 10"/>
                <a:gd name="T13" fmla="*/ 9 h 9"/>
                <a:gd name="T14" fmla="*/ 7 w 10"/>
                <a:gd name="T15" fmla="*/ 8 h 9"/>
                <a:gd name="T16" fmla="*/ 4 w 10"/>
                <a:gd name="T17" fmla="*/ 6 h 9"/>
                <a:gd name="T18" fmla="*/ 1 w 10"/>
                <a:gd name="T19" fmla="*/ 5 h 9"/>
                <a:gd name="T20" fmla="*/ 0 w 10"/>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9"/>
                <a:gd name="T35" fmla="*/ 10 w 10"/>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9">
                  <a:moveTo>
                    <a:pt x="0" y="0"/>
                  </a:moveTo>
                  <a:lnTo>
                    <a:pt x="4" y="0"/>
                  </a:lnTo>
                  <a:lnTo>
                    <a:pt x="8" y="0"/>
                  </a:lnTo>
                  <a:lnTo>
                    <a:pt x="8" y="2"/>
                  </a:lnTo>
                  <a:lnTo>
                    <a:pt x="8" y="3"/>
                  </a:lnTo>
                  <a:lnTo>
                    <a:pt x="10" y="6"/>
                  </a:lnTo>
                  <a:lnTo>
                    <a:pt x="10" y="9"/>
                  </a:lnTo>
                  <a:lnTo>
                    <a:pt x="7" y="8"/>
                  </a:lnTo>
                  <a:lnTo>
                    <a:pt x="4" y="6"/>
                  </a:lnTo>
                  <a:lnTo>
                    <a:pt x="1"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6" name="Freeform 486"/>
            <p:cNvSpPr>
              <a:spLocks/>
            </p:cNvSpPr>
            <p:nvPr/>
          </p:nvSpPr>
          <p:spPr bwMode="auto">
            <a:xfrm>
              <a:off x="5229" y="3134"/>
              <a:ext cx="6" cy="14"/>
            </a:xfrm>
            <a:custGeom>
              <a:avLst/>
              <a:gdLst>
                <a:gd name="T0" fmla="*/ 0 w 6"/>
                <a:gd name="T1" fmla="*/ 0 h 14"/>
                <a:gd name="T2" fmla="*/ 3 w 6"/>
                <a:gd name="T3" fmla="*/ 2 h 14"/>
                <a:gd name="T4" fmla="*/ 4 w 6"/>
                <a:gd name="T5" fmla="*/ 5 h 14"/>
                <a:gd name="T6" fmla="*/ 6 w 6"/>
                <a:gd name="T7" fmla="*/ 8 h 14"/>
                <a:gd name="T8" fmla="*/ 6 w 6"/>
                <a:gd name="T9" fmla="*/ 14 h 14"/>
                <a:gd name="T10" fmla="*/ 4 w 6"/>
                <a:gd name="T11" fmla="*/ 14 h 14"/>
                <a:gd name="T12" fmla="*/ 3 w 6"/>
                <a:gd name="T13" fmla="*/ 12 h 14"/>
                <a:gd name="T14" fmla="*/ 1 w 6"/>
                <a:gd name="T15" fmla="*/ 7 h 14"/>
                <a:gd name="T16" fmla="*/ 0 w 6"/>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4"/>
                <a:gd name="T29" fmla="*/ 6 w 6"/>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4">
                  <a:moveTo>
                    <a:pt x="0" y="0"/>
                  </a:moveTo>
                  <a:lnTo>
                    <a:pt x="3" y="2"/>
                  </a:lnTo>
                  <a:lnTo>
                    <a:pt x="4" y="5"/>
                  </a:lnTo>
                  <a:lnTo>
                    <a:pt x="6" y="8"/>
                  </a:lnTo>
                  <a:lnTo>
                    <a:pt x="6" y="14"/>
                  </a:lnTo>
                  <a:lnTo>
                    <a:pt x="4" y="14"/>
                  </a:lnTo>
                  <a:lnTo>
                    <a:pt x="3" y="12"/>
                  </a:lnTo>
                  <a:lnTo>
                    <a:pt x="1" y="7"/>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7" name="Freeform 487"/>
            <p:cNvSpPr>
              <a:spLocks/>
            </p:cNvSpPr>
            <p:nvPr/>
          </p:nvSpPr>
          <p:spPr bwMode="auto">
            <a:xfrm>
              <a:off x="5257" y="3134"/>
              <a:ext cx="8" cy="7"/>
            </a:xfrm>
            <a:custGeom>
              <a:avLst/>
              <a:gdLst>
                <a:gd name="T0" fmla="*/ 3 w 8"/>
                <a:gd name="T1" fmla="*/ 0 h 7"/>
                <a:gd name="T2" fmla="*/ 6 w 8"/>
                <a:gd name="T3" fmla="*/ 1 h 7"/>
                <a:gd name="T4" fmla="*/ 8 w 8"/>
                <a:gd name="T5" fmla="*/ 4 h 7"/>
                <a:gd name="T6" fmla="*/ 8 w 8"/>
                <a:gd name="T7" fmla="*/ 5 h 7"/>
                <a:gd name="T8" fmla="*/ 6 w 8"/>
                <a:gd name="T9" fmla="*/ 7 h 7"/>
                <a:gd name="T10" fmla="*/ 3 w 8"/>
                <a:gd name="T11" fmla="*/ 7 h 7"/>
                <a:gd name="T12" fmla="*/ 0 w 8"/>
                <a:gd name="T13" fmla="*/ 7 h 7"/>
                <a:gd name="T14" fmla="*/ 0 w 8"/>
                <a:gd name="T15" fmla="*/ 5 h 7"/>
                <a:gd name="T16" fmla="*/ 0 w 8"/>
                <a:gd name="T17" fmla="*/ 2 h 7"/>
                <a:gd name="T18" fmla="*/ 2 w 8"/>
                <a:gd name="T19" fmla="*/ 2 h 7"/>
                <a:gd name="T20" fmla="*/ 3 w 8"/>
                <a:gd name="T21" fmla="*/ 2 h 7"/>
                <a:gd name="T22" fmla="*/ 3 w 8"/>
                <a:gd name="T23" fmla="*/ 1 h 7"/>
                <a:gd name="T24" fmla="*/ 3 w 8"/>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3" y="0"/>
                  </a:moveTo>
                  <a:lnTo>
                    <a:pt x="6" y="1"/>
                  </a:lnTo>
                  <a:lnTo>
                    <a:pt x="8" y="4"/>
                  </a:lnTo>
                  <a:lnTo>
                    <a:pt x="8" y="5"/>
                  </a:lnTo>
                  <a:lnTo>
                    <a:pt x="6" y="7"/>
                  </a:lnTo>
                  <a:lnTo>
                    <a:pt x="3" y="7"/>
                  </a:lnTo>
                  <a:lnTo>
                    <a:pt x="0" y="7"/>
                  </a:lnTo>
                  <a:lnTo>
                    <a:pt x="0" y="5"/>
                  </a:lnTo>
                  <a:lnTo>
                    <a:pt x="0" y="2"/>
                  </a:lnTo>
                  <a:lnTo>
                    <a:pt x="2" y="2"/>
                  </a:lnTo>
                  <a:lnTo>
                    <a:pt x="3" y="2"/>
                  </a:lnTo>
                  <a:lnTo>
                    <a:pt x="3" y="1"/>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8" name="Freeform 488"/>
            <p:cNvSpPr>
              <a:spLocks/>
            </p:cNvSpPr>
            <p:nvPr/>
          </p:nvSpPr>
          <p:spPr bwMode="auto">
            <a:xfrm>
              <a:off x="5256" y="3145"/>
              <a:ext cx="9" cy="6"/>
            </a:xfrm>
            <a:custGeom>
              <a:avLst/>
              <a:gdLst>
                <a:gd name="T0" fmla="*/ 4 w 9"/>
                <a:gd name="T1" fmla="*/ 0 h 6"/>
                <a:gd name="T2" fmla="*/ 7 w 9"/>
                <a:gd name="T3" fmla="*/ 3 h 6"/>
                <a:gd name="T4" fmla="*/ 9 w 9"/>
                <a:gd name="T5" fmla="*/ 6 h 6"/>
                <a:gd name="T6" fmla="*/ 6 w 9"/>
                <a:gd name="T7" fmla="*/ 6 h 6"/>
                <a:gd name="T8" fmla="*/ 3 w 9"/>
                <a:gd name="T9" fmla="*/ 6 h 6"/>
                <a:gd name="T10" fmla="*/ 1 w 9"/>
                <a:gd name="T11" fmla="*/ 4 h 6"/>
                <a:gd name="T12" fmla="*/ 0 w 9"/>
                <a:gd name="T13" fmla="*/ 3 h 6"/>
                <a:gd name="T14" fmla="*/ 1 w 9"/>
                <a:gd name="T15" fmla="*/ 3 h 6"/>
                <a:gd name="T16" fmla="*/ 3 w 9"/>
                <a:gd name="T17" fmla="*/ 3 h 6"/>
                <a:gd name="T18" fmla="*/ 4 w 9"/>
                <a:gd name="T19" fmla="*/ 1 h 6"/>
                <a:gd name="T20" fmla="*/ 4 w 9"/>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6"/>
                <a:gd name="T35" fmla="*/ 9 w 9"/>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6">
                  <a:moveTo>
                    <a:pt x="4" y="0"/>
                  </a:moveTo>
                  <a:lnTo>
                    <a:pt x="7" y="3"/>
                  </a:lnTo>
                  <a:lnTo>
                    <a:pt x="9" y="6"/>
                  </a:lnTo>
                  <a:lnTo>
                    <a:pt x="6" y="6"/>
                  </a:lnTo>
                  <a:lnTo>
                    <a:pt x="3" y="6"/>
                  </a:lnTo>
                  <a:lnTo>
                    <a:pt x="1" y="4"/>
                  </a:lnTo>
                  <a:lnTo>
                    <a:pt x="0" y="3"/>
                  </a:lnTo>
                  <a:lnTo>
                    <a:pt x="1" y="3"/>
                  </a:lnTo>
                  <a:lnTo>
                    <a:pt x="3" y="3"/>
                  </a:lnTo>
                  <a:lnTo>
                    <a:pt x="4" y="1"/>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9" name="Freeform 489"/>
            <p:cNvSpPr>
              <a:spLocks/>
            </p:cNvSpPr>
            <p:nvPr/>
          </p:nvSpPr>
          <p:spPr bwMode="auto">
            <a:xfrm>
              <a:off x="5273" y="3148"/>
              <a:ext cx="9" cy="4"/>
            </a:xfrm>
            <a:custGeom>
              <a:avLst/>
              <a:gdLst>
                <a:gd name="T0" fmla="*/ 0 w 9"/>
                <a:gd name="T1" fmla="*/ 0 h 4"/>
                <a:gd name="T2" fmla="*/ 4 w 9"/>
                <a:gd name="T3" fmla="*/ 1 h 4"/>
                <a:gd name="T4" fmla="*/ 9 w 9"/>
                <a:gd name="T5" fmla="*/ 3 h 4"/>
                <a:gd name="T6" fmla="*/ 9 w 9"/>
                <a:gd name="T7" fmla="*/ 4 h 4"/>
                <a:gd name="T8" fmla="*/ 9 w 9"/>
                <a:gd name="T9" fmla="*/ 4 h 4"/>
                <a:gd name="T10" fmla="*/ 6 w 9"/>
                <a:gd name="T11" fmla="*/ 4 h 4"/>
                <a:gd name="T12" fmla="*/ 4 w 9"/>
                <a:gd name="T13" fmla="*/ 4 h 4"/>
                <a:gd name="T14" fmla="*/ 2 w 9"/>
                <a:gd name="T15" fmla="*/ 3 h 4"/>
                <a:gd name="T16" fmla="*/ 0 w 9"/>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4"/>
                <a:gd name="T29" fmla="*/ 9 w 9"/>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4">
                  <a:moveTo>
                    <a:pt x="0" y="0"/>
                  </a:moveTo>
                  <a:lnTo>
                    <a:pt x="4" y="1"/>
                  </a:lnTo>
                  <a:lnTo>
                    <a:pt x="9" y="3"/>
                  </a:lnTo>
                  <a:lnTo>
                    <a:pt x="9" y="4"/>
                  </a:lnTo>
                  <a:lnTo>
                    <a:pt x="6" y="4"/>
                  </a:lnTo>
                  <a:lnTo>
                    <a:pt x="4" y="4"/>
                  </a:lnTo>
                  <a:lnTo>
                    <a:pt x="2" y="3"/>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0" name="Freeform 490"/>
            <p:cNvSpPr>
              <a:spLocks/>
            </p:cNvSpPr>
            <p:nvPr/>
          </p:nvSpPr>
          <p:spPr bwMode="auto">
            <a:xfrm>
              <a:off x="5245" y="3155"/>
              <a:ext cx="8" cy="14"/>
            </a:xfrm>
            <a:custGeom>
              <a:avLst/>
              <a:gdLst>
                <a:gd name="T0" fmla="*/ 1 w 8"/>
                <a:gd name="T1" fmla="*/ 0 h 14"/>
                <a:gd name="T2" fmla="*/ 4 w 8"/>
                <a:gd name="T3" fmla="*/ 4 h 14"/>
                <a:gd name="T4" fmla="*/ 7 w 8"/>
                <a:gd name="T5" fmla="*/ 7 h 14"/>
                <a:gd name="T6" fmla="*/ 8 w 8"/>
                <a:gd name="T7" fmla="*/ 10 h 14"/>
                <a:gd name="T8" fmla="*/ 8 w 8"/>
                <a:gd name="T9" fmla="*/ 14 h 14"/>
                <a:gd name="T10" fmla="*/ 8 w 8"/>
                <a:gd name="T11" fmla="*/ 14 h 14"/>
                <a:gd name="T12" fmla="*/ 7 w 8"/>
                <a:gd name="T13" fmla="*/ 14 h 14"/>
                <a:gd name="T14" fmla="*/ 2 w 8"/>
                <a:gd name="T15" fmla="*/ 13 h 14"/>
                <a:gd name="T16" fmla="*/ 0 w 8"/>
                <a:gd name="T17" fmla="*/ 13 h 14"/>
                <a:gd name="T18" fmla="*/ 0 w 8"/>
                <a:gd name="T19" fmla="*/ 7 h 14"/>
                <a:gd name="T20" fmla="*/ 1 w 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4"/>
                <a:gd name="T35" fmla="*/ 8 w 8"/>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4">
                  <a:moveTo>
                    <a:pt x="1" y="0"/>
                  </a:moveTo>
                  <a:lnTo>
                    <a:pt x="4" y="4"/>
                  </a:lnTo>
                  <a:lnTo>
                    <a:pt x="7" y="7"/>
                  </a:lnTo>
                  <a:lnTo>
                    <a:pt x="8" y="10"/>
                  </a:lnTo>
                  <a:lnTo>
                    <a:pt x="8" y="14"/>
                  </a:lnTo>
                  <a:lnTo>
                    <a:pt x="7" y="14"/>
                  </a:lnTo>
                  <a:lnTo>
                    <a:pt x="2" y="13"/>
                  </a:lnTo>
                  <a:lnTo>
                    <a:pt x="0" y="13"/>
                  </a:lnTo>
                  <a:lnTo>
                    <a:pt x="0" y="7"/>
                  </a:lnTo>
                  <a:lnTo>
                    <a:pt x="1"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1" name="Freeform 491"/>
            <p:cNvSpPr>
              <a:spLocks/>
            </p:cNvSpPr>
            <p:nvPr/>
          </p:nvSpPr>
          <p:spPr bwMode="auto">
            <a:xfrm>
              <a:off x="5269" y="3158"/>
              <a:ext cx="14" cy="7"/>
            </a:xfrm>
            <a:custGeom>
              <a:avLst/>
              <a:gdLst>
                <a:gd name="T0" fmla="*/ 8 w 14"/>
                <a:gd name="T1" fmla="*/ 0 h 7"/>
                <a:gd name="T2" fmla="*/ 11 w 14"/>
                <a:gd name="T3" fmla="*/ 1 h 7"/>
                <a:gd name="T4" fmla="*/ 13 w 14"/>
                <a:gd name="T5" fmla="*/ 3 h 7"/>
                <a:gd name="T6" fmla="*/ 13 w 14"/>
                <a:gd name="T7" fmla="*/ 3 h 7"/>
                <a:gd name="T8" fmla="*/ 14 w 14"/>
                <a:gd name="T9" fmla="*/ 7 h 7"/>
                <a:gd name="T10" fmla="*/ 10 w 14"/>
                <a:gd name="T11" fmla="*/ 7 h 7"/>
                <a:gd name="T12" fmla="*/ 4 w 14"/>
                <a:gd name="T13" fmla="*/ 7 h 7"/>
                <a:gd name="T14" fmla="*/ 3 w 14"/>
                <a:gd name="T15" fmla="*/ 4 h 7"/>
                <a:gd name="T16" fmla="*/ 0 w 14"/>
                <a:gd name="T17" fmla="*/ 3 h 7"/>
                <a:gd name="T18" fmla="*/ 4 w 14"/>
                <a:gd name="T19" fmla="*/ 1 h 7"/>
                <a:gd name="T20" fmla="*/ 8 w 14"/>
                <a:gd name="T21" fmla="*/ 0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7"/>
                <a:gd name="T35" fmla="*/ 14 w 14"/>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7">
                  <a:moveTo>
                    <a:pt x="8" y="0"/>
                  </a:moveTo>
                  <a:lnTo>
                    <a:pt x="11" y="1"/>
                  </a:lnTo>
                  <a:lnTo>
                    <a:pt x="13" y="3"/>
                  </a:lnTo>
                  <a:lnTo>
                    <a:pt x="14" y="7"/>
                  </a:lnTo>
                  <a:lnTo>
                    <a:pt x="10" y="7"/>
                  </a:lnTo>
                  <a:lnTo>
                    <a:pt x="4" y="7"/>
                  </a:lnTo>
                  <a:lnTo>
                    <a:pt x="3" y="4"/>
                  </a:lnTo>
                  <a:lnTo>
                    <a:pt x="0" y="3"/>
                  </a:lnTo>
                  <a:lnTo>
                    <a:pt x="4" y="1"/>
                  </a:lnTo>
                  <a:lnTo>
                    <a:pt x="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2" name="Freeform 492"/>
            <p:cNvSpPr>
              <a:spLocks/>
            </p:cNvSpPr>
            <p:nvPr/>
          </p:nvSpPr>
          <p:spPr bwMode="auto">
            <a:xfrm>
              <a:off x="5253" y="3172"/>
              <a:ext cx="9" cy="16"/>
            </a:xfrm>
            <a:custGeom>
              <a:avLst/>
              <a:gdLst>
                <a:gd name="T0" fmla="*/ 6 w 9"/>
                <a:gd name="T1" fmla="*/ 0 h 16"/>
                <a:gd name="T2" fmla="*/ 9 w 9"/>
                <a:gd name="T3" fmla="*/ 1 h 16"/>
                <a:gd name="T4" fmla="*/ 9 w 9"/>
                <a:gd name="T5" fmla="*/ 6 h 16"/>
                <a:gd name="T6" fmla="*/ 6 w 9"/>
                <a:gd name="T7" fmla="*/ 10 h 16"/>
                <a:gd name="T8" fmla="*/ 3 w 9"/>
                <a:gd name="T9" fmla="*/ 16 h 16"/>
                <a:gd name="T10" fmla="*/ 3 w 9"/>
                <a:gd name="T11" fmla="*/ 14 h 16"/>
                <a:gd name="T12" fmla="*/ 3 w 9"/>
                <a:gd name="T13" fmla="*/ 13 h 16"/>
                <a:gd name="T14" fmla="*/ 2 w 9"/>
                <a:gd name="T15" fmla="*/ 7 h 16"/>
                <a:gd name="T16" fmla="*/ 0 w 9"/>
                <a:gd name="T17" fmla="*/ 3 h 16"/>
                <a:gd name="T18" fmla="*/ 3 w 9"/>
                <a:gd name="T19" fmla="*/ 1 h 16"/>
                <a:gd name="T20" fmla="*/ 6 w 9"/>
                <a:gd name="T21" fmla="*/ 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16"/>
                <a:gd name="T35" fmla="*/ 9 w 9"/>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16">
                  <a:moveTo>
                    <a:pt x="6" y="0"/>
                  </a:moveTo>
                  <a:lnTo>
                    <a:pt x="9" y="1"/>
                  </a:lnTo>
                  <a:lnTo>
                    <a:pt x="9" y="6"/>
                  </a:lnTo>
                  <a:lnTo>
                    <a:pt x="6" y="10"/>
                  </a:lnTo>
                  <a:lnTo>
                    <a:pt x="3" y="16"/>
                  </a:lnTo>
                  <a:lnTo>
                    <a:pt x="3" y="14"/>
                  </a:lnTo>
                  <a:lnTo>
                    <a:pt x="3" y="13"/>
                  </a:lnTo>
                  <a:lnTo>
                    <a:pt x="2" y="7"/>
                  </a:lnTo>
                  <a:lnTo>
                    <a:pt x="0" y="3"/>
                  </a:lnTo>
                  <a:lnTo>
                    <a:pt x="3" y="1"/>
                  </a:lnTo>
                  <a:lnTo>
                    <a:pt x="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3" name="Freeform 493"/>
            <p:cNvSpPr>
              <a:spLocks/>
            </p:cNvSpPr>
            <p:nvPr/>
          </p:nvSpPr>
          <p:spPr bwMode="auto">
            <a:xfrm>
              <a:off x="4778" y="3181"/>
              <a:ext cx="24" cy="48"/>
            </a:xfrm>
            <a:custGeom>
              <a:avLst/>
              <a:gdLst>
                <a:gd name="T0" fmla="*/ 3 w 24"/>
                <a:gd name="T1" fmla="*/ 0 h 48"/>
                <a:gd name="T2" fmla="*/ 10 w 24"/>
                <a:gd name="T3" fmla="*/ 4 h 48"/>
                <a:gd name="T4" fmla="*/ 14 w 24"/>
                <a:gd name="T5" fmla="*/ 12 h 48"/>
                <a:gd name="T6" fmla="*/ 18 w 24"/>
                <a:gd name="T7" fmla="*/ 20 h 48"/>
                <a:gd name="T8" fmla="*/ 24 w 24"/>
                <a:gd name="T9" fmla="*/ 28 h 48"/>
                <a:gd name="T10" fmla="*/ 20 w 24"/>
                <a:gd name="T11" fmla="*/ 40 h 48"/>
                <a:gd name="T12" fmla="*/ 14 w 24"/>
                <a:gd name="T13" fmla="*/ 48 h 48"/>
                <a:gd name="T14" fmla="*/ 14 w 24"/>
                <a:gd name="T15" fmla="*/ 48 h 48"/>
                <a:gd name="T16" fmla="*/ 13 w 24"/>
                <a:gd name="T17" fmla="*/ 48 h 48"/>
                <a:gd name="T18" fmla="*/ 7 w 24"/>
                <a:gd name="T19" fmla="*/ 47 h 48"/>
                <a:gd name="T20" fmla="*/ 1 w 24"/>
                <a:gd name="T21" fmla="*/ 47 h 48"/>
                <a:gd name="T22" fmla="*/ 0 w 24"/>
                <a:gd name="T23" fmla="*/ 34 h 48"/>
                <a:gd name="T24" fmla="*/ 0 w 24"/>
                <a:gd name="T25" fmla="*/ 22 h 48"/>
                <a:gd name="T26" fmla="*/ 0 w 24"/>
                <a:gd name="T27" fmla="*/ 11 h 48"/>
                <a:gd name="T28" fmla="*/ 3 w 24"/>
                <a:gd name="T29" fmla="*/ 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48"/>
                <a:gd name="T47" fmla="*/ 24 w 24"/>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48">
                  <a:moveTo>
                    <a:pt x="3" y="0"/>
                  </a:moveTo>
                  <a:lnTo>
                    <a:pt x="10" y="4"/>
                  </a:lnTo>
                  <a:lnTo>
                    <a:pt x="14" y="12"/>
                  </a:lnTo>
                  <a:lnTo>
                    <a:pt x="18" y="20"/>
                  </a:lnTo>
                  <a:lnTo>
                    <a:pt x="24" y="28"/>
                  </a:lnTo>
                  <a:lnTo>
                    <a:pt x="20" y="40"/>
                  </a:lnTo>
                  <a:lnTo>
                    <a:pt x="14" y="48"/>
                  </a:lnTo>
                  <a:lnTo>
                    <a:pt x="13" y="48"/>
                  </a:lnTo>
                  <a:lnTo>
                    <a:pt x="7" y="47"/>
                  </a:lnTo>
                  <a:lnTo>
                    <a:pt x="1" y="47"/>
                  </a:lnTo>
                  <a:lnTo>
                    <a:pt x="0" y="34"/>
                  </a:lnTo>
                  <a:lnTo>
                    <a:pt x="0" y="22"/>
                  </a:lnTo>
                  <a:lnTo>
                    <a:pt x="0" y="11"/>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4" name="Freeform 494"/>
            <p:cNvSpPr>
              <a:spLocks/>
            </p:cNvSpPr>
            <p:nvPr/>
          </p:nvSpPr>
          <p:spPr bwMode="auto">
            <a:xfrm>
              <a:off x="5269" y="3182"/>
              <a:ext cx="27" cy="47"/>
            </a:xfrm>
            <a:custGeom>
              <a:avLst/>
              <a:gdLst>
                <a:gd name="T0" fmla="*/ 21 w 27"/>
                <a:gd name="T1" fmla="*/ 47 h 47"/>
                <a:gd name="T2" fmla="*/ 16 w 27"/>
                <a:gd name="T3" fmla="*/ 47 h 47"/>
                <a:gd name="T4" fmla="*/ 10 w 27"/>
                <a:gd name="T5" fmla="*/ 46 h 47"/>
                <a:gd name="T6" fmla="*/ 7 w 27"/>
                <a:gd name="T7" fmla="*/ 43 h 47"/>
                <a:gd name="T8" fmla="*/ 4 w 27"/>
                <a:gd name="T9" fmla="*/ 40 h 47"/>
                <a:gd name="T10" fmla="*/ 1 w 27"/>
                <a:gd name="T11" fmla="*/ 31 h 47"/>
                <a:gd name="T12" fmla="*/ 0 w 27"/>
                <a:gd name="T13" fmla="*/ 20 h 47"/>
                <a:gd name="T14" fmla="*/ 10 w 27"/>
                <a:gd name="T15" fmla="*/ 10 h 47"/>
                <a:gd name="T16" fmla="*/ 18 w 27"/>
                <a:gd name="T17" fmla="*/ 0 h 47"/>
                <a:gd name="T18" fmla="*/ 18 w 27"/>
                <a:gd name="T19" fmla="*/ 1 h 47"/>
                <a:gd name="T20" fmla="*/ 18 w 27"/>
                <a:gd name="T21" fmla="*/ 3 h 47"/>
                <a:gd name="T22" fmla="*/ 23 w 27"/>
                <a:gd name="T23" fmla="*/ 16 h 47"/>
                <a:gd name="T24" fmla="*/ 27 w 27"/>
                <a:gd name="T25" fmla="*/ 27 h 47"/>
                <a:gd name="T26" fmla="*/ 23 w 27"/>
                <a:gd name="T27" fmla="*/ 31 h 47"/>
                <a:gd name="T28" fmla="*/ 18 w 27"/>
                <a:gd name="T29" fmla="*/ 36 h 47"/>
                <a:gd name="T30" fmla="*/ 20 w 27"/>
                <a:gd name="T31" fmla="*/ 41 h 47"/>
                <a:gd name="T32" fmla="*/ 21 w 27"/>
                <a:gd name="T33" fmla="*/ 47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47"/>
                <a:gd name="T53" fmla="*/ 27 w 27"/>
                <a:gd name="T54" fmla="*/ 47 h 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47">
                  <a:moveTo>
                    <a:pt x="21" y="47"/>
                  </a:moveTo>
                  <a:lnTo>
                    <a:pt x="16" y="47"/>
                  </a:lnTo>
                  <a:lnTo>
                    <a:pt x="10" y="46"/>
                  </a:lnTo>
                  <a:lnTo>
                    <a:pt x="7" y="43"/>
                  </a:lnTo>
                  <a:lnTo>
                    <a:pt x="4" y="40"/>
                  </a:lnTo>
                  <a:lnTo>
                    <a:pt x="1" y="31"/>
                  </a:lnTo>
                  <a:lnTo>
                    <a:pt x="0" y="20"/>
                  </a:lnTo>
                  <a:lnTo>
                    <a:pt x="10" y="10"/>
                  </a:lnTo>
                  <a:lnTo>
                    <a:pt x="18" y="0"/>
                  </a:lnTo>
                  <a:lnTo>
                    <a:pt x="18" y="1"/>
                  </a:lnTo>
                  <a:lnTo>
                    <a:pt x="18" y="3"/>
                  </a:lnTo>
                  <a:lnTo>
                    <a:pt x="23" y="16"/>
                  </a:lnTo>
                  <a:lnTo>
                    <a:pt x="27" y="27"/>
                  </a:lnTo>
                  <a:lnTo>
                    <a:pt x="23" y="31"/>
                  </a:lnTo>
                  <a:lnTo>
                    <a:pt x="18" y="36"/>
                  </a:lnTo>
                  <a:lnTo>
                    <a:pt x="20" y="41"/>
                  </a:lnTo>
                  <a:lnTo>
                    <a:pt x="21" y="4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5" name="Freeform 495"/>
            <p:cNvSpPr>
              <a:spLocks/>
            </p:cNvSpPr>
            <p:nvPr/>
          </p:nvSpPr>
          <p:spPr bwMode="auto">
            <a:xfrm>
              <a:off x="5252" y="3195"/>
              <a:ext cx="14" cy="13"/>
            </a:xfrm>
            <a:custGeom>
              <a:avLst/>
              <a:gdLst>
                <a:gd name="T0" fmla="*/ 11 w 14"/>
                <a:gd name="T1" fmla="*/ 0 h 13"/>
                <a:gd name="T2" fmla="*/ 14 w 14"/>
                <a:gd name="T3" fmla="*/ 3 h 13"/>
                <a:gd name="T4" fmla="*/ 14 w 14"/>
                <a:gd name="T5" fmla="*/ 6 h 13"/>
                <a:gd name="T6" fmla="*/ 14 w 14"/>
                <a:gd name="T7" fmla="*/ 10 h 13"/>
                <a:gd name="T8" fmla="*/ 13 w 14"/>
                <a:gd name="T9" fmla="*/ 13 h 13"/>
                <a:gd name="T10" fmla="*/ 13 w 14"/>
                <a:gd name="T11" fmla="*/ 13 h 13"/>
                <a:gd name="T12" fmla="*/ 11 w 14"/>
                <a:gd name="T13" fmla="*/ 13 h 13"/>
                <a:gd name="T14" fmla="*/ 5 w 14"/>
                <a:gd name="T15" fmla="*/ 13 h 13"/>
                <a:gd name="T16" fmla="*/ 0 w 14"/>
                <a:gd name="T17" fmla="*/ 11 h 13"/>
                <a:gd name="T18" fmla="*/ 5 w 14"/>
                <a:gd name="T19" fmla="*/ 6 h 13"/>
                <a:gd name="T20" fmla="*/ 11 w 14"/>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3"/>
                <a:gd name="T35" fmla="*/ 14 w 14"/>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3">
                  <a:moveTo>
                    <a:pt x="11" y="0"/>
                  </a:moveTo>
                  <a:lnTo>
                    <a:pt x="14" y="3"/>
                  </a:lnTo>
                  <a:lnTo>
                    <a:pt x="14" y="6"/>
                  </a:lnTo>
                  <a:lnTo>
                    <a:pt x="14" y="10"/>
                  </a:lnTo>
                  <a:lnTo>
                    <a:pt x="13" y="13"/>
                  </a:lnTo>
                  <a:lnTo>
                    <a:pt x="11" y="13"/>
                  </a:lnTo>
                  <a:lnTo>
                    <a:pt x="5" y="13"/>
                  </a:lnTo>
                  <a:lnTo>
                    <a:pt x="0" y="11"/>
                  </a:lnTo>
                  <a:lnTo>
                    <a:pt x="5" y="6"/>
                  </a:lnTo>
                  <a:lnTo>
                    <a:pt x="11"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6" name="Freeform 496"/>
            <p:cNvSpPr>
              <a:spLocks/>
            </p:cNvSpPr>
            <p:nvPr/>
          </p:nvSpPr>
          <p:spPr bwMode="auto">
            <a:xfrm>
              <a:off x="5102" y="3218"/>
              <a:ext cx="114" cy="137"/>
            </a:xfrm>
            <a:custGeom>
              <a:avLst/>
              <a:gdLst>
                <a:gd name="T0" fmla="*/ 88 w 114"/>
                <a:gd name="T1" fmla="*/ 0 h 137"/>
                <a:gd name="T2" fmla="*/ 101 w 114"/>
                <a:gd name="T3" fmla="*/ 8 h 137"/>
                <a:gd name="T4" fmla="*/ 114 w 114"/>
                <a:gd name="T5" fmla="*/ 18 h 137"/>
                <a:gd name="T6" fmla="*/ 114 w 114"/>
                <a:gd name="T7" fmla="*/ 20 h 137"/>
                <a:gd name="T8" fmla="*/ 114 w 114"/>
                <a:gd name="T9" fmla="*/ 23 h 137"/>
                <a:gd name="T10" fmla="*/ 111 w 114"/>
                <a:gd name="T11" fmla="*/ 30 h 137"/>
                <a:gd name="T12" fmla="*/ 107 w 114"/>
                <a:gd name="T13" fmla="*/ 34 h 137"/>
                <a:gd name="T14" fmla="*/ 103 w 114"/>
                <a:gd name="T15" fmla="*/ 38 h 137"/>
                <a:gd name="T16" fmla="*/ 97 w 114"/>
                <a:gd name="T17" fmla="*/ 43 h 137"/>
                <a:gd name="T18" fmla="*/ 104 w 114"/>
                <a:gd name="T19" fmla="*/ 58 h 137"/>
                <a:gd name="T20" fmla="*/ 110 w 114"/>
                <a:gd name="T21" fmla="*/ 75 h 137"/>
                <a:gd name="T22" fmla="*/ 104 w 114"/>
                <a:gd name="T23" fmla="*/ 81 h 137"/>
                <a:gd name="T24" fmla="*/ 100 w 114"/>
                <a:gd name="T25" fmla="*/ 88 h 137"/>
                <a:gd name="T26" fmla="*/ 95 w 114"/>
                <a:gd name="T27" fmla="*/ 97 h 137"/>
                <a:gd name="T28" fmla="*/ 94 w 114"/>
                <a:gd name="T29" fmla="*/ 105 h 137"/>
                <a:gd name="T30" fmla="*/ 91 w 114"/>
                <a:gd name="T31" fmla="*/ 114 h 137"/>
                <a:gd name="T32" fmla="*/ 88 w 114"/>
                <a:gd name="T33" fmla="*/ 123 h 137"/>
                <a:gd name="T34" fmla="*/ 84 w 114"/>
                <a:gd name="T35" fmla="*/ 130 h 137"/>
                <a:gd name="T36" fmla="*/ 80 w 114"/>
                <a:gd name="T37" fmla="*/ 137 h 137"/>
                <a:gd name="T38" fmla="*/ 68 w 114"/>
                <a:gd name="T39" fmla="*/ 133 h 137"/>
                <a:gd name="T40" fmla="*/ 58 w 114"/>
                <a:gd name="T41" fmla="*/ 127 h 137"/>
                <a:gd name="T42" fmla="*/ 37 w 114"/>
                <a:gd name="T43" fmla="*/ 125 h 137"/>
                <a:gd name="T44" fmla="*/ 17 w 114"/>
                <a:gd name="T45" fmla="*/ 124 h 137"/>
                <a:gd name="T46" fmla="*/ 16 w 114"/>
                <a:gd name="T47" fmla="*/ 113 h 137"/>
                <a:gd name="T48" fmla="*/ 11 w 114"/>
                <a:gd name="T49" fmla="*/ 104 h 137"/>
                <a:gd name="T50" fmla="*/ 7 w 114"/>
                <a:gd name="T51" fmla="*/ 97 h 137"/>
                <a:gd name="T52" fmla="*/ 0 w 114"/>
                <a:gd name="T53" fmla="*/ 90 h 137"/>
                <a:gd name="T54" fmla="*/ 0 w 114"/>
                <a:gd name="T55" fmla="*/ 83 h 137"/>
                <a:gd name="T56" fmla="*/ 1 w 114"/>
                <a:gd name="T57" fmla="*/ 77 h 137"/>
                <a:gd name="T58" fmla="*/ 4 w 114"/>
                <a:gd name="T59" fmla="*/ 71 h 137"/>
                <a:gd name="T60" fmla="*/ 6 w 114"/>
                <a:gd name="T61" fmla="*/ 67 h 137"/>
                <a:gd name="T62" fmla="*/ 13 w 114"/>
                <a:gd name="T63" fmla="*/ 68 h 137"/>
                <a:gd name="T64" fmla="*/ 21 w 114"/>
                <a:gd name="T65" fmla="*/ 70 h 137"/>
                <a:gd name="T66" fmla="*/ 27 w 114"/>
                <a:gd name="T67" fmla="*/ 61 h 137"/>
                <a:gd name="T68" fmla="*/ 33 w 114"/>
                <a:gd name="T69" fmla="*/ 54 h 137"/>
                <a:gd name="T70" fmla="*/ 44 w 114"/>
                <a:gd name="T71" fmla="*/ 47 h 137"/>
                <a:gd name="T72" fmla="*/ 55 w 114"/>
                <a:gd name="T73" fmla="*/ 41 h 137"/>
                <a:gd name="T74" fmla="*/ 73 w 114"/>
                <a:gd name="T75" fmla="*/ 20 h 137"/>
                <a:gd name="T76" fmla="*/ 88 w 114"/>
                <a:gd name="T77" fmla="*/ 0 h 1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4"/>
                <a:gd name="T118" fmla="*/ 0 h 137"/>
                <a:gd name="T119" fmla="*/ 114 w 114"/>
                <a:gd name="T120" fmla="*/ 137 h 1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4" h="137">
                  <a:moveTo>
                    <a:pt x="88" y="0"/>
                  </a:moveTo>
                  <a:lnTo>
                    <a:pt x="101" y="8"/>
                  </a:lnTo>
                  <a:lnTo>
                    <a:pt x="114" y="18"/>
                  </a:lnTo>
                  <a:lnTo>
                    <a:pt x="114" y="20"/>
                  </a:lnTo>
                  <a:lnTo>
                    <a:pt x="114" y="23"/>
                  </a:lnTo>
                  <a:lnTo>
                    <a:pt x="111" y="30"/>
                  </a:lnTo>
                  <a:lnTo>
                    <a:pt x="107" y="34"/>
                  </a:lnTo>
                  <a:lnTo>
                    <a:pt x="103" y="38"/>
                  </a:lnTo>
                  <a:lnTo>
                    <a:pt x="97" y="43"/>
                  </a:lnTo>
                  <a:lnTo>
                    <a:pt x="104" y="58"/>
                  </a:lnTo>
                  <a:lnTo>
                    <a:pt x="110" y="75"/>
                  </a:lnTo>
                  <a:lnTo>
                    <a:pt x="104" y="81"/>
                  </a:lnTo>
                  <a:lnTo>
                    <a:pt x="100" y="88"/>
                  </a:lnTo>
                  <a:lnTo>
                    <a:pt x="95" y="97"/>
                  </a:lnTo>
                  <a:lnTo>
                    <a:pt x="94" y="105"/>
                  </a:lnTo>
                  <a:lnTo>
                    <a:pt x="91" y="114"/>
                  </a:lnTo>
                  <a:lnTo>
                    <a:pt x="88" y="123"/>
                  </a:lnTo>
                  <a:lnTo>
                    <a:pt x="84" y="130"/>
                  </a:lnTo>
                  <a:lnTo>
                    <a:pt x="80" y="137"/>
                  </a:lnTo>
                  <a:lnTo>
                    <a:pt x="68" y="133"/>
                  </a:lnTo>
                  <a:lnTo>
                    <a:pt x="58" y="127"/>
                  </a:lnTo>
                  <a:lnTo>
                    <a:pt x="37" y="125"/>
                  </a:lnTo>
                  <a:lnTo>
                    <a:pt x="17" y="124"/>
                  </a:lnTo>
                  <a:lnTo>
                    <a:pt x="16" y="113"/>
                  </a:lnTo>
                  <a:lnTo>
                    <a:pt x="11" y="104"/>
                  </a:lnTo>
                  <a:lnTo>
                    <a:pt x="7" y="97"/>
                  </a:lnTo>
                  <a:lnTo>
                    <a:pt x="0" y="90"/>
                  </a:lnTo>
                  <a:lnTo>
                    <a:pt x="0" y="83"/>
                  </a:lnTo>
                  <a:lnTo>
                    <a:pt x="1" y="77"/>
                  </a:lnTo>
                  <a:lnTo>
                    <a:pt x="4" y="71"/>
                  </a:lnTo>
                  <a:lnTo>
                    <a:pt x="6" y="67"/>
                  </a:lnTo>
                  <a:lnTo>
                    <a:pt x="13" y="68"/>
                  </a:lnTo>
                  <a:lnTo>
                    <a:pt x="21" y="70"/>
                  </a:lnTo>
                  <a:lnTo>
                    <a:pt x="27" y="61"/>
                  </a:lnTo>
                  <a:lnTo>
                    <a:pt x="33" y="54"/>
                  </a:lnTo>
                  <a:lnTo>
                    <a:pt x="44" y="47"/>
                  </a:lnTo>
                  <a:lnTo>
                    <a:pt x="55" y="41"/>
                  </a:lnTo>
                  <a:lnTo>
                    <a:pt x="73" y="20"/>
                  </a:lnTo>
                  <a:lnTo>
                    <a:pt x="8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7" name="Freeform 497"/>
            <p:cNvSpPr>
              <a:spLocks/>
            </p:cNvSpPr>
            <p:nvPr/>
          </p:nvSpPr>
          <p:spPr bwMode="auto">
            <a:xfrm>
              <a:off x="4945" y="3229"/>
              <a:ext cx="127" cy="150"/>
            </a:xfrm>
            <a:custGeom>
              <a:avLst/>
              <a:gdLst>
                <a:gd name="T0" fmla="*/ 3 w 127"/>
                <a:gd name="T1" fmla="*/ 0 h 150"/>
                <a:gd name="T2" fmla="*/ 17 w 127"/>
                <a:gd name="T3" fmla="*/ 4 h 150"/>
                <a:gd name="T4" fmla="*/ 33 w 127"/>
                <a:gd name="T5" fmla="*/ 9 h 150"/>
                <a:gd name="T6" fmla="*/ 37 w 127"/>
                <a:gd name="T7" fmla="*/ 17 h 150"/>
                <a:gd name="T8" fmla="*/ 43 w 127"/>
                <a:gd name="T9" fmla="*/ 26 h 150"/>
                <a:gd name="T10" fmla="*/ 50 w 127"/>
                <a:gd name="T11" fmla="*/ 32 h 150"/>
                <a:gd name="T12" fmla="*/ 57 w 127"/>
                <a:gd name="T13" fmla="*/ 37 h 150"/>
                <a:gd name="T14" fmla="*/ 65 w 127"/>
                <a:gd name="T15" fmla="*/ 43 h 150"/>
                <a:gd name="T16" fmla="*/ 74 w 127"/>
                <a:gd name="T17" fmla="*/ 47 h 150"/>
                <a:gd name="T18" fmla="*/ 81 w 127"/>
                <a:gd name="T19" fmla="*/ 53 h 150"/>
                <a:gd name="T20" fmla="*/ 88 w 127"/>
                <a:gd name="T21" fmla="*/ 60 h 150"/>
                <a:gd name="T22" fmla="*/ 100 w 127"/>
                <a:gd name="T23" fmla="*/ 80 h 150"/>
                <a:gd name="T24" fmla="*/ 108 w 127"/>
                <a:gd name="T25" fmla="*/ 103 h 150"/>
                <a:gd name="T26" fmla="*/ 115 w 127"/>
                <a:gd name="T27" fmla="*/ 107 h 150"/>
                <a:gd name="T28" fmla="*/ 124 w 127"/>
                <a:gd name="T29" fmla="*/ 112 h 150"/>
                <a:gd name="T30" fmla="*/ 125 w 127"/>
                <a:gd name="T31" fmla="*/ 120 h 150"/>
                <a:gd name="T32" fmla="*/ 127 w 127"/>
                <a:gd name="T33" fmla="*/ 130 h 150"/>
                <a:gd name="T34" fmla="*/ 125 w 127"/>
                <a:gd name="T35" fmla="*/ 142 h 150"/>
                <a:gd name="T36" fmla="*/ 124 w 127"/>
                <a:gd name="T37" fmla="*/ 150 h 150"/>
                <a:gd name="T38" fmla="*/ 114 w 127"/>
                <a:gd name="T39" fmla="*/ 150 h 150"/>
                <a:gd name="T40" fmla="*/ 105 w 127"/>
                <a:gd name="T41" fmla="*/ 150 h 150"/>
                <a:gd name="T42" fmla="*/ 97 w 127"/>
                <a:gd name="T43" fmla="*/ 139 h 150"/>
                <a:gd name="T44" fmla="*/ 87 w 127"/>
                <a:gd name="T45" fmla="*/ 127 h 150"/>
                <a:gd name="T46" fmla="*/ 78 w 127"/>
                <a:gd name="T47" fmla="*/ 117 h 150"/>
                <a:gd name="T48" fmla="*/ 70 w 127"/>
                <a:gd name="T49" fmla="*/ 106 h 150"/>
                <a:gd name="T50" fmla="*/ 63 w 127"/>
                <a:gd name="T51" fmla="*/ 93 h 150"/>
                <a:gd name="T52" fmla="*/ 58 w 127"/>
                <a:gd name="T53" fmla="*/ 80 h 150"/>
                <a:gd name="T54" fmla="*/ 54 w 127"/>
                <a:gd name="T55" fmla="*/ 66 h 150"/>
                <a:gd name="T56" fmla="*/ 47 w 127"/>
                <a:gd name="T57" fmla="*/ 53 h 150"/>
                <a:gd name="T58" fmla="*/ 43 w 127"/>
                <a:gd name="T59" fmla="*/ 46 h 150"/>
                <a:gd name="T60" fmla="*/ 37 w 127"/>
                <a:gd name="T61" fmla="*/ 40 h 150"/>
                <a:gd name="T62" fmla="*/ 30 w 127"/>
                <a:gd name="T63" fmla="*/ 36 h 150"/>
                <a:gd name="T64" fmla="*/ 24 w 127"/>
                <a:gd name="T65" fmla="*/ 30 h 150"/>
                <a:gd name="T66" fmla="*/ 17 w 127"/>
                <a:gd name="T67" fmla="*/ 26 h 150"/>
                <a:gd name="T68" fmla="*/ 10 w 127"/>
                <a:gd name="T69" fmla="*/ 20 h 150"/>
                <a:gd name="T70" fmla="*/ 4 w 127"/>
                <a:gd name="T71" fmla="*/ 14 h 150"/>
                <a:gd name="T72" fmla="*/ 0 w 127"/>
                <a:gd name="T73" fmla="*/ 7 h 150"/>
                <a:gd name="T74" fmla="*/ 1 w 127"/>
                <a:gd name="T75" fmla="*/ 3 h 150"/>
                <a:gd name="T76" fmla="*/ 3 w 127"/>
                <a:gd name="T77" fmla="*/ 0 h 1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50"/>
                <a:gd name="T119" fmla="*/ 127 w 127"/>
                <a:gd name="T120" fmla="*/ 150 h 1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50">
                  <a:moveTo>
                    <a:pt x="3" y="0"/>
                  </a:moveTo>
                  <a:lnTo>
                    <a:pt x="17" y="4"/>
                  </a:lnTo>
                  <a:lnTo>
                    <a:pt x="33" y="9"/>
                  </a:lnTo>
                  <a:lnTo>
                    <a:pt x="37" y="17"/>
                  </a:lnTo>
                  <a:lnTo>
                    <a:pt x="43" y="26"/>
                  </a:lnTo>
                  <a:lnTo>
                    <a:pt x="50" y="32"/>
                  </a:lnTo>
                  <a:lnTo>
                    <a:pt x="57" y="37"/>
                  </a:lnTo>
                  <a:lnTo>
                    <a:pt x="65" y="43"/>
                  </a:lnTo>
                  <a:lnTo>
                    <a:pt x="74" y="47"/>
                  </a:lnTo>
                  <a:lnTo>
                    <a:pt x="81" y="53"/>
                  </a:lnTo>
                  <a:lnTo>
                    <a:pt x="88" y="60"/>
                  </a:lnTo>
                  <a:lnTo>
                    <a:pt x="100" y="80"/>
                  </a:lnTo>
                  <a:lnTo>
                    <a:pt x="108" y="103"/>
                  </a:lnTo>
                  <a:lnTo>
                    <a:pt x="115" y="107"/>
                  </a:lnTo>
                  <a:lnTo>
                    <a:pt x="124" y="112"/>
                  </a:lnTo>
                  <a:lnTo>
                    <a:pt x="125" y="120"/>
                  </a:lnTo>
                  <a:lnTo>
                    <a:pt x="127" y="130"/>
                  </a:lnTo>
                  <a:lnTo>
                    <a:pt x="125" y="142"/>
                  </a:lnTo>
                  <a:lnTo>
                    <a:pt x="124" y="150"/>
                  </a:lnTo>
                  <a:lnTo>
                    <a:pt x="114" y="150"/>
                  </a:lnTo>
                  <a:lnTo>
                    <a:pt x="105" y="150"/>
                  </a:lnTo>
                  <a:lnTo>
                    <a:pt x="97" y="139"/>
                  </a:lnTo>
                  <a:lnTo>
                    <a:pt x="87" y="127"/>
                  </a:lnTo>
                  <a:lnTo>
                    <a:pt x="78" y="117"/>
                  </a:lnTo>
                  <a:lnTo>
                    <a:pt x="70" y="106"/>
                  </a:lnTo>
                  <a:lnTo>
                    <a:pt x="63" y="93"/>
                  </a:lnTo>
                  <a:lnTo>
                    <a:pt x="58" y="80"/>
                  </a:lnTo>
                  <a:lnTo>
                    <a:pt x="54" y="66"/>
                  </a:lnTo>
                  <a:lnTo>
                    <a:pt x="47" y="53"/>
                  </a:lnTo>
                  <a:lnTo>
                    <a:pt x="43" y="46"/>
                  </a:lnTo>
                  <a:lnTo>
                    <a:pt x="37" y="40"/>
                  </a:lnTo>
                  <a:lnTo>
                    <a:pt x="30" y="36"/>
                  </a:lnTo>
                  <a:lnTo>
                    <a:pt x="24" y="30"/>
                  </a:lnTo>
                  <a:lnTo>
                    <a:pt x="17" y="26"/>
                  </a:lnTo>
                  <a:lnTo>
                    <a:pt x="10" y="20"/>
                  </a:lnTo>
                  <a:lnTo>
                    <a:pt x="4" y="14"/>
                  </a:lnTo>
                  <a:lnTo>
                    <a:pt x="0" y="7"/>
                  </a:lnTo>
                  <a:lnTo>
                    <a:pt x="1" y="3"/>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8" name="Freeform 498"/>
            <p:cNvSpPr>
              <a:spLocks/>
            </p:cNvSpPr>
            <p:nvPr/>
          </p:nvSpPr>
          <p:spPr bwMode="auto">
            <a:xfrm>
              <a:off x="5317" y="3273"/>
              <a:ext cx="6" cy="6"/>
            </a:xfrm>
            <a:custGeom>
              <a:avLst/>
              <a:gdLst>
                <a:gd name="T0" fmla="*/ 3 w 6"/>
                <a:gd name="T1" fmla="*/ 0 h 6"/>
                <a:gd name="T2" fmla="*/ 5 w 6"/>
                <a:gd name="T3" fmla="*/ 0 h 6"/>
                <a:gd name="T4" fmla="*/ 6 w 6"/>
                <a:gd name="T5" fmla="*/ 0 h 6"/>
                <a:gd name="T6" fmla="*/ 6 w 6"/>
                <a:gd name="T7" fmla="*/ 3 h 6"/>
                <a:gd name="T8" fmla="*/ 5 w 6"/>
                <a:gd name="T9" fmla="*/ 5 h 6"/>
                <a:gd name="T10" fmla="*/ 5 w 6"/>
                <a:gd name="T11" fmla="*/ 5 h 6"/>
                <a:gd name="T12" fmla="*/ 0 w 6"/>
                <a:gd name="T13" fmla="*/ 6 h 6"/>
                <a:gd name="T14" fmla="*/ 2 w 6"/>
                <a:gd name="T15" fmla="*/ 3 h 6"/>
                <a:gd name="T16" fmla="*/ 3 w 6"/>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3" y="0"/>
                  </a:moveTo>
                  <a:lnTo>
                    <a:pt x="5" y="0"/>
                  </a:lnTo>
                  <a:lnTo>
                    <a:pt x="6" y="0"/>
                  </a:lnTo>
                  <a:lnTo>
                    <a:pt x="6" y="3"/>
                  </a:lnTo>
                  <a:lnTo>
                    <a:pt x="5" y="5"/>
                  </a:lnTo>
                  <a:lnTo>
                    <a:pt x="0" y="6"/>
                  </a:lnTo>
                  <a:lnTo>
                    <a:pt x="2" y="3"/>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9" name="Freeform 499"/>
            <p:cNvSpPr>
              <a:spLocks/>
            </p:cNvSpPr>
            <p:nvPr/>
          </p:nvSpPr>
          <p:spPr bwMode="auto">
            <a:xfrm>
              <a:off x="5312" y="3283"/>
              <a:ext cx="5" cy="29"/>
            </a:xfrm>
            <a:custGeom>
              <a:avLst/>
              <a:gdLst>
                <a:gd name="T0" fmla="*/ 0 w 5"/>
                <a:gd name="T1" fmla="*/ 0 h 29"/>
                <a:gd name="T2" fmla="*/ 3 w 5"/>
                <a:gd name="T3" fmla="*/ 0 h 29"/>
                <a:gd name="T4" fmla="*/ 4 w 5"/>
                <a:gd name="T5" fmla="*/ 0 h 29"/>
                <a:gd name="T6" fmla="*/ 5 w 5"/>
                <a:gd name="T7" fmla="*/ 15 h 29"/>
                <a:gd name="T8" fmla="*/ 5 w 5"/>
                <a:gd name="T9" fmla="*/ 29 h 29"/>
                <a:gd name="T10" fmla="*/ 4 w 5"/>
                <a:gd name="T11" fmla="*/ 29 h 29"/>
                <a:gd name="T12" fmla="*/ 3 w 5"/>
                <a:gd name="T13" fmla="*/ 29 h 29"/>
                <a:gd name="T14" fmla="*/ 0 w 5"/>
                <a:gd name="T15" fmla="*/ 15 h 29"/>
                <a:gd name="T16" fmla="*/ 0 w 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29"/>
                <a:gd name="T29" fmla="*/ 5 w 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29">
                  <a:moveTo>
                    <a:pt x="0" y="0"/>
                  </a:moveTo>
                  <a:lnTo>
                    <a:pt x="3" y="0"/>
                  </a:lnTo>
                  <a:lnTo>
                    <a:pt x="4" y="0"/>
                  </a:lnTo>
                  <a:lnTo>
                    <a:pt x="5" y="15"/>
                  </a:lnTo>
                  <a:lnTo>
                    <a:pt x="5" y="29"/>
                  </a:lnTo>
                  <a:lnTo>
                    <a:pt x="4" y="29"/>
                  </a:lnTo>
                  <a:lnTo>
                    <a:pt x="3" y="29"/>
                  </a:lnTo>
                  <a:lnTo>
                    <a:pt x="0" y="1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0" name="Freeform 500"/>
            <p:cNvSpPr>
              <a:spLocks/>
            </p:cNvSpPr>
            <p:nvPr/>
          </p:nvSpPr>
          <p:spPr bwMode="auto">
            <a:xfrm>
              <a:off x="5262" y="3286"/>
              <a:ext cx="21" cy="15"/>
            </a:xfrm>
            <a:custGeom>
              <a:avLst/>
              <a:gdLst>
                <a:gd name="T0" fmla="*/ 20 w 21"/>
                <a:gd name="T1" fmla="*/ 0 h 15"/>
                <a:gd name="T2" fmla="*/ 21 w 21"/>
                <a:gd name="T3" fmla="*/ 3 h 15"/>
                <a:gd name="T4" fmla="*/ 21 w 21"/>
                <a:gd name="T5" fmla="*/ 5 h 15"/>
                <a:gd name="T6" fmla="*/ 21 w 21"/>
                <a:gd name="T7" fmla="*/ 7 h 15"/>
                <a:gd name="T8" fmla="*/ 20 w 21"/>
                <a:gd name="T9" fmla="*/ 9 h 15"/>
                <a:gd name="T10" fmla="*/ 15 w 21"/>
                <a:gd name="T11" fmla="*/ 12 h 15"/>
                <a:gd name="T12" fmla="*/ 10 w 21"/>
                <a:gd name="T13" fmla="*/ 15 h 15"/>
                <a:gd name="T14" fmla="*/ 5 w 21"/>
                <a:gd name="T15" fmla="*/ 12 h 15"/>
                <a:gd name="T16" fmla="*/ 0 w 21"/>
                <a:gd name="T17" fmla="*/ 9 h 15"/>
                <a:gd name="T18" fmla="*/ 0 w 21"/>
                <a:gd name="T19" fmla="*/ 9 h 15"/>
                <a:gd name="T20" fmla="*/ 0 w 21"/>
                <a:gd name="T21" fmla="*/ 7 h 15"/>
                <a:gd name="T22" fmla="*/ 8 w 21"/>
                <a:gd name="T23" fmla="*/ 7 h 15"/>
                <a:gd name="T24" fmla="*/ 18 w 21"/>
                <a:gd name="T25" fmla="*/ 6 h 15"/>
                <a:gd name="T26" fmla="*/ 18 w 21"/>
                <a:gd name="T27" fmla="*/ 3 h 15"/>
                <a:gd name="T28" fmla="*/ 20 w 21"/>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15"/>
                <a:gd name="T47" fmla="*/ 21 w 21"/>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15">
                  <a:moveTo>
                    <a:pt x="20" y="0"/>
                  </a:moveTo>
                  <a:lnTo>
                    <a:pt x="21" y="3"/>
                  </a:lnTo>
                  <a:lnTo>
                    <a:pt x="21" y="5"/>
                  </a:lnTo>
                  <a:lnTo>
                    <a:pt x="21" y="7"/>
                  </a:lnTo>
                  <a:lnTo>
                    <a:pt x="20" y="9"/>
                  </a:lnTo>
                  <a:lnTo>
                    <a:pt x="15" y="12"/>
                  </a:lnTo>
                  <a:lnTo>
                    <a:pt x="10" y="15"/>
                  </a:lnTo>
                  <a:lnTo>
                    <a:pt x="5" y="12"/>
                  </a:lnTo>
                  <a:lnTo>
                    <a:pt x="0" y="9"/>
                  </a:lnTo>
                  <a:lnTo>
                    <a:pt x="0" y="7"/>
                  </a:lnTo>
                  <a:lnTo>
                    <a:pt x="8" y="7"/>
                  </a:lnTo>
                  <a:lnTo>
                    <a:pt x="18" y="6"/>
                  </a:lnTo>
                  <a:lnTo>
                    <a:pt x="18" y="3"/>
                  </a:lnTo>
                  <a:lnTo>
                    <a:pt x="2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1" name="Freeform 501"/>
            <p:cNvSpPr>
              <a:spLocks/>
            </p:cNvSpPr>
            <p:nvPr/>
          </p:nvSpPr>
          <p:spPr bwMode="auto">
            <a:xfrm>
              <a:off x="5232" y="3292"/>
              <a:ext cx="27" cy="9"/>
            </a:xfrm>
            <a:custGeom>
              <a:avLst/>
              <a:gdLst>
                <a:gd name="T0" fmla="*/ 15 w 27"/>
                <a:gd name="T1" fmla="*/ 0 h 9"/>
                <a:gd name="T2" fmla="*/ 21 w 27"/>
                <a:gd name="T3" fmla="*/ 1 h 9"/>
                <a:gd name="T4" fmla="*/ 27 w 27"/>
                <a:gd name="T5" fmla="*/ 1 h 9"/>
                <a:gd name="T6" fmla="*/ 27 w 27"/>
                <a:gd name="T7" fmla="*/ 3 h 9"/>
                <a:gd name="T8" fmla="*/ 27 w 27"/>
                <a:gd name="T9" fmla="*/ 3 h 9"/>
                <a:gd name="T10" fmla="*/ 18 w 27"/>
                <a:gd name="T11" fmla="*/ 4 h 9"/>
                <a:gd name="T12" fmla="*/ 11 w 27"/>
                <a:gd name="T13" fmla="*/ 7 h 9"/>
                <a:gd name="T14" fmla="*/ 8 w 27"/>
                <a:gd name="T15" fmla="*/ 9 h 9"/>
                <a:gd name="T16" fmla="*/ 5 w 27"/>
                <a:gd name="T17" fmla="*/ 9 h 9"/>
                <a:gd name="T18" fmla="*/ 3 w 27"/>
                <a:gd name="T19" fmla="*/ 7 h 9"/>
                <a:gd name="T20" fmla="*/ 0 w 27"/>
                <a:gd name="T21" fmla="*/ 6 h 9"/>
                <a:gd name="T22" fmla="*/ 0 w 27"/>
                <a:gd name="T23" fmla="*/ 4 h 9"/>
                <a:gd name="T24" fmla="*/ 1 w 27"/>
                <a:gd name="T25" fmla="*/ 1 h 9"/>
                <a:gd name="T26" fmla="*/ 8 w 27"/>
                <a:gd name="T27" fmla="*/ 1 h 9"/>
                <a:gd name="T28" fmla="*/ 15 w 27"/>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9"/>
                <a:gd name="T47" fmla="*/ 27 w 27"/>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9">
                  <a:moveTo>
                    <a:pt x="15" y="0"/>
                  </a:moveTo>
                  <a:lnTo>
                    <a:pt x="21" y="1"/>
                  </a:lnTo>
                  <a:lnTo>
                    <a:pt x="27" y="1"/>
                  </a:lnTo>
                  <a:lnTo>
                    <a:pt x="27" y="3"/>
                  </a:lnTo>
                  <a:lnTo>
                    <a:pt x="18" y="4"/>
                  </a:lnTo>
                  <a:lnTo>
                    <a:pt x="11" y="7"/>
                  </a:lnTo>
                  <a:lnTo>
                    <a:pt x="8" y="9"/>
                  </a:lnTo>
                  <a:lnTo>
                    <a:pt x="5" y="9"/>
                  </a:lnTo>
                  <a:lnTo>
                    <a:pt x="3" y="7"/>
                  </a:lnTo>
                  <a:lnTo>
                    <a:pt x="0" y="6"/>
                  </a:lnTo>
                  <a:lnTo>
                    <a:pt x="0" y="4"/>
                  </a:lnTo>
                  <a:lnTo>
                    <a:pt x="1" y="1"/>
                  </a:lnTo>
                  <a:lnTo>
                    <a:pt x="8" y="1"/>
                  </a:lnTo>
                  <a:lnTo>
                    <a:pt x="1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2" name="Freeform 502"/>
            <p:cNvSpPr>
              <a:spLocks/>
            </p:cNvSpPr>
            <p:nvPr/>
          </p:nvSpPr>
          <p:spPr bwMode="auto">
            <a:xfrm>
              <a:off x="5355" y="3308"/>
              <a:ext cx="211" cy="128"/>
            </a:xfrm>
            <a:custGeom>
              <a:avLst/>
              <a:gdLst>
                <a:gd name="T0" fmla="*/ 71 w 211"/>
                <a:gd name="T1" fmla="*/ 97 h 128"/>
                <a:gd name="T2" fmla="*/ 77 w 211"/>
                <a:gd name="T3" fmla="*/ 91 h 128"/>
                <a:gd name="T4" fmla="*/ 82 w 211"/>
                <a:gd name="T5" fmla="*/ 85 h 128"/>
                <a:gd name="T6" fmla="*/ 69 w 211"/>
                <a:gd name="T7" fmla="*/ 70 h 128"/>
                <a:gd name="T8" fmla="*/ 57 w 211"/>
                <a:gd name="T9" fmla="*/ 55 h 128"/>
                <a:gd name="T10" fmla="*/ 44 w 211"/>
                <a:gd name="T11" fmla="*/ 55 h 128"/>
                <a:gd name="T12" fmla="*/ 34 w 211"/>
                <a:gd name="T13" fmla="*/ 58 h 128"/>
                <a:gd name="T14" fmla="*/ 31 w 211"/>
                <a:gd name="T15" fmla="*/ 48 h 128"/>
                <a:gd name="T16" fmla="*/ 28 w 211"/>
                <a:gd name="T17" fmla="*/ 40 h 128"/>
                <a:gd name="T18" fmla="*/ 18 w 211"/>
                <a:gd name="T19" fmla="*/ 37 h 128"/>
                <a:gd name="T20" fmla="*/ 10 w 211"/>
                <a:gd name="T21" fmla="*/ 35 h 128"/>
                <a:gd name="T22" fmla="*/ 11 w 211"/>
                <a:gd name="T23" fmla="*/ 33 h 128"/>
                <a:gd name="T24" fmla="*/ 20 w 211"/>
                <a:gd name="T25" fmla="*/ 30 h 128"/>
                <a:gd name="T26" fmla="*/ 25 w 211"/>
                <a:gd name="T27" fmla="*/ 25 h 128"/>
                <a:gd name="T28" fmla="*/ 17 w 211"/>
                <a:gd name="T29" fmla="*/ 24 h 128"/>
                <a:gd name="T30" fmla="*/ 7 w 211"/>
                <a:gd name="T31" fmla="*/ 20 h 128"/>
                <a:gd name="T32" fmla="*/ 1 w 211"/>
                <a:gd name="T33" fmla="*/ 14 h 128"/>
                <a:gd name="T34" fmla="*/ 8 w 211"/>
                <a:gd name="T35" fmla="*/ 5 h 128"/>
                <a:gd name="T36" fmla="*/ 21 w 211"/>
                <a:gd name="T37" fmla="*/ 3 h 128"/>
                <a:gd name="T38" fmla="*/ 31 w 211"/>
                <a:gd name="T39" fmla="*/ 10 h 128"/>
                <a:gd name="T40" fmla="*/ 32 w 211"/>
                <a:gd name="T41" fmla="*/ 20 h 128"/>
                <a:gd name="T42" fmla="*/ 30 w 211"/>
                <a:gd name="T43" fmla="*/ 27 h 128"/>
                <a:gd name="T44" fmla="*/ 32 w 211"/>
                <a:gd name="T45" fmla="*/ 34 h 128"/>
                <a:gd name="T46" fmla="*/ 42 w 211"/>
                <a:gd name="T47" fmla="*/ 37 h 128"/>
                <a:gd name="T48" fmla="*/ 54 w 211"/>
                <a:gd name="T49" fmla="*/ 33 h 128"/>
                <a:gd name="T50" fmla="*/ 62 w 211"/>
                <a:gd name="T51" fmla="*/ 25 h 128"/>
                <a:gd name="T52" fmla="*/ 71 w 211"/>
                <a:gd name="T53" fmla="*/ 18 h 128"/>
                <a:gd name="T54" fmla="*/ 94 w 211"/>
                <a:gd name="T55" fmla="*/ 23 h 128"/>
                <a:gd name="T56" fmla="*/ 132 w 211"/>
                <a:gd name="T57" fmla="*/ 40 h 128"/>
                <a:gd name="T58" fmla="*/ 154 w 211"/>
                <a:gd name="T59" fmla="*/ 54 h 128"/>
                <a:gd name="T60" fmla="*/ 165 w 211"/>
                <a:gd name="T61" fmla="*/ 68 h 128"/>
                <a:gd name="T62" fmla="*/ 178 w 211"/>
                <a:gd name="T63" fmla="*/ 94 h 128"/>
                <a:gd name="T64" fmla="*/ 199 w 211"/>
                <a:gd name="T65" fmla="*/ 118 h 128"/>
                <a:gd name="T66" fmla="*/ 209 w 211"/>
                <a:gd name="T67" fmla="*/ 128 h 128"/>
                <a:gd name="T68" fmla="*/ 195 w 211"/>
                <a:gd name="T69" fmla="*/ 127 h 128"/>
                <a:gd name="T70" fmla="*/ 167 w 211"/>
                <a:gd name="T71" fmla="*/ 110 h 128"/>
                <a:gd name="T72" fmla="*/ 144 w 211"/>
                <a:gd name="T73" fmla="*/ 92 h 128"/>
                <a:gd name="T74" fmla="*/ 135 w 211"/>
                <a:gd name="T75" fmla="*/ 97 h 128"/>
                <a:gd name="T76" fmla="*/ 129 w 211"/>
                <a:gd name="T77" fmla="*/ 108 h 128"/>
                <a:gd name="T78" fmla="*/ 111 w 211"/>
                <a:gd name="T79" fmla="*/ 111 h 128"/>
                <a:gd name="T80" fmla="*/ 92 w 211"/>
                <a:gd name="T81" fmla="*/ 104 h 128"/>
                <a:gd name="T82" fmla="*/ 79 w 211"/>
                <a:gd name="T83" fmla="*/ 101 h 1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1"/>
                <a:gd name="T127" fmla="*/ 0 h 128"/>
                <a:gd name="T128" fmla="*/ 211 w 211"/>
                <a:gd name="T129" fmla="*/ 128 h 1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1" h="128">
                  <a:moveTo>
                    <a:pt x="69" y="101"/>
                  </a:moveTo>
                  <a:lnTo>
                    <a:pt x="71" y="97"/>
                  </a:lnTo>
                  <a:lnTo>
                    <a:pt x="71" y="91"/>
                  </a:lnTo>
                  <a:lnTo>
                    <a:pt x="77" y="91"/>
                  </a:lnTo>
                  <a:lnTo>
                    <a:pt x="82" y="91"/>
                  </a:lnTo>
                  <a:lnTo>
                    <a:pt x="82" y="85"/>
                  </a:lnTo>
                  <a:lnTo>
                    <a:pt x="82" y="80"/>
                  </a:lnTo>
                  <a:lnTo>
                    <a:pt x="69" y="70"/>
                  </a:lnTo>
                  <a:lnTo>
                    <a:pt x="61" y="58"/>
                  </a:lnTo>
                  <a:lnTo>
                    <a:pt x="57" y="55"/>
                  </a:lnTo>
                  <a:lnTo>
                    <a:pt x="51" y="54"/>
                  </a:lnTo>
                  <a:lnTo>
                    <a:pt x="44" y="55"/>
                  </a:lnTo>
                  <a:lnTo>
                    <a:pt x="37" y="60"/>
                  </a:lnTo>
                  <a:lnTo>
                    <a:pt x="34" y="58"/>
                  </a:lnTo>
                  <a:lnTo>
                    <a:pt x="31" y="55"/>
                  </a:lnTo>
                  <a:lnTo>
                    <a:pt x="31" y="48"/>
                  </a:lnTo>
                  <a:lnTo>
                    <a:pt x="30" y="44"/>
                  </a:lnTo>
                  <a:lnTo>
                    <a:pt x="28" y="40"/>
                  </a:lnTo>
                  <a:lnTo>
                    <a:pt x="22" y="35"/>
                  </a:lnTo>
                  <a:lnTo>
                    <a:pt x="18" y="37"/>
                  </a:lnTo>
                  <a:lnTo>
                    <a:pt x="14" y="37"/>
                  </a:lnTo>
                  <a:lnTo>
                    <a:pt x="10" y="35"/>
                  </a:lnTo>
                  <a:lnTo>
                    <a:pt x="7" y="31"/>
                  </a:lnTo>
                  <a:lnTo>
                    <a:pt x="11" y="33"/>
                  </a:lnTo>
                  <a:lnTo>
                    <a:pt x="14" y="35"/>
                  </a:lnTo>
                  <a:lnTo>
                    <a:pt x="20" y="30"/>
                  </a:lnTo>
                  <a:lnTo>
                    <a:pt x="25" y="27"/>
                  </a:lnTo>
                  <a:lnTo>
                    <a:pt x="25" y="25"/>
                  </a:lnTo>
                  <a:lnTo>
                    <a:pt x="17" y="24"/>
                  </a:lnTo>
                  <a:lnTo>
                    <a:pt x="10" y="21"/>
                  </a:lnTo>
                  <a:lnTo>
                    <a:pt x="7" y="20"/>
                  </a:lnTo>
                  <a:lnTo>
                    <a:pt x="4" y="17"/>
                  </a:lnTo>
                  <a:lnTo>
                    <a:pt x="1" y="14"/>
                  </a:lnTo>
                  <a:lnTo>
                    <a:pt x="0" y="10"/>
                  </a:lnTo>
                  <a:lnTo>
                    <a:pt x="8" y="5"/>
                  </a:lnTo>
                  <a:lnTo>
                    <a:pt x="15" y="0"/>
                  </a:lnTo>
                  <a:lnTo>
                    <a:pt x="21" y="3"/>
                  </a:lnTo>
                  <a:lnTo>
                    <a:pt x="27" y="5"/>
                  </a:lnTo>
                  <a:lnTo>
                    <a:pt x="31" y="10"/>
                  </a:lnTo>
                  <a:lnTo>
                    <a:pt x="35" y="15"/>
                  </a:lnTo>
                  <a:lnTo>
                    <a:pt x="32" y="20"/>
                  </a:lnTo>
                  <a:lnTo>
                    <a:pt x="30" y="24"/>
                  </a:lnTo>
                  <a:lnTo>
                    <a:pt x="30" y="27"/>
                  </a:lnTo>
                  <a:lnTo>
                    <a:pt x="31" y="31"/>
                  </a:lnTo>
                  <a:lnTo>
                    <a:pt x="32" y="34"/>
                  </a:lnTo>
                  <a:lnTo>
                    <a:pt x="35" y="35"/>
                  </a:lnTo>
                  <a:lnTo>
                    <a:pt x="42" y="37"/>
                  </a:lnTo>
                  <a:lnTo>
                    <a:pt x="48" y="35"/>
                  </a:lnTo>
                  <a:lnTo>
                    <a:pt x="54" y="33"/>
                  </a:lnTo>
                  <a:lnTo>
                    <a:pt x="58" y="30"/>
                  </a:lnTo>
                  <a:lnTo>
                    <a:pt x="62" y="25"/>
                  </a:lnTo>
                  <a:lnTo>
                    <a:pt x="67" y="21"/>
                  </a:lnTo>
                  <a:lnTo>
                    <a:pt x="71" y="18"/>
                  </a:lnTo>
                  <a:lnTo>
                    <a:pt x="77" y="17"/>
                  </a:lnTo>
                  <a:lnTo>
                    <a:pt x="94" y="23"/>
                  </a:lnTo>
                  <a:lnTo>
                    <a:pt x="114" y="31"/>
                  </a:lnTo>
                  <a:lnTo>
                    <a:pt x="132" y="40"/>
                  </a:lnTo>
                  <a:lnTo>
                    <a:pt x="148" y="48"/>
                  </a:lnTo>
                  <a:lnTo>
                    <a:pt x="154" y="54"/>
                  </a:lnTo>
                  <a:lnTo>
                    <a:pt x="159" y="61"/>
                  </a:lnTo>
                  <a:lnTo>
                    <a:pt x="165" y="68"/>
                  </a:lnTo>
                  <a:lnTo>
                    <a:pt x="169" y="77"/>
                  </a:lnTo>
                  <a:lnTo>
                    <a:pt x="178" y="94"/>
                  </a:lnTo>
                  <a:lnTo>
                    <a:pt x="188" y="108"/>
                  </a:lnTo>
                  <a:lnTo>
                    <a:pt x="199" y="118"/>
                  </a:lnTo>
                  <a:lnTo>
                    <a:pt x="211" y="128"/>
                  </a:lnTo>
                  <a:lnTo>
                    <a:pt x="209" y="128"/>
                  </a:lnTo>
                  <a:lnTo>
                    <a:pt x="195" y="127"/>
                  </a:lnTo>
                  <a:lnTo>
                    <a:pt x="181" y="127"/>
                  </a:lnTo>
                  <a:lnTo>
                    <a:pt x="167" y="110"/>
                  </a:lnTo>
                  <a:lnTo>
                    <a:pt x="151" y="92"/>
                  </a:lnTo>
                  <a:lnTo>
                    <a:pt x="144" y="92"/>
                  </a:lnTo>
                  <a:lnTo>
                    <a:pt x="138" y="94"/>
                  </a:lnTo>
                  <a:lnTo>
                    <a:pt x="135" y="97"/>
                  </a:lnTo>
                  <a:lnTo>
                    <a:pt x="129" y="98"/>
                  </a:lnTo>
                  <a:lnTo>
                    <a:pt x="129" y="108"/>
                  </a:lnTo>
                  <a:lnTo>
                    <a:pt x="127" y="114"/>
                  </a:lnTo>
                  <a:lnTo>
                    <a:pt x="111" y="111"/>
                  </a:lnTo>
                  <a:lnTo>
                    <a:pt x="98" y="107"/>
                  </a:lnTo>
                  <a:lnTo>
                    <a:pt x="92" y="104"/>
                  </a:lnTo>
                  <a:lnTo>
                    <a:pt x="87" y="102"/>
                  </a:lnTo>
                  <a:lnTo>
                    <a:pt x="79" y="101"/>
                  </a:lnTo>
                  <a:lnTo>
                    <a:pt x="69" y="101"/>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3" name="Freeform 503"/>
            <p:cNvSpPr>
              <a:spLocks/>
            </p:cNvSpPr>
            <p:nvPr/>
          </p:nvSpPr>
          <p:spPr bwMode="auto">
            <a:xfrm>
              <a:off x="3317" y="3312"/>
              <a:ext cx="14" cy="10"/>
            </a:xfrm>
            <a:custGeom>
              <a:avLst/>
              <a:gdLst>
                <a:gd name="T0" fmla="*/ 4 w 14"/>
                <a:gd name="T1" fmla="*/ 0 h 10"/>
                <a:gd name="T2" fmla="*/ 9 w 14"/>
                <a:gd name="T3" fmla="*/ 0 h 10"/>
                <a:gd name="T4" fmla="*/ 14 w 14"/>
                <a:gd name="T5" fmla="*/ 0 h 10"/>
                <a:gd name="T6" fmla="*/ 14 w 14"/>
                <a:gd name="T7" fmla="*/ 3 h 10"/>
                <a:gd name="T8" fmla="*/ 14 w 14"/>
                <a:gd name="T9" fmla="*/ 6 h 10"/>
                <a:gd name="T10" fmla="*/ 13 w 14"/>
                <a:gd name="T11" fmla="*/ 9 h 10"/>
                <a:gd name="T12" fmla="*/ 12 w 14"/>
                <a:gd name="T13" fmla="*/ 10 h 10"/>
                <a:gd name="T14" fmla="*/ 10 w 14"/>
                <a:gd name="T15" fmla="*/ 10 h 10"/>
                <a:gd name="T16" fmla="*/ 10 w 14"/>
                <a:gd name="T17" fmla="*/ 10 h 10"/>
                <a:gd name="T18" fmla="*/ 4 w 14"/>
                <a:gd name="T19" fmla="*/ 9 h 10"/>
                <a:gd name="T20" fmla="*/ 0 w 14"/>
                <a:gd name="T21" fmla="*/ 6 h 10"/>
                <a:gd name="T22" fmla="*/ 2 w 14"/>
                <a:gd name="T23" fmla="*/ 3 h 10"/>
                <a:gd name="T24" fmla="*/ 4 w 14"/>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0"/>
                <a:gd name="T41" fmla="*/ 14 w 14"/>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0">
                  <a:moveTo>
                    <a:pt x="4" y="0"/>
                  </a:moveTo>
                  <a:lnTo>
                    <a:pt x="9" y="0"/>
                  </a:lnTo>
                  <a:lnTo>
                    <a:pt x="14" y="0"/>
                  </a:lnTo>
                  <a:lnTo>
                    <a:pt x="14" y="3"/>
                  </a:lnTo>
                  <a:lnTo>
                    <a:pt x="14" y="6"/>
                  </a:lnTo>
                  <a:lnTo>
                    <a:pt x="13" y="9"/>
                  </a:lnTo>
                  <a:lnTo>
                    <a:pt x="12" y="10"/>
                  </a:lnTo>
                  <a:lnTo>
                    <a:pt x="10" y="10"/>
                  </a:lnTo>
                  <a:lnTo>
                    <a:pt x="4" y="9"/>
                  </a:lnTo>
                  <a:lnTo>
                    <a:pt x="0" y="6"/>
                  </a:lnTo>
                  <a:lnTo>
                    <a:pt x="2" y="3"/>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4" name="Freeform 504"/>
            <p:cNvSpPr>
              <a:spLocks/>
            </p:cNvSpPr>
            <p:nvPr/>
          </p:nvSpPr>
          <p:spPr bwMode="auto">
            <a:xfrm>
              <a:off x="5215" y="3313"/>
              <a:ext cx="48" cy="55"/>
            </a:xfrm>
            <a:custGeom>
              <a:avLst/>
              <a:gdLst>
                <a:gd name="T0" fmla="*/ 48 w 48"/>
                <a:gd name="T1" fmla="*/ 12 h 55"/>
                <a:gd name="T2" fmla="*/ 42 w 48"/>
                <a:gd name="T3" fmla="*/ 12 h 55"/>
                <a:gd name="T4" fmla="*/ 35 w 48"/>
                <a:gd name="T5" fmla="*/ 13 h 55"/>
                <a:gd name="T6" fmla="*/ 35 w 48"/>
                <a:gd name="T7" fmla="*/ 22 h 55"/>
                <a:gd name="T8" fmla="*/ 37 w 48"/>
                <a:gd name="T9" fmla="*/ 30 h 55"/>
                <a:gd name="T10" fmla="*/ 40 w 48"/>
                <a:gd name="T11" fmla="*/ 40 h 55"/>
                <a:gd name="T12" fmla="*/ 42 w 48"/>
                <a:gd name="T13" fmla="*/ 50 h 55"/>
                <a:gd name="T14" fmla="*/ 40 w 48"/>
                <a:gd name="T15" fmla="*/ 50 h 55"/>
                <a:gd name="T16" fmla="*/ 37 w 48"/>
                <a:gd name="T17" fmla="*/ 49 h 55"/>
                <a:gd name="T18" fmla="*/ 28 w 48"/>
                <a:gd name="T19" fmla="*/ 38 h 55"/>
                <a:gd name="T20" fmla="*/ 20 w 48"/>
                <a:gd name="T21" fmla="*/ 26 h 55"/>
                <a:gd name="T22" fmla="*/ 17 w 48"/>
                <a:gd name="T23" fmla="*/ 28 h 55"/>
                <a:gd name="T24" fmla="*/ 15 w 48"/>
                <a:gd name="T25" fmla="*/ 29 h 55"/>
                <a:gd name="T26" fmla="*/ 14 w 48"/>
                <a:gd name="T27" fmla="*/ 42 h 55"/>
                <a:gd name="T28" fmla="*/ 17 w 48"/>
                <a:gd name="T29" fmla="*/ 55 h 55"/>
                <a:gd name="T30" fmla="*/ 14 w 48"/>
                <a:gd name="T31" fmla="*/ 53 h 55"/>
                <a:gd name="T32" fmla="*/ 11 w 48"/>
                <a:gd name="T33" fmla="*/ 52 h 55"/>
                <a:gd name="T34" fmla="*/ 8 w 48"/>
                <a:gd name="T35" fmla="*/ 52 h 55"/>
                <a:gd name="T36" fmla="*/ 7 w 48"/>
                <a:gd name="T37" fmla="*/ 49 h 55"/>
                <a:gd name="T38" fmla="*/ 4 w 48"/>
                <a:gd name="T39" fmla="*/ 36 h 55"/>
                <a:gd name="T40" fmla="*/ 0 w 48"/>
                <a:gd name="T41" fmla="*/ 23 h 55"/>
                <a:gd name="T42" fmla="*/ 5 w 48"/>
                <a:gd name="T43" fmla="*/ 12 h 55"/>
                <a:gd name="T44" fmla="*/ 11 w 48"/>
                <a:gd name="T45" fmla="*/ 0 h 55"/>
                <a:gd name="T46" fmla="*/ 17 w 48"/>
                <a:gd name="T47" fmla="*/ 5 h 55"/>
                <a:gd name="T48" fmla="*/ 24 w 48"/>
                <a:gd name="T49" fmla="*/ 9 h 55"/>
                <a:gd name="T50" fmla="*/ 30 w 48"/>
                <a:gd name="T51" fmla="*/ 6 h 55"/>
                <a:gd name="T52" fmla="*/ 35 w 48"/>
                <a:gd name="T53" fmla="*/ 3 h 55"/>
                <a:gd name="T54" fmla="*/ 41 w 48"/>
                <a:gd name="T55" fmla="*/ 3 h 55"/>
                <a:gd name="T56" fmla="*/ 48 w 48"/>
                <a:gd name="T57" fmla="*/ 3 h 55"/>
                <a:gd name="T58" fmla="*/ 48 w 48"/>
                <a:gd name="T59" fmla="*/ 8 h 55"/>
                <a:gd name="T60" fmla="*/ 48 w 48"/>
                <a:gd name="T61" fmla="*/ 12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8"/>
                <a:gd name="T94" fmla="*/ 0 h 55"/>
                <a:gd name="T95" fmla="*/ 48 w 48"/>
                <a:gd name="T96" fmla="*/ 55 h 5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8" h="55">
                  <a:moveTo>
                    <a:pt x="48" y="12"/>
                  </a:moveTo>
                  <a:lnTo>
                    <a:pt x="42" y="12"/>
                  </a:lnTo>
                  <a:lnTo>
                    <a:pt x="35" y="13"/>
                  </a:lnTo>
                  <a:lnTo>
                    <a:pt x="35" y="22"/>
                  </a:lnTo>
                  <a:lnTo>
                    <a:pt x="37" y="30"/>
                  </a:lnTo>
                  <a:lnTo>
                    <a:pt x="40" y="40"/>
                  </a:lnTo>
                  <a:lnTo>
                    <a:pt x="42" y="50"/>
                  </a:lnTo>
                  <a:lnTo>
                    <a:pt x="40" y="50"/>
                  </a:lnTo>
                  <a:lnTo>
                    <a:pt x="37" y="49"/>
                  </a:lnTo>
                  <a:lnTo>
                    <a:pt x="28" y="38"/>
                  </a:lnTo>
                  <a:lnTo>
                    <a:pt x="20" y="26"/>
                  </a:lnTo>
                  <a:lnTo>
                    <a:pt x="17" y="28"/>
                  </a:lnTo>
                  <a:lnTo>
                    <a:pt x="15" y="29"/>
                  </a:lnTo>
                  <a:lnTo>
                    <a:pt x="14" y="42"/>
                  </a:lnTo>
                  <a:lnTo>
                    <a:pt x="17" y="55"/>
                  </a:lnTo>
                  <a:lnTo>
                    <a:pt x="14" y="53"/>
                  </a:lnTo>
                  <a:lnTo>
                    <a:pt x="11" y="52"/>
                  </a:lnTo>
                  <a:lnTo>
                    <a:pt x="8" y="52"/>
                  </a:lnTo>
                  <a:lnTo>
                    <a:pt x="7" y="49"/>
                  </a:lnTo>
                  <a:lnTo>
                    <a:pt x="4" y="36"/>
                  </a:lnTo>
                  <a:lnTo>
                    <a:pt x="0" y="23"/>
                  </a:lnTo>
                  <a:lnTo>
                    <a:pt x="5" y="12"/>
                  </a:lnTo>
                  <a:lnTo>
                    <a:pt x="11" y="0"/>
                  </a:lnTo>
                  <a:lnTo>
                    <a:pt x="17" y="5"/>
                  </a:lnTo>
                  <a:lnTo>
                    <a:pt x="24" y="9"/>
                  </a:lnTo>
                  <a:lnTo>
                    <a:pt x="30" y="6"/>
                  </a:lnTo>
                  <a:lnTo>
                    <a:pt x="35" y="3"/>
                  </a:lnTo>
                  <a:lnTo>
                    <a:pt x="41" y="3"/>
                  </a:lnTo>
                  <a:lnTo>
                    <a:pt x="48" y="3"/>
                  </a:lnTo>
                  <a:lnTo>
                    <a:pt x="48" y="8"/>
                  </a:lnTo>
                  <a:lnTo>
                    <a:pt x="48" y="12"/>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5" name="Freeform 505"/>
            <p:cNvSpPr>
              <a:spLocks/>
            </p:cNvSpPr>
            <p:nvPr/>
          </p:nvSpPr>
          <p:spPr bwMode="auto">
            <a:xfrm>
              <a:off x="5066" y="3381"/>
              <a:ext cx="100" cy="32"/>
            </a:xfrm>
            <a:custGeom>
              <a:avLst/>
              <a:gdLst>
                <a:gd name="T0" fmla="*/ 0 w 100"/>
                <a:gd name="T1" fmla="*/ 0 h 32"/>
                <a:gd name="T2" fmla="*/ 12 w 100"/>
                <a:gd name="T3" fmla="*/ 0 h 32"/>
                <a:gd name="T4" fmla="*/ 23 w 100"/>
                <a:gd name="T5" fmla="*/ 0 h 32"/>
                <a:gd name="T6" fmla="*/ 32 w 100"/>
                <a:gd name="T7" fmla="*/ 5 h 32"/>
                <a:gd name="T8" fmla="*/ 40 w 100"/>
                <a:gd name="T9" fmla="*/ 12 h 32"/>
                <a:gd name="T10" fmla="*/ 54 w 100"/>
                <a:gd name="T11" fmla="*/ 10 h 32"/>
                <a:gd name="T12" fmla="*/ 69 w 100"/>
                <a:gd name="T13" fmla="*/ 8 h 32"/>
                <a:gd name="T14" fmla="*/ 84 w 100"/>
                <a:gd name="T15" fmla="*/ 18 h 32"/>
                <a:gd name="T16" fmla="*/ 100 w 100"/>
                <a:gd name="T17" fmla="*/ 29 h 32"/>
                <a:gd name="T18" fmla="*/ 100 w 100"/>
                <a:gd name="T19" fmla="*/ 31 h 32"/>
                <a:gd name="T20" fmla="*/ 99 w 100"/>
                <a:gd name="T21" fmla="*/ 32 h 32"/>
                <a:gd name="T22" fmla="*/ 77 w 100"/>
                <a:gd name="T23" fmla="*/ 29 h 32"/>
                <a:gd name="T24" fmla="*/ 56 w 100"/>
                <a:gd name="T25" fmla="*/ 27 h 32"/>
                <a:gd name="T26" fmla="*/ 33 w 100"/>
                <a:gd name="T27" fmla="*/ 24 h 32"/>
                <a:gd name="T28" fmla="*/ 12 w 100"/>
                <a:gd name="T29" fmla="*/ 21 h 32"/>
                <a:gd name="T30" fmla="*/ 7 w 100"/>
                <a:gd name="T31" fmla="*/ 15 h 32"/>
                <a:gd name="T32" fmla="*/ 3 w 100"/>
                <a:gd name="T33" fmla="*/ 11 h 32"/>
                <a:gd name="T34" fmla="*/ 0 w 100"/>
                <a:gd name="T35" fmla="*/ 5 h 32"/>
                <a:gd name="T36" fmla="*/ 0 w 100"/>
                <a:gd name="T37" fmla="*/ 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
                <a:gd name="T58" fmla="*/ 0 h 32"/>
                <a:gd name="T59" fmla="*/ 100 w 100"/>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 h="32">
                  <a:moveTo>
                    <a:pt x="0" y="0"/>
                  </a:moveTo>
                  <a:lnTo>
                    <a:pt x="12" y="0"/>
                  </a:lnTo>
                  <a:lnTo>
                    <a:pt x="23" y="0"/>
                  </a:lnTo>
                  <a:lnTo>
                    <a:pt x="32" y="5"/>
                  </a:lnTo>
                  <a:lnTo>
                    <a:pt x="40" y="12"/>
                  </a:lnTo>
                  <a:lnTo>
                    <a:pt x="54" y="10"/>
                  </a:lnTo>
                  <a:lnTo>
                    <a:pt x="69" y="8"/>
                  </a:lnTo>
                  <a:lnTo>
                    <a:pt x="84" y="18"/>
                  </a:lnTo>
                  <a:lnTo>
                    <a:pt x="100" y="29"/>
                  </a:lnTo>
                  <a:lnTo>
                    <a:pt x="100" y="31"/>
                  </a:lnTo>
                  <a:lnTo>
                    <a:pt x="99" y="32"/>
                  </a:lnTo>
                  <a:lnTo>
                    <a:pt x="77" y="29"/>
                  </a:lnTo>
                  <a:lnTo>
                    <a:pt x="56" y="27"/>
                  </a:lnTo>
                  <a:lnTo>
                    <a:pt x="33" y="24"/>
                  </a:lnTo>
                  <a:lnTo>
                    <a:pt x="12" y="21"/>
                  </a:lnTo>
                  <a:lnTo>
                    <a:pt x="7" y="15"/>
                  </a:lnTo>
                  <a:lnTo>
                    <a:pt x="3" y="11"/>
                  </a:lnTo>
                  <a:lnTo>
                    <a:pt x="0"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6" name="Freeform 506"/>
            <p:cNvSpPr>
              <a:spLocks/>
            </p:cNvSpPr>
            <p:nvPr/>
          </p:nvSpPr>
          <p:spPr bwMode="auto">
            <a:xfrm>
              <a:off x="5108" y="3443"/>
              <a:ext cx="446" cy="356"/>
            </a:xfrm>
            <a:custGeom>
              <a:avLst/>
              <a:gdLst>
                <a:gd name="T0" fmla="*/ 145 w 446"/>
                <a:gd name="T1" fmla="*/ 70 h 356"/>
                <a:gd name="T2" fmla="*/ 158 w 446"/>
                <a:gd name="T3" fmla="*/ 57 h 356"/>
                <a:gd name="T4" fmla="*/ 161 w 446"/>
                <a:gd name="T5" fmla="*/ 45 h 356"/>
                <a:gd name="T6" fmla="*/ 199 w 446"/>
                <a:gd name="T7" fmla="*/ 46 h 356"/>
                <a:gd name="T8" fmla="*/ 217 w 446"/>
                <a:gd name="T9" fmla="*/ 53 h 356"/>
                <a:gd name="T10" fmla="*/ 219 w 446"/>
                <a:gd name="T11" fmla="*/ 33 h 356"/>
                <a:gd name="T12" fmla="*/ 237 w 446"/>
                <a:gd name="T13" fmla="*/ 15 h 356"/>
                <a:gd name="T14" fmla="*/ 249 w 446"/>
                <a:gd name="T15" fmla="*/ 16 h 356"/>
                <a:gd name="T16" fmla="*/ 252 w 446"/>
                <a:gd name="T17" fmla="*/ 2 h 356"/>
                <a:gd name="T18" fmla="*/ 285 w 446"/>
                <a:gd name="T19" fmla="*/ 15 h 356"/>
                <a:gd name="T20" fmla="*/ 299 w 446"/>
                <a:gd name="T21" fmla="*/ 23 h 356"/>
                <a:gd name="T22" fmla="*/ 289 w 446"/>
                <a:gd name="T23" fmla="*/ 35 h 356"/>
                <a:gd name="T24" fmla="*/ 326 w 446"/>
                <a:gd name="T25" fmla="*/ 20 h 356"/>
                <a:gd name="T26" fmla="*/ 368 w 446"/>
                <a:gd name="T27" fmla="*/ 9 h 356"/>
                <a:gd name="T28" fmla="*/ 376 w 446"/>
                <a:gd name="T29" fmla="*/ 40 h 356"/>
                <a:gd name="T30" fmla="*/ 386 w 446"/>
                <a:gd name="T31" fmla="*/ 59 h 356"/>
                <a:gd name="T32" fmla="*/ 389 w 446"/>
                <a:gd name="T33" fmla="*/ 89 h 356"/>
                <a:gd name="T34" fmla="*/ 404 w 446"/>
                <a:gd name="T35" fmla="*/ 109 h 356"/>
                <a:gd name="T36" fmla="*/ 419 w 446"/>
                <a:gd name="T37" fmla="*/ 137 h 356"/>
                <a:gd name="T38" fmla="*/ 435 w 446"/>
                <a:gd name="T39" fmla="*/ 162 h 356"/>
                <a:gd name="T40" fmla="*/ 446 w 446"/>
                <a:gd name="T41" fmla="*/ 189 h 356"/>
                <a:gd name="T42" fmla="*/ 444 w 446"/>
                <a:gd name="T43" fmla="*/ 216 h 356"/>
                <a:gd name="T44" fmla="*/ 419 w 446"/>
                <a:gd name="T45" fmla="*/ 259 h 356"/>
                <a:gd name="T46" fmla="*/ 379 w 446"/>
                <a:gd name="T47" fmla="*/ 299 h 356"/>
                <a:gd name="T48" fmla="*/ 346 w 446"/>
                <a:gd name="T49" fmla="*/ 340 h 356"/>
                <a:gd name="T50" fmla="*/ 309 w 446"/>
                <a:gd name="T51" fmla="*/ 353 h 356"/>
                <a:gd name="T52" fmla="*/ 295 w 446"/>
                <a:gd name="T53" fmla="*/ 346 h 356"/>
                <a:gd name="T54" fmla="*/ 261 w 446"/>
                <a:gd name="T55" fmla="*/ 349 h 356"/>
                <a:gd name="T56" fmla="*/ 242 w 446"/>
                <a:gd name="T57" fmla="*/ 336 h 356"/>
                <a:gd name="T58" fmla="*/ 247 w 446"/>
                <a:gd name="T59" fmla="*/ 317 h 356"/>
                <a:gd name="T60" fmla="*/ 241 w 446"/>
                <a:gd name="T61" fmla="*/ 310 h 356"/>
                <a:gd name="T62" fmla="*/ 234 w 446"/>
                <a:gd name="T63" fmla="*/ 304 h 356"/>
                <a:gd name="T64" fmla="*/ 227 w 446"/>
                <a:gd name="T65" fmla="*/ 307 h 356"/>
                <a:gd name="T66" fmla="*/ 238 w 446"/>
                <a:gd name="T67" fmla="*/ 302 h 356"/>
                <a:gd name="T68" fmla="*/ 247 w 446"/>
                <a:gd name="T69" fmla="*/ 293 h 356"/>
                <a:gd name="T70" fmla="*/ 229 w 446"/>
                <a:gd name="T71" fmla="*/ 293 h 356"/>
                <a:gd name="T72" fmla="*/ 212 w 446"/>
                <a:gd name="T73" fmla="*/ 282 h 356"/>
                <a:gd name="T74" fmla="*/ 195 w 446"/>
                <a:gd name="T75" fmla="*/ 266 h 356"/>
                <a:gd name="T76" fmla="*/ 171 w 446"/>
                <a:gd name="T77" fmla="*/ 264 h 356"/>
                <a:gd name="T78" fmla="*/ 114 w 446"/>
                <a:gd name="T79" fmla="*/ 282 h 356"/>
                <a:gd name="T80" fmla="*/ 54 w 446"/>
                <a:gd name="T81" fmla="*/ 293 h 356"/>
                <a:gd name="T82" fmla="*/ 27 w 446"/>
                <a:gd name="T83" fmla="*/ 307 h 356"/>
                <a:gd name="T84" fmla="*/ 5 w 446"/>
                <a:gd name="T85" fmla="*/ 303 h 356"/>
                <a:gd name="T86" fmla="*/ 5 w 446"/>
                <a:gd name="T87" fmla="*/ 287 h 356"/>
                <a:gd name="T88" fmla="*/ 15 w 446"/>
                <a:gd name="T89" fmla="*/ 263 h 356"/>
                <a:gd name="T90" fmla="*/ 15 w 446"/>
                <a:gd name="T91" fmla="*/ 199 h 356"/>
                <a:gd name="T92" fmla="*/ 18 w 446"/>
                <a:gd name="T93" fmla="*/ 157 h 356"/>
                <a:gd name="T94" fmla="*/ 30 w 446"/>
                <a:gd name="T95" fmla="*/ 140 h 356"/>
                <a:gd name="T96" fmla="*/ 41 w 446"/>
                <a:gd name="T97" fmla="*/ 135 h 356"/>
                <a:gd name="T98" fmla="*/ 84 w 446"/>
                <a:gd name="T99" fmla="*/ 116 h 356"/>
                <a:gd name="T100" fmla="*/ 114 w 446"/>
                <a:gd name="T101" fmla="*/ 100 h 356"/>
                <a:gd name="T102" fmla="*/ 138 w 446"/>
                <a:gd name="T103" fmla="*/ 77 h 3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46"/>
                <a:gd name="T157" fmla="*/ 0 h 356"/>
                <a:gd name="T158" fmla="*/ 446 w 446"/>
                <a:gd name="T159" fmla="*/ 356 h 3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46" h="356">
                  <a:moveTo>
                    <a:pt x="145" y="77"/>
                  </a:moveTo>
                  <a:lnTo>
                    <a:pt x="145" y="75"/>
                  </a:lnTo>
                  <a:lnTo>
                    <a:pt x="145" y="70"/>
                  </a:lnTo>
                  <a:lnTo>
                    <a:pt x="151" y="67"/>
                  </a:lnTo>
                  <a:lnTo>
                    <a:pt x="157" y="62"/>
                  </a:lnTo>
                  <a:lnTo>
                    <a:pt x="158" y="57"/>
                  </a:lnTo>
                  <a:lnTo>
                    <a:pt x="161" y="53"/>
                  </a:lnTo>
                  <a:lnTo>
                    <a:pt x="161" y="49"/>
                  </a:lnTo>
                  <a:lnTo>
                    <a:pt x="161" y="45"/>
                  </a:lnTo>
                  <a:lnTo>
                    <a:pt x="177" y="40"/>
                  </a:lnTo>
                  <a:lnTo>
                    <a:pt x="192" y="37"/>
                  </a:lnTo>
                  <a:lnTo>
                    <a:pt x="199" y="46"/>
                  </a:lnTo>
                  <a:lnTo>
                    <a:pt x="207" y="55"/>
                  </a:lnTo>
                  <a:lnTo>
                    <a:pt x="212" y="53"/>
                  </a:lnTo>
                  <a:lnTo>
                    <a:pt x="217" y="53"/>
                  </a:lnTo>
                  <a:lnTo>
                    <a:pt x="218" y="45"/>
                  </a:lnTo>
                  <a:lnTo>
                    <a:pt x="218" y="39"/>
                  </a:lnTo>
                  <a:lnTo>
                    <a:pt x="219" y="33"/>
                  </a:lnTo>
                  <a:lnTo>
                    <a:pt x="222" y="29"/>
                  </a:lnTo>
                  <a:lnTo>
                    <a:pt x="228" y="22"/>
                  </a:lnTo>
                  <a:lnTo>
                    <a:pt x="237" y="15"/>
                  </a:lnTo>
                  <a:lnTo>
                    <a:pt x="242" y="16"/>
                  </a:lnTo>
                  <a:lnTo>
                    <a:pt x="247" y="16"/>
                  </a:lnTo>
                  <a:lnTo>
                    <a:pt x="249" y="16"/>
                  </a:lnTo>
                  <a:lnTo>
                    <a:pt x="254" y="15"/>
                  </a:lnTo>
                  <a:lnTo>
                    <a:pt x="252" y="9"/>
                  </a:lnTo>
                  <a:lnTo>
                    <a:pt x="252" y="2"/>
                  </a:lnTo>
                  <a:lnTo>
                    <a:pt x="262" y="7"/>
                  </a:lnTo>
                  <a:lnTo>
                    <a:pt x="274" y="12"/>
                  </a:lnTo>
                  <a:lnTo>
                    <a:pt x="285" y="15"/>
                  </a:lnTo>
                  <a:lnTo>
                    <a:pt x="299" y="17"/>
                  </a:lnTo>
                  <a:lnTo>
                    <a:pt x="299" y="20"/>
                  </a:lnTo>
                  <a:lnTo>
                    <a:pt x="299" y="23"/>
                  </a:lnTo>
                  <a:lnTo>
                    <a:pt x="295" y="26"/>
                  </a:lnTo>
                  <a:lnTo>
                    <a:pt x="291" y="30"/>
                  </a:lnTo>
                  <a:lnTo>
                    <a:pt x="289" y="35"/>
                  </a:lnTo>
                  <a:lnTo>
                    <a:pt x="288" y="42"/>
                  </a:lnTo>
                  <a:lnTo>
                    <a:pt x="308" y="30"/>
                  </a:lnTo>
                  <a:lnTo>
                    <a:pt x="326" y="20"/>
                  </a:lnTo>
                  <a:lnTo>
                    <a:pt x="346" y="10"/>
                  </a:lnTo>
                  <a:lnTo>
                    <a:pt x="366" y="0"/>
                  </a:lnTo>
                  <a:lnTo>
                    <a:pt x="368" y="9"/>
                  </a:lnTo>
                  <a:lnTo>
                    <a:pt x="371" y="22"/>
                  </a:lnTo>
                  <a:lnTo>
                    <a:pt x="374" y="33"/>
                  </a:lnTo>
                  <a:lnTo>
                    <a:pt x="376" y="40"/>
                  </a:lnTo>
                  <a:lnTo>
                    <a:pt x="382" y="43"/>
                  </a:lnTo>
                  <a:lnTo>
                    <a:pt x="388" y="46"/>
                  </a:lnTo>
                  <a:lnTo>
                    <a:pt x="386" y="59"/>
                  </a:lnTo>
                  <a:lnTo>
                    <a:pt x="386" y="70"/>
                  </a:lnTo>
                  <a:lnTo>
                    <a:pt x="388" y="80"/>
                  </a:lnTo>
                  <a:lnTo>
                    <a:pt x="389" y="89"/>
                  </a:lnTo>
                  <a:lnTo>
                    <a:pt x="392" y="96"/>
                  </a:lnTo>
                  <a:lnTo>
                    <a:pt x="396" y="102"/>
                  </a:lnTo>
                  <a:lnTo>
                    <a:pt x="404" y="109"/>
                  </a:lnTo>
                  <a:lnTo>
                    <a:pt x="412" y="116"/>
                  </a:lnTo>
                  <a:lnTo>
                    <a:pt x="415" y="127"/>
                  </a:lnTo>
                  <a:lnTo>
                    <a:pt x="419" y="137"/>
                  </a:lnTo>
                  <a:lnTo>
                    <a:pt x="425" y="146"/>
                  </a:lnTo>
                  <a:lnTo>
                    <a:pt x="429" y="155"/>
                  </a:lnTo>
                  <a:lnTo>
                    <a:pt x="435" y="162"/>
                  </a:lnTo>
                  <a:lnTo>
                    <a:pt x="439" y="170"/>
                  </a:lnTo>
                  <a:lnTo>
                    <a:pt x="444" y="179"/>
                  </a:lnTo>
                  <a:lnTo>
                    <a:pt x="446" y="189"/>
                  </a:lnTo>
                  <a:lnTo>
                    <a:pt x="446" y="197"/>
                  </a:lnTo>
                  <a:lnTo>
                    <a:pt x="446" y="206"/>
                  </a:lnTo>
                  <a:lnTo>
                    <a:pt x="444" y="216"/>
                  </a:lnTo>
                  <a:lnTo>
                    <a:pt x="441" y="224"/>
                  </a:lnTo>
                  <a:lnTo>
                    <a:pt x="432" y="242"/>
                  </a:lnTo>
                  <a:lnTo>
                    <a:pt x="419" y="259"/>
                  </a:lnTo>
                  <a:lnTo>
                    <a:pt x="406" y="274"/>
                  </a:lnTo>
                  <a:lnTo>
                    <a:pt x="392" y="287"/>
                  </a:lnTo>
                  <a:lnTo>
                    <a:pt x="379" y="299"/>
                  </a:lnTo>
                  <a:lnTo>
                    <a:pt x="369" y="309"/>
                  </a:lnTo>
                  <a:lnTo>
                    <a:pt x="358" y="324"/>
                  </a:lnTo>
                  <a:lnTo>
                    <a:pt x="346" y="340"/>
                  </a:lnTo>
                  <a:lnTo>
                    <a:pt x="336" y="344"/>
                  </a:lnTo>
                  <a:lnTo>
                    <a:pt x="322" y="349"/>
                  </a:lnTo>
                  <a:lnTo>
                    <a:pt x="309" y="353"/>
                  </a:lnTo>
                  <a:lnTo>
                    <a:pt x="299" y="356"/>
                  </a:lnTo>
                  <a:lnTo>
                    <a:pt x="296" y="350"/>
                  </a:lnTo>
                  <a:lnTo>
                    <a:pt x="295" y="346"/>
                  </a:lnTo>
                  <a:lnTo>
                    <a:pt x="282" y="347"/>
                  </a:lnTo>
                  <a:lnTo>
                    <a:pt x="271" y="352"/>
                  </a:lnTo>
                  <a:lnTo>
                    <a:pt x="261" y="349"/>
                  </a:lnTo>
                  <a:lnTo>
                    <a:pt x="248" y="344"/>
                  </a:lnTo>
                  <a:lnTo>
                    <a:pt x="245" y="340"/>
                  </a:lnTo>
                  <a:lnTo>
                    <a:pt x="242" y="336"/>
                  </a:lnTo>
                  <a:lnTo>
                    <a:pt x="247" y="327"/>
                  </a:lnTo>
                  <a:lnTo>
                    <a:pt x="248" y="320"/>
                  </a:lnTo>
                  <a:lnTo>
                    <a:pt x="247" y="317"/>
                  </a:lnTo>
                  <a:lnTo>
                    <a:pt x="245" y="314"/>
                  </a:lnTo>
                  <a:lnTo>
                    <a:pt x="244" y="313"/>
                  </a:lnTo>
                  <a:lnTo>
                    <a:pt x="241" y="310"/>
                  </a:lnTo>
                  <a:lnTo>
                    <a:pt x="239" y="307"/>
                  </a:lnTo>
                  <a:lnTo>
                    <a:pt x="238" y="303"/>
                  </a:lnTo>
                  <a:lnTo>
                    <a:pt x="234" y="304"/>
                  </a:lnTo>
                  <a:lnTo>
                    <a:pt x="231" y="307"/>
                  </a:lnTo>
                  <a:lnTo>
                    <a:pt x="229" y="307"/>
                  </a:lnTo>
                  <a:lnTo>
                    <a:pt x="227" y="307"/>
                  </a:lnTo>
                  <a:lnTo>
                    <a:pt x="229" y="303"/>
                  </a:lnTo>
                  <a:lnTo>
                    <a:pt x="234" y="302"/>
                  </a:lnTo>
                  <a:lnTo>
                    <a:pt x="238" y="302"/>
                  </a:lnTo>
                  <a:lnTo>
                    <a:pt x="244" y="302"/>
                  </a:lnTo>
                  <a:lnTo>
                    <a:pt x="245" y="297"/>
                  </a:lnTo>
                  <a:lnTo>
                    <a:pt x="247" y="293"/>
                  </a:lnTo>
                  <a:lnTo>
                    <a:pt x="245" y="289"/>
                  </a:lnTo>
                  <a:lnTo>
                    <a:pt x="245" y="283"/>
                  </a:lnTo>
                  <a:lnTo>
                    <a:pt x="229" y="293"/>
                  </a:lnTo>
                  <a:lnTo>
                    <a:pt x="214" y="303"/>
                  </a:lnTo>
                  <a:lnTo>
                    <a:pt x="214" y="290"/>
                  </a:lnTo>
                  <a:lnTo>
                    <a:pt x="212" y="282"/>
                  </a:lnTo>
                  <a:lnTo>
                    <a:pt x="209" y="276"/>
                  </a:lnTo>
                  <a:lnTo>
                    <a:pt x="204" y="269"/>
                  </a:lnTo>
                  <a:lnTo>
                    <a:pt x="195" y="266"/>
                  </a:lnTo>
                  <a:lnTo>
                    <a:pt x="187" y="266"/>
                  </a:lnTo>
                  <a:lnTo>
                    <a:pt x="178" y="264"/>
                  </a:lnTo>
                  <a:lnTo>
                    <a:pt x="171" y="264"/>
                  </a:lnTo>
                  <a:lnTo>
                    <a:pt x="155" y="267"/>
                  </a:lnTo>
                  <a:lnTo>
                    <a:pt x="141" y="270"/>
                  </a:lnTo>
                  <a:lnTo>
                    <a:pt x="114" y="282"/>
                  </a:lnTo>
                  <a:lnTo>
                    <a:pt x="88" y="292"/>
                  </a:lnTo>
                  <a:lnTo>
                    <a:pt x="71" y="293"/>
                  </a:lnTo>
                  <a:lnTo>
                    <a:pt x="54" y="293"/>
                  </a:lnTo>
                  <a:lnTo>
                    <a:pt x="47" y="299"/>
                  </a:lnTo>
                  <a:lnTo>
                    <a:pt x="38" y="304"/>
                  </a:lnTo>
                  <a:lnTo>
                    <a:pt x="27" y="307"/>
                  </a:lnTo>
                  <a:lnTo>
                    <a:pt x="15" y="307"/>
                  </a:lnTo>
                  <a:lnTo>
                    <a:pt x="10" y="306"/>
                  </a:lnTo>
                  <a:lnTo>
                    <a:pt x="5" y="303"/>
                  </a:lnTo>
                  <a:lnTo>
                    <a:pt x="2" y="299"/>
                  </a:lnTo>
                  <a:lnTo>
                    <a:pt x="0" y="293"/>
                  </a:lnTo>
                  <a:lnTo>
                    <a:pt x="5" y="287"/>
                  </a:lnTo>
                  <a:lnTo>
                    <a:pt x="10" y="280"/>
                  </a:lnTo>
                  <a:lnTo>
                    <a:pt x="12" y="272"/>
                  </a:lnTo>
                  <a:lnTo>
                    <a:pt x="15" y="263"/>
                  </a:lnTo>
                  <a:lnTo>
                    <a:pt x="17" y="243"/>
                  </a:lnTo>
                  <a:lnTo>
                    <a:pt x="17" y="220"/>
                  </a:lnTo>
                  <a:lnTo>
                    <a:pt x="15" y="199"/>
                  </a:lnTo>
                  <a:lnTo>
                    <a:pt x="15" y="177"/>
                  </a:lnTo>
                  <a:lnTo>
                    <a:pt x="17" y="167"/>
                  </a:lnTo>
                  <a:lnTo>
                    <a:pt x="18" y="157"/>
                  </a:lnTo>
                  <a:lnTo>
                    <a:pt x="20" y="149"/>
                  </a:lnTo>
                  <a:lnTo>
                    <a:pt x="24" y="140"/>
                  </a:lnTo>
                  <a:lnTo>
                    <a:pt x="30" y="140"/>
                  </a:lnTo>
                  <a:lnTo>
                    <a:pt x="34" y="139"/>
                  </a:lnTo>
                  <a:lnTo>
                    <a:pt x="38" y="136"/>
                  </a:lnTo>
                  <a:lnTo>
                    <a:pt x="41" y="135"/>
                  </a:lnTo>
                  <a:lnTo>
                    <a:pt x="47" y="129"/>
                  </a:lnTo>
                  <a:lnTo>
                    <a:pt x="54" y="125"/>
                  </a:lnTo>
                  <a:lnTo>
                    <a:pt x="84" y="116"/>
                  </a:lnTo>
                  <a:lnTo>
                    <a:pt x="101" y="110"/>
                  </a:lnTo>
                  <a:lnTo>
                    <a:pt x="108" y="106"/>
                  </a:lnTo>
                  <a:lnTo>
                    <a:pt x="114" y="100"/>
                  </a:lnTo>
                  <a:lnTo>
                    <a:pt x="121" y="90"/>
                  </a:lnTo>
                  <a:lnTo>
                    <a:pt x="131" y="76"/>
                  </a:lnTo>
                  <a:lnTo>
                    <a:pt x="138" y="77"/>
                  </a:lnTo>
                  <a:lnTo>
                    <a:pt x="145" y="7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7" name="Freeform 507"/>
            <p:cNvSpPr>
              <a:spLocks/>
            </p:cNvSpPr>
            <p:nvPr/>
          </p:nvSpPr>
          <p:spPr bwMode="auto">
            <a:xfrm>
              <a:off x="4357" y="3449"/>
              <a:ext cx="88" cy="183"/>
            </a:xfrm>
            <a:custGeom>
              <a:avLst/>
              <a:gdLst>
                <a:gd name="T0" fmla="*/ 72 w 88"/>
                <a:gd name="T1" fmla="*/ 0 h 183"/>
                <a:gd name="T2" fmla="*/ 77 w 88"/>
                <a:gd name="T3" fmla="*/ 10 h 183"/>
                <a:gd name="T4" fmla="*/ 82 w 88"/>
                <a:gd name="T5" fmla="*/ 23 h 183"/>
                <a:gd name="T6" fmla="*/ 85 w 88"/>
                <a:gd name="T7" fmla="*/ 36 h 183"/>
                <a:gd name="T8" fmla="*/ 88 w 88"/>
                <a:gd name="T9" fmla="*/ 49 h 183"/>
                <a:gd name="T10" fmla="*/ 79 w 88"/>
                <a:gd name="T11" fmla="*/ 61 h 183"/>
                <a:gd name="T12" fmla="*/ 72 w 88"/>
                <a:gd name="T13" fmla="*/ 73 h 183"/>
                <a:gd name="T14" fmla="*/ 71 w 88"/>
                <a:gd name="T15" fmla="*/ 87 h 183"/>
                <a:gd name="T16" fmla="*/ 69 w 88"/>
                <a:gd name="T17" fmla="*/ 101 h 183"/>
                <a:gd name="T18" fmla="*/ 60 w 88"/>
                <a:gd name="T19" fmla="*/ 119 h 183"/>
                <a:gd name="T20" fmla="*/ 50 w 88"/>
                <a:gd name="T21" fmla="*/ 134 h 183"/>
                <a:gd name="T22" fmla="*/ 44 w 88"/>
                <a:gd name="T23" fmla="*/ 154 h 183"/>
                <a:gd name="T24" fmla="*/ 38 w 88"/>
                <a:gd name="T25" fmla="*/ 173 h 183"/>
                <a:gd name="T26" fmla="*/ 35 w 88"/>
                <a:gd name="T27" fmla="*/ 176 h 183"/>
                <a:gd name="T28" fmla="*/ 34 w 88"/>
                <a:gd name="T29" fmla="*/ 179 h 183"/>
                <a:gd name="T30" fmla="*/ 31 w 88"/>
                <a:gd name="T31" fmla="*/ 181 h 183"/>
                <a:gd name="T32" fmla="*/ 27 w 88"/>
                <a:gd name="T33" fmla="*/ 181 h 183"/>
                <a:gd name="T34" fmla="*/ 22 w 88"/>
                <a:gd name="T35" fmla="*/ 183 h 183"/>
                <a:gd name="T36" fmla="*/ 18 w 88"/>
                <a:gd name="T37" fmla="*/ 181 h 183"/>
                <a:gd name="T38" fmla="*/ 14 w 88"/>
                <a:gd name="T39" fmla="*/ 180 h 183"/>
                <a:gd name="T40" fmla="*/ 7 w 88"/>
                <a:gd name="T41" fmla="*/ 176 h 183"/>
                <a:gd name="T42" fmla="*/ 7 w 88"/>
                <a:gd name="T43" fmla="*/ 161 h 183"/>
                <a:gd name="T44" fmla="*/ 4 w 88"/>
                <a:gd name="T45" fmla="*/ 151 h 183"/>
                <a:gd name="T46" fmla="*/ 1 w 88"/>
                <a:gd name="T47" fmla="*/ 140 h 183"/>
                <a:gd name="T48" fmla="*/ 0 w 88"/>
                <a:gd name="T49" fmla="*/ 126 h 183"/>
                <a:gd name="T50" fmla="*/ 4 w 88"/>
                <a:gd name="T51" fmla="*/ 123 h 183"/>
                <a:gd name="T52" fmla="*/ 7 w 88"/>
                <a:gd name="T53" fmla="*/ 120 h 183"/>
                <a:gd name="T54" fmla="*/ 10 w 88"/>
                <a:gd name="T55" fmla="*/ 116 h 183"/>
                <a:gd name="T56" fmla="*/ 11 w 88"/>
                <a:gd name="T57" fmla="*/ 113 h 183"/>
                <a:gd name="T58" fmla="*/ 14 w 88"/>
                <a:gd name="T59" fmla="*/ 104 h 183"/>
                <a:gd name="T60" fmla="*/ 15 w 88"/>
                <a:gd name="T61" fmla="*/ 94 h 183"/>
                <a:gd name="T62" fmla="*/ 15 w 88"/>
                <a:gd name="T63" fmla="*/ 86 h 183"/>
                <a:gd name="T64" fmla="*/ 15 w 88"/>
                <a:gd name="T65" fmla="*/ 76 h 183"/>
                <a:gd name="T66" fmla="*/ 18 w 88"/>
                <a:gd name="T67" fmla="*/ 67 h 183"/>
                <a:gd name="T68" fmla="*/ 22 w 88"/>
                <a:gd name="T69" fmla="*/ 59 h 183"/>
                <a:gd name="T70" fmla="*/ 32 w 88"/>
                <a:gd name="T71" fmla="*/ 56 h 183"/>
                <a:gd name="T72" fmla="*/ 42 w 88"/>
                <a:gd name="T73" fmla="*/ 51 h 183"/>
                <a:gd name="T74" fmla="*/ 51 w 88"/>
                <a:gd name="T75" fmla="*/ 46 h 183"/>
                <a:gd name="T76" fmla="*/ 58 w 88"/>
                <a:gd name="T77" fmla="*/ 39 h 183"/>
                <a:gd name="T78" fmla="*/ 65 w 88"/>
                <a:gd name="T79" fmla="*/ 31 h 183"/>
                <a:gd name="T80" fmla="*/ 69 w 88"/>
                <a:gd name="T81" fmla="*/ 23 h 183"/>
                <a:gd name="T82" fmla="*/ 72 w 88"/>
                <a:gd name="T83" fmla="*/ 11 h 183"/>
                <a:gd name="T84" fmla="*/ 72 w 88"/>
                <a:gd name="T85" fmla="*/ 0 h 1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8"/>
                <a:gd name="T130" fmla="*/ 0 h 183"/>
                <a:gd name="T131" fmla="*/ 88 w 88"/>
                <a:gd name="T132" fmla="*/ 183 h 1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8" h="183">
                  <a:moveTo>
                    <a:pt x="72" y="0"/>
                  </a:moveTo>
                  <a:lnTo>
                    <a:pt x="77" y="10"/>
                  </a:lnTo>
                  <a:lnTo>
                    <a:pt x="82" y="23"/>
                  </a:lnTo>
                  <a:lnTo>
                    <a:pt x="85" y="36"/>
                  </a:lnTo>
                  <a:lnTo>
                    <a:pt x="88" y="49"/>
                  </a:lnTo>
                  <a:lnTo>
                    <a:pt x="79" y="61"/>
                  </a:lnTo>
                  <a:lnTo>
                    <a:pt x="72" y="73"/>
                  </a:lnTo>
                  <a:lnTo>
                    <a:pt x="71" y="87"/>
                  </a:lnTo>
                  <a:lnTo>
                    <a:pt x="69" y="101"/>
                  </a:lnTo>
                  <a:lnTo>
                    <a:pt x="60" y="119"/>
                  </a:lnTo>
                  <a:lnTo>
                    <a:pt x="50" y="134"/>
                  </a:lnTo>
                  <a:lnTo>
                    <a:pt x="44" y="154"/>
                  </a:lnTo>
                  <a:lnTo>
                    <a:pt x="38" y="173"/>
                  </a:lnTo>
                  <a:lnTo>
                    <a:pt x="35" y="176"/>
                  </a:lnTo>
                  <a:lnTo>
                    <a:pt x="34" y="179"/>
                  </a:lnTo>
                  <a:lnTo>
                    <a:pt x="31" y="181"/>
                  </a:lnTo>
                  <a:lnTo>
                    <a:pt x="27" y="181"/>
                  </a:lnTo>
                  <a:lnTo>
                    <a:pt x="22" y="183"/>
                  </a:lnTo>
                  <a:lnTo>
                    <a:pt x="18" y="181"/>
                  </a:lnTo>
                  <a:lnTo>
                    <a:pt x="14" y="180"/>
                  </a:lnTo>
                  <a:lnTo>
                    <a:pt x="7" y="176"/>
                  </a:lnTo>
                  <a:lnTo>
                    <a:pt x="7" y="161"/>
                  </a:lnTo>
                  <a:lnTo>
                    <a:pt x="4" y="151"/>
                  </a:lnTo>
                  <a:lnTo>
                    <a:pt x="1" y="140"/>
                  </a:lnTo>
                  <a:lnTo>
                    <a:pt x="0" y="126"/>
                  </a:lnTo>
                  <a:lnTo>
                    <a:pt x="4" y="123"/>
                  </a:lnTo>
                  <a:lnTo>
                    <a:pt x="7" y="120"/>
                  </a:lnTo>
                  <a:lnTo>
                    <a:pt x="10" y="116"/>
                  </a:lnTo>
                  <a:lnTo>
                    <a:pt x="11" y="113"/>
                  </a:lnTo>
                  <a:lnTo>
                    <a:pt x="14" y="104"/>
                  </a:lnTo>
                  <a:lnTo>
                    <a:pt x="15" y="94"/>
                  </a:lnTo>
                  <a:lnTo>
                    <a:pt x="15" y="86"/>
                  </a:lnTo>
                  <a:lnTo>
                    <a:pt x="15" y="76"/>
                  </a:lnTo>
                  <a:lnTo>
                    <a:pt x="18" y="67"/>
                  </a:lnTo>
                  <a:lnTo>
                    <a:pt x="22" y="59"/>
                  </a:lnTo>
                  <a:lnTo>
                    <a:pt x="32" y="56"/>
                  </a:lnTo>
                  <a:lnTo>
                    <a:pt x="42" y="51"/>
                  </a:lnTo>
                  <a:lnTo>
                    <a:pt x="51" y="46"/>
                  </a:lnTo>
                  <a:lnTo>
                    <a:pt x="58" y="39"/>
                  </a:lnTo>
                  <a:lnTo>
                    <a:pt x="65" y="31"/>
                  </a:lnTo>
                  <a:lnTo>
                    <a:pt x="69" y="23"/>
                  </a:lnTo>
                  <a:lnTo>
                    <a:pt x="72" y="11"/>
                  </a:lnTo>
                  <a:lnTo>
                    <a:pt x="7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8" name="Freeform 508"/>
            <p:cNvSpPr>
              <a:spLocks/>
            </p:cNvSpPr>
            <p:nvPr/>
          </p:nvSpPr>
          <p:spPr bwMode="auto">
            <a:xfrm>
              <a:off x="5560" y="3740"/>
              <a:ext cx="193" cy="153"/>
            </a:xfrm>
            <a:custGeom>
              <a:avLst/>
              <a:gdLst>
                <a:gd name="T0" fmla="*/ 156 w 193"/>
                <a:gd name="T1" fmla="*/ 0 h 153"/>
                <a:gd name="T2" fmla="*/ 164 w 193"/>
                <a:gd name="T3" fmla="*/ 5 h 153"/>
                <a:gd name="T4" fmla="*/ 170 w 193"/>
                <a:gd name="T5" fmla="*/ 10 h 153"/>
                <a:gd name="T6" fmla="*/ 169 w 193"/>
                <a:gd name="T7" fmla="*/ 27 h 153"/>
                <a:gd name="T8" fmla="*/ 170 w 193"/>
                <a:gd name="T9" fmla="*/ 42 h 153"/>
                <a:gd name="T10" fmla="*/ 171 w 193"/>
                <a:gd name="T11" fmla="*/ 45 h 153"/>
                <a:gd name="T12" fmla="*/ 173 w 193"/>
                <a:gd name="T13" fmla="*/ 46 h 153"/>
                <a:gd name="T14" fmla="*/ 183 w 193"/>
                <a:gd name="T15" fmla="*/ 45 h 153"/>
                <a:gd name="T16" fmla="*/ 193 w 193"/>
                <a:gd name="T17" fmla="*/ 42 h 153"/>
                <a:gd name="T18" fmla="*/ 193 w 193"/>
                <a:gd name="T19" fmla="*/ 46 h 153"/>
                <a:gd name="T20" fmla="*/ 191 w 193"/>
                <a:gd name="T21" fmla="*/ 50 h 153"/>
                <a:gd name="T22" fmla="*/ 180 w 193"/>
                <a:gd name="T23" fmla="*/ 60 h 153"/>
                <a:gd name="T24" fmla="*/ 164 w 193"/>
                <a:gd name="T25" fmla="*/ 72 h 153"/>
                <a:gd name="T26" fmla="*/ 150 w 193"/>
                <a:gd name="T27" fmla="*/ 82 h 153"/>
                <a:gd name="T28" fmla="*/ 137 w 193"/>
                <a:gd name="T29" fmla="*/ 89 h 153"/>
                <a:gd name="T30" fmla="*/ 127 w 193"/>
                <a:gd name="T31" fmla="*/ 90 h 153"/>
                <a:gd name="T32" fmla="*/ 117 w 193"/>
                <a:gd name="T33" fmla="*/ 92 h 153"/>
                <a:gd name="T34" fmla="*/ 116 w 193"/>
                <a:gd name="T35" fmla="*/ 97 h 153"/>
                <a:gd name="T36" fmla="*/ 113 w 193"/>
                <a:gd name="T37" fmla="*/ 102 h 153"/>
                <a:gd name="T38" fmla="*/ 104 w 193"/>
                <a:gd name="T39" fmla="*/ 103 h 153"/>
                <a:gd name="T40" fmla="*/ 96 w 193"/>
                <a:gd name="T41" fmla="*/ 103 h 153"/>
                <a:gd name="T42" fmla="*/ 77 w 193"/>
                <a:gd name="T43" fmla="*/ 119 h 153"/>
                <a:gd name="T44" fmla="*/ 57 w 193"/>
                <a:gd name="T45" fmla="*/ 135 h 153"/>
                <a:gd name="T46" fmla="*/ 47 w 193"/>
                <a:gd name="T47" fmla="*/ 142 h 153"/>
                <a:gd name="T48" fmla="*/ 36 w 193"/>
                <a:gd name="T49" fmla="*/ 147 h 153"/>
                <a:gd name="T50" fmla="*/ 23 w 193"/>
                <a:gd name="T51" fmla="*/ 152 h 153"/>
                <a:gd name="T52" fmla="*/ 10 w 193"/>
                <a:gd name="T53" fmla="*/ 153 h 153"/>
                <a:gd name="T54" fmla="*/ 7 w 193"/>
                <a:gd name="T55" fmla="*/ 152 h 153"/>
                <a:gd name="T56" fmla="*/ 4 w 193"/>
                <a:gd name="T57" fmla="*/ 150 h 153"/>
                <a:gd name="T58" fmla="*/ 2 w 193"/>
                <a:gd name="T59" fmla="*/ 149 h 153"/>
                <a:gd name="T60" fmla="*/ 0 w 193"/>
                <a:gd name="T61" fmla="*/ 144 h 153"/>
                <a:gd name="T62" fmla="*/ 27 w 193"/>
                <a:gd name="T63" fmla="*/ 129 h 153"/>
                <a:gd name="T64" fmla="*/ 57 w 193"/>
                <a:gd name="T65" fmla="*/ 112 h 153"/>
                <a:gd name="T66" fmla="*/ 84 w 193"/>
                <a:gd name="T67" fmla="*/ 95 h 153"/>
                <a:gd name="T68" fmla="*/ 111 w 193"/>
                <a:gd name="T69" fmla="*/ 77 h 153"/>
                <a:gd name="T70" fmla="*/ 113 w 193"/>
                <a:gd name="T71" fmla="*/ 82 h 153"/>
                <a:gd name="T72" fmla="*/ 116 w 193"/>
                <a:gd name="T73" fmla="*/ 85 h 153"/>
                <a:gd name="T74" fmla="*/ 119 w 193"/>
                <a:gd name="T75" fmla="*/ 86 h 153"/>
                <a:gd name="T76" fmla="*/ 124 w 193"/>
                <a:gd name="T77" fmla="*/ 86 h 153"/>
                <a:gd name="T78" fmla="*/ 131 w 193"/>
                <a:gd name="T79" fmla="*/ 80 h 153"/>
                <a:gd name="T80" fmla="*/ 139 w 193"/>
                <a:gd name="T81" fmla="*/ 76 h 153"/>
                <a:gd name="T82" fmla="*/ 136 w 193"/>
                <a:gd name="T83" fmla="*/ 72 h 153"/>
                <a:gd name="T84" fmla="*/ 133 w 193"/>
                <a:gd name="T85" fmla="*/ 70 h 153"/>
                <a:gd name="T86" fmla="*/ 133 w 193"/>
                <a:gd name="T87" fmla="*/ 67 h 153"/>
                <a:gd name="T88" fmla="*/ 133 w 193"/>
                <a:gd name="T89" fmla="*/ 63 h 153"/>
                <a:gd name="T90" fmla="*/ 137 w 193"/>
                <a:gd name="T91" fmla="*/ 60 h 153"/>
                <a:gd name="T92" fmla="*/ 141 w 193"/>
                <a:gd name="T93" fmla="*/ 59 h 153"/>
                <a:gd name="T94" fmla="*/ 144 w 193"/>
                <a:gd name="T95" fmla="*/ 56 h 153"/>
                <a:gd name="T96" fmla="*/ 147 w 193"/>
                <a:gd name="T97" fmla="*/ 53 h 153"/>
                <a:gd name="T98" fmla="*/ 151 w 193"/>
                <a:gd name="T99" fmla="*/ 46 h 153"/>
                <a:gd name="T100" fmla="*/ 157 w 193"/>
                <a:gd name="T101" fmla="*/ 40 h 153"/>
                <a:gd name="T102" fmla="*/ 156 w 193"/>
                <a:gd name="T103" fmla="*/ 20 h 153"/>
                <a:gd name="T104" fmla="*/ 156 w 193"/>
                <a:gd name="T105" fmla="*/ 0 h 1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3"/>
                <a:gd name="T160" fmla="*/ 0 h 153"/>
                <a:gd name="T161" fmla="*/ 193 w 193"/>
                <a:gd name="T162" fmla="*/ 153 h 1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3" h="153">
                  <a:moveTo>
                    <a:pt x="156" y="0"/>
                  </a:moveTo>
                  <a:lnTo>
                    <a:pt x="164" y="5"/>
                  </a:lnTo>
                  <a:lnTo>
                    <a:pt x="170" y="10"/>
                  </a:lnTo>
                  <a:lnTo>
                    <a:pt x="169" y="27"/>
                  </a:lnTo>
                  <a:lnTo>
                    <a:pt x="170" y="42"/>
                  </a:lnTo>
                  <a:lnTo>
                    <a:pt x="171" y="45"/>
                  </a:lnTo>
                  <a:lnTo>
                    <a:pt x="173" y="46"/>
                  </a:lnTo>
                  <a:lnTo>
                    <a:pt x="183" y="45"/>
                  </a:lnTo>
                  <a:lnTo>
                    <a:pt x="193" y="42"/>
                  </a:lnTo>
                  <a:lnTo>
                    <a:pt x="193" y="46"/>
                  </a:lnTo>
                  <a:lnTo>
                    <a:pt x="191" y="50"/>
                  </a:lnTo>
                  <a:lnTo>
                    <a:pt x="180" y="60"/>
                  </a:lnTo>
                  <a:lnTo>
                    <a:pt x="164" y="72"/>
                  </a:lnTo>
                  <a:lnTo>
                    <a:pt x="150" y="82"/>
                  </a:lnTo>
                  <a:lnTo>
                    <a:pt x="137" y="89"/>
                  </a:lnTo>
                  <a:lnTo>
                    <a:pt x="127" y="90"/>
                  </a:lnTo>
                  <a:lnTo>
                    <a:pt x="117" y="92"/>
                  </a:lnTo>
                  <a:lnTo>
                    <a:pt x="116" y="97"/>
                  </a:lnTo>
                  <a:lnTo>
                    <a:pt x="113" y="102"/>
                  </a:lnTo>
                  <a:lnTo>
                    <a:pt x="104" y="103"/>
                  </a:lnTo>
                  <a:lnTo>
                    <a:pt x="96" y="103"/>
                  </a:lnTo>
                  <a:lnTo>
                    <a:pt x="77" y="119"/>
                  </a:lnTo>
                  <a:lnTo>
                    <a:pt x="57" y="135"/>
                  </a:lnTo>
                  <a:lnTo>
                    <a:pt x="47" y="142"/>
                  </a:lnTo>
                  <a:lnTo>
                    <a:pt x="36" y="147"/>
                  </a:lnTo>
                  <a:lnTo>
                    <a:pt x="23" y="152"/>
                  </a:lnTo>
                  <a:lnTo>
                    <a:pt x="10" y="153"/>
                  </a:lnTo>
                  <a:lnTo>
                    <a:pt x="7" y="152"/>
                  </a:lnTo>
                  <a:lnTo>
                    <a:pt x="4" y="150"/>
                  </a:lnTo>
                  <a:lnTo>
                    <a:pt x="2" y="149"/>
                  </a:lnTo>
                  <a:lnTo>
                    <a:pt x="0" y="144"/>
                  </a:lnTo>
                  <a:lnTo>
                    <a:pt x="27" y="129"/>
                  </a:lnTo>
                  <a:lnTo>
                    <a:pt x="57" y="112"/>
                  </a:lnTo>
                  <a:lnTo>
                    <a:pt x="84" y="95"/>
                  </a:lnTo>
                  <a:lnTo>
                    <a:pt x="111" y="77"/>
                  </a:lnTo>
                  <a:lnTo>
                    <a:pt x="113" y="82"/>
                  </a:lnTo>
                  <a:lnTo>
                    <a:pt x="116" y="85"/>
                  </a:lnTo>
                  <a:lnTo>
                    <a:pt x="119" y="86"/>
                  </a:lnTo>
                  <a:lnTo>
                    <a:pt x="124" y="86"/>
                  </a:lnTo>
                  <a:lnTo>
                    <a:pt x="131" y="80"/>
                  </a:lnTo>
                  <a:lnTo>
                    <a:pt x="139" y="76"/>
                  </a:lnTo>
                  <a:lnTo>
                    <a:pt x="136" y="72"/>
                  </a:lnTo>
                  <a:lnTo>
                    <a:pt x="133" y="70"/>
                  </a:lnTo>
                  <a:lnTo>
                    <a:pt x="133" y="67"/>
                  </a:lnTo>
                  <a:lnTo>
                    <a:pt x="133" y="63"/>
                  </a:lnTo>
                  <a:lnTo>
                    <a:pt x="137" y="60"/>
                  </a:lnTo>
                  <a:lnTo>
                    <a:pt x="141" y="59"/>
                  </a:lnTo>
                  <a:lnTo>
                    <a:pt x="144" y="56"/>
                  </a:lnTo>
                  <a:lnTo>
                    <a:pt x="147" y="53"/>
                  </a:lnTo>
                  <a:lnTo>
                    <a:pt x="151" y="46"/>
                  </a:lnTo>
                  <a:lnTo>
                    <a:pt x="157" y="40"/>
                  </a:lnTo>
                  <a:lnTo>
                    <a:pt x="156" y="20"/>
                  </a:lnTo>
                  <a:lnTo>
                    <a:pt x="15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9" name="Freeform 509"/>
            <p:cNvSpPr>
              <a:spLocks/>
            </p:cNvSpPr>
            <p:nvPr/>
          </p:nvSpPr>
          <p:spPr bwMode="auto">
            <a:xfrm>
              <a:off x="5327" y="3757"/>
              <a:ext cx="16" cy="8"/>
            </a:xfrm>
            <a:custGeom>
              <a:avLst/>
              <a:gdLst>
                <a:gd name="T0" fmla="*/ 5 w 16"/>
                <a:gd name="T1" fmla="*/ 0 h 8"/>
                <a:gd name="T2" fmla="*/ 10 w 16"/>
                <a:gd name="T3" fmla="*/ 2 h 8"/>
                <a:gd name="T4" fmla="*/ 16 w 16"/>
                <a:gd name="T5" fmla="*/ 3 h 8"/>
                <a:gd name="T6" fmla="*/ 13 w 16"/>
                <a:gd name="T7" fmla="*/ 5 h 8"/>
                <a:gd name="T8" fmla="*/ 12 w 16"/>
                <a:gd name="T9" fmla="*/ 6 h 8"/>
                <a:gd name="T10" fmla="*/ 8 w 16"/>
                <a:gd name="T11" fmla="*/ 8 h 8"/>
                <a:gd name="T12" fmla="*/ 5 w 16"/>
                <a:gd name="T13" fmla="*/ 8 h 8"/>
                <a:gd name="T14" fmla="*/ 3 w 16"/>
                <a:gd name="T15" fmla="*/ 5 h 8"/>
                <a:gd name="T16" fmla="*/ 0 w 16"/>
                <a:gd name="T17" fmla="*/ 2 h 8"/>
                <a:gd name="T18" fmla="*/ 3 w 16"/>
                <a:gd name="T19" fmla="*/ 0 h 8"/>
                <a:gd name="T20" fmla="*/ 5 w 1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8"/>
                <a:gd name="T35" fmla="*/ 16 w 1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8">
                  <a:moveTo>
                    <a:pt x="5" y="0"/>
                  </a:moveTo>
                  <a:lnTo>
                    <a:pt x="10" y="2"/>
                  </a:lnTo>
                  <a:lnTo>
                    <a:pt x="16" y="3"/>
                  </a:lnTo>
                  <a:lnTo>
                    <a:pt x="13" y="5"/>
                  </a:lnTo>
                  <a:lnTo>
                    <a:pt x="12" y="6"/>
                  </a:lnTo>
                  <a:lnTo>
                    <a:pt x="8" y="8"/>
                  </a:lnTo>
                  <a:lnTo>
                    <a:pt x="5" y="8"/>
                  </a:lnTo>
                  <a:lnTo>
                    <a:pt x="3" y="5"/>
                  </a:lnTo>
                  <a:lnTo>
                    <a:pt x="0" y="2"/>
                  </a:lnTo>
                  <a:lnTo>
                    <a:pt x="3" y="0"/>
                  </a:lnTo>
                  <a:lnTo>
                    <a:pt x="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80" name="Freeform 510"/>
            <p:cNvSpPr>
              <a:spLocks/>
            </p:cNvSpPr>
            <p:nvPr/>
          </p:nvSpPr>
          <p:spPr bwMode="auto">
            <a:xfrm>
              <a:off x="5367" y="3820"/>
              <a:ext cx="46" cy="39"/>
            </a:xfrm>
            <a:custGeom>
              <a:avLst/>
              <a:gdLst>
                <a:gd name="T0" fmla="*/ 0 w 46"/>
                <a:gd name="T1" fmla="*/ 39 h 39"/>
                <a:gd name="T2" fmla="*/ 5 w 46"/>
                <a:gd name="T3" fmla="*/ 20 h 39"/>
                <a:gd name="T4" fmla="*/ 10 w 46"/>
                <a:gd name="T5" fmla="*/ 0 h 39"/>
                <a:gd name="T6" fmla="*/ 12 w 46"/>
                <a:gd name="T7" fmla="*/ 0 h 39"/>
                <a:gd name="T8" fmla="*/ 12 w 46"/>
                <a:gd name="T9" fmla="*/ 0 h 39"/>
                <a:gd name="T10" fmla="*/ 30 w 46"/>
                <a:gd name="T11" fmla="*/ 3 h 39"/>
                <a:gd name="T12" fmla="*/ 46 w 46"/>
                <a:gd name="T13" fmla="*/ 6 h 39"/>
                <a:gd name="T14" fmla="*/ 46 w 46"/>
                <a:gd name="T15" fmla="*/ 7 h 39"/>
                <a:gd name="T16" fmla="*/ 46 w 46"/>
                <a:gd name="T17" fmla="*/ 7 h 39"/>
                <a:gd name="T18" fmla="*/ 46 w 46"/>
                <a:gd name="T19" fmla="*/ 10 h 39"/>
                <a:gd name="T20" fmla="*/ 45 w 46"/>
                <a:gd name="T21" fmla="*/ 13 h 39"/>
                <a:gd name="T22" fmla="*/ 39 w 46"/>
                <a:gd name="T23" fmla="*/ 20 h 39"/>
                <a:gd name="T24" fmla="*/ 32 w 46"/>
                <a:gd name="T25" fmla="*/ 27 h 39"/>
                <a:gd name="T26" fmla="*/ 23 w 46"/>
                <a:gd name="T27" fmla="*/ 33 h 39"/>
                <a:gd name="T28" fmla="*/ 15 w 46"/>
                <a:gd name="T29" fmla="*/ 39 h 39"/>
                <a:gd name="T30" fmla="*/ 8 w 46"/>
                <a:gd name="T31" fmla="*/ 39 h 39"/>
                <a:gd name="T32" fmla="*/ 0 w 46"/>
                <a:gd name="T33" fmla="*/ 39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39"/>
                <a:gd name="T53" fmla="*/ 46 w 46"/>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39">
                  <a:moveTo>
                    <a:pt x="0" y="39"/>
                  </a:moveTo>
                  <a:lnTo>
                    <a:pt x="5" y="20"/>
                  </a:lnTo>
                  <a:lnTo>
                    <a:pt x="10" y="0"/>
                  </a:lnTo>
                  <a:lnTo>
                    <a:pt x="12" y="0"/>
                  </a:lnTo>
                  <a:lnTo>
                    <a:pt x="30" y="3"/>
                  </a:lnTo>
                  <a:lnTo>
                    <a:pt x="46" y="6"/>
                  </a:lnTo>
                  <a:lnTo>
                    <a:pt x="46" y="7"/>
                  </a:lnTo>
                  <a:lnTo>
                    <a:pt x="46" y="10"/>
                  </a:lnTo>
                  <a:lnTo>
                    <a:pt x="45" y="13"/>
                  </a:lnTo>
                  <a:lnTo>
                    <a:pt x="39" y="20"/>
                  </a:lnTo>
                  <a:lnTo>
                    <a:pt x="32" y="27"/>
                  </a:lnTo>
                  <a:lnTo>
                    <a:pt x="23" y="33"/>
                  </a:lnTo>
                  <a:lnTo>
                    <a:pt x="15" y="39"/>
                  </a:lnTo>
                  <a:lnTo>
                    <a:pt x="8" y="39"/>
                  </a:lnTo>
                  <a:lnTo>
                    <a:pt x="0" y="39"/>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grpSp>
      <p:sp>
        <p:nvSpPr>
          <p:cNvPr id="81" name="矩形 80"/>
          <p:cNvSpPr/>
          <p:nvPr/>
        </p:nvSpPr>
        <p:spPr>
          <a:xfrm>
            <a:off x="2167349" y="1491064"/>
            <a:ext cx="7676765" cy="4401205"/>
          </a:xfrm>
          <a:prstGeom prst="rect">
            <a:avLst/>
          </a:prstGeom>
        </p:spPr>
        <p:txBody>
          <a:bodyPr wrap="square">
            <a:spAutoFit/>
          </a:bodyPr>
          <a:lstStyle/>
          <a:p>
            <a:pPr marL="457200" indent="-457200" eaLnBrk="0" hangingPunct="0">
              <a:lnSpc>
                <a:spcPct val="200000"/>
              </a:lnSpc>
              <a:buFont typeface="Wingdings" panose="05000000000000000000" pitchFamily="2" charset="2"/>
              <a:buChar char="n"/>
              <a:defRPr/>
            </a:pPr>
            <a:r>
              <a:rPr lang="zh-CN" altLang="en-US" sz="2800" b="1" dirty="0" smtClean="0">
                <a:solidFill>
                  <a:schemeClr val="bg2">
                    <a:lumMod val="25000"/>
                  </a:schemeClr>
                </a:solidFill>
                <a:latin typeface="微软雅黑" pitchFamily="34" charset="-122"/>
                <a:ea typeface="微软雅黑" pitchFamily="34" charset="-122"/>
              </a:rPr>
              <a:t>大数据综述</a:t>
            </a:r>
            <a:endParaRPr lang="en-US" altLang="zh-CN" sz="2800" b="1" dirty="0" smtClean="0">
              <a:solidFill>
                <a:schemeClr val="bg2">
                  <a:lumMod val="25000"/>
                </a:schemeClr>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solidFill>
                  <a:srgbClr val="FF0000"/>
                </a:solidFill>
                <a:latin typeface="微软雅黑" pitchFamily="34" charset="-122"/>
                <a:ea typeface="微软雅黑" pitchFamily="34" charset="-122"/>
              </a:rPr>
              <a:t>荣之联企业大数据平台方案</a:t>
            </a:r>
            <a:endParaRPr lang="en-US" altLang="zh-CN" sz="2800" b="1" dirty="0">
              <a:solidFill>
                <a:srgbClr val="FF0000"/>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smtClean="0">
                <a:latin typeface="微软雅黑" pitchFamily="34" charset="-122"/>
                <a:ea typeface="微软雅黑" pitchFamily="34" charset="-122"/>
              </a:rPr>
              <a:t>大数据平台建设方法</a:t>
            </a:r>
            <a:endParaRPr lang="en-US" altLang="zh-CN" sz="2800" b="1" dirty="0" smtClean="0">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smtClean="0">
                <a:latin typeface="微软雅黑" pitchFamily="34" charset="-122"/>
                <a:ea typeface="微软雅黑" pitchFamily="34" charset="-122"/>
              </a:rPr>
              <a:t>汽</a:t>
            </a:r>
            <a:r>
              <a:rPr lang="zh-CN" altLang="en-US" sz="2800" b="1" dirty="0">
                <a:latin typeface="微软雅黑" pitchFamily="34" charset="-122"/>
                <a:ea typeface="微软雅黑" pitchFamily="34" charset="-122"/>
              </a:rPr>
              <a:t>车制造业应用大数据畅</a:t>
            </a:r>
            <a:r>
              <a:rPr lang="zh-CN" altLang="en-US" sz="2800" b="1" dirty="0" smtClean="0">
                <a:latin typeface="微软雅黑" pitchFamily="34" charset="-122"/>
                <a:ea typeface="微软雅黑" pitchFamily="34" charset="-122"/>
              </a:rPr>
              <a:t>想</a:t>
            </a:r>
            <a:endParaRPr lang="en-US" altLang="zh-CN" sz="2800" b="1" dirty="0" smtClean="0">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smtClean="0">
                <a:latin typeface="微软雅黑" pitchFamily="34" charset="-122"/>
                <a:ea typeface="微软雅黑" pitchFamily="34" charset="-122"/>
              </a:rPr>
              <a:t>案</a:t>
            </a:r>
            <a:r>
              <a:rPr lang="zh-CN" altLang="en-US" sz="2800" b="1" dirty="0" smtClean="0">
                <a:latin typeface="微软雅黑" pitchFamily="34" charset="-122"/>
                <a:ea typeface="微软雅黑" pitchFamily="34" charset="-122"/>
              </a:rPr>
              <a:t>例</a:t>
            </a:r>
            <a:endParaRPr lang="en-US" altLang="zh-CN" sz="2800" b="1" dirty="0">
              <a:latin typeface="微软雅黑" pitchFamily="34" charset="-122"/>
              <a:ea typeface="微软雅黑" pitchFamily="34" charset="-122"/>
            </a:endParaRPr>
          </a:p>
        </p:txBody>
      </p:sp>
    </p:spTree>
    <p:extLst>
      <p:ext uri="{BB962C8B-B14F-4D97-AF65-F5344CB8AC3E}">
        <p14:creationId xmlns:p14="http://schemas.microsoft.com/office/powerpoint/2010/main" val="2737686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仿宋" pitchFamily="49" charset="-122"/>
                <a:ea typeface="仿宋" pitchFamily="49" charset="-122"/>
              </a:rPr>
              <a:t>企业大数据平台架构原</a:t>
            </a:r>
            <a:r>
              <a:rPr lang="zh-CN" altLang="en-US" dirty="0" smtClean="0">
                <a:latin typeface="仿宋" pitchFamily="49" charset="-122"/>
                <a:ea typeface="仿宋" pitchFamily="49" charset="-122"/>
              </a:rPr>
              <a:t>则*</a:t>
            </a:r>
            <a:endParaRPr lang="zh-CN" altLang="en-US" b="1" dirty="0"/>
          </a:p>
        </p:txBody>
      </p:sp>
      <p:sp>
        <p:nvSpPr>
          <p:cNvPr id="3" name="TextBox 4"/>
          <p:cNvSpPr txBox="1"/>
          <p:nvPr/>
        </p:nvSpPr>
        <p:spPr>
          <a:xfrm>
            <a:off x="1267690" y="1066305"/>
            <a:ext cx="9641610" cy="4108817"/>
          </a:xfrm>
          <a:prstGeom prst="rect">
            <a:avLst/>
          </a:prstGeom>
          <a:noFill/>
        </p:spPr>
        <p:txBody>
          <a:bodyPr wrap="square" rtlCol="0">
            <a:spAutoFit/>
          </a:bodyPr>
          <a:lstStyle/>
          <a:p>
            <a:pPr>
              <a:buFont typeface="Wingdings" pitchFamily="2" charset="2"/>
              <a:buChar char="ü"/>
            </a:pPr>
            <a:r>
              <a:rPr lang="zh-CN" altLang="zh-CN" dirty="0" smtClean="0">
                <a:solidFill>
                  <a:srgbClr val="FF0000"/>
                </a:solidFill>
                <a:latin typeface="仿宋" pitchFamily="49" charset="-122"/>
                <a:ea typeface="仿宋" pitchFamily="49" charset="-122"/>
              </a:rPr>
              <a:t>技术</a:t>
            </a:r>
            <a:r>
              <a:rPr lang="en-US" altLang="zh-CN" dirty="0" smtClean="0">
                <a:solidFill>
                  <a:srgbClr val="FF0000"/>
                </a:solidFill>
                <a:latin typeface="仿宋" pitchFamily="49" charset="-122"/>
                <a:ea typeface="仿宋" pitchFamily="49" charset="-122"/>
              </a:rPr>
              <a:t>-</a:t>
            </a:r>
            <a:r>
              <a:rPr lang="zh-CN" altLang="en-US" dirty="0" smtClean="0">
                <a:solidFill>
                  <a:srgbClr val="FF0000"/>
                </a:solidFill>
                <a:latin typeface="仿宋" pitchFamily="49" charset="-122"/>
                <a:ea typeface="仿宋" pitchFamily="49" charset="-122"/>
              </a:rPr>
              <a:t>按需频度的数据获取</a:t>
            </a:r>
            <a:endParaRPr lang="zh-CN" altLang="en-US" dirty="0">
              <a:solidFill>
                <a:srgbClr val="FF0000"/>
              </a:solidFill>
              <a:latin typeface="仿宋" pitchFamily="49" charset="-122"/>
              <a:ea typeface="仿宋" pitchFamily="49" charset="-122"/>
            </a:endParaRPr>
          </a:p>
          <a:p>
            <a:pPr indent="442913"/>
            <a:r>
              <a:rPr lang="zh-CN" altLang="zh-CN" dirty="0" smtClean="0">
                <a:solidFill>
                  <a:srgbClr val="000000"/>
                </a:solidFill>
                <a:latin typeface="仿宋" pitchFamily="49" charset="-122"/>
                <a:ea typeface="仿宋" pitchFamily="49" charset="-122"/>
              </a:rPr>
              <a:t>批量和实时数据采用不同的技术手段和工具，遵循统一的文件接口标准</a:t>
            </a:r>
            <a:endParaRPr lang="en-US" altLang="zh-CN" dirty="0" smtClean="0">
              <a:solidFill>
                <a:srgbClr val="000000"/>
              </a:solidFill>
              <a:latin typeface="仿宋" pitchFamily="49" charset="-122"/>
              <a:ea typeface="仿宋" pitchFamily="49" charset="-122"/>
            </a:endParaRPr>
          </a:p>
          <a:p>
            <a:pPr indent="442913">
              <a:buFont typeface="Wingdings" pitchFamily="2" charset="2"/>
              <a:buChar char="ü"/>
            </a:pPr>
            <a:endParaRPr lang="zh-CN" altLang="en-US" dirty="0" smtClean="0">
              <a:solidFill>
                <a:srgbClr val="000000"/>
              </a:solidFill>
              <a:latin typeface="仿宋" pitchFamily="49" charset="-122"/>
              <a:ea typeface="仿宋" pitchFamily="49" charset="-122"/>
            </a:endParaRPr>
          </a:p>
          <a:p>
            <a:pPr>
              <a:buFont typeface="Wingdings" pitchFamily="2" charset="2"/>
              <a:buChar char="ü"/>
            </a:pPr>
            <a:r>
              <a:rPr lang="zh-CN" altLang="zh-CN" dirty="0" smtClean="0">
                <a:solidFill>
                  <a:srgbClr val="FF0000"/>
                </a:solidFill>
                <a:latin typeface="仿宋" pitchFamily="49" charset="-122"/>
                <a:ea typeface="仿宋" pitchFamily="49" charset="-122"/>
              </a:rPr>
              <a:t>技术</a:t>
            </a:r>
            <a:r>
              <a:rPr lang="en-US" altLang="zh-CN" dirty="0" smtClean="0">
                <a:solidFill>
                  <a:srgbClr val="FF0000"/>
                </a:solidFill>
                <a:latin typeface="仿宋" pitchFamily="49" charset="-122"/>
                <a:ea typeface="仿宋" pitchFamily="49" charset="-122"/>
              </a:rPr>
              <a:t>-</a:t>
            </a:r>
            <a:r>
              <a:rPr lang="zh-CN" altLang="en-US" dirty="0">
                <a:solidFill>
                  <a:srgbClr val="FF0000"/>
                </a:solidFill>
                <a:latin typeface="仿宋" pitchFamily="49" charset="-122"/>
                <a:ea typeface="仿宋" pitchFamily="49" charset="-122"/>
              </a:rPr>
              <a:t>多样</a:t>
            </a:r>
            <a:r>
              <a:rPr lang="zh-CN" altLang="en-US" dirty="0" smtClean="0">
                <a:solidFill>
                  <a:srgbClr val="FF0000"/>
                </a:solidFill>
                <a:latin typeface="仿宋" pitchFamily="49" charset="-122"/>
                <a:ea typeface="仿宋" pitchFamily="49" charset="-122"/>
              </a:rPr>
              <a:t>化数据共存</a:t>
            </a:r>
            <a:endParaRPr lang="en-US" altLang="zh-CN" dirty="0" smtClean="0">
              <a:solidFill>
                <a:srgbClr val="FF0000"/>
              </a:solidFill>
              <a:latin typeface="仿宋" pitchFamily="49" charset="-122"/>
              <a:ea typeface="仿宋" pitchFamily="49" charset="-122"/>
            </a:endParaRPr>
          </a:p>
          <a:p>
            <a:pPr indent="442913">
              <a:lnSpc>
                <a:spcPct val="150000"/>
              </a:lnSpc>
            </a:pPr>
            <a:r>
              <a:rPr lang="zh-CN" altLang="zh-CN" dirty="0" smtClean="0">
                <a:solidFill>
                  <a:srgbClr val="000000"/>
                </a:solidFill>
                <a:latin typeface="仿宋" pitchFamily="49" charset="-122"/>
                <a:ea typeface="仿宋" pitchFamily="49" charset="-122"/>
              </a:rPr>
              <a:t>跨同构</a:t>
            </a:r>
            <a:r>
              <a:rPr lang="en-US" altLang="zh-CN" dirty="0" smtClean="0">
                <a:solidFill>
                  <a:srgbClr val="000000"/>
                </a:solidFill>
                <a:latin typeface="仿宋" pitchFamily="49" charset="-122"/>
                <a:ea typeface="仿宋" pitchFamily="49" charset="-122"/>
              </a:rPr>
              <a:t>/</a:t>
            </a:r>
            <a:r>
              <a:rPr lang="zh-CN" altLang="zh-CN" dirty="0" smtClean="0">
                <a:solidFill>
                  <a:srgbClr val="000000"/>
                </a:solidFill>
                <a:latin typeface="仿宋" pitchFamily="49" charset="-122"/>
                <a:ea typeface="仿宋" pitchFamily="49" charset="-122"/>
              </a:rPr>
              <a:t>异构数据库（物理系统），基于文本、数据库的数据抽取和加载</a:t>
            </a:r>
            <a:endParaRPr lang="zh-CN" altLang="en-US" dirty="0">
              <a:solidFill>
                <a:srgbClr val="000000"/>
              </a:solidFill>
              <a:latin typeface="仿宋" pitchFamily="49" charset="-122"/>
              <a:ea typeface="仿宋" pitchFamily="49" charset="-122"/>
            </a:endParaRPr>
          </a:p>
          <a:p>
            <a:pPr>
              <a:buFont typeface="Wingdings" pitchFamily="2" charset="2"/>
              <a:buChar char="ü"/>
            </a:pPr>
            <a:r>
              <a:rPr lang="zh-CN" altLang="zh-CN" dirty="0" smtClean="0">
                <a:solidFill>
                  <a:srgbClr val="FF0000"/>
                </a:solidFill>
                <a:latin typeface="仿宋" pitchFamily="49" charset="-122"/>
                <a:ea typeface="仿宋" pitchFamily="49" charset="-122"/>
              </a:rPr>
              <a:t>数据</a:t>
            </a:r>
            <a:r>
              <a:rPr lang="en-US" altLang="zh-CN" dirty="0" smtClean="0">
                <a:solidFill>
                  <a:srgbClr val="FF0000"/>
                </a:solidFill>
                <a:latin typeface="仿宋" pitchFamily="49" charset="-122"/>
                <a:ea typeface="仿宋" pitchFamily="49" charset="-122"/>
              </a:rPr>
              <a:t>-</a:t>
            </a:r>
            <a:r>
              <a:rPr lang="zh-CN" altLang="zh-CN" dirty="0" smtClean="0">
                <a:solidFill>
                  <a:srgbClr val="FF0000"/>
                </a:solidFill>
                <a:latin typeface="仿宋" pitchFamily="49" charset="-122"/>
                <a:ea typeface="仿宋" pitchFamily="49" charset="-122"/>
              </a:rPr>
              <a:t>数据即服务</a:t>
            </a:r>
            <a:endParaRPr lang="en-US" altLang="zh-CN" dirty="0" smtClean="0">
              <a:solidFill>
                <a:srgbClr val="FF0000"/>
              </a:solidFill>
              <a:latin typeface="仿宋" pitchFamily="49" charset="-122"/>
              <a:ea typeface="仿宋" pitchFamily="49" charset="-122"/>
            </a:endParaRPr>
          </a:p>
          <a:p>
            <a:pPr indent="442913">
              <a:lnSpc>
                <a:spcPct val="150000"/>
              </a:lnSpc>
            </a:pPr>
            <a:r>
              <a:rPr lang="zh-CN" altLang="zh-CN" dirty="0" smtClean="0">
                <a:solidFill>
                  <a:srgbClr val="000000"/>
                </a:solidFill>
                <a:latin typeface="仿宋" pitchFamily="49" charset="-122"/>
                <a:ea typeface="仿宋" pitchFamily="49" charset="-122"/>
              </a:rPr>
              <a:t>业务人员通过逻辑数据对象组件访问数据，而不用关心数据的物理存储方式。通过</a:t>
            </a:r>
            <a:r>
              <a:rPr lang="zh-CN" altLang="en-US" dirty="0">
                <a:solidFill>
                  <a:srgbClr val="000000"/>
                </a:solidFill>
                <a:latin typeface="仿宋" pitchFamily="49" charset="-122"/>
                <a:ea typeface="仿宋" pitchFamily="49" charset="-122"/>
              </a:rPr>
              <a:t>数</a:t>
            </a:r>
            <a:r>
              <a:rPr lang="zh-CN" altLang="en-US" dirty="0" smtClean="0">
                <a:solidFill>
                  <a:srgbClr val="000000"/>
                </a:solidFill>
                <a:latin typeface="仿宋" pitchFamily="49" charset="-122"/>
                <a:ea typeface="仿宋" pitchFamily="49" charset="-122"/>
              </a:rPr>
              <a:t>据组织与前端应用功能</a:t>
            </a:r>
            <a:r>
              <a:rPr lang="zh-CN" altLang="zh-CN" dirty="0" smtClean="0">
                <a:solidFill>
                  <a:srgbClr val="000000"/>
                </a:solidFill>
                <a:latin typeface="仿宋" pitchFamily="49" charset="-122"/>
                <a:ea typeface="仿宋" pitchFamily="49" charset="-122"/>
              </a:rPr>
              <a:t>，使业务人员可以较容易、较快地定位和了解数据的内容。</a:t>
            </a:r>
          </a:p>
          <a:p>
            <a:pPr>
              <a:buFont typeface="Wingdings" pitchFamily="2" charset="2"/>
              <a:buChar char="ü"/>
            </a:pPr>
            <a:endParaRPr lang="en-US" altLang="zh-CN" dirty="0" smtClean="0">
              <a:solidFill>
                <a:srgbClr val="FF0000"/>
              </a:solidFill>
              <a:latin typeface="仿宋" pitchFamily="49" charset="-122"/>
              <a:ea typeface="仿宋" pitchFamily="49" charset="-122"/>
            </a:endParaRPr>
          </a:p>
          <a:p>
            <a:pPr>
              <a:buFont typeface="Wingdings" pitchFamily="2" charset="2"/>
              <a:buChar char="ü"/>
            </a:pPr>
            <a:r>
              <a:rPr lang="zh-CN" altLang="zh-CN" dirty="0" smtClean="0">
                <a:solidFill>
                  <a:srgbClr val="FF0000"/>
                </a:solidFill>
                <a:latin typeface="仿宋" pitchFamily="49" charset="-122"/>
                <a:ea typeface="仿宋" pitchFamily="49" charset="-122"/>
              </a:rPr>
              <a:t>数据</a:t>
            </a:r>
            <a:r>
              <a:rPr lang="en-US" altLang="zh-CN" dirty="0" smtClean="0">
                <a:solidFill>
                  <a:srgbClr val="FF0000"/>
                </a:solidFill>
                <a:latin typeface="仿宋" pitchFamily="49" charset="-122"/>
                <a:ea typeface="仿宋" pitchFamily="49" charset="-122"/>
              </a:rPr>
              <a:t>-</a:t>
            </a:r>
            <a:r>
              <a:rPr lang="zh-CN" altLang="zh-CN" dirty="0" smtClean="0">
                <a:solidFill>
                  <a:srgbClr val="FF0000"/>
                </a:solidFill>
                <a:latin typeface="仿宋" pitchFamily="49" charset="-122"/>
                <a:ea typeface="仿宋" pitchFamily="49" charset="-122"/>
              </a:rPr>
              <a:t>数据质量控制</a:t>
            </a:r>
            <a:endParaRPr lang="en-US" altLang="zh-CN" dirty="0" smtClean="0">
              <a:solidFill>
                <a:srgbClr val="FF0000"/>
              </a:solidFill>
              <a:latin typeface="仿宋" pitchFamily="49" charset="-122"/>
              <a:ea typeface="仿宋" pitchFamily="49" charset="-122"/>
            </a:endParaRPr>
          </a:p>
          <a:p>
            <a:pPr indent="442913">
              <a:lnSpc>
                <a:spcPct val="150000"/>
              </a:lnSpc>
            </a:pPr>
            <a:r>
              <a:rPr lang="zh-CN" altLang="en-US" dirty="0" smtClean="0">
                <a:solidFill>
                  <a:srgbClr val="000000"/>
                </a:solidFill>
                <a:latin typeface="仿宋" pitchFamily="49" charset="-122"/>
                <a:ea typeface="仿宋" pitchFamily="49" charset="-122"/>
              </a:rPr>
              <a:t>通过一系列的技术和业务手段实现数据集成平台数据质量控制，主要体现在数据正确性（技术）、完整性、一致性（业务）、有效性。</a:t>
            </a:r>
            <a:endParaRPr lang="zh-CN" altLang="en-US" dirty="0">
              <a:solidFill>
                <a:srgbClr val="000000"/>
              </a:solidFill>
              <a:latin typeface="仿宋" pitchFamily="49" charset="-122"/>
              <a:ea typeface="仿宋" pitchFamily="49" charset="-122"/>
            </a:endParaRPr>
          </a:p>
        </p:txBody>
      </p:sp>
    </p:spTree>
    <p:extLst>
      <p:ext uri="{BB962C8B-B14F-4D97-AF65-F5344CB8AC3E}">
        <p14:creationId xmlns:p14="http://schemas.microsoft.com/office/powerpoint/2010/main" val="2121510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b="1" dirty="0">
                <a:latin typeface="仿宋" pitchFamily="49" charset="-122"/>
                <a:ea typeface="仿宋" pitchFamily="49" charset="-122"/>
              </a:rPr>
              <a:t>大数</a:t>
            </a:r>
            <a:r>
              <a:rPr lang="zh-CN" altLang="en-US" b="1" dirty="0" smtClean="0">
                <a:latin typeface="仿宋" pitchFamily="49" charset="-122"/>
                <a:ea typeface="仿宋" pitchFamily="49" charset="-122"/>
              </a:rPr>
              <a:t>据</a:t>
            </a:r>
            <a:r>
              <a:rPr lang="zh-CN" altLang="en-US" b="1" dirty="0">
                <a:latin typeface="仿宋" pitchFamily="49" charset="-122"/>
                <a:ea typeface="仿宋" pitchFamily="49" charset="-122"/>
              </a:rPr>
              <a:t>平</a:t>
            </a:r>
            <a:r>
              <a:rPr lang="zh-CN" altLang="en-US" b="1" dirty="0" smtClean="0">
                <a:latin typeface="仿宋" pitchFamily="49" charset="-122"/>
                <a:ea typeface="仿宋" pitchFamily="49" charset="-122"/>
              </a:rPr>
              <a:t>台整体架</a:t>
            </a:r>
            <a:r>
              <a:rPr lang="zh-CN" altLang="en-US" b="1" dirty="0">
                <a:latin typeface="仿宋" pitchFamily="49" charset="-122"/>
                <a:ea typeface="仿宋" pitchFamily="49" charset="-122"/>
              </a:rPr>
              <a:t>构</a:t>
            </a:r>
          </a:p>
        </p:txBody>
      </p:sp>
      <p:pic>
        <p:nvPicPr>
          <p:cNvPr id="3" name="图片 2"/>
          <p:cNvPicPr>
            <a:picLocks noChangeAspect="1"/>
          </p:cNvPicPr>
          <p:nvPr/>
        </p:nvPicPr>
        <p:blipFill>
          <a:blip r:embed="rId2"/>
          <a:stretch>
            <a:fillRect/>
          </a:stretch>
        </p:blipFill>
        <p:spPr>
          <a:xfrm>
            <a:off x="787400" y="1071287"/>
            <a:ext cx="10579100" cy="5430230"/>
          </a:xfrm>
          <a:prstGeom prst="rect">
            <a:avLst/>
          </a:prstGeom>
        </p:spPr>
      </p:pic>
    </p:spTree>
    <p:extLst>
      <p:ext uri="{BB962C8B-B14F-4D97-AF65-F5344CB8AC3E}">
        <p14:creationId xmlns:p14="http://schemas.microsoft.com/office/powerpoint/2010/main" val="2482487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b="1" dirty="0">
                <a:latin typeface="仿宋" pitchFamily="49" charset="-122"/>
                <a:ea typeface="仿宋" pitchFamily="49" charset="-122"/>
              </a:rPr>
              <a:t>大数</a:t>
            </a:r>
            <a:r>
              <a:rPr lang="zh-CN" altLang="en-US" b="1" dirty="0" smtClean="0">
                <a:latin typeface="仿宋" pitchFamily="49" charset="-122"/>
                <a:ea typeface="仿宋" pitchFamily="49" charset="-122"/>
              </a:rPr>
              <a:t>据处理流程</a:t>
            </a:r>
            <a:endParaRPr lang="zh-CN" altLang="en-US" b="1" dirty="0">
              <a:latin typeface="仿宋" pitchFamily="49" charset="-122"/>
              <a:ea typeface="仿宋" pitchFamily="49" charset="-122"/>
            </a:endParaRPr>
          </a:p>
        </p:txBody>
      </p:sp>
      <p:sp>
        <p:nvSpPr>
          <p:cNvPr id="4" name="矩形 3"/>
          <p:cNvSpPr/>
          <p:nvPr/>
        </p:nvSpPr>
        <p:spPr>
          <a:xfrm>
            <a:off x="7304376" y="1111737"/>
            <a:ext cx="2297359" cy="1600438"/>
          </a:xfrm>
          <a:prstGeom prst="rect">
            <a:avLst/>
          </a:prstGeom>
        </p:spPr>
        <p:txBody>
          <a:bodyPr wrap="square">
            <a:spAutoFit/>
          </a:bodyPr>
          <a:lstStyle/>
          <a:p>
            <a:pPr marL="800100" lvl="1" indent="-342900">
              <a:buFont typeface="+mj-lt"/>
              <a:buAutoNum type="alphaLcPeriod"/>
            </a:pPr>
            <a:endParaRPr lang="en-US" altLang="zh-CN" sz="1400" dirty="0">
              <a:solidFill>
                <a:srgbClr val="C00000"/>
              </a:solidFill>
              <a:latin typeface="华文细黑" pitchFamily="2" charset="-122"/>
              <a:ea typeface="华文细黑" pitchFamily="2" charset="-122"/>
              <a:cs typeface="微软雅黑" pitchFamily="34" charset="-122"/>
            </a:endParaRPr>
          </a:p>
          <a:p>
            <a:pPr marL="800100" lvl="1" indent="-342900">
              <a:buFont typeface="+mj-lt"/>
              <a:buAutoNum type="alphaLcPeriod"/>
            </a:pPr>
            <a:r>
              <a:rPr lang="zh-CN" altLang="en-US" sz="1400" dirty="0">
                <a:solidFill>
                  <a:srgbClr val="C00000"/>
                </a:solidFill>
                <a:latin typeface="华文细黑" pitchFamily="2" charset="-122"/>
                <a:ea typeface="华文细黑" pitchFamily="2" charset="-122"/>
                <a:cs typeface="微软雅黑" pitchFamily="34" charset="-122"/>
              </a:rPr>
              <a:t>建立对非结构化数据进行</a:t>
            </a:r>
            <a:r>
              <a:rPr lang="en-US" altLang="zh-CN" sz="1400" dirty="0">
                <a:solidFill>
                  <a:srgbClr val="C00000"/>
                </a:solidFill>
                <a:latin typeface="华文细黑" pitchFamily="2" charset="-122"/>
                <a:ea typeface="华文细黑" pitchFamily="2" charset="-122"/>
                <a:cs typeface="微软雅黑" pitchFamily="34" charset="-122"/>
              </a:rPr>
              <a:t>SQL</a:t>
            </a:r>
            <a:r>
              <a:rPr lang="zh-CN" altLang="en-US" sz="1400" dirty="0">
                <a:solidFill>
                  <a:srgbClr val="C00000"/>
                </a:solidFill>
                <a:latin typeface="华文细黑" pitchFamily="2" charset="-122"/>
                <a:ea typeface="华文细黑" pitchFamily="2" charset="-122"/>
                <a:cs typeface="微软雅黑" pitchFamily="34" charset="-122"/>
              </a:rPr>
              <a:t>语法查询的支持，实现与结构化数据的集成关联（</a:t>
            </a:r>
            <a:r>
              <a:rPr lang="en-US" altLang="zh-CN" sz="1400" dirty="0">
                <a:solidFill>
                  <a:srgbClr val="C00000"/>
                </a:solidFill>
                <a:latin typeface="华文细黑" pitchFamily="2" charset="-122"/>
                <a:ea typeface="华文细黑" pitchFamily="2" charset="-122"/>
                <a:cs typeface="微软雅黑" pitchFamily="34" charset="-122"/>
              </a:rPr>
              <a:t>key</a:t>
            </a:r>
            <a:r>
              <a:rPr lang="zh-CN" altLang="en-US" sz="1400" dirty="0">
                <a:solidFill>
                  <a:srgbClr val="C00000"/>
                </a:solidFill>
                <a:latin typeface="华文细黑" pitchFamily="2" charset="-122"/>
                <a:ea typeface="华文细黑" pitchFamily="2" charset="-122"/>
                <a:cs typeface="微软雅黑" pitchFamily="34" charset="-122"/>
              </a:rPr>
              <a:t>）</a:t>
            </a:r>
            <a:endParaRPr lang="en-US" altLang="zh-CN" sz="1400" dirty="0">
              <a:solidFill>
                <a:srgbClr val="C00000"/>
              </a:solidFill>
              <a:latin typeface="华文细黑" pitchFamily="2" charset="-122"/>
              <a:ea typeface="华文细黑" pitchFamily="2" charset="-122"/>
              <a:cs typeface="微软雅黑" pitchFamily="34" charset="-122"/>
            </a:endParaRPr>
          </a:p>
        </p:txBody>
      </p:sp>
      <p:grpSp>
        <p:nvGrpSpPr>
          <p:cNvPr id="5" name="组合 4"/>
          <p:cNvGrpSpPr/>
          <p:nvPr/>
        </p:nvGrpSpPr>
        <p:grpSpPr>
          <a:xfrm>
            <a:off x="440702" y="5734217"/>
            <a:ext cx="11185240" cy="769851"/>
            <a:chOff x="350520" y="3099816"/>
            <a:chExt cx="8365860" cy="771034"/>
          </a:xfrm>
        </p:grpSpPr>
        <p:sp>
          <p:nvSpPr>
            <p:cNvPr id="62" name="矩形 61"/>
            <p:cNvSpPr/>
            <p:nvPr/>
          </p:nvSpPr>
          <p:spPr bwMode="auto">
            <a:xfrm>
              <a:off x="5338290" y="3158927"/>
              <a:ext cx="600595" cy="119633"/>
            </a:xfrm>
            <a:prstGeom prst="rect">
              <a:avLst/>
            </a:prstGeom>
            <a:solidFill>
              <a:schemeClr val="accent6">
                <a:lumMod val="40000"/>
                <a:lumOff val="60000"/>
              </a:schemeClr>
            </a:solidFill>
            <a:ln w="28575" cap="flat" cmpd="sng" algn="ctr">
              <a:solidFill>
                <a:schemeClr val="bg1">
                  <a:lumMod val="50000"/>
                </a:schemeClr>
              </a:solidFill>
              <a:prstDash val="solid"/>
              <a:round/>
              <a:headEnd type="none" w="med" len="med"/>
              <a:tailEnd type="none" w="med" len="med"/>
            </a:ln>
            <a:effectLst/>
          </p:spPr>
          <p:txBody>
            <a:bodyPr lIns="0" rIns="0" anchor="ctr"/>
            <a:lstStyle/>
            <a:p>
              <a:pPr algn="ctr">
                <a:defRPr/>
              </a:pPr>
              <a:r>
                <a:rPr lang="zh-CN" altLang="en-US" sz="1100" b="0" dirty="0">
                  <a:latin typeface="华文细黑" pitchFamily="2" charset="-122"/>
                  <a:ea typeface="华文细黑" pitchFamily="2" charset="-122"/>
                </a:rPr>
                <a:t>主分类</a:t>
              </a:r>
            </a:p>
          </p:txBody>
        </p:sp>
        <p:sp>
          <p:nvSpPr>
            <p:cNvPr id="63" name="矩形 62"/>
            <p:cNvSpPr/>
            <p:nvPr/>
          </p:nvSpPr>
          <p:spPr bwMode="auto">
            <a:xfrm>
              <a:off x="5338290" y="3313712"/>
              <a:ext cx="600595" cy="119633"/>
            </a:xfrm>
            <a:prstGeom prst="rect">
              <a:avLst/>
            </a:prstGeom>
            <a:solidFill>
              <a:schemeClr val="accent6">
                <a:lumMod val="40000"/>
                <a:lumOff val="60000"/>
              </a:schemeClr>
            </a:solidFill>
            <a:ln w="28575" cap="flat" cmpd="sng" algn="ctr">
              <a:solidFill>
                <a:schemeClr val="bg1">
                  <a:lumMod val="50000"/>
                </a:schemeClr>
              </a:solidFill>
              <a:prstDash val="solid"/>
              <a:round/>
              <a:headEnd type="none" w="med" len="med"/>
              <a:tailEnd type="none" w="med" len="med"/>
            </a:ln>
            <a:effectLst/>
          </p:spPr>
          <p:txBody>
            <a:bodyPr lIns="0" rIns="0" anchor="ctr"/>
            <a:lstStyle/>
            <a:p>
              <a:pPr algn="ctr">
                <a:defRPr/>
              </a:pPr>
              <a:r>
                <a:rPr lang="zh-CN" altLang="en-US" sz="1100" b="0" smtClean="0">
                  <a:latin typeface="华文细黑" pitchFamily="2" charset="-122"/>
                  <a:ea typeface="华文细黑" pitchFamily="2" charset="-122"/>
                </a:rPr>
                <a:t>关键词</a:t>
              </a:r>
              <a:endParaRPr lang="zh-CN" altLang="en-US" sz="1100" b="0" dirty="0">
                <a:latin typeface="华文细黑" pitchFamily="2" charset="-122"/>
                <a:ea typeface="华文细黑" pitchFamily="2" charset="-122"/>
              </a:endParaRPr>
            </a:p>
          </p:txBody>
        </p:sp>
        <p:sp>
          <p:nvSpPr>
            <p:cNvPr id="64" name="矩形 63"/>
            <p:cNvSpPr/>
            <p:nvPr/>
          </p:nvSpPr>
          <p:spPr bwMode="auto">
            <a:xfrm>
              <a:off x="5338290" y="3467931"/>
              <a:ext cx="600595" cy="119633"/>
            </a:xfrm>
            <a:prstGeom prst="rect">
              <a:avLst/>
            </a:prstGeom>
            <a:solidFill>
              <a:schemeClr val="accent6">
                <a:lumMod val="40000"/>
                <a:lumOff val="60000"/>
              </a:schemeClr>
            </a:solidFill>
            <a:ln w="28575" cap="flat" cmpd="sng" algn="ctr">
              <a:solidFill>
                <a:schemeClr val="bg1">
                  <a:lumMod val="50000"/>
                </a:schemeClr>
              </a:solidFill>
              <a:prstDash val="solid"/>
              <a:round/>
              <a:headEnd type="none" w="med" len="med"/>
              <a:tailEnd type="none" w="med" len="med"/>
            </a:ln>
            <a:effectLst/>
          </p:spPr>
          <p:txBody>
            <a:bodyPr lIns="0" rIns="0" anchor="ctr"/>
            <a:lstStyle/>
            <a:p>
              <a:pPr algn="ctr">
                <a:defRPr/>
              </a:pPr>
              <a:r>
                <a:rPr lang="zh-CN" altLang="en-US" sz="1100" b="0" dirty="0">
                  <a:latin typeface="华文细黑" pitchFamily="2" charset="-122"/>
                  <a:ea typeface="华文细黑" pitchFamily="2" charset="-122"/>
                </a:rPr>
                <a:t>标签</a:t>
              </a:r>
            </a:p>
          </p:txBody>
        </p:sp>
        <p:sp>
          <p:nvSpPr>
            <p:cNvPr id="65" name="矩形 64"/>
            <p:cNvSpPr/>
            <p:nvPr/>
          </p:nvSpPr>
          <p:spPr bwMode="auto">
            <a:xfrm>
              <a:off x="5338290" y="3622149"/>
              <a:ext cx="600595" cy="179732"/>
            </a:xfrm>
            <a:prstGeom prst="rect">
              <a:avLst/>
            </a:prstGeom>
            <a:solidFill>
              <a:schemeClr val="accent6">
                <a:lumMod val="40000"/>
                <a:lumOff val="60000"/>
              </a:schemeClr>
            </a:solidFill>
            <a:ln w="28575" cap="flat" cmpd="sng" algn="ctr">
              <a:solidFill>
                <a:schemeClr val="bg1">
                  <a:lumMod val="50000"/>
                </a:schemeClr>
              </a:solidFill>
              <a:prstDash val="solid"/>
              <a:round/>
              <a:headEnd type="none" w="med" len="med"/>
              <a:tailEnd type="none" w="med" len="med"/>
            </a:ln>
            <a:effectLst/>
          </p:spPr>
          <p:txBody>
            <a:bodyPr lIns="0" rIns="0" anchor="ctr"/>
            <a:lstStyle/>
            <a:p>
              <a:pPr algn="ctr">
                <a:defRPr/>
              </a:pPr>
              <a:r>
                <a:rPr lang="zh-CN" altLang="en-US" sz="1100" b="0" smtClean="0">
                  <a:latin typeface="华文细黑" pitchFamily="2" charset="-122"/>
                  <a:ea typeface="华文细黑" pitchFamily="2" charset="-122"/>
                </a:rPr>
                <a:t>地名</a:t>
              </a:r>
              <a:r>
                <a:rPr lang="zh-CN" altLang="en-US" sz="1100" b="0" dirty="0">
                  <a:latin typeface="华文细黑" pitchFamily="2" charset="-122"/>
                  <a:ea typeface="华文细黑" pitchFamily="2" charset="-122"/>
                </a:rPr>
                <a:t>人名</a:t>
              </a:r>
            </a:p>
          </p:txBody>
        </p:sp>
        <p:sp>
          <p:nvSpPr>
            <p:cNvPr id="66" name="圆角矩形 65"/>
            <p:cNvSpPr/>
            <p:nvPr/>
          </p:nvSpPr>
          <p:spPr bwMode="auto">
            <a:xfrm>
              <a:off x="6002949" y="3158927"/>
              <a:ext cx="976968" cy="128705"/>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rIns="0" anchor="ctr"/>
            <a:lstStyle/>
            <a:p>
              <a:pPr algn="ctr">
                <a:defRPr/>
              </a:pPr>
              <a:r>
                <a:rPr lang="zh-CN" altLang="en-US" sz="1100" dirty="0">
                  <a:latin typeface="华文细黑" pitchFamily="2" charset="-122"/>
                  <a:ea typeface="华文细黑" pitchFamily="2" charset="-122"/>
                </a:rPr>
                <a:t>全国统一分类</a:t>
              </a:r>
            </a:p>
          </p:txBody>
        </p:sp>
        <p:sp>
          <p:nvSpPr>
            <p:cNvPr id="67" name="圆角矩形 66"/>
            <p:cNvSpPr/>
            <p:nvPr/>
          </p:nvSpPr>
          <p:spPr bwMode="auto">
            <a:xfrm>
              <a:off x="6002949" y="3313712"/>
              <a:ext cx="976968" cy="128137"/>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rIns="0" anchor="ctr"/>
            <a:lstStyle/>
            <a:p>
              <a:pPr algn="ctr">
                <a:defRPr/>
              </a:pPr>
              <a:r>
                <a:rPr lang="zh-CN" altLang="en-US" sz="1100" dirty="0">
                  <a:latin typeface="华文细黑" pitchFamily="2" charset="-122"/>
                  <a:ea typeface="华文细黑" pitchFamily="2" charset="-122"/>
                </a:rPr>
                <a:t>分词，倒排搜索</a:t>
              </a:r>
            </a:p>
          </p:txBody>
        </p:sp>
        <p:sp>
          <p:nvSpPr>
            <p:cNvPr id="68" name="圆角矩形 67"/>
            <p:cNvSpPr/>
            <p:nvPr/>
          </p:nvSpPr>
          <p:spPr bwMode="auto">
            <a:xfrm>
              <a:off x="6002949" y="3467931"/>
              <a:ext cx="976968" cy="128704"/>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rIns="0" anchor="ctr"/>
            <a:lstStyle/>
            <a:p>
              <a:pPr algn="ctr">
                <a:defRPr/>
              </a:pPr>
              <a:r>
                <a:rPr lang="zh-CN" altLang="en-US" sz="1100" dirty="0">
                  <a:latin typeface="华文细黑" pitchFamily="2" charset="-122"/>
                  <a:ea typeface="华文细黑" pitchFamily="2" charset="-122"/>
                </a:rPr>
                <a:t>共性、个性</a:t>
              </a:r>
            </a:p>
          </p:txBody>
        </p:sp>
        <p:sp>
          <p:nvSpPr>
            <p:cNvPr id="69" name="圆角矩形 68"/>
            <p:cNvSpPr/>
            <p:nvPr/>
          </p:nvSpPr>
          <p:spPr bwMode="auto">
            <a:xfrm>
              <a:off x="6002949" y="3622149"/>
              <a:ext cx="976968" cy="179732"/>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rIns="0" anchor="ctr"/>
            <a:lstStyle/>
            <a:p>
              <a:pPr algn="ctr">
                <a:defRPr/>
              </a:pPr>
              <a:r>
                <a:rPr lang="zh-CN" altLang="en-US" sz="1100" dirty="0">
                  <a:latin typeface="华文细黑" pitchFamily="2" charset="-122"/>
                  <a:ea typeface="华文细黑" pitchFamily="2" charset="-122"/>
                </a:rPr>
                <a:t>文本识别</a:t>
              </a:r>
            </a:p>
          </p:txBody>
        </p:sp>
        <p:sp>
          <p:nvSpPr>
            <p:cNvPr id="70" name="圆角矩形 49"/>
            <p:cNvSpPr>
              <a:spLocks noChangeArrowheads="1"/>
            </p:cNvSpPr>
            <p:nvPr/>
          </p:nvSpPr>
          <p:spPr bwMode="auto">
            <a:xfrm rot="16200000">
              <a:off x="2818603" y="2080475"/>
              <a:ext cx="770094" cy="2810655"/>
            </a:xfrm>
            <a:prstGeom prst="roundRect">
              <a:avLst>
                <a:gd name="adj" fmla="val 5051"/>
              </a:avLst>
            </a:prstGeom>
            <a:noFill/>
            <a:ln w="9525" algn="ctr">
              <a:solidFill>
                <a:schemeClr val="tx1"/>
              </a:solidFill>
              <a:prstDash val="dash"/>
              <a:round/>
              <a:headEnd/>
              <a:tailEnd/>
            </a:ln>
          </p:spPr>
          <p:txBody>
            <a:bodyPr lIns="0" tIns="0" rIns="0" bIns="0"/>
            <a:lstStyle/>
            <a:p>
              <a:endParaRPr lang="zh-CN" altLang="en-US" sz="1100">
                <a:latin typeface="华文细黑" pitchFamily="2" charset="-122"/>
                <a:ea typeface="华文细黑" pitchFamily="2" charset="-122"/>
              </a:endParaRPr>
            </a:p>
          </p:txBody>
        </p:sp>
        <p:sp>
          <p:nvSpPr>
            <p:cNvPr id="71" name="TextBox 21"/>
            <p:cNvSpPr txBox="1">
              <a:spLocks noChangeArrowheads="1"/>
            </p:cNvSpPr>
            <p:nvPr/>
          </p:nvSpPr>
          <p:spPr bwMode="auto">
            <a:xfrm>
              <a:off x="1798320" y="3255623"/>
              <a:ext cx="395734" cy="508611"/>
            </a:xfrm>
            <a:prstGeom prst="rect">
              <a:avLst/>
            </a:prstGeom>
            <a:noFill/>
            <a:ln w="9525">
              <a:noFill/>
              <a:miter lim="800000"/>
              <a:headEnd/>
              <a:tailEnd/>
            </a:ln>
          </p:spPr>
          <p:txBody>
            <a:bodyPr lIns="0" tIns="0" rIns="0" bIns="0">
              <a:spAutoFit/>
            </a:bodyPr>
            <a:lstStyle/>
            <a:p>
              <a:pPr algn="ctr"/>
              <a:r>
                <a:rPr lang="zh-CN" altLang="en-US" sz="1100" b="0" smtClean="0">
                  <a:latin typeface="华文细黑" pitchFamily="2" charset="-122"/>
                  <a:ea typeface="华文细黑" pitchFamily="2" charset="-122"/>
                </a:rPr>
                <a:t>处理</a:t>
              </a:r>
              <a:endParaRPr lang="en-US" altLang="zh-CN" sz="1100" b="0" smtClean="0">
                <a:latin typeface="华文细黑" pitchFamily="2" charset="-122"/>
                <a:ea typeface="华文细黑" pitchFamily="2" charset="-122"/>
              </a:endParaRPr>
            </a:p>
            <a:p>
              <a:pPr algn="ctr"/>
              <a:r>
                <a:rPr lang="zh-CN" altLang="en-US" sz="1100" b="0" smtClean="0">
                  <a:latin typeface="华文细黑" pitchFamily="2" charset="-122"/>
                  <a:ea typeface="华文细黑" pitchFamily="2" charset="-122"/>
                </a:rPr>
                <a:t>功能</a:t>
              </a:r>
              <a:endParaRPr lang="en-US" altLang="zh-CN" sz="1100" b="0">
                <a:latin typeface="华文细黑" pitchFamily="2" charset="-122"/>
                <a:ea typeface="华文细黑" pitchFamily="2" charset="-122"/>
              </a:endParaRPr>
            </a:p>
            <a:p>
              <a:pPr algn="ctr"/>
              <a:r>
                <a:rPr lang="zh-CN" altLang="en-US" sz="1100" b="0">
                  <a:latin typeface="华文细黑" pitchFamily="2" charset="-122"/>
                  <a:ea typeface="华文细黑" pitchFamily="2" charset="-122"/>
                </a:rPr>
                <a:t>模块</a:t>
              </a:r>
              <a:endParaRPr lang="en-US" altLang="zh-CN" sz="1100" b="0">
                <a:latin typeface="华文细黑" pitchFamily="2" charset="-122"/>
                <a:ea typeface="华文细黑" pitchFamily="2" charset="-122"/>
              </a:endParaRPr>
            </a:p>
          </p:txBody>
        </p:sp>
        <p:grpSp>
          <p:nvGrpSpPr>
            <p:cNvPr id="72" name="组合 71"/>
            <p:cNvGrpSpPr/>
            <p:nvPr/>
          </p:nvGrpSpPr>
          <p:grpSpPr>
            <a:xfrm>
              <a:off x="2179320" y="3167231"/>
              <a:ext cx="2342821" cy="669347"/>
              <a:chOff x="2345961" y="2266182"/>
              <a:chExt cx="2194384" cy="707868"/>
            </a:xfrm>
          </p:grpSpPr>
          <p:sp>
            <p:nvSpPr>
              <p:cNvPr id="90" name="矩形 89"/>
              <p:cNvSpPr/>
              <p:nvPr/>
            </p:nvSpPr>
            <p:spPr bwMode="auto">
              <a:xfrm>
                <a:off x="2345961" y="2659030"/>
                <a:ext cx="503590" cy="315020"/>
              </a:xfrm>
              <a:prstGeom prst="rect">
                <a:avLst/>
              </a:prstGeom>
              <a:solidFill>
                <a:schemeClr val="accent6">
                  <a:lumMod val="20000"/>
                  <a:lumOff val="80000"/>
                </a:schemeClr>
              </a:solidFill>
              <a:ln w="19050"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dirty="0">
                    <a:latin typeface="华文细黑" pitchFamily="2" charset="-122"/>
                    <a:ea typeface="华文细黑" pitchFamily="2" charset="-122"/>
                  </a:rPr>
                  <a:t>网页分类</a:t>
                </a:r>
              </a:p>
            </p:txBody>
          </p:sp>
          <p:sp>
            <p:nvSpPr>
              <p:cNvPr id="91" name="矩形 90"/>
              <p:cNvSpPr/>
              <p:nvPr/>
            </p:nvSpPr>
            <p:spPr bwMode="auto">
              <a:xfrm>
                <a:off x="3460997" y="2266182"/>
                <a:ext cx="539278" cy="315020"/>
              </a:xfrm>
              <a:prstGeom prst="rect">
                <a:avLst/>
              </a:prstGeom>
              <a:solidFill>
                <a:schemeClr val="accent6">
                  <a:lumMod val="20000"/>
                  <a:lumOff val="80000"/>
                </a:schemeClr>
              </a:solidFill>
              <a:ln w="19050"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dirty="0">
                    <a:latin typeface="华文细黑" pitchFamily="2" charset="-122"/>
                    <a:ea typeface="华文细黑" pitchFamily="2" charset="-122"/>
                  </a:rPr>
                  <a:t>反向搜索</a:t>
                </a:r>
              </a:p>
            </p:txBody>
          </p:sp>
          <p:sp>
            <p:nvSpPr>
              <p:cNvPr id="92" name="矩形 91"/>
              <p:cNvSpPr/>
              <p:nvPr/>
            </p:nvSpPr>
            <p:spPr bwMode="auto">
              <a:xfrm>
                <a:off x="3460997" y="2659030"/>
                <a:ext cx="539278" cy="315020"/>
              </a:xfrm>
              <a:prstGeom prst="rect">
                <a:avLst/>
              </a:prstGeom>
              <a:solidFill>
                <a:schemeClr val="accent6">
                  <a:lumMod val="20000"/>
                  <a:lumOff val="80000"/>
                </a:schemeClr>
              </a:solidFill>
              <a:ln w="19050"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smtClean="0">
                    <a:latin typeface="华文细黑" pitchFamily="2" charset="-122"/>
                    <a:ea typeface="华文细黑" pitchFamily="2" charset="-122"/>
                  </a:rPr>
                  <a:t>关键词</a:t>
                </a:r>
                <a:r>
                  <a:rPr lang="zh-CN" altLang="en-US" sz="1100" b="0" dirty="0">
                    <a:latin typeface="华文细黑" pitchFamily="2" charset="-122"/>
                    <a:ea typeface="华文细黑" pitchFamily="2" charset="-122"/>
                  </a:rPr>
                  <a:t>分析</a:t>
                </a:r>
              </a:p>
            </p:txBody>
          </p:sp>
          <p:sp>
            <p:nvSpPr>
              <p:cNvPr id="93" name="矩形 92"/>
              <p:cNvSpPr/>
              <p:nvPr/>
            </p:nvSpPr>
            <p:spPr bwMode="auto">
              <a:xfrm>
                <a:off x="4036755" y="2659030"/>
                <a:ext cx="503590" cy="315020"/>
              </a:xfrm>
              <a:prstGeom prst="rect">
                <a:avLst/>
              </a:prstGeom>
              <a:solidFill>
                <a:schemeClr val="accent6">
                  <a:lumMod val="20000"/>
                  <a:lumOff val="80000"/>
                </a:schemeClr>
              </a:solidFill>
              <a:ln w="19050"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dirty="0">
                    <a:latin typeface="华文细黑" pitchFamily="2" charset="-122"/>
                    <a:ea typeface="华文细黑" pitchFamily="2" charset="-122"/>
                  </a:rPr>
                  <a:t>日志关联</a:t>
                </a:r>
              </a:p>
            </p:txBody>
          </p:sp>
          <p:sp>
            <p:nvSpPr>
              <p:cNvPr id="94" name="矩形 93"/>
              <p:cNvSpPr/>
              <p:nvPr/>
            </p:nvSpPr>
            <p:spPr bwMode="auto">
              <a:xfrm>
                <a:off x="2885239" y="2659030"/>
                <a:ext cx="540071" cy="315020"/>
              </a:xfrm>
              <a:prstGeom prst="rect">
                <a:avLst/>
              </a:prstGeom>
              <a:solidFill>
                <a:schemeClr val="accent6">
                  <a:lumMod val="20000"/>
                  <a:lumOff val="80000"/>
                </a:schemeClr>
              </a:solidFill>
              <a:ln w="19050"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dirty="0">
                    <a:latin typeface="华文细黑" pitchFamily="2" charset="-122"/>
                    <a:ea typeface="华文细黑" pitchFamily="2" charset="-122"/>
                  </a:rPr>
                  <a:t>内容分词</a:t>
                </a:r>
              </a:p>
            </p:txBody>
          </p:sp>
          <p:sp>
            <p:nvSpPr>
              <p:cNvPr id="95" name="矩形 94"/>
              <p:cNvSpPr/>
              <p:nvPr/>
            </p:nvSpPr>
            <p:spPr bwMode="auto">
              <a:xfrm>
                <a:off x="2345961" y="2266182"/>
                <a:ext cx="503590" cy="315020"/>
              </a:xfrm>
              <a:prstGeom prst="rect">
                <a:avLst/>
              </a:prstGeom>
              <a:solidFill>
                <a:schemeClr val="accent6">
                  <a:lumMod val="20000"/>
                  <a:lumOff val="80000"/>
                </a:schemeClr>
              </a:solidFill>
              <a:ln w="19050"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dirty="0">
                    <a:latin typeface="华文细黑" pitchFamily="2" charset="-122"/>
                    <a:ea typeface="华文细黑" pitchFamily="2" charset="-122"/>
                  </a:rPr>
                  <a:t>索引建立</a:t>
                </a:r>
              </a:p>
            </p:txBody>
          </p:sp>
          <p:sp>
            <p:nvSpPr>
              <p:cNvPr id="96" name="矩形 95"/>
              <p:cNvSpPr/>
              <p:nvPr/>
            </p:nvSpPr>
            <p:spPr bwMode="auto">
              <a:xfrm>
                <a:off x="2885239" y="2266182"/>
                <a:ext cx="540071" cy="315020"/>
              </a:xfrm>
              <a:prstGeom prst="rect">
                <a:avLst/>
              </a:prstGeom>
              <a:solidFill>
                <a:schemeClr val="accent6">
                  <a:lumMod val="20000"/>
                  <a:lumOff val="80000"/>
                </a:schemeClr>
              </a:solidFill>
              <a:ln w="19050"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dirty="0">
                    <a:latin typeface="华文细黑" pitchFamily="2" charset="-122"/>
                    <a:ea typeface="华文细黑" pitchFamily="2" charset="-122"/>
                  </a:rPr>
                  <a:t>索引分析</a:t>
                </a:r>
              </a:p>
            </p:txBody>
          </p:sp>
          <p:sp>
            <p:nvSpPr>
              <p:cNvPr id="97" name="矩形 96"/>
              <p:cNvSpPr/>
              <p:nvPr/>
            </p:nvSpPr>
            <p:spPr bwMode="auto">
              <a:xfrm>
                <a:off x="4036755" y="2266182"/>
                <a:ext cx="503590" cy="315020"/>
              </a:xfrm>
              <a:prstGeom prst="rect">
                <a:avLst/>
              </a:prstGeom>
              <a:solidFill>
                <a:schemeClr val="accent6">
                  <a:lumMod val="20000"/>
                  <a:lumOff val="80000"/>
                </a:schemeClr>
              </a:solidFill>
              <a:ln w="19050"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dirty="0">
                    <a:latin typeface="华文细黑" pitchFamily="2" charset="-122"/>
                    <a:ea typeface="华文细黑" pitchFamily="2" charset="-122"/>
                  </a:rPr>
                  <a:t>日志合并</a:t>
                </a:r>
              </a:p>
            </p:txBody>
          </p:sp>
        </p:grpSp>
        <p:grpSp>
          <p:nvGrpSpPr>
            <p:cNvPr id="73" name="组合 72"/>
            <p:cNvGrpSpPr/>
            <p:nvPr/>
          </p:nvGrpSpPr>
          <p:grpSpPr>
            <a:xfrm>
              <a:off x="7400545" y="3129976"/>
              <a:ext cx="1315835" cy="740512"/>
              <a:chOff x="7315201" y="2248745"/>
              <a:chExt cx="1523999" cy="723055"/>
            </a:xfrm>
          </p:grpSpPr>
          <p:sp>
            <p:nvSpPr>
              <p:cNvPr id="84" name="圆角矩形 49"/>
              <p:cNvSpPr>
                <a:spLocks noChangeArrowheads="1"/>
              </p:cNvSpPr>
              <p:nvPr/>
            </p:nvSpPr>
            <p:spPr bwMode="auto">
              <a:xfrm rot="16200000">
                <a:off x="7715673" y="1848273"/>
                <a:ext cx="723055" cy="1523999"/>
              </a:xfrm>
              <a:prstGeom prst="roundRect">
                <a:avLst>
                  <a:gd name="adj" fmla="val 5051"/>
                </a:avLst>
              </a:prstGeom>
              <a:noFill/>
              <a:ln w="9525" algn="ctr">
                <a:solidFill>
                  <a:schemeClr val="tx1"/>
                </a:solidFill>
                <a:prstDash val="dash"/>
                <a:round/>
                <a:headEnd/>
                <a:tailEnd/>
              </a:ln>
            </p:spPr>
            <p:txBody>
              <a:bodyPr lIns="0" tIns="0" rIns="0" bIns="0"/>
              <a:lstStyle/>
              <a:p>
                <a:endParaRPr lang="zh-CN" altLang="en-US" sz="1100">
                  <a:latin typeface="华文细黑" pitchFamily="2" charset="-122"/>
                  <a:ea typeface="华文细黑" pitchFamily="2" charset="-122"/>
                </a:endParaRPr>
              </a:p>
            </p:txBody>
          </p:sp>
          <p:sp>
            <p:nvSpPr>
              <p:cNvPr id="85" name="矩形 84"/>
              <p:cNvSpPr/>
              <p:nvPr/>
            </p:nvSpPr>
            <p:spPr bwMode="auto">
              <a:xfrm>
                <a:off x="7663547" y="2320161"/>
                <a:ext cx="537791" cy="260663"/>
              </a:xfrm>
              <a:prstGeom prst="rect">
                <a:avLst/>
              </a:prstGeom>
              <a:solidFill>
                <a:schemeClr val="accent6">
                  <a:lumMod val="40000"/>
                  <a:lumOff val="60000"/>
                </a:schemeClr>
              </a:solidFill>
              <a:ln w="28575"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smtClean="0">
                    <a:latin typeface="华文细黑" pitchFamily="2" charset="-122"/>
                    <a:ea typeface="华文细黑" pitchFamily="2" charset="-122"/>
                  </a:rPr>
                  <a:t>用户</a:t>
                </a:r>
                <a:endParaRPr lang="zh-CN" altLang="en-US" sz="1100" b="0" dirty="0">
                  <a:latin typeface="华文细黑" pitchFamily="2" charset="-122"/>
                  <a:ea typeface="华文细黑" pitchFamily="2" charset="-122"/>
                </a:endParaRPr>
              </a:p>
            </p:txBody>
          </p:sp>
          <p:sp>
            <p:nvSpPr>
              <p:cNvPr id="86" name="矩形 85"/>
              <p:cNvSpPr/>
              <p:nvPr/>
            </p:nvSpPr>
            <p:spPr bwMode="auto">
              <a:xfrm>
                <a:off x="8239449" y="2320161"/>
                <a:ext cx="537791" cy="260663"/>
              </a:xfrm>
              <a:prstGeom prst="rect">
                <a:avLst/>
              </a:prstGeom>
              <a:solidFill>
                <a:schemeClr val="accent6">
                  <a:lumMod val="40000"/>
                  <a:lumOff val="60000"/>
                </a:schemeClr>
              </a:solidFill>
              <a:ln w="28575"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smtClean="0">
                    <a:latin typeface="华文细黑" pitchFamily="2" charset="-122"/>
                    <a:ea typeface="华文细黑" pitchFamily="2" charset="-122"/>
                  </a:rPr>
                  <a:t>类别</a:t>
                </a:r>
                <a:endParaRPr lang="zh-CN" altLang="en-US" sz="1100" b="0" dirty="0">
                  <a:latin typeface="华文细黑" pitchFamily="2" charset="-122"/>
                  <a:ea typeface="华文细黑" pitchFamily="2" charset="-122"/>
                </a:endParaRPr>
              </a:p>
            </p:txBody>
          </p:sp>
          <p:sp>
            <p:nvSpPr>
              <p:cNvPr id="87" name="矩形 86"/>
              <p:cNvSpPr/>
              <p:nvPr/>
            </p:nvSpPr>
            <p:spPr bwMode="auto">
              <a:xfrm>
                <a:off x="7663546" y="2641674"/>
                <a:ext cx="530004" cy="277664"/>
              </a:xfrm>
              <a:prstGeom prst="rect">
                <a:avLst/>
              </a:prstGeom>
              <a:solidFill>
                <a:schemeClr val="accent6">
                  <a:lumMod val="40000"/>
                  <a:lumOff val="60000"/>
                </a:schemeClr>
              </a:solidFill>
              <a:ln w="28575"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a:latin typeface="华文细黑" pitchFamily="2" charset="-122"/>
                    <a:ea typeface="华文细黑" pitchFamily="2" charset="-122"/>
                  </a:rPr>
                  <a:t>标签</a:t>
                </a:r>
                <a:endParaRPr lang="zh-CN" altLang="en-US" sz="1100" b="0" dirty="0">
                  <a:latin typeface="华文细黑" pitchFamily="2" charset="-122"/>
                  <a:ea typeface="华文细黑" pitchFamily="2" charset="-122"/>
                </a:endParaRPr>
              </a:p>
            </p:txBody>
          </p:sp>
          <p:sp>
            <p:nvSpPr>
              <p:cNvPr id="88" name="矩形 87"/>
              <p:cNvSpPr/>
              <p:nvPr/>
            </p:nvSpPr>
            <p:spPr bwMode="auto">
              <a:xfrm>
                <a:off x="8247759" y="2645568"/>
                <a:ext cx="537791" cy="260663"/>
              </a:xfrm>
              <a:prstGeom prst="rect">
                <a:avLst/>
              </a:prstGeom>
              <a:solidFill>
                <a:schemeClr val="accent6">
                  <a:lumMod val="40000"/>
                  <a:lumOff val="60000"/>
                </a:schemeClr>
              </a:solidFill>
              <a:ln w="28575"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smtClean="0">
                    <a:latin typeface="华文细黑" pitchFamily="2" charset="-122"/>
                    <a:ea typeface="华文细黑" pitchFamily="2" charset="-122"/>
                  </a:rPr>
                  <a:t>摘要</a:t>
                </a:r>
                <a:endParaRPr lang="zh-CN" altLang="en-US" sz="1100" b="0" dirty="0">
                  <a:latin typeface="华文细黑" pitchFamily="2" charset="-122"/>
                  <a:ea typeface="华文细黑" pitchFamily="2" charset="-122"/>
                </a:endParaRPr>
              </a:p>
            </p:txBody>
          </p:sp>
          <p:sp>
            <p:nvSpPr>
              <p:cNvPr id="89" name="TextBox 21"/>
              <p:cNvSpPr txBox="1">
                <a:spLocks noChangeArrowheads="1"/>
              </p:cNvSpPr>
              <p:nvPr/>
            </p:nvSpPr>
            <p:spPr bwMode="auto">
              <a:xfrm>
                <a:off x="7315201" y="2383362"/>
                <a:ext cx="329182" cy="496621"/>
              </a:xfrm>
              <a:prstGeom prst="rect">
                <a:avLst/>
              </a:prstGeom>
              <a:noFill/>
              <a:ln w="9525">
                <a:noFill/>
                <a:miter lim="800000"/>
                <a:headEnd/>
                <a:tailEnd/>
              </a:ln>
            </p:spPr>
            <p:txBody>
              <a:bodyPr wrap="square" lIns="0" tIns="0" rIns="0" bIns="0">
                <a:spAutoFit/>
              </a:bodyPr>
              <a:lstStyle/>
              <a:p>
                <a:pPr algn="ctr"/>
                <a:r>
                  <a:rPr lang="zh-CN" altLang="en-US" sz="1100" smtClean="0">
                    <a:latin typeface="华文细黑" pitchFamily="2" charset="-122"/>
                    <a:ea typeface="华文细黑" pitchFamily="2" charset="-122"/>
                  </a:rPr>
                  <a:t>结构化元</a:t>
                </a:r>
                <a:r>
                  <a:rPr lang="zh-CN" altLang="en-US" sz="1100" b="0" smtClean="0">
                    <a:latin typeface="华文细黑" pitchFamily="2" charset="-122"/>
                    <a:ea typeface="华文细黑" pitchFamily="2" charset="-122"/>
                  </a:rPr>
                  <a:t>信息</a:t>
                </a:r>
                <a:endParaRPr lang="en-US" altLang="zh-CN" sz="1100" b="0">
                  <a:latin typeface="华文细黑" pitchFamily="2" charset="-122"/>
                  <a:ea typeface="华文细黑" pitchFamily="2" charset="-122"/>
                </a:endParaRPr>
              </a:p>
            </p:txBody>
          </p:sp>
        </p:grpSp>
        <p:sp>
          <p:nvSpPr>
            <p:cNvPr id="74" name="上箭头 73"/>
            <p:cNvSpPr/>
            <p:nvPr/>
          </p:nvSpPr>
          <p:spPr bwMode="auto">
            <a:xfrm rot="5400000">
              <a:off x="1379616" y="3372342"/>
              <a:ext cx="504825" cy="180182"/>
            </a:xfrm>
            <a:prstGeom prst="upArrow">
              <a:avLst/>
            </a:prstGeom>
            <a:solidFill>
              <a:schemeClr val="accent4">
                <a:lumMod val="60000"/>
                <a:lumOff val="40000"/>
              </a:schemeClr>
            </a:solidFill>
            <a:ln w="9525" cap="flat" cmpd="sng" algn="ctr">
              <a:solidFill>
                <a:schemeClr val="tx1"/>
              </a:solidFill>
              <a:prstDash val="solid"/>
              <a:round/>
              <a:headEnd type="none" w="med" len="med"/>
              <a:tailEnd type="none" w="med" len="med"/>
            </a:ln>
            <a:effectLst/>
          </p:spPr>
          <p:txBody>
            <a:bodyPr lIns="0" tIns="0" rIns="0" bIns="0"/>
            <a:lstStyle/>
            <a:p>
              <a:pPr>
                <a:defRPr/>
              </a:pPr>
              <a:endParaRPr lang="zh-CN" altLang="en-US" sz="1100">
                <a:latin typeface="华文细黑" pitchFamily="2" charset="-122"/>
                <a:ea typeface="华文细黑" pitchFamily="2" charset="-122"/>
              </a:endParaRPr>
            </a:p>
          </p:txBody>
        </p:sp>
        <p:sp>
          <p:nvSpPr>
            <p:cNvPr id="75" name="上箭头 74"/>
            <p:cNvSpPr/>
            <p:nvPr/>
          </p:nvSpPr>
          <p:spPr bwMode="auto">
            <a:xfrm rot="5400000">
              <a:off x="6994032" y="3389225"/>
              <a:ext cx="504825" cy="180182"/>
            </a:xfrm>
            <a:prstGeom prst="upArrow">
              <a:avLst/>
            </a:prstGeom>
            <a:solidFill>
              <a:schemeClr val="accent4">
                <a:lumMod val="60000"/>
                <a:lumOff val="40000"/>
              </a:schemeClr>
            </a:solidFill>
            <a:ln w="9525" cap="flat" cmpd="sng" algn="ctr">
              <a:solidFill>
                <a:schemeClr val="tx1"/>
              </a:solidFill>
              <a:prstDash val="solid"/>
              <a:round/>
              <a:headEnd type="none" w="med" len="med"/>
              <a:tailEnd type="none" w="med" len="med"/>
            </a:ln>
            <a:effectLst/>
          </p:spPr>
          <p:txBody>
            <a:bodyPr lIns="0" tIns="0" rIns="0" bIns="0"/>
            <a:lstStyle/>
            <a:p>
              <a:pPr>
                <a:defRPr/>
              </a:pPr>
              <a:endParaRPr lang="zh-CN" altLang="en-US" sz="1100">
                <a:latin typeface="华文细黑" pitchFamily="2" charset="-122"/>
                <a:ea typeface="华文细黑" pitchFamily="2" charset="-122"/>
              </a:endParaRPr>
            </a:p>
          </p:txBody>
        </p:sp>
        <p:sp>
          <p:nvSpPr>
            <p:cNvPr id="76" name="圆角矩形 49"/>
            <p:cNvSpPr>
              <a:spLocks noChangeArrowheads="1"/>
            </p:cNvSpPr>
            <p:nvPr/>
          </p:nvSpPr>
          <p:spPr bwMode="auto">
            <a:xfrm rot="16200000">
              <a:off x="5650401" y="2423492"/>
              <a:ext cx="740512" cy="2117025"/>
            </a:xfrm>
            <a:prstGeom prst="roundRect">
              <a:avLst>
                <a:gd name="adj" fmla="val 5051"/>
              </a:avLst>
            </a:prstGeom>
            <a:noFill/>
            <a:ln w="9525" algn="ctr">
              <a:solidFill>
                <a:schemeClr val="tx1"/>
              </a:solidFill>
              <a:prstDash val="dash"/>
              <a:round/>
              <a:headEnd/>
              <a:tailEnd/>
            </a:ln>
          </p:spPr>
          <p:txBody>
            <a:bodyPr lIns="0" tIns="0" rIns="0" bIns="0"/>
            <a:lstStyle/>
            <a:p>
              <a:endParaRPr lang="zh-CN" altLang="en-US" sz="1100">
                <a:latin typeface="华文细黑" pitchFamily="2" charset="-122"/>
                <a:ea typeface="华文细黑" pitchFamily="2" charset="-122"/>
              </a:endParaRPr>
            </a:p>
          </p:txBody>
        </p:sp>
        <p:sp>
          <p:nvSpPr>
            <p:cNvPr id="77" name="TextBox 21"/>
            <p:cNvSpPr txBox="1">
              <a:spLocks noChangeArrowheads="1"/>
            </p:cNvSpPr>
            <p:nvPr/>
          </p:nvSpPr>
          <p:spPr bwMode="auto">
            <a:xfrm>
              <a:off x="4962144" y="3261994"/>
              <a:ext cx="339366" cy="339074"/>
            </a:xfrm>
            <a:prstGeom prst="rect">
              <a:avLst/>
            </a:prstGeom>
            <a:noFill/>
            <a:ln w="9525">
              <a:noFill/>
              <a:miter lim="800000"/>
              <a:headEnd/>
              <a:tailEnd/>
            </a:ln>
          </p:spPr>
          <p:txBody>
            <a:bodyPr wrap="square" lIns="0" tIns="0" rIns="0" bIns="0">
              <a:spAutoFit/>
            </a:bodyPr>
            <a:lstStyle/>
            <a:p>
              <a:pPr algn="ctr"/>
              <a:r>
                <a:rPr lang="zh-CN" altLang="en-US" sz="1100" b="0" smtClean="0">
                  <a:latin typeface="华文细黑" pitchFamily="2" charset="-122"/>
                  <a:ea typeface="华文细黑" pitchFamily="2" charset="-122"/>
                </a:rPr>
                <a:t>网页信息分类</a:t>
              </a:r>
              <a:endParaRPr lang="en-US" altLang="zh-CN" sz="1100" b="0">
                <a:latin typeface="华文细黑" pitchFamily="2" charset="-122"/>
                <a:ea typeface="华文细黑" pitchFamily="2" charset="-122"/>
              </a:endParaRPr>
            </a:p>
          </p:txBody>
        </p:sp>
        <p:sp>
          <p:nvSpPr>
            <p:cNvPr id="78" name="上箭头 77"/>
            <p:cNvSpPr/>
            <p:nvPr/>
          </p:nvSpPr>
          <p:spPr bwMode="auto">
            <a:xfrm rot="5400000">
              <a:off x="4521713" y="3410141"/>
              <a:ext cx="504825" cy="180182"/>
            </a:xfrm>
            <a:prstGeom prst="upArrow">
              <a:avLst/>
            </a:prstGeom>
            <a:solidFill>
              <a:schemeClr val="accent4">
                <a:lumMod val="60000"/>
                <a:lumOff val="40000"/>
              </a:schemeClr>
            </a:solidFill>
            <a:ln w="9525" cap="flat" cmpd="sng" algn="ctr">
              <a:solidFill>
                <a:schemeClr val="tx1"/>
              </a:solidFill>
              <a:prstDash val="solid"/>
              <a:round/>
              <a:headEnd type="none" w="med" len="med"/>
              <a:tailEnd type="none" w="med" len="med"/>
            </a:ln>
            <a:effectLst/>
          </p:spPr>
          <p:txBody>
            <a:bodyPr lIns="0" tIns="0" rIns="0" bIns="0"/>
            <a:lstStyle/>
            <a:p>
              <a:pPr>
                <a:defRPr/>
              </a:pPr>
              <a:endParaRPr lang="zh-CN" altLang="en-US" sz="1100">
                <a:latin typeface="华文细黑" pitchFamily="2" charset="-122"/>
                <a:ea typeface="华文细黑" pitchFamily="2" charset="-122"/>
              </a:endParaRPr>
            </a:p>
          </p:txBody>
        </p:sp>
        <p:grpSp>
          <p:nvGrpSpPr>
            <p:cNvPr id="79" name="组合 78"/>
            <p:cNvGrpSpPr/>
            <p:nvPr/>
          </p:nvGrpSpPr>
          <p:grpSpPr>
            <a:xfrm>
              <a:off x="350520" y="3099816"/>
              <a:ext cx="1107879" cy="740512"/>
              <a:chOff x="7469327" y="2248745"/>
              <a:chExt cx="1341631" cy="723055"/>
            </a:xfrm>
          </p:grpSpPr>
          <p:sp>
            <p:nvSpPr>
              <p:cNvPr id="80" name="圆角矩形 49"/>
              <p:cNvSpPr>
                <a:spLocks noChangeArrowheads="1"/>
              </p:cNvSpPr>
              <p:nvPr/>
            </p:nvSpPr>
            <p:spPr bwMode="auto">
              <a:xfrm rot="16200000">
                <a:off x="7778615" y="1939457"/>
                <a:ext cx="723055" cy="1341631"/>
              </a:xfrm>
              <a:prstGeom prst="roundRect">
                <a:avLst>
                  <a:gd name="adj" fmla="val 5051"/>
                </a:avLst>
              </a:prstGeom>
              <a:noFill/>
              <a:ln w="9525" algn="ctr">
                <a:solidFill>
                  <a:schemeClr val="tx1"/>
                </a:solidFill>
                <a:prstDash val="dash"/>
                <a:round/>
                <a:headEnd/>
                <a:tailEnd/>
              </a:ln>
            </p:spPr>
            <p:txBody>
              <a:bodyPr lIns="0" tIns="0" rIns="0" bIns="0"/>
              <a:lstStyle/>
              <a:p>
                <a:endParaRPr lang="zh-CN" altLang="en-US" sz="1100">
                  <a:latin typeface="华文细黑" pitchFamily="2" charset="-122"/>
                  <a:ea typeface="华文细黑" pitchFamily="2" charset="-122"/>
                </a:endParaRPr>
              </a:p>
            </p:txBody>
          </p:sp>
          <p:sp>
            <p:nvSpPr>
              <p:cNvPr id="81" name="矩形 80"/>
              <p:cNvSpPr/>
              <p:nvPr/>
            </p:nvSpPr>
            <p:spPr bwMode="auto">
              <a:xfrm>
                <a:off x="7847074" y="2326475"/>
                <a:ext cx="886618" cy="262948"/>
              </a:xfrm>
              <a:prstGeom prst="rect">
                <a:avLst/>
              </a:prstGeom>
              <a:solidFill>
                <a:schemeClr val="accent6">
                  <a:lumMod val="40000"/>
                  <a:lumOff val="60000"/>
                </a:schemeClr>
              </a:solidFill>
              <a:ln w="28575"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smtClean="0">
                    <a:latin typeface="华文细黑" pitchFamily="2" charset="-122"/>
                    <a:ea typeface="华文细黑" pitchFamily="2" charset="-122"/>
                  </a:rPr>
                  <a:t>数据获取</a:t>
                </a:r>
                <a:endParaRPr lang="zh-CN" altLang="en-US" sz="1100" b="0" dirty="0">
                  <a:latin typeface="华文细黑" pitchFamily="2" charset="-122"/>
                  <a:ea typeface="华文细黑" pitchFamily="2" charset="-122"/>
                </a:endParaRPr>
              </a:p>
            </p:txBody>
          </p:sp>
          <p:sp>
            <p:nvSpPr>
              <p:cNvPr id="82" name="矩形 81"/>
              <p:cNvSpPr/>
              <p:nvPr/>
            </p:nvSpPr>
            <p:spPr bwMode="auto">
              <a:xfrm>
                <a:off x="7840619" y="2657473"/>
                <a:ext cx="886618" cy="240616"/>
              </a:xfrm>
              <a:prstGeom prst="rect">
                <a:avLst/>
              </a:prstGeom>
              <a:solidFill>
                <a:schemeClr val="accent6">
                  <a:lumMod val="40000"/>
                  <a:lumOff val="60000"/>
                </a:schemeClr>
              </a:solidFill>
              <a:ln w="28575" cap="flat" cmpd="sng" algn="ctr">
                <a:solidFill>
                  <a:schemeClr val="bg1">
                    <a:lumMod val="50000"/>
                  </a:schemeClr>
                </a:solidFill>
                <a:prstDash val="solid"/>
                <a:round/>
                <a:headEnd type="none" w="med" len="med"/>
                <a:tailEnd type="none" w="med" len="med"/>
              </a:ln>
              <a:effectLst/>
            </p:spPr>
            <p:txBody>
              <a:bodyPr lIns="0" tIns="0" rIns="0" bIns="0" anchor="ctr"/>
              <a:lstStyle/>
              <a:p>
                <a:pPr algn="ctr">
                  <a:defRPr/>
                </a:pPr>
                <a:r>
                  <a:rPr lang="zh-CN" altLang="en-US" sz="1100" b="0" smtClean="0">
                    <a:latin typeface="华文细黑" pitchFamily="2" charset="-122"/>
                    <a:ea typeface="华文细黑" pitchFamily="2" charset="-122"/>
                  </a:rPr>
                  <a:t>语义分析</a:t>
                </a:r>
                <a:endParaRPr lang="zh-CN" altLang="en-US" sz="1100" b="0" dirty="0">
                  <a:latin typeface="华文细黑" pitchFamily="2" charset="-122"/>
                  <a:ea typeface="华文细黑" pitchFamily="2" charset="-122"/>
                </a:endParaRPr>
              </a:p>
            </p:txBody>
          </p:sp>
          <p:sp>
            <p:nvSpPr>
              <p:cNvPr id="83" name="TextBox 21"/>
              <p:cNvSpPr txBox="1">
                <a:spLocks noChangeArrowheads="1"/>
              </p:cNvSpPr>
              <p:nvPr/>
            </p:nvSpPr>
            <p:spPr bwMode="auto">
              <a:xfrm>
                <a:off x="7525810" y="2314571"/>
                <a:ext cx="304799" cy="331081"/>
              </a:xfrm>
              <a:prstGeom prst="rect">
                <a:avLst/>
              </a:prstGeom>
              <a:noFill/>
              <a:ln w="9525">
                <a:noFill/>
                <a:miter lim="800000"/>
                <a:headEnd/>
                <a:tailEnd/>
              </a:ln>
            </p:spPr>
            <p:txBody>
              <a:bodyPr wrap="square" lIns="0" tIns="0" rIns="0" bIns="0">
                <a:spAutoFit/>
              </a:bodyPr>
              <a:lstStyle/>
              <a:p>
                <a:pPr algn="ctr"/>
                <a:r>
                  <a:rPr lang="zh-CN" altLang="en-US" sz="1100" b="0" smtClean="0">
                    <a:latin typeface="华文细黑" pitchFamily="2" charset="-122"/>
                    <a:ea typeface="华文细黑" pitchFamily="2" charset="-122"/>
                  </a:rPr>
                  <a:t>数据解析</a:t>
                </a:r>
                <a:endParaRPr lang="en-US" altLang="zh-CN" sz="1100" b="0">
                  <a:latin typeface="华文细黑" pitchFamily="2" charset="-122"/>
                  <a:ea typeface="华文细黑" pitchFamily="2" charset="-122"/>
                </a:endParaRPr>
              </a:p>
            </p:txBody>
          </p:sp>
        </p:grpSp>
      </p:grpSp>
      <p:sp>
        <p:nvSpPr>
          <p:cNvPr id="12" name="Text Box 472"/>
          <p:cNvSpPr txBox="1">
            <a:spLocks noChangeAspect="1" noChangeArrowheads="1"/>
          </p:cNvSpPr>
          <p:nvPr/>
        </p:nvSpPr>
        <p:spPr bwMode="auto">
          <a:xfrm>
            <a:off x="440701" y="3189759"/>
            <a:ext cx="2127050" cy="246908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vert="horz" lIns="0" tIns="0" rIns="0" anchor="t"/>
          <a:lstStyle>
            <a:defPPr>
              <a:defRPr lang="en-US"/>
            </a:defPPr>
            <a:lvl1pPr algn="ctr" defTabSz="1079500" eaLnBrk="0" hangingPunct="0">
              <a:spcBef>
                <a:spcPct val="50000"/>
              </a:spcBef>
              <a:defRPr sz="1200">
                <a:latin typeface="微软雅黑" pitchFamily="34" charset="-122"/>
                <a:ea typeface="微软雅黑" pitchFamily="34" charset="-122"/>
              </a:defRPr>
            </a:lvl1pPr>
          </a:lstStyle>
          <a:p>
            <a:r>
              <a:rPr lang="zh-CN" altLang="en-US" dirty="0"/>
              <a:t> </a:t>
            </a:r>
            <a:endParaRPr lang="en-US" altLang="zh-CN" dirty="0" smtClean="0"/>
          </a:p>
          <a:p>
            <a:r>
              <a:rPr lang="zh-CN" altLang="en-US" dirty="0" smtClean="0"/>
              <a:t>非</a:t>
            </a:r>
            <a:r>
              <a:rPr lang="zh-CN" altLang="en-US" dirty="0"/>
              <a:t>结构化数据</a:t>
            </a:r>
            <a:endParaRPr lang="en-US" altLang="zh-CN" dirty="0"/>
          </a:p>
          <a:p>
            <a:endParaRPr lang="en-US" altLang="zh-CN" dirty="0"/>
          </a:p>
          <a:p>
            <a:endParaRPr lang="en-US" altLang="zh-CN" dirty="0"/>
          </a:p>
        </p:txBody>
      </p:sp>
      <p:sp>
        <p:nvSpPr>
          <p:cNvPr id="13" name="圆角矩形 12"/>
          <p:cNvSpPr/>
          <p:nvPr/>
        </p:nvSpPr>
        <p:spPr bwMode="auto">
          <a:xfrm>
            <a:off x="2885827" y="1620490"/>
            <a:ext cx="953316" cy="3857617"/>
          </a:xfrm>
          <a:prstGeom prst="roundRect">
            <a:avLst/>
          </a:prstGeom>
          <a:solidFill>
            <a:schemeClr val="accent5">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eaLnBrk="0" hangingPunct="0">
              <a:spcBef>
                <a:spcPct val="20000"/>
              </a:spcBef>
              <a:buClr>
                <a:srgbClr val="D71A20"/>
              </a:buClr>
              <a:buSzPct val="90000"/>
            </a:pPr>
            <a:r>
              <a:rPr lang="zh-CN" altLang="en-US" sz="1600" dirty="0" smtClean="0">
                <a:latin typeface="微软雅黑" pitchFamily="34" charset="-122"/>
                <a:ea typeface="微软雅黑" pitchFamily="34" charset="-122"/>
                <a:cs typeface="Times New Roman" pitchFamily="18" charset="0"/>
              </a:rPr>
              <a:t>数</a:t>
            </a:r>
            <a:endParaRPr lang="en-US" altLang="zh-CN" sz="1600" dirty="0" smtClean="0">
              <a:latin typeface="微软雅黑" pitchFamily="34" charset="-122"/>
              <a:ea typeface="微软雅黑" pitchFamily="34" charset="-122"/>
              <a:cs typeface="Times New Roman" pitchFamily="18" charset="0"/>
            </a:endParaRPr>
          </a:p>
          <a:p>
            <a:pPr algn="ctr" eaLnBrk="0" hangingPunct="0">
              <a:spcBef>
                <a:spcPct val="20000"/>
              </a:spcBef>
              <a:buClr>
                <a:srgbClr val="D71A20"/>
              </a:buClr>
              <a:buSzPct val="90000"/>
            </a:pPr>
            <a:r>
              <a:rPr lang="zh-CN" altLang="en-US" sz="1600" dirty="0" smtClean="0">
                <a:latin typeface="微软雅黑" pitchFamily="34" charset="-122"/>
                <a:ea typeface="微软雅黑" pitchFamily="34" charset="-122"/>
                <a:cs typeface="Times New Roman" pitchFamily="18" charset="0"/>
              </a:rPr>
              <a:t>据</a:t>
            </a:r>
            <a:endParaRPr lang="en-US" altLang="zh-CN" sz="1600" dirty="0" smtClean="0">
              <a:latin typeface="微软雅黑" pitchFamily="34" charset="-122"/>
              <a:ea typeface="微软雅黑" pitchFamily="34" charset="-122"/>
              <a:cs typeface="Times New Roman" pitchFamily="18" charset="0"/>
            </a:endParaRPr>
          </a:p>
          <a:p>
            <a:pPr algn="ctr" eaLnBrk="0" hangingPunct="0">
              <a:spcBef>
                <a:spcPct val="20000"/>
              </a:spcBef>
              <a:buClr>
                <a:srgbClr val="D71A20"/>
              </a:buClr>
              <a:buSzPct val="90000"/>
            </a:pPr>
            <a:r>
              <a:rPr lang="zh-CN" altLang="en-US" sz="1600" dirty="0" smtClean="0">
                <a:latin typeface="微软雅黑" pitchFamily="34" charset="-122"/>
                <a:ea typeface="微软雅黑" pitchFamily="34" charset="-122"/>
                <a:cs typeface="Times New Roman" pitchFamily="18" charset="0"/>
              </a:rPr>
              <a:t>获</a:t>
            </a:r>
            <a:endParaRPr lang="en-US" altLang="zh-CN" sz="1600" dirty="0" smtClean="0">
              <a:latin typeface="微软雅黑" pitchFamily="34" charset="-122"/>
              <a:ea typeface="微软雅黑" pitchFamily="34" charset="-122"/>
              <a:cs typeface="Times New Roman" pitchFamily="18" charset="0"/>
            </a:endParaRPr>
          </a:p>
          <a:p>
            <a:pPr algn="ctr" eaLnBrk="0" hangingPunct="0">
              <a:spcBef>
                <a:spcPct val="20000"/>
              </a:spcBef>
              <a:buClr>
                <a:srgbClr val="D71A20"/>
              </a:buClr>
              <a:buSzPct val="90000"/>
            </a:pPr>
            <a:r>
              <a:rPr lang="zh-CN" altLang="en-US" sz="1600" dirty="0" smtClean="0">
                <a:latin typeface="微软雅黑" pitchFamily="34" charset="-122"/>
                <a:ea typeface="微软雅黑" pitchFamily="34" charset="-122"/>
                <a:cs typeface="Times New Roman" pitchFamily="18" charset="0"/>
              </a:rPr>
              <a:t>取</a:t>
            </a:r>
            <a:endParaRPr lang="zh-CN" altLang="en-US" sz="1600" dirty="0">
              <a:latin typeface="微软雅黑" pitchFamily="34" charset="-122"/>
              <a:ea typeface="微软雅黑" pitchFamily="34" charset="-122"/>
              <a:cs typeface="Times New Roman" pitchFamily="18" charset="0"/>
            </a:endParaRPr>
          </a:p>
        </p:txBody>
      </p:sp>
      <p:sp>
        <p:nvSpPr>
          <p:cNvPr id="14" name="Text Box 472"/>
          <p:cNvSpPr txBox="1">
            <a:spLocks noChangeAspect="1" noChangeArrowheads="1"/>
          </p:cNvSpPr>
          <p:nvPr/>
        </p:nvSpPr>
        <p:spPr bwMode="auto">
          <a:xfrm>
            <a:off x="440702" y="1005347"/>
            <a:ext cx="2127049" cy="205429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lIns="0" tIns="0" rIns="0" anchor="t"/>
          <a:lstStyle/>
          <a:p>
            <a:pPr algn="ctr" defTabSz="1079500" eaLnBrk="0" hangingPunct="0">
              <a:spcBef>
                <a:spcPct val="50000"/>
              </a:spcBef>
            </a:pPr>
            <a:endParaRPr lang="en-US" altLang="zh-CN" sz="1200" dirty="0" smtClean="0">
              <a:latin typeface="微软雅黑" pitchFamily="34" charset="-122"/>
              <a:ea typeface="微软雅黑" pitchFamily="34" charset="-122"/>
            </a:endParaRPr>
          </a:p>
          <a:p>
            <a:pPr algn="ctr" defTabSz="1079500" eaLnBrk="0" hangingPunct="0">
              <a:spcBef>
                <a:spcPct val="50000"/>
              </a:spcBef>
            </a:pPr>
            <a:r>
              <a:rPr lang="zh-CN" altLang="en-US" sz="1200" dirty="0" smtClean="0">
                <a:latin typeface="微软雅黑" pitchFamily="34" charset="-122"/>
                <a:ea typeface="微软雅黑" pitchFamily="34" charset="-122"/>
              </a:rPr>
              <a:t>结构化数据</a:t>
            </a:r>
            <a:endParaRPr lang="en-US" altLang="zh-CN" sz="1200" dirty="0" smtClean="0">
              <a:latin typeface="微软雅黑" pitchFamily="34" charset="-122"/>
              <a:ea typeface="微软雅黑" pitchFamily="34" charset="-122"/>
            </a:endParaRPr>
          </a:p>
          <a:p>
            <a:pPr algn="ctr" defTabSz="1079500" eaLnBrk="0" hangingPunct="0">
              <a:spcBef>
                <a:spcPct val="50000"/>
              </a:spcBef>
            </a:pPr>
            <a:endParaRPr lang="en-US" altLang="zh-CN" sz="1200" dirty="0">
              <a:latin typeface="微软雅黑" pitchFamily="34" charset="-122"/>
              <a:ea typeface="微软雅黑" pitchFamily="34" charset="-122"/>
            </a:endParaRPr>
          </a:p>
        </p:txBody>
      </p:sp>
      <p:grpSp>
        <p:nvGrpSpPr>
          <p:cNvPr id="112" name="组合 111"/>
          <p:cNvGrpSpPr/>
          <p:nvPr/>
        </p:nvGrpSpPr>
        <p:grpSpPr>
          <a:xfrm>
            <a:off x="978121" y="1678039"/>
            <a:ext cx="1046431" cy="1224008"/>
            <a:chOff x="1507833" y="2464399"/>
            <a:chExt cx="572046" cy="931234"/>
          </a:xfrm>
        </p:grpSpPr>
        <p:sp>
          <p:nvSpPr>
            <p:cNvPr id="15" name="Freeform 271"/>
            <p:cNvSpPr>
              <a:spLocks/>
            </p:cNvSpPr>
            <p:nvPr/>
          </p:nvSpPr>
          <p:spPr bwMode="gray">
            <a:xfrm>
              <a:off x="1584779" y="2498637"/>
              <a:ext cx="491095" cy="186029"/>
            </a:xfrm>
            <a:custGeom>
              <a:avLst/>
              <a:gdLst/>
              <a:ahLst/>
              <a:cxnLst>
                <a:cxn ang="0">
                  <a:pos x="0" y="0"/>
                </a:cxn>
                <a:cxn ang="0">
                  <a:pos x="574" y="0"/>
                </a:cxn>
                <a:cxn ang="0">
                  <a:pos x="574" y="526"/>
                </a:cxn>
                <a:cxn ang="0">
                  <a:pos x="571" y="540"/>
                </a:cxn>
                <a:cxn ang="0">
                  <a:pos x="566" y="553"/>
                </a:cxn>
                <a:cxn ang="0">
                  <a:pos x="557" y="564"/>
                </a:cxn>
                <a:cxn ang="0">
                  <a:pos x="547" y="574"/>
                </a:cxn>
                <a:cxn ang="0">
                  <a:pos x="532" y="584"/>
                </a:cxn>
                <a:cxn ang="0">
                  <a:pos x="515" y="596"/>
                </a:cxn>
                <a:cxn ang="0">
                  <a:pos x="497" y="605"/>
                </a:cxn>
                <a:cxn ang="0">
                  <a:pos x="475" y="614"/>
                </a:cxn>
                <a:cxn ang="0">
                  <a:pos x="452" y="622"/>
                </a:cxn>
                <a:cxn ang="0">
                  <a:pos x="426" y="629"/>
                </a:cxn>
                <a:cxn ang="0">
                  <a:pos x="398" y="635"/>
                </a:cxn>
                <a:cxn ang="0">
                  <a:pos x="370" y="641"/>
                </a:cxn>
                <a:cxn ang="0">
                  <a:pos x="339" y="644"/>
                </a:cxn>
                <a:cxn ang="0">
                  <a:pos x="308" y="649"/>
                </a:cxn>
                <a:cxn ang="0">
                  <a:pos x="274" y="650"/>
                </a:cxn>
                <a:cxn ang="0">
                  <a:pos x="241" y="650"/>
                </a:cxn>
                <a:cxn ang="0">
                  <a:pos x="223" y="650"/>
                </a:cxn>
                <a:cxn ang="0">
                  <a:pos x="206" y="650"/>
                </a:cxn>
                <a:cxn ang="0">
                  <a:pos x="191" y="650"/>
                </a:cxn>
                <a:cxn ang="0">
                  <a:pos x="173" y="649"/>
                </a:cxn>
                <a:cxn ang="0">
                  <a:pos x="158" y="644"/>
                </a:cxn>
                <a:cxn ang="0">
                  <a:pos x="141" y="644"/>
                </a:cxn>
                <a:cxn ang="0">
                  <a:pos x="125" y="643"/>
                </a:cxn>
                <a:cxn ang="0">
                  <a:pos x="109" y="640"/>
                </a:cxn>
                <a:cxn ang="0">
                  <a:pos x="96" y="638"/>
                </a:cxn>
                <a:cxn ang="0">
                  <a:pos x="81" y="632"/>
                </a:cxn>
                <a:cxn ang="0">
                  <a:pos x="67" y="631"/>
                </a:cxn>
                <a:cxn ang="0">
                  <a:pos x="52" y="626"/>
                </a:cxn>
                <a:cxn ang="0">
                  <a:pos x="38" y="622"/>
                </a:cxn>
                <a:cxn ang="0">
                  <a:pos x="26" y="619"/>
                </a:cxn>
                <a:cxn ang="0">
                  <a:pos x="12" y="614"/>
                </a:cxn>
                <a:cxn ang="0">
                  <a:pos x="1" y="608"/>
                </a:cxn>
                <a:cxn ang="0">
                  <a:pos x="0" y="0"/>
                </a:cxn>
              </a:cxnLst>
              <a:rect l="0" t="0" r="r" b="b"/>
              <a:pathLst>
                <a:path w="575" h="651">
                  <a:moveTo>
                    <a:pt x="0" y="0"/>
                  </a:moveTo>
                  <a:lnTo>
                    <a:pt x="574" y="0"/>
                  </a:lnTo>
                  <a:lnTo>
                    <a:pt x="574" y="526"/>
                  </a:lnTo>
                  <a:lnTo>
                    <a:pt x="571" y="540"/>
                  </a:lnTo>
                  <a:lnTo>
                    <a:pt x="566" y="553"/>
                  </a:lnTo>
                  <a:lnTo>
                    <a:pt x="557" y="564"/>
                  </a:lnTo>
                  <a:lnTo>
                    <a:pt x="547" y="574"/>
                  </a:lnTo>
                  <a:lnTo>
                    <a:pt x="532" y="584"/>
                  </a:lnTo>
                  <a:lnTo>
                    <a:pt x="515" y="596"/>
                  </a:lnTo>
                  <a:lnTo>
                    <a:pt x="497" y="605"/>
                  </a:lnTo>
                  <a:lnTo>
                    <a:pt x="475" y="614"/>
                  </a:lnTo>
                  <a:lnTo>
                    <a:pt x="452" y="622"/>
                  </a:lnTo>
                  <a:lnTo>
                    <a:pt x="426" y="629"/>
                  </a:lnTo>
                  <a:lnTo>
                    <a:pt x="398" y="635"/>
                  </a:lnTo>
                  <a:lnTo>
                    <a:pt x="370" y="641"/>
                  </a:lnTo>
                  <a:lnTo>
                    <a:pt x="339" y="644"/>
                  </a:lnTo>
                  <a:lnTo>
                    <a:pt x="308" y="649"/>
                  </a:lnTo>
                  <a:lnTo>
                    <a:pt x="274" y="650"/>
                  </a:lnTo>
                  <a:lnTo>
                    <a:pt x="241" y="650"/>
                  </a:lnTo>
                  <a:lnTo>
                    <a:pt x="223" y="650"/>
                  </a:lnTo>
                  <a:lnTo>
                    <a:pt x="206" y="650"/>
                  </a:lnTo>
                  <a:lnTo>
                    <a:pt x="191" y="650"/>
                  </a:lnTo>
                  <a:lnTo>
                    <a:pt x="173" y="649"/>
                  </a:lnTo>
                  <a:lnTo>
                    <a:pt x="158" y="644"/>
                  </a:lnTo>
                  <a:lnTo>
                    <a:pt x="141" y="644"/>
                  </a:lnTo>
                  <a:lnTo>
                    <a:pt x="125" y="643"/>
                  </a:lnTo>
                  <a:lnTo>
                    <a:pt x="109" y="640"/>
                  </a:lnTo>
                  <a:lnTo>
                    <a:pt x="96" y="638"/>
                  </a:lnTo>
                  <a:lnTo>
                    <a:pt x="81" y="632"/>
                  </a:lnTo>
                  <a:lnTo>
                    <a:pt x="67" y="631"/>
                  </a:lnTo>
                  <a:lnTo>
                    <a:pt x="52" y="626"/>
                  </a:lnTo>
                  <a:lnTo>
                    <a:pt x="38" y="622"/>
                  </a:lnTo>
                  <a:lnTo>
                    <a:pt x="26" y="619"/>
                  </a:lnTo>
                  <a:lnTo>
                    <a:pt x="12" y="614"/>
                  </a:lnTo>
                  <a:lnTo>
                    <a:pt x="1" y="608"/>
                  </a:lnTo>
                  <a:lnTo>
                    <a:pt x="0" y="0"/>
                  </a:lnTo>
                </a:path>
              </a:pathLst>
            </a:custGeom>
            <a:gradFill rotWithShape="0">
              <a:gsLst>
                <a:gs pos="0">
                  <a:srgbClr val="919191">
                    <a:gamma/>
                    <a:tint val="0"/>
                    <a:invGamma/>
                  </a:srgbClr>
                </a:gs>
                <a:gs pos="100000">
                  <a:srgbClr val="919191"/>
                </a:gs>
              </a:gsLst>
              <a:lin ang="0" scaled="1"/>
            </a:gradFill>
            <a:ln w="254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16" name="Freeform 272"/>
            <p:cNvSpPr>
              <a:spLocks/>
            </p:cNvSpPr>
            <p:nvPr/>
          </p:nvSpPr>
          <p:spPr bwMode="gray">
            <a:xfrm>
              <a:off x="1507833" y="2498637"/>
              <a:ext cx="147103" cy="174616"/>
            </a:xfrm>
            <a:custGeom>
              <a:avLst/>
              <a:gdLst/>
              <a:ahLst/>
              <a:cxnLst>
                <a:cxn ang="0">
                  <a:pos x="87" y="0"/>
                </a:cxn>
                <a:cxn ang="0">
                  <a:pos x="89" y="609"/>
                </a:cxn>
                <a:cxn ang="0">
                  <a:pos x="69" y="602"/>
                </a:cxn>
                <a:cxn ang="0">
                  <a:pos x="51" y="591"/>
                </a:cxn>
                <a:cxn ang="0">
                  <a:pos x="37" y="582"/>
                </a:cxn>
                <a:cxn ang="0">
                  <a:pos x="24" y="572"/>
                </a:cxn>
                <a:cxn ang="0">
                  <a:pos x="13" y="561"/>
                </a:cxn>
                <a:cxn ang="0">
                  <a:pos x="5" y="551"/>
                </a:cxn>
                <a:cxn ang="0">
                  <a:pos x="1" y="541"/>
                </a:cxn>
                <a:cxn ang="0">
                  <a:pos x="0" y="527"/>
                </a:cxn>
                <a:cxn ang="0">
                  <a:pos x="0" y="0"/>
                </a:cxn>
                <a:cxn ang="0">
                  <a:pos x="87" y="0"/>
                </a:cxn>
              </a:cxnLst>
              <a:rect l="0" t="0" r="r" b="b"/>
              <a:pathLst>
                <a:path w="90" h="610">
                  <a:moveTo>
                    <a:pt x="87" y="0"/>
                  </a:moveTo>
                  <a:lnTo>
                    <a:pt x="89" y="609"/>
                  </a:lnTo>
                  <a:lnTo>
                    <a:pt x="69" y="602"/>
                  </a:lnTo>
                  <a:lnTo>
                    <a:pt x="51" y="591"/>
                  </a:lnTo>
                  <a:lnTo>
                    <a:pt x="37" y="582"/>
                  </a:lnTo>
                  <a:lnTo>
                    <a:pt x="24" y="572"/>
                  </a:lnTo>
                  <a:lnTo>
                    <a:pt x="13" y="561"/>
                  </a:lnTo>
                  <a:lnTo>
                    <a:pt x="5" y="551"/>
                  </a:lnTo>
                  <a:lnTo>
                    <a:pt x="1" y="541"/>
                  </a:lnTo>
                  <a:lnTo>
                    <a:pt x="0" y="527"/>
                  </a:lnTo>
                  <a:lnTo>
                    <a:pt x="0" y="0"/>
                  </a:lnTo>
                  <a:lnTo>
                    <a:pt x="87" y="0"/>
                  </a:lnTo>
                </a:path>
              </a:pathLst>
            </a:custGeom>
            <a:gradFill rotWithShape="0">
              <a:gsLst>
                <a:gs pos="0">
                  <a:srgbClr val="919191"/>
                </a:gs>
                <a:gs pos="100000">
                  <a:srgbClr val="919191">
                    <a:gamma/>
                    <a:tint val="0"/>
                    <a:invGamma/>
                  </a:srgbClr>
                </a:gs>
              </a:gsLst>
              <a:lin ang="0" scaled="1"/>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17" name="Freeform 273"/>
            <p:cNvSpPr>
              <a:spLocks/>
            </p:cNvSpPr>
            <p:nvPr/>
          </p:nvSpPr>
          <p:spPr bwMode="gray">
            <a:xfrm>
              <a:off x="1507833" y="2464399"/>
              <a:ext cx="568041" cy="69618"/>
            </a:xfrm>
            <a:custGeom>
              <a:avLst/>
              <a:gdLst/>
              <a:ahLst/>
              <a:cxnLst>
                <a:cxn ang="0">
                  <a:pos x="366" y="0"/>
                </a:cxn>
                <a:cxn ang="0">
                  <a:pos x="430" y="6"/>
                </a:cxn>
                <a:cxn ang="0">
                  <a:pos x="491" y="14"/>
                </a:cxn>
                <a:cxn ang="0">
                  <a:pos x="543" y="27"/>
                </a:cxn>
                <a:cxn ang="0">
                  <a:pos x="588" y="45"/>
                </a:cxn>
                <a:cxn ang="0">
                  <a:pos x="624" y="64"/>
                </a:cxn>
                <a:cxn ang="0">
                  <a:pos x="650" y="85"/>
                </a:cxn>
                <a:cxn ang="0">
                  <a:pos x="663" y="110"/>
                </a:cxn>
                <a:cxn ang="0">
                  <a:pos x="663" y="133"/>
                </a:cxn>
                <a:cxn ang="0">
                  <a:pos x="650" y="158"/>
                </a:cxn>
                <a:cxn ang="0">
                  <a:pos x="624" y="179"/>
                </a:cxn>
                <a:cxn ang="0">
                  <a:pos x="588" y="198"/>
                </a:cxn>
                <a:cxn ang="0">
                  <a:pos x="543" y="216"/>
                </a:cxn>
                <a:cxn ang="0">
                  <a:pos x="491" y="227"/>
                </a:cxn>
                <a:cxn ang="0">
                  <a:pos x="430" y="237"/>
                </a:cxn>
                <a:cxn ang="0">
                  <a:pos x="366" y="243"/>
                </a:cxn>
                <a:cxn ang="0">
                  <a:pos x="299" y="243"/>
                </a:cxn>
                <a:cxn ang="0">
                  <a:pos x="233" y="237"/>
                </a:cxn>
                <a:cxn ang="0">
                  <a:pos x="173" y="227"/>
                </a:cxn>
                <a:cxn ang="0">
                  <a:pos x="120" y="216"/>
                </a:cxn>
                <a:cxn ang="0">
                  <a:pos x="75" y="198"/>
                </a:cxn>
                <a:cxn ang="0">
                  <a:pos x="41" y="179"/>
                </a:cxn>
                <a:cxn ang="0">
                  <a:pos x="14" y="158"/>
                </a:cxn>
                <a:cxn ang="0">
                  <a:pos x="1" y="133"/>
                </a:cxn>
                <a:cxn ang="0">
                  <a:pos x="1" y="110"/>
                </a:cxn>
                <a:cxn ang="0">
                  <a:pos x="14" y="85"/>
                </a:cxn>
                <a:cxn ang="0">
                  <a:pos x="41" y="64"/>
                </a:cxn>
                <a:cxn ang="0">
                  <a:pos x="75" y="45"/>
                </a:cxn>
                <a:cxn ang="0">
                  <a:pos x="120" y="27"/>
                </a:cxn>
                <a:cxn ang="0">
                  <a:pos x="173" y="14"/>
                </a:cxn>
                <a:cxn ang="0">
                  <a:pos x="233" y="6"/>
                </a:cxn>
                <a:cxn ang="0">
                  <a:pos x="299" y="0"/>
                </a:cxn>
              </a:cxnLst>
              <a:rect l="0" t="0" r="r" b="b"/>
              <a:pathLst>
                <a:path w="666" h="244">
                  <a:moveTo>
                    <a:pt x="333" y="0"/>
                  </a:moveTo>
                  <a:lnTo>
                    <a:pt x="366" y="0"/>
                  </a:lnTo>
                  <a:lnTo>
                    <a:pt x="399" y="1"/>
                  </a:lnTo>
                  <a:lnTo>
                    <a:pt x="430" y="6"/>
                  </a:lnTo>
                  <a:lnTo>
                    <a:pt x="461" y="9"/>
                  </a:lnTo>
                  <a:lnTo>
                    <a:pt x="491" y="14"/>
                  </a:lnTo>
                  <a:lnTo>
                    <a:pt x="517" y="22"/>
                  </a:lnTo>
                  <a:lnTo>
                    <a:pt x="543" y="27"/>
                  </a:lnTo>
                  <a:lnTo>
                    <a:pt x="568" y="35"/>
                  </a:lnTo>
                  <a:lnTo>
                    <a:pt x="588" y="45"/>
                  </a:lnTo>
                  <a:lnTo>
                    <a:pt x="606" y="55"/>
                  </a:lnTo>
                  <a:lnTo>
                    <a:pt x="624" y="64"/>
                  </a:lnTo>
                  <a:lnTo>
                    <a:pt x="638" y="75"/>
                  </a:lnTo>
                  <a:lnTo>
                    <a:pt x="650" y="85"/>
                  </a:lnTo>
                  <a:lnTo>
                    <a:pt x="657" y="98"/>
                  </a:lnTo>
                  <a:lnTo>
                    <a:pt x="663" y="110"/>
                  </a:lnTo>
                  <a:lnTo>
                    <a:pt x="665" y="122"/>
                  </a:lnTo>
                  <a:lnTo>
                    <a:pt x="663" y="133"/>
                  </a:lnTo>
                  <a:lnTo>
                    <a:pt x="657" y="145"/>
                  </a:lnTo>
                  <a:lnTo>
                    <a:pt x="650" y="158"/>
                  </a:lnTo>
                  <a:lnTo>
                    <a:pt x="638" y="168"/>
                  </a:lnTo>
                  <a:lnTo>
                    <a:pt x="624" y="179"/>
                  </a:lnTo>
                  <a:lnTo>
                    <a:pt x="606" y="191"/>
                  </a:lnTo>
                  <a:lnTo>
                    <a:pt x="588" y="198"/>
                  </a:lnTo>
                  <a:lnTo>
                    <a:pt x="568" y="208"/>
                  </a:lnTo>
                  <a:lnTo>
                    <a:pt x="543" y="216"/>
                  </a:lnTo>
                  <a:lnTo>
                    <a:pt x="517" y="223"/>
                  </a:lnTo>
                  <a:lnTo>
                    <a:pt x="491" y="227"/>
                  </a:lnTo>
                  <a:lnTo>
                    <a:pt x="461" y="233"/>
                  </a:lnTo>
                  <a:lnTo>
                    <a:pt x="430" y="237"/>
                  </a:lnTo>
                  <a:lnTo>
                    <a:pt x="399" y="240"/>
                  </a:lnTo>
                  <a:lnTo>
                    <a:pt x="366" y="243"/>
                  </a:lnTo>
                  <a:lnTo>
                    <a:pt x="333" y="243"/>
                  </a:lnTo>
                  <a:lnTo>
                    <a:pt x="299" y="243"/>
                  </a:lnTo>
                  <a:lnTo>
                    <a:pt x="267" y="240"/>
                  </a:lnTo>
                  <a:lnTo>
                    <a:pt x="233" y="237"/>
                  </a:lnTo>
                  <a:lnTo>
                    <a:pt x="202" y="233"/>
                  </a:lnTo>
                  <a:lnTo>
                    <a:pt x="173" y="227"/>
                  </a:lnTo>
                  <a:lnTo>
                    <a:pt x="146" y="223"/>
                  </a:lnTo>
                  <a:lnTo>
                    <a:pt x="120" y="216"/>
                  </a:lnTo>
                  <a:lnTo>
                    <a:pt x="96" y="208"/>
                  </a:lnTo>
                  <a:lnTo>
                    <a:pt x="75" y="198"/>
                  </a:lnTo>
                  <a:lnTo>
                    <a:pt x="55" y="191"/>
                  </a:lnTo>
                  <a:lnTo>
                    <a:pt x="41" y="179"/>
                  </a:lnTo>
                  <a:lnTo>
                    <a:pt x="26" y="168"/>
                  </a:lnTo>
                  <a:lnTo>
                    <a:pt x="14" y="158"/>
                  </a:lnTo>
                  <a:lnTo>
                    <a:pt x="7" y="145"/>
                  </a:lnTo>
                  <a:lnTo>
                    <a:pt x="1" y="133"/>
                  </a:lnTo>
                  <a:lnTo>
                    <a:pt x="0" y="122"/>
                  </a:lnTo>
                  <a:lnTo>
                    <a:pt x="1" y="110"/>
                  </a:lnTo>
                  <a:lnTo>
                    <a:pt x="7" y="98"/>
                  </a:lnTo>
                  <a:lnTo>
                    <a:pt x="14" y="85"/>
                  </a:lnTo>
                  <a:lnTo>
                    <a:pt x="26" y="75"/>
                  </a:lnTo>
                  <a:lnTo>
                    <a:pt x="41" y="64"/>
                  </a:lnTo>
                  <a:lnTo>
                    <a:pt x="55" y="55"/>
                  </a:lnTo>
                  <a:lnTo>
                    <a:pt x="75" y="45"/>
                  </a:lnTo>
                  <a:lnTo>
                    <a:pt x="96" y="35"/>
                  </a:lnTo>
                  <a:lnTo>
                    <a:pt x="120" y="27"/>
                  </a:lnTo>
                  <a:lnTo>
                    <a:pt x="146" y="22"/>
                  </a:lnTo>
                  <a:lnTo>
                    <a:pt x="173" y="14"/>
                  </a:lnTo>
                  <a:lnTo>
                    <a:pt x="202" y="9"/>
                  </a:lnTo>
                  <a:lnTo>
                    <a:pt x="233" y="6"/>
                  </a:lnTo>
                  <a:lnTo>
                    <a:pt x="267" y="1"/>
                  </a:lnTo>
                  <a:lnTo>
                    <a:pt x="299" y="0"/>
                  </a:lnTo>
                  <a:lnTo>
                    <a:pt x="333" y="0"/>
                  </a:lnTo>
                </a:path>
              </a:pathLst>
            </a:custGeom>
            <a:gradFill rotWithShape="0">
              <a:gsLst>
                <a:gs pos="0">
                  <a:srgbClr val="676767">
                    <a:gamma/>
                    <a:tint val="0"/>
                    <a:invGamma/>
                  </a:srgbClr>
                </a:gs>
                <a:gs pos="100000">
                  <a:srgbClr val="676767"/>
                </a:gs>
              </a:gsLst>
              <a:lin ang="0" scaled="1"/>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18" name="Freeform 274"/>
            <p:cNvSpPr>
              <a:spLocks/>
            </p:cNvSpPr>
            <p:nvPr/>
          </p:nvSpPr>
          <p:spPr bwMode="gray">
            <a:xfrm>
              <a:off x="1652672" y="2482660"/>
              <a:ext cx="276099" cy="33098"/>
            </a:xfrm>
            <a:custGeom>
              <a:avLst/>
              <a:gdLst/>
              <a:ahLst/>
              <a:cxnLst>
                <a:cxn ang="0">
                  <a:pos x="178" y="0"/>
                </a:cxn>
                <a:cxn ang="0">
                  <a:pos x="210" y="1"/>
                </a:cxn>
                <a:cxn ang="0">
                  <a:pos x="236" y="7"/>
                </a:cxn>
                <a:cxn ang="0">
                  <a:pos x="263" y="12"/>
                </a:cxn>
                <a:cxn ang="0">
                  <a:pos x="284" y="21"/>
                </a:cxn>
                <a:cxn ang="0">
                  <a:pos x="302" y="29"/>
                </a:cxn>
                <a:cxn ang="0">
                  <a:pos x="313" y="40"/>
                </a:cxn>
                <a:cxn ang="0">
                  <a:pos x="321" y="51"/>
                </a:cxn>
                <a:cxn ang="0">
                  <a:pos x="321" y="62"/>
                </a:cxn>
                <a:cxn ang="0">
                  <a:pos x="313" y="73"/>
                </a:cxn>
                <a:cxn ang="0">
                  <a:pos x="302" y="84"/>
                </a:cxn>
                <a:cxn ang="0">
                  <a:pos x="284" y="93"/>
                </a:cxn>
                <a:cxn ang="0">
                  <a:pos x="263" y="100"/>
                </a:cxn>
                <a:cxn ang="0">
                  <a:pos x="236" y="107"/>
                </a:cxn>
                <a:cxn ang="0">
                  <a:pos x="210" y="110"/>
                </a:cxn>
                <a:cxn ang="0">
                  <a:pos x="178" y="114"/>
                </a:cxn>
                <a:cxn ang="0">
                  <a:pos x="145" y="114"/>
                </a:cxn>
                <a:cxn ang="0">
                  <a:pos x="114" y="110"/>
                </a:cxn>
                <a:cxn ang="0">
                  <a:pos x="85" y="107"/>
                </a:cxn>
                <a:cxn ang="0">
                  <a:pos x="58" y="100"/>
                </a:cxn>
                <a:cxn ang="0">
                  <a:pos x="37" y="93"/>
                </a:cxn>
                <a:cxn ang="0">
                  <a:pos x="20" y="84"/>
                </a:cxn>
                <a:cxn ang="0">
                  <a:pos x="8" y="73"/>
                </a:cxn>
                <a:cxn ang="0">
                  <a:pos x="2" y="62"/>
                </a:cxn>
                <a:cxn ang="0">
                  <a:pos x="2" y="51"/>
                </a:cxn>
                <a:cxn ang="0">
                  <a:pos x="8" y="40"/>
                </a:cxn>
                <a:cxn ang="0">
                  <a:pos x="20" y="29"/>
                </a:cxn>
                <a:cxn ang="0">
                  <a:pos x="37" y="21"/>
                </a:cxn>
                <a:cxn ang="0">
                  <a:pos x="58" y="12"/>
                </a:cxn>
                <a:cxn ang="0">
                  <a:pos x="85" y="7"/>
                </a:cxn>
                <a:cxn ang="0">
                  <a:pos x="114" y="1"/>
                </a:cxn>
                <a:cxn ang="0">
                  <a:pos x="145" y="0"/>
                </a:cxn>
              </a:cxnLst>
              <a:rect l="0" t="0" r="r" b="b"/>
              <a:pathLst>
                <a:path w="322" h="115">
                  <a:moveTo>
                    <a:pt x="161" y="0"/>
                  </a:moveTo>
                  <a:lnTo>
                    <a:pt x="178" y="0"/>
                  </a:lnTo>
                  <a:lnTo>
                    <a:pt x="193" y="1"/>
                  </a:lnTo>
                  <a:lnTo>
                    <a:pt x="210" y="1"/>
                  </a:lnTo>
                  <a:lnTo>
                    <a:pt x="223" y="4"/>
                  </a:lnTo>
                  <a:lnTo>
                    <a:pt x="236" y="7"/>
                  </a:lnTo>
                  <a:lnTo>
                    <a:pt x="250" y="8"/>
                  </a:lnTo>
                  <a:lnTo>
                    <a:pt x="263" y="12"/>
                  </a:lnTo>
                  <a:lnTo>
                    <a:pt x="274" y="16"/>
                  </a:lnTo>
                  <a:lnTo>
                    <a:pt x="284" y="21"/>
                  </a:lnTo>
                  <a:lnTo>
                    <a:pt x="294" y="23"/>
                  </a:lnTo>
                  <a:lnTo>
                    <a:pt x="302" y="29"/>
                  </a:lnTo>
                  <a:lnTo>
                    <a:pt x="309" y="34"/>
                  </a:lnTo>
                  <a:lnTo>
                    <a:pt x="313" y="40"/>
                  </a:lnTo>
                  <a:lnTo>
                    <a:pt x="318" y="45"/>
                  </a:lnTo>
                  <a:lnTo>
                    <a:pt x="321" y="51"/>
                  </a:lnTo>
                  <a:lnTo>
                    <a:pt x="321" y="56"/>
                  </a:lnTo>
                  <a:lnTo>
                    <a:pt x="321" y="62"/>
                  </a:lnTo>
                  <a:lnTo>
                    <a:pt x="318" y="67"/>
                  </a:lnTo>
                  <a:lnTo>
                    <a:pt x="313" y="73"/>
                  </a:lnTo>
                  <a:lnTo>
                    <a:pt x="309" y="78"/>
                  </a:lnTo>
                  <a:lnTo>
                    <a:pt x="302" y="84"/>
                  </a:lnTo>
                  <a:lnTo>
                    <a:pt x="294" y="89"/>
                  </a:lnTo>
                  <a:lnTo>
                    <a:pt x="284" y="93"/>
                  </a:lnTo>
                  <a:lnTo>
                    <a:pt x="274" y="96"/>
                  </a:lnTo>
                  <a:lnTo>
                    <a:pt x="263" y="100"/>
                  </a:lnTo>
                  <a:lnTo>
                    <a:pt x="250" y="104"/>
                  </a:lnTo>
                  <a:lnTo>
                    <a:pt x="236" y="107"/>
                  </a:lnTo>
                  <a:lnTo>
                    <a:pt x="223" y="109"/>
                  </a:lnTo>
                  <a:lnTo>
                    <a:pt x="210" y="110"/>
                  </a:lnTo>
                  <a:lnTo>
                    <a:pt x="193" y="113"/>
                  </a:lnTo>
                  <a:lnTo>
                    <a:pt x="178" y="114"/>
                  </a:lnTo>
                  <a:lnTo>
                    <a:pt x="161" y="114"/>
                  </a:lnTo>
                  <a:lnTo>
                    <a:pt x="145" y="114"/>
                  </a:lnTo>
                  <a:lnTo>
                    <a:pt x="129" y="113"/>
                  </a:lnTo>
                  <a:lnTo>
                    <a:pt x="114" y="110"/>
                  </a:lnTo>
                  <a:lnTo>
                    <a:pt x="98" y="109"/>
                  </a:lnTo>
                  <a:lnTo>
                    <a:pt x="85" y="107"/>
                  </a:lnTo>
                  <a:lnTo>
                    <a:pt x="71" y="104"/>
                  </a:lnTo>
                  <a:lnTo>
                    <a:pt x="58" y="100"/>
                  </a:lnTo>
                  <a:lnTo>
                    <a:pt x="49" y="96"/>
                  </a:lnTo>
                  <a:lnTo>
                    <a:pt x="37" y="93"/>
                  </a:lnTo>
                  <a:lnTo>
                    <a:pt x="29" y="89"/>
                  </a:lnTo>
                  <a:lnTo>
                    <a:pt x="20" y="84"/>
                  </a:lnTo>
                  <a:lnTo>
                    <a:pt x="13" y="78"/>
                  </a:lnTo>
                  <a:lnTo>
                    <a:pt x="8" y="73"/>
                  </a:lnTo>
                  <a:lnTo>
                    <a:pt x="4" y="67"/>
                  </a:lnTo>
                  <a:lnTo>
                    <a:pt x="2" y="62"/>
                  </a:lnTo>
                  <a:lnTo>
                    <a:pt x="0" y="56"/>
                  </a:lnTo>
                  <a:lnTo>
                    <a:pt x="2" y="51"/>
                  </a:lnTo>
                  <a:lnTo>
                    <a:pt x="4" y="45"/>
                  </a:lnTo>
                  <a:lnTo>
                    <a:pt x="8" y="40"/>
                  </a:lnTo>
                  <a:lnTo>
                    <a:pt x="13" y="34"/>
                  </a:lnTo>
                  <a:lnTo>
                    <a:pt x="20" y="29"/>
                  </a:lnTo>
                  <a:lnTo>
                    <a:pt x="29" y="23"/>
                  </a:lnTo>
                  <a:lnTo>
                    <a:pt x="37" y="21"/>
                  </a:lnTo>
                  <a:lnTo>
                    <a:pt x="49" y="16"/>
                  </a:lnTo>
                  <a:lnTo>
                    <a:pt x="58" y="12"/>
                  </a:lnTo>
                  <a:lnTo>
                    <a:pt x="71" y="8"/>
                  </a:lnTo>
                  <a:lnTo>
                    <a:pt x="85" y="7"/>
                  </a:lnTo>
                  <a:lnTo>
                    <a:pt x="98" y="4"/>
                  </a:lnTo>
                  <a:lnTo>
                    <a:pt x="114" y="1"/>
                  </a:lnTo>
                  <a:lnTo>
                    <a:pt x="129" y="1"/>
                  </a:lnTo>
                  <a:lnTo>
                    <a:pt x="145" y="0"/>
                  </a:lnTo>
                  <a:lnTo>
                    <a:pt x="161" y="0"/>
                  </a:lnTo>
                </a:path>
              </a:pathLst>
            </a:custGeom>
            <a:gradFill rotWithShape="0">
              <a:gsLst>
                <a:gs pos="0">
                  <a:srgbClr val="919191">
                    <a:gamma/>
                    <a:tint val="0"/>
                    <a:invGamma/>
                  </a:srgbClr>
                </a:gs>
                <a:gs pos="100000">
                  <a:srgbClr val="919191"/>
                </a:gs>
              </a:gsLst>
              <a:path path="rect">
                <a:fillToRect l="50000" t="50000" r="50000" b="50000"/>
              </a:path>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19" name="Freeform 275"/>
            <p:cNvSpPr>
              <a:spLocks/>
            </p:cNvSpPr>
            <p:nvPr/>
          </p:nvSpPr>
          <p:spPr bwMode="gray">
            <a:xfrm>
              <a:off x="1652672" y="2482660"/>
              <a:ext cx="276099" cy="18261"/>
            </a:xfrm>
            <a:custGeom>
              <a:avLst/>
              <a:gdLst/>
              <a:ahLst/>
              <a:cxnLst>
                <a:cxn ang="0">
                  <a:pos x="312" y="57"/>
                </a:cxn>
                <a:cxn ang="0">
                  <a:pos x="302" y="49"/>
                </a:cxn>
                <a:cxn ang="0">
                  <a:pos x="288" y="42"/>
                </a:cxn>
                <a:cxn ang="0">
                  <a:pos x="270" y="37"/>
                </a:cxn>
                <a:cxn ang="0">
                  <a:pos x="250" y="32"/>
                </a:cxn>
                <a:cxn ang="0">
                  <a:pos x="227" y="27"/>
                </a:cxn>
                <a:cxn ang="0">
                  <a:pos x="202" y="23"/>
                </a:cxn>
                <a:cxn ang="0">
                  <a:pos x="174" y="22"/>
                </a:cxn>
                <a:cxn ang="0">
                  <a:pos x="147" y="22"/>
                </a:cxn>
                <a:cxn ang="0">
                  <a:pos x="119" y="23"/>
                </a:cxn>
                <a:cxn ang="0">
                  <a:pos x="93" y="27"/>
                </a:cxn>
                <a:cxn ang="0">
                  <a:pos x="70" y="32"/>
                </a:cxn>
                <a:cxn ang="0">
                  <a:pos x="49" y="37"/>
                </a:cxn>
                <a:cxn ang="0">
                  <a:pos x="31" y="42"/>
                </a:cxn>
                <a:cxn ang="0">
                  <a:pos x="18" y="49"/>
                </a:cxn>
                <a:cxn ang="0">
                  <a:pos x="8" y="59"/>
                </a:cxn>
                <a:cxn ang="0">
                  <a:pos x="3" y="61"/>
                </a:cxn>
                <a:cxn ang="0">
                  <a:pos x="0" y="54"/>
                </a:cxn>
                <a:cxn ang="0">
                  <a:pos x="0" y="47"/>
                </a:cxn>
                <a:cxn ang="0">
                  <a:pos x="6" y="37"/>
                </a:cxn>
                <a:cxn ang="0">
                  <a:pos x="19" y="27"/>
                </a:cxn>
                <a:cxn ang="0">
                  <a:pos x="37" y="18"/>
                </a:cxn>
                <a:cxn ang="0">
                  <a:pos x="58" y="11"/>
                </a:cxn>
                <a:cxn ang="0">
                  <a:pos x="85" y="6"/>
                </a:cxn>
                <a:cxn ang="0">
                  <a:pos x="111" y="1"/>
                </a:cxn>
                <a:cxn ang="0">
                  <a:pos x="145" y="0"/>
                </a:cxn>
                <a:cxn ang="0">
                  <a:pos x="178" y="0"/>
                </a:cxn>
                <a:cxn ang="0">
                  <a:pos x="207" y="1"/>
                </a:cxn>
                <a:cxn ang="0">
                  <a:pos x="236" y="6"/>
                </a:cxn>
                <a:cxn ang="0">
                  <a:pos x="261" y="10"/>
                </a:cxn>
                <a:cxn ang="0">
                  <a:pos x="284" y="16"/>
                </a:cxn>
                <a:cxn ang="0">
                  <a:pos x="302" y="25"/>
                </a:cxn>
                <a:cxn ang="0">
                  <a:pos x="313" y="34"/>
                </a:cxn>
                <a:cxn ang="0">
                  <a:pos x="319" y="46"/>
                </a:cxn>
                <a:cxn ang="0">
                  <a:pos x="321" y="54"/>
                </a:cxn>
                <a:cxn ang="0">
                  <a:pos x="318" y="61"/>
                </a:cxn>
              </a:cxnLst>
              <a:rect l="0" t="0" r="r" b="b"/>
              <a:pathLst>
                <a:path w="322" h="63">
                  <a:moveTo>
                    <a:pt x="317" y="62"/>
                  </a:moveTo>
                  <a:lnTo>
                    <a:pt x="312" y="57"/>
                  </a:lnTo>
                  <a:lnTo>
                    <a:pt x="308" y="53"/>
                  </a:lnTo>
                  <a:lnTo>
                    <a:pt x="302" y="49"/>
                  </a:lnTo>
                  <a:lnTo>
                    <a:pt x="294" y="47"/>
                  </a:lnTo>
                  <a:lnTo>
                    <a:pt x="288" y="42"/>
                  </a:lnTo>
                  <a:lnTo>
                    <a:pt x="280" y="39"/>
                  </a:lnTo>
                  <a:lnTo>
                    <a:pt x="270" y="37"/>
                  </a:lnTo>
                  <a:lnTo>
                    <a:pt x="260" y="32"/>
                  </a:lnTo>
                  <a:lnTo>
                    <a:pt x="250" y="32"/>
                  </a:lnTo>
                  <a:lnTo>
                    <a:pt x="239" y="28"/>
                  </a:lnTo>
                  <a:lnTo>
                    <a:pt x="227" y="27"/>
                  </a:lnTo>
                  <a:lnTo>
                    <a:pt x="214" y="25"/>
                  </a:lnTo>
                  <a:lnTo>
                    <a:pt x="202" y="23"/>
                  </a:lnTo>
                  <a:lnTo>
                    <a:pt x="188" y="22"/>
                  </a:lnTo>
                  <a:lnTo>
                    <a:pt x="174" y="22"/>
                  </a:lnTo>
                  <a:lnTo>
                    <a:pt x="161" y="22"/>
                  </a:lnTo>
                  <a:lnTo>
                    <a:pt x="147" y="22"/>
                  </a:lnTo>
                  <a:lnTo>
                    <a:pt x="133" y="22"/>
                  </a:lnTo>
                  <a:lnTo>
                    <a:pt x="119" y="23"/>
                  </a:lnTo>
                  <a:lnTo>
                    <a:pt x="106" y="25"/>
                  </a:lnTo>
                  <a:lnTo>
                    <a:pt x="93" y="27"/>
                  </a:lnTo>
                  <a:lnTo>
                    <a:pt x="81" y="28"/>
                  </a:lnTo>
                  <a:lnTo>
                    <a:pt x="70" y="32"/>
                  </a:lnTo>
                  <a:lnTo>
                    <a:pt x="60" y="33"/>
                  </a:lnTo>
                  <a:lnTo>
                    <a:pt x="49" y="37"/>
                  </a:lnTo>
                  <a:lnTo>
                    <a:pt x="40" y="39"/>
                  </a:lnTo>
                  <a:lnTo>
                    <a:pt x="31" y="42"/>
                  </a:lnTo>
                  <a:lnTo>
                    <a:pt x="25" y="47"/>
                  </a:lnTo>
                  <a:lnTo>
                    <a:pt x="18" y="49"/>
                  </a:lnTo>
                  <a:lnTo>
                    <a:pt x="12" y="54"/>
                  </a:lnTo>
                  <a:lnTo>
                    <a:pt x="8" y="59"/>
                  </a:lnTo>
                  <a:lnTo>
                    <a:pt x="4" y="62"/>
                  </a:lnTo>
                  <a:lnTo>
                    <a:pt x="3" y="61"/>
                  </a:lnTo>
                  <a:lnTo>
                    <a:pt x="2" y="57"/>
                  </a:lnTo>
                  <a:lnTo>
                    <a:pt x="0" y="54"/>
                  </a:lnTo>
                  <a:lnTo>
                    <a:pt x="0" y="52"/>
                  </a:lnTo>
                  <a:lnTo>
                    <a:pt x="0" y="47"/>
                  </a:lnTo>
                  <a:lnTo>
                    <a:pt x="3" y="40"/>
                  </a:lnTo>
                  <a:lnTo>
                    <a:pt x="6" y="37"/>
                  </a:lnTo>
                  <a:lnTo>
                    <a:pt x="12" y="32"/>
                  </a:lnTo>
                  <a:lnTo>
                    <a:pt x="19" y="27"/>
                  </a:lnTo>
                  <a:lnTo>
                    <a:pt x="27" y="23"/>
                  </a:lnTo>
                  <a:lnTo>
                    <a:pt x="37" y="18"/>
                  </a:lnTo>
                  <a:lnTo>
                    <a:pt x="46" y="15"/>
                  </a:lnTo>
                  <a:lnTo>
                    <a:pt x="58" y="11"/>
                  </a:lnTo>
                  <a:lnTo>
                    <a:pt x="71" y="9"/>
                  </a:lnTo>
                  <a:lnTo>
                    <a:pt x="85" y="6"/>
                  </a:lnTo>
                  <a:lnTo>
                    <a:pt x="98" y="5"/>
                  </a:lnTo>
                  <a:lnTo>
                    <a:pt x="111" y="1"/>
                  </a:lnTo>
                  <a:lnTo>
                    <a:pt x="128" y="1"/>
                  </a:lnTo>
                  <a:lnTo>
                    <a:pt x="145" y="0"/>
                  </a:lnTo>
                  <a:lnTo>
                    <a:pt x="161" y="0"/>
                  </a:lnTo>
                  <a:lnTo>
                    <a:pt x="178" y="0"/>
                  </a:lnTo>
                  <a:lnTo>
                    <a:pt x="192" y="1"/>
                  </a:lnTo>
                  <a:lnTo>
                    <a:pt x="207" y="1"/>
                  </a:lnTo>
                  <a:lnTo>
                    <a:pt x="223" y="3"/>
                  </a:lnTo>
                  <a:lnTo>
                    <a:pt x="236" y="6"/>
                  </a:lnTo>
                  <a:lnTo>
                    <a:pt x="250" y="8"/>
                  </a:lnTo>
                  <a:lnTo>
                    <a:pt x="261" y="10"/>
                  </a:lnTo>
                  <a:lnTo>
                    <a:pt x="274" y="14"/>
                  </a:lnTo>
                  <a:lnTo>
                    <a:pt x="284" y="16"/>
                  </a:lnTo>
                  <a:lnTo>
                    <a:pt x="294" y="22"/>
                  </a:lnTo>
                  <a:lnTo>
                    <a:pt x="302" y="25"/>
                  </a:lnTo>
                  <a:lnTo>
                    <a:pt x="308" y="30"/>
                  </a:lnTo>
                  <a:lnTo>
                    <a:pt x="313" y="34"/>
                  </a:lnTo>
                  <a:lnTo>
                    <a:pt x="317" y="40"/>
                  </a:lnTo>
                  <a:lnTo>
                    <a:pt x="319" y="46"/>
                  </a:lnTo>
                  <a:lnTo>
                    <a:pt x="321" y="52"/>
                  </a:lnTo>
                  <a:lnTo>
                    <a:pt x="321" y="54"/>
                  </a:lnTo>
                  <a:lnTo>
                    <a:pt x="319" y="57"/>
                  </a:lnTo>
                  <a:lnTo>
                    <a:pt x="318" y="61"/>
                  </a:lnTo>
                  <a:lnTo>
                    <a:pt x="317" y="62"/>
                  </a:lnTo>
                </a:path>
              </a:pathLst>
            </a:custGeom>
            <a:gradFill rotWithShape="0">
              <a:gsLst>
                <a:gs pos="0">
                  <a:srgbClr val="919191"/>
                </a:gs>
                <a:gs pos="100000">
                  <a:srgbClr val="919191">
                    <a:gamma/>
                    <a:tint val="0"/>
                    <a:invGamma/>
                  </a:srgbClr>
                </a:gs>
              </a:gsLst>
              <a:lin ang="0" scaled="1"/>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20" name="Freeform 271"/>
            <p:cNvSpPr>
              <a:spLocks/>
            </p:cNvSpPr>
            <p:nvPr/>
          </p:nvSpPr>
          <p:spPr bwMode="gray">
            <a:xfrm>
              <a:off x="1588784" y="2838852"/>
              <a:ext cx="491095" cy="186029"/>
            </a:xfrm>
            <a:custGeom>
              <a:avLst/>
              <a:gdLst/>
              <a:ahLst/>
              <a:cxnLst>
                <a:cxn ang="0">
                  <a:pos x="0" y="0"/>
                </a:cxn>
                <a:cxn ang="0">
                  <a:pos x="574" y="0"/>
                </a:cxn>
                <a:cxn ang="0">
                  <a:pos x="574" y="526"/>
                </a:cxn>
                <a:cxn ang="0">
                  <a:pos x="571" y="540"/>
                </a:cxn>
                <a:cxn ang="0">
                  <a:pos x="566" y="553"/>
                </a:cxn>
                <a:cxn ang="0">
                  <a:pos x="557" y="564"/>
                </a:cxn>
                <a:cxn ang="0">
                  <a:pos x="547" y="574"/>
                </a:cxn>
                <a:cxn ang="0">
                  <a:pos x="532" y="584"/>
                </a:cxn>
                <a:cxn ang="0">
                  <a:pos x="515" y="596"/>
                </a:cxn>
                <a:cxn ang="0">
                  <a:pos x="497" y="605"/>
                </a:cxn>
                <a:cxn ang="0">
                  <a:pos x="475" y="614"/>
                </a:cxn>
                <a:cxn ang="0">
                  <a:pos x="452" y="622"/>
                </a:cxn>
                <a:cxn ang="0">
                  <a:pos x="426" y="629"/>
                </a:cxn>
                <a:cxn ang="0">
                  <a:pos x="398" y="635"/>
                </a:cxn>
                <a:cxn ang="0">
                  <a:pos x="370" y="641"/>
                </a:cxn>
                <a:cxn ang="0">
                  <a:pos x="339" y="644"/>
                </a:cxn>
                <a:cxn ang="0">
                  <a:pos x="308" y="649"/>
                </a:cxn>
                <a:cxn ang="0">
                  <a:pos x="274" y="650"/>
                </a:cxn>
                <a:cxn ang="0">
                  <a:pos x="241" y="650"/>
                </a:cxn>
                <a:cxn ang="0">
                  <a:pos x="223" y="650"/>
                </a:cxn>
                <a:cxn ang="0">
                  <a:pos x="206" y="650"/>
                </a:cxn>
                <a:cxn ang="0">
                  <a:pos x="191" y="650"/>
                </a:cxn>
                <a:cxn ang="0">
                  <a:pos x="173" y="649"/>
                </a:cxn>
                <a:cxn ang="0">
                  <a:pos x="158" y="644"/>
                </a:cxn>
                <a:cxn ang="0">
                  <a:pos x="141" y="644"/>
                </a:cxn>
                <a:cxn ang="0">
                  <a:pos x="125" y="643"/>
                </a:cxn>
                <a:cxn ang="0">
                  <a:pos x="109" y="640"/>
                </a:cxn>
                <a:cxn ang="0">
                  <a:pos x="96" y="638"/>
                </a:cxn>
                <a:cxn ang="0">
                  <a:pos x="81" y="632"/>
                </a:cxn>
                <a:cxn ang="0">
                  <a:pos x="67" y="631"/>
                </a:cxn>
                <a:cxn ang="0">
                  <a:pos x="52" y="626"/>
                </a:cxn>
                <a:cxn ang="0">
                  <a:pos x="38" y="622"/>
                </a:cxn>
                <a:cxn ang="0">
                  <a:pos x="26" y="619"/>
                </a:cxn>
                <a:cxn ang="0">
                  <a:pos x="12" y="614"/>
                </a:cxn>
                <a:cxn ang="0">
                  <a:pos x="1" y="608"/>
                </a:cxn>
                <a:cxn ang="0">
                  <a:pos x="0" y="0"/>
                </a:cxn>
              </a:cxnLst>
              <a:rect l="0" t="0" r="r" b="b"/>
              <a:pathLst>
                <a:path w="575" h="651">
                  <a:moveTo>
                    <a:pt x="0" y="0"/>
                  </a:moveTo>
                  <a:lnTo>
                    <a:pt x="574" y="0"/>
                  </a:lnTo>
                  <a:lnTo>
                    <a:pt x="574" y="526"/>
                  </a:lnTo>
                  <a:lnTo>
                    <a:pt x="571" y="540"/>
                  </a:lnTo>
                  <a:lnTo>
                    <a:pt x="566" y="553"/>
                  </a:lnTo>
                  <a:lnTo>
                    <a:pt x="557" y="564"/>
                  </a:lnTo>
                  <a:lnTo>
                    <a:pt x="547" y="574"/>
                  </a:lnTo>
                  <a:lnTo>
                    <a:pt x="532" y="584"/>
                  </a:lnTo>
                  <a:lnTo>
                    <a:pt x="515" y="596"/>
                  </a:lnTo>
                  <a:lnTo>
                    <a:pt x="497" y="605"/>
                  </a:lnTo>
                  <a:lnTo>
                    <a:pt x="475" y="614"/>
                  </a:lnTo>
                  <a:lnTo>
                    <a:pt x="452" y="622"/>
                  </a:lnTo>
                  <a:lnTo>
                    <a:pt x="426" y="629"/>
                  </a:lnTo>
                  <a:lnTo>
                    <a:pt x="398" y="635"/>
                  </a:lnTo>
                  <a:lnTo>
                    <a:pt x="370" y="641"/>
                  </a:lnTo>
                  <a:lnTo>
                    <a:pt x="339" y="644"/>
                  </a:lnTo>
                  <a:lnTo>
                    <a:pt x="308" y="649"/>
                  </a:lnTo>
                  <a:lnTo>
                    <a:pt x="274" y="650"/>
                  </a:lnTo>
                  <a:lnTo>
                    <a:pt x="241" y="650"/>
                  </a:lnTo>
                  <a:lnTo>
                    <a:pt x="223" y="650"/>
                  </a:lnTo>
                  <a:lnTo>
                    <a:pt x="206" y="650"/>
                  </a:lnTo>
                  <a:lnTo>
                    <a:pt x="191" y="650"/>
                  </a:lnTo>
                  <a:lnTo>
                    <a:pt x="173" y="649"/>
                  </a:lnTo>
                  <a:lnTo>
                    <a:pt x="158" y="644"/>
                  </a:lnTo>
                  <a:lnTo>
                    <a:pt x="141" y="644"/>
                  </a:lnTo>
                  <a:lnTo>
                    <a:pt x="125" y="643"/>
                  </a:lnTo>
                  <a:lnTo>
                    <a:pt x="109" y="640"/>
                  </a:lnTo>
                  <a:lnTo>
                    <a:pt x="96" y="638"/>
                  </a:lnTo>
                  <a:lnTo>
                    <a:pt x="81" y="632"/>
                  </a:lnTo>
                  <a:lnTo>
                    <a:pt x="67" y="631"/>
                  </a:lnTo>
                  <a:lnTo>
                    <a:pt x="52" y="626"/>
                  </a:lnTo>
                  <a:lnTo>
                    <a:pt x="38" y="622"/>
                  </a:lnTo>
                  <a:lnTo>
                    <a:pt x="26" y="619"/>
                  </a:lnTo>
                  <a:lnTo>
                    <a:pt x="12" y="614"/>
                  </a:lnTo>
                  <a:lnTo>
                    <a:pt x="1" y="608"/>
                  </a:lnTo>
                  <a:lnTo>
                    <a:pt x="0" y="0"/>
                  </a:lnTo>
                </a:path>
              </a:pathLst>
            </a:custGeom>
            <a:gradFill rotWithShape="0">
              <a:gsLst>
                <a:gs pos="0">
                  <a:srgbClr val="919191">
                    <a:gamma/>
                    <a:tint val="0"/>
                    <a:invGamma/>
                  </a:srgbClr>
                </a:gs>
                <a:gs pos="100000">
                  <a:srgbClr val="919191"/>
                </a:gs>
              </a:gsLst>
              <a:lin ang="0" scaled="1"/>
            </a:gradFill>
            <a:ln w="254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21" name="Freeform 272"/>
            <p:cNvSpPr>
              <a:spLocks/>
            </p:cNvSpPr>
            <p:nvPr/>
          </p:nvSpPr>
          <p:spPr bwMode="gray">
            <a:xfrm>
              <a:off x="1511837" y="2838852"/>
              <a:ext cx="147103" cy="174616"/>
            </a:xfrm>
            <a:custGeom>
              <a:avLst/>
              <a:gdLst/>
              <a:ahLst/>
              <a:cxnLst>
                <a:cxn ang="0">
                  <a:pos x="87" y="0"/>
                </a:cxn>
                <a:cxn ang="0">
                  <a:pos x="89" y="609"/>
                </a:cxn>
                <a:cxn ang="0">
                  <a:pos x="69" y="602"/>
                </a:cxn>
                <a:cxn ang="0">
                  <a:pos x="51" y="591"/>
                </a:cxn>
                <a:cxn ang="0">
                  <a:pos x="37" y="582"/>
                </a:cxn>
                <a:cxn ang="0">
                  <a:pos x="24" y="572"/>
                </a:cxn>
                <a:cxn ang="0">
                  <a:pos x="13" y="561"/>
                </a:cxn>
                <a:cxn ang="0">
                  <a:pos x="5" y="551"/>
                </a:cxn>
                <a:cxn ang="0">
                  <a:pos x="1" y="541"/>
                </a:cxn>
                <a:cxn ang="0">
                  <a:pos x="0" y="527"/>
                </a:cxn>
                <a:cxn ang="0">
                  <a:pos x="0" y="0"/>
                </a:cxn>
                <a:cxn ang="0">
                  <a:pos x="87" y="0"/>
                </a:cxn>
              </a:cxnLst>
              <a:rect l="0" t="0" r="r" b="b"/>
              <a:pathLst>
                <a:path w="90" h="610">
                  <a:moveTo>
                    <a:pt x="87" y="0"/>
                  </a:moveTo>
                  <a:lnTo>
                    <a:pt x="89" y="609"/>
                  </a:lnTo>
                  <a:lnTo>
                    <a:pt x="69" y="602"/>
                  </a:lnTo>
                  <a:lnTo>
                    <a:pt x="51" y="591"/>
                  </a:lnTo>
                  <a:lnTo>
                    <a:pt x="37" y="582"/>
                  </a:lnTo>
                  <a:lnTo>
                    <a:pt x="24" y="572"/>
                  </a:lnTo>
                  <a:lnTo>
                    <a:pt x="13" y="561"/>
                  </a:lnTo>
                  <a:lnTo>
                    <a:pt x="5" y="551"/>
                  </a:lnTo>
                  <a:lnTo>
                    <a:pt x="1" y="541"/>
                  </a:lnTo>
                  <a:lnTo>
                    <a:pt x="0" y="527"/>
                  </a:lnTo>
                  <a:lnTo>
                    <a:pt x="0" y="0"/>
                  </a:lnTo>
                  <a:lnTo>
                    <a:pt x="87" y="0"/>
                  </a:lnTo>
                </a:path>
              </a:pathLst>
            </a:custGeom>
            <a:gradFill rotWithShape="0">
              <a:gsLst>
                <a:gs pos="0">
                  <a:srgbClr val="919191"/>
                </a:gs>
                <a:gs pos="100000">
                  <a:srgbClr val="919191">
                    <a:gamma/>
                    <a:tint val="0"/>
                    <a:invGamma/>
                  </a:srgbClr>
                </a:gs>
              </a:gsLst>
              <a:lin ang="0" scaled="1"/>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22" name="Freeform 273"/>
            <p:cNvSpPr>
              <a:spLocks/>
            </p:cNvSpPr>
            <p:nvPr/>
          </p:nvSpPr>
          <p:spPr bwMode="gray">
            <a:xfrm>
              <a:off x="1511837" y="2804614"/>
              <a:ext cx="568041" cy="69618"/>
            </a:xfrm>
            <a:custGeom>
              <a:avLst/>
              <a:gdLst/>
              <a:ahLst/>
              <a:cxnLst>
                <a:cxn ang="0">
                  <a:pos x="366" y="0"/>
                </a:cxn>
                <a:cxn ang="0">
                  <a:pos x="430" y="6"/>
                </a:cxn>
                <a:cxn ang="0">
                  <a:pos x="491" y="14"/>
                </a:cxn>
                <a:cxn ang="0">
                  <a:pos x="543" y="27"/>
                </a:cxn>
                <a:cxn ang="0">
                  <a:pos x="588" y="45"/>
                </a:cxn>
                <a:cxn ang="0">
                  <a:pos x="624" y="64"/>
                </a:cxn>
                <a:cxn ang="0">
                  <a:pos x="650" y="85"/>
                </a:cxn>
                <a:cxn ang="0">
                  <a:pos x="663" y="110"/>
                </a:cxn>
                <a:cxn ang="0">
                  <a:pos x="663" y="133"/>
                </a:cxn>
                <a:cxn ang="0">
                  <a:pos x="650" y="158"/>
                </a:cxn>
                <a:cxn ang="0">
                  <a:pos x="624" y="179"/>
                </a:cxn>
                <a:cxn ang="0">
                  <a:pos x="588" y="198"/>
                </a:cxn>
                <a:cxn ang="0">
                  <a:pos x="543" y="216"/>
                </a:cxn>
                <a:cxn ang="0">
                  <a:pos x="491" y="227"/>
                </a:cxn>
                <a:cxn ang="0">
                  <a:pos x="430" y="237"/>
                </a:cxn>
                <a:cxn ang="0">
                  <a:pos x="366" y="243"/>
                </a:cxn>
                <a:cxn ang="0">
                  <a:pos x="299" y="243"/>
                </a:cxn>
                <a:cxn ang="0">
                  <a:pos x="233" y="237"/>
                </a:cxn>
                <a:cxn ang="0">
                  <a:pos x="173" y="227"/>
                </a:cxn>
                <a:cxn ang="0">
                  <a:pos x="120" y="216"/>
                </a:cxn>
                <a:cxn ang="0">
                  <a:pos x="75" y="198"/>
                </a:cxn>
                <a:cxn ang="0">
                  <a:pos x="41" y="179"/>
                </a:cxn>
                <a:cxn ang="0">
                  <a:pos x="14" y="158"/>
                </a:cxn>
                <a:cxn ang="0">
                  <a:pos x="1" y="133"/>
                </a:cxn>
                <a:cxn ang="0">
                  <a:pos x="1" y="110"/>
                </a:cxn>
                <a:cxn ang="0">
                  <a:pos x="14" y="85"/>
                </a:cxn>
                <a:cxn ang="0">
                  <a:pos x="41" y="64"/>
                </a:cxn>
                <a:cxn ang="0">
                  <a:pos x="75" y="45"/>
                </a:cxn>
                <a:cxn ang="0">
                  <a:pos x="120" y="27"/>
                </a:cxn>
                <a:cxn ang="0">
                  <a:pos x="173" y="14"/>
                </a:cxn>
                <a:cxn ang="0">
                  <a:pos x="233" y="6"/>
                </a:cxn>
                <a:cxn ang="0">
                  <a:pos x="299" y="0"/>
                </a:cxn>
              </a:cxnLst>
              <a:rect l="0" t="0" r="r" b="b"/>
              <a:pathLst>
                <a:path w="666" h="244">
                  <a:moveTo>
                    <a:pt x="333" y="0"/>
                  </a:moveTo>
                  <a:lnTo>
                    <a:pt x="366" y="0"/>
                  </a:lnTo>
                  <a:lnTo>
                    <a:pt x="399" y="1"/>
                  </a:lnTo>
                  <a:lnTo>
                    <a:pt x="430" y="6"/>
                  </a:lnTo>
                  <a:lnTo>
                    <a:pt x="461" y="9"/>
                  </a:lnTo>
                  <a:lnTo>
                    <a:pt x="491" y="14"/>
                  </a:lnTo>
                  <a:lnTo>
                    <a:pt x="517" y="22"/>
                  </a:lnTo>
                  <a:lnTo>
                    <a:pt x="543" y="27"/>
                  </a:lnTo>
                  <a:lnTo>
                    <a:pt x="568" y="35"/>
                  </a:lnTo>
                  <a:lnTo>
                    <a:pt x="588" y="45"/>
                  </a:lnTo>
                  <a:lnTo>
                    <a:pt x="606" y="55"/>
                  </a:lnTo>
                  <a:lnTo>
                    <a:pt x="624" y="64"/>
                  </a:lnTo>
                  <a:lnTo>
                    <a:pt x="638" y="75"/>
                  </a:lnTo>
                  <a:lnTo>
                    <a:pt x="650" y="85"/>
                  </a:lnTo>
                  <a:lnTo>
                    <a:pt x="657" y="98"/>
                  </a:lnTo>
                  <a:lnTo>
                    <a:pt x="663" y="110"/>
                  </a:lnTo>
                  <a:lnTo>
                    <a:pt x="665" y="122"/>
                  </a:lnTo>
                  <a:lnTo>
                    <a:pt x="663" y="133"/>
                  </a:lnTo>
                  <a:lnTo>
                    <a:pt x="657" y="145"/>
                  </a:lnTo>
                  <a:lnTo>
                    <a:pt x="650" y="158"/>
                  </a:lnTo>
                  <a:lnTo>
                    <a:pt x="638" y="168"/>
                  </a:lnTo>
                  <a:lnTo>
                    <a:pt x="624" y="179"/>
                  </a:lnTo>
                  <a:lnTo>
                    <a:pt x="606" y="191"/>
                  </a:lnTo>
                  <a:lnTo>
                    <a:pt x="588" y="198"/>
                  </a:lnTo>
                  <a:lnTo>
                    <a:pt x="568" y="208"/>
                  </a:lnTo>
                  <a:lnTo>
                    <a:pt x="543" y="216"/>
                  </a:lnTo>
                  <a:lnTo>
                    <a:pt x="517" y="223"/>
                  </a:lnTo>
                  <a:lnTo>
                    <a:pt x="491" y="227"/>
                  </a:lnTo>
                  <a:lnTo>
                    <a:pt x="461" y="233"/>
                  </a:lnTo>
                  <a:lnTo>
                    <a:pt x="430" y="237"/>
                  </a:lnTo>
                  <a:lnTo>
                    <a:pt x="399" y="240"/>
                  </a:lnTo>
                  <a:lnTo>
                    <a:pt x="366" y="243"/>
                  </a:lnTo>
                  <a:lnTo>
                    <a:pt x="333" y="243"/>
                  </a:lnTo>
                  <a:lnTo>
                    <a:pt x="299" y="243"/>
                  </a:lnTo>
                  <a:lnTo>
                    <a:pt x="267" y="240"/>
                  </a:lnTo>
                  <a:lnTo>
                    <a:pt x="233" y="237"/>
                  </a:lnTo>
                  <a:lnTo>
                    <a:pt x="202" y="233"/>
                  </a:lnTo>
                  <a:lnTo>
                    <a:pt x="173" y="227"/>
                  </a:lnTo>
                  <a:lnTo>
                    <a:pt x="146" y="223"/>
                  </a:lnTo>
                  <a:lnTo>
                    <a:pt x="120" y="216"/>
                  </a:lnTo>
                  <a:lnTo>
                    <a:pt x="96" y="208"/>
                  </a:lnTo>
                  <a:lnTo>
                    <a:pt x="75" y="198"/>
                  </a:lnTo>
                  <a:lnTo>
                    <a:pt x="55" y="191"/>
                  </a:lnTo>
                  <a:lnTo>
                    <a:pt x="41" y="179"/>
                  </a:lnTo>
                  <a:lnTo>
                    <a:pt x="26" y="168"/>
                  </a:lnTo>
                  <a:lnTo>
                    <a:pt x="14" y="158"/>
                  </a:lnTo>
                  <a:lnTo>
                    <a:pt x="7" y="145"/>
                  </a:lnTo>
                  <a:lnTo>
                    <a:pt x="1" y="133"/>
                  </a:lnTo>
                  <a:lnTo>
                    <a:pt x="0" y="122"/>
                  </a:lnTo>
                  <a:lnTo>
                    <a:pt x="1" y="110"/>
                  </a:lnTo>
                  <a:lnTo>
                    <a:pt x="7" y="98"/>
                  </a:lnTo>
                  <a:lnTo>
                    <a:pt x="14" y="85"/>
                  </a:lnTo>
                  <a:lnTo>
                    <a:pt x="26" y="75"/>
                  </a:lnTo>
                  <a:lnTo>
                    <a:pt x="41" y="64"/>
                  </a:lnTo>
                  <a:lnTo>
                    <a:pt x="55" y="55"/>
                  </a:lnTo>
                  <a:lnTo>
                    <a:pt x="75" y="45"/>
                  </a:lnTo>
                  <a:lnTo>
                    <a:pt x="96" y="35"/>
                  </a:lnTo>
                  <a:lnTo>
                    <a:pt x="120" y="27"/>
                  </a:lnTo>
                  <a:lnTo>
                    <a:pt x="146" y="22"/>
                  </a:lnTo>
                  <a:lnTo>
                    <a:pt x="173" y="14"/>
                  </a:lnTo>
                  <a:lnTo>
                    <a:pt x="202" y="9"/>
                  </a:lnTo>
                  <a:lnTo>
                    <a:pt x="233" y="6"/>
                  </a:lnTo>
                  <a:lnTo>
                    <a:pt x="267" y="1"/>
                  </a:lnTo>
                  <a:lnTo>
                    <a:pt x="299" y="0"/>
                  </a:lnTo>
                  <a:lnTo>
                    <a:pt x="333" y="0"/>
                  </a:lnTo>
                </a:path>
              </a:pathLst>
            </a:custGeom>
            <a:gradFill rotWithShape="0">
              <a:gsLst>
                <a:gs pos="0">
                  <a:srgbClr val="676767">
                    <a:gamma/>
                    <a:tint val="0"/>
                    <a:invGamma/>
                  </a:srgbClr>
                </a:gs>
                <a:gs pos="100000">
                  <a:srgbClr val="676767"/>
                </a:gs>
              </a:gsLst>
              <a:lin ang="0" scaled="1"/>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23" name="Freeform 274"/>
            <p:cNvSpPr>
              <a:spLocks/>
            </p:cNvSpPr>
            <p:nvPr/>
          </p:nvSpPr>
          <p:spPr bwMode="gray">
            <a:xfrm>
              <a:off x="1656677" y="2822875"/>
              <a:ext cx="276099" cy="33098"/>
            </a:xfrm>
            <a:custGeom>
              <a:avLst/>
              <a:gdLst/>
              <a:ahLst/>
              <a:cxnLst>
                <a:cxn ang="0">
                  <a:pos x="178" y="0"/>
                </a:cxn>
                <a:cxn ang="0">
                  <a:pos x="210" y="1"/>
                </a:cxn>
                <a:cxn ang="0">
                  <a:pos x="236" y="7"/>
                </a:cxn>
                <a:cxn ang="0">
                  <a:pos x="263" y="12"/>
                </a:cxn>
                <a:cxn ang="0">
                  <a:pos x="284" y="21"/>
                </a:cxn>
                <a:cxn ang="0">
                  <a:pos x="302" y="29"/>
                </a:cxn>
                <a:cxn ang="0">
                  <a:pos x="313" y="40"/>
                </a:cxn>
                <a:cxn ang="0">
                  <a:pos x="321" y="51"/>
                </a:cxn>
                <a:cxn ang="0">
                  <a:pos x="321" y="62"/>
                </a:cxn>
                <a:cxn ang="0">
                  <a:pos x="313" y="73"/>
                </a:cxn>
                <a:cxn ang="0">
                  <a:pos x="302" y="84"/>
                </a:cxn>
                <a:cxn ang="0">
                  <a:pos x="284" y="93"/>
                </a:cxn>
                <a:cxn ang="0">
                  <a:pos x="263" y="100"/>
                </a:cxn>
                <a:cxn ang="0">
                  <a:pos x="236" y="107"/>
                </a:cxn>
                <a:cxn ang="0">
                  <a:pos x="210" y="110"/>
                </a:cxn>
                <a:cxn ang="0">
                  <a:pos x="178" y="114"/>
                </a:cxn>
                <a:cxn ang="0">
                  <a:pos x="145" y="114"/>
                </a:cxn>
                <a:cxn ang="0">
                  <a:pos x="114" y="110"/>
                </a:cxn>
                <a:cxn ang="0">
                  <a:pos x="85" y="107"/>
                </a:cxn>
                <a:cxn ang="0">
                  <a:pos x="58" y="100"/>
                </a:cxn>
                <a:cxn ang="0">
                  <a:pos x="37" y="93"/>
                </a:cxn>
                <a:cxn ang="0">
                  <a:pos x="20" y="84"/>
                </a:cxn>
                <a:cxn ang="0">
                  <a:pos x="8" y="73"/>
                </a:cxn>
                <a:cxn ang="0">
                  <a:pos x="2" y="62"/>
                </a:cxn>
                <a:cxn ang="0">
                  <a:pos x="2" y="51"/>
                </a:cxn>
                <a:cxn ang="0">
                  <a:pos x="8" y="40"/>
                </a:cxn>
                <a:cxn ang="0">
                  <a:pos x="20" y="29"/>
                </a:cxn>
                <a:cxn ang="0">
                  <a:pos x="37" y="21"/>
                </a:cxn>
                <a:cxn ang="0">
                  <a:pos x="58" y="12"/>
                </a:cxn>
                <a:cxn ang="0">
                  <a:pos x="85" y="7"/>
                </a:cxn>
                <a:cxn ang="0">
                  <a:pos x="114" y="1"/>
                </a:cxn>
                <a:cxn ang="0">
                  <a:pos x="145" y="0"/>
                </a:cxn>
              </a:cxnLst>
              <a:rect l="0" t="0" r="r" b="b"/>
              <a:pathLst>
                <a:path w="322" h="115">
                  <a:moveTo>
                    <a:pt x="161" y="0"/>
                  </a:moveTo>
                  <a:lnTo>
                    <a:pt x="178" y="0"/>
                  </a:lnTo>
                  <a:lnTo>
                    <a:pt x="193" y="1"/>
                  </a:lnTo>
                  <a:lnTo>
                    <a:pt x="210" y="1"/>
                  </a:lnTo>
                  <a:lnTo>
                    <a:pt x="223" y="4"/>
                  </a:lnTo>
                  <a:lnTo>
                    <a:pt x="236" y="7"/>
                  </a:lnTo>
                  <a:lnTo>
                    <a:pt x="250" y="8"/>
                  </a:lnTo>
                  <a:lnTo>
                    <a:pt x="263" y="12"/>
                  </a:lnTo>
                  <a:lnTo>
                    <a:pt x="274" y="16"/>
                  </a:lnTo>
                  <a:lnTo>
                    <a:pt x="284" y="21"/>
                  </a:lnTo>
                  <a:lnTo>
                    <a:pt x="294" y="23"/>
                  </a:lnTo>
                  <a:lnTo>
                    <a:pt x="302" y="29"/>
                  </a:lnTo>
                  <a:lnTo>
                    <a:pt x="309" y="34"/>
                  </a:lnTo>
                  <a:lnTo>
                    <a:pt x="313" y="40"/>
                  </a:lnTo>
                  <a:lnTo>
                    <a:pt x="318" y="45"/>
                  </a:lnTo>
                  <a:lnTo>
                    <a:pt x="321" y="51"/>
                  </a:lnTo>
                  <a:lnTo>
                    <a:pt x="321" y="56"/>
                  </a:lnTo>
                  <a:lnTo>
                    <a:pt x="321" y="62"/>
                  </a:lnTo>
                  <a:lnTo>
                    <a:pt x="318" y="67"/>
                  </a:lnTo>
                  <a:lnTo>
                    <a:pt x="313" y="73"/>
                  </a:lnTo>
                  <a:lnTo>
                    <a:pt x="309" y="78"/>
                  </a:lnTo>
                  <a:lnTo>
                    <a:pt x="302" y="84"/>
                  </a:lnTo>
                  <a:lnTo>
                    <a:pt x="294" y="89"/>
                  </a:lnTo>
                  <a:lnTo>
                    <a:pt x="284" y="93"/>
                  </a:lnTo>
                  <a:lnTo>
                    <a:pt x="274" y="96"/>
                  </a:lnTo>
                  <a:lnTo>
                    <a:pt x="263" y="100"/>
                  </a:lnTo>
                  <a:lnTo>
                    <a:pt x="250" y="104"/>
                  </a:lnTo>
                  <a:lnTo>
                    <a:pt x="236" y="107"/>
                  </a:lnTo>
                  <a:lnTo>
                    <a:pt x="223" y="109"/>
                  </a:lnTo>
                  <a:lnTo>
                    <a:pt x="210" y="110"/>
                  </a:lnTo>
                  <a:lnTo>
                    <a:pt x="193" y="113"/>
                  </a:lnTo>
                  <a:lnTo>
                    <a:pt x="178" y="114"/>
                  </a:lnTo>
                  <a:lnTo>
                    <a:pt x="161" y="114"/>
                  </a:lnTo>
                  <a:lnTo>
                    <a:pt x="145" y="114"/>
                  </a:lnTo>
                  <a:lnTo>
                    <a:pt x="129" y="113"/>
                  </a:lnTo>
                  <a:lnTo>
                    <a:pt x="114" y="110"/>
                  </a:lnTo>
                  <a:lnTo>
                    <a:pt x="98" y="109"/>
                  </a:lnTo>
                  <a:lnTo>
                    <a:pt x="85" y="107"/>
                  </a:lnTo>
                  <a:lnTo>
                    <a:pt x="71" y="104"/>
                  </a:lnTo>
                  <a:lnTo>
                    <a:pt x="58" y="100"/>
                  </a:lnTo>
                  <a:lnTo>
                    <a:pt x="49" y="96"/>
                  </a:lnTo>
                  <a:lnTo>
                    <a:pt x="37" y="93"/>
                  </a:lnTo>
                  <a:lnTo>
                    <a:pt x="29" y="89"/>
                  </a:lnTo>
                  <a:lnTo>
                    <a:pt x="20" y="84"/>
                  </a:lnTo>
                  <a:lnTo>
                    <a:pt x="13" y="78"/>
                  </a:lnTo>
                  <a:lnTo>
                    <a:pt x="8" y="73"/>
                  </a:lnTo>
                  <a:lnTo>
                    <a:pt x="4" y="67"/>
                  </a:lnTo>
                  <a:lnTo>
                    <a:pt x="2" y="62"/>
                  </a:lnTo>
                  <a:lnTo>
                    <a:pt x="0" y="56"/>
                  </a:lnTo>
                  <a:lnTo>
                    <a:pt x="2" y="51"/>
                  </a:lnTo>
                  <a:lnTo>
                    <a:pt x="4" y="45"/>
                  </a:lnTo>
                  <a:lnTo>
                    <a:pt x="8" y="40"/>
                  </a:lnTo>
                  <a:lnTo>
                    <a:pt x="13" y="34"/>
                  </a:lnTo>
                  <a:lnTo>
                    <a:pt x="20" y="29"/>
                  </a:lnTo>
                  <a:lnTo>
                    <a:pt x="29" y="23"/>
                  </a:lnTo>
                  <a:lnTo>
                    <a:pt x="37" y="21"/>
                  </a:lnTo>
                  <a:lnTo>
                    <a:pt x="49" y="16"/>
                  </a:lnTo>
                  <a:lnTo>
                    <a:pt x="58" y="12"/>
                  </a:lnTo>
                  <a:lnTo>
                    <a:pt x="71" y="8"/>
                  </a:lnTo>
                  <a:lnTo>
                    <a:pt x="85" y="7"/>
                  </a:lnTo>
                  <a:lnTo>
                    <a:pt x="98" y="4"/>
                  </a:lnTo>
                  <a:lnTo>
                    <a:pt x="114" y="1"/>
                  </a:lnTo>
                  <a:lnTo>
                    <a:pt x="129" y="1"/>
                  </a:lnTo>
                  <a:lnTo>
                    <a:pt x="145" y="0"/>
                  </a:lnTo>
                  <a:lnTo>
                    <a:pt x="161" y="0"/>
                  </a:lnTo>
                </a:path>
              </a:pathLst>
            </a:custGeom>
            <a:gradFill rotWithShape="0">
              <a:gsLst>
                <a:gs pos="0">
                  <a:srgbClr val="919191">
                    <a:gamma/>
                    <a:tint val="0"/>
                    <a:invGamma/>
                  </a:srgbClr>
                </a:gs>
                <a:gs pos="100000">
                  <a:srgbClr val="919191"/>
                </a:gs>
              </a:gsLst>
              <a:path path="rect">
                <a:fillToRect l="50000" t="50000" r="50000" b="50000"/>
              </a:path>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24" name="Freeform 275"/>
            <p:cNvSpPr>
              <a:spLocks/>
            </p:cNvSpPr>
            <p:nvPr/>
          </p:nvSpPr>
          <p:spPr bwMode="gray">
            <a:xfrm>
              <a:off x="1656677" y="2822875"/>
              <a:ext cx="276099" cy="18261"/>
            </a:xfrm>
            <a:custGeom>
              <a:avLst/>
              <a:gdLst/>
              <a:ahLst/>
              <a:cxnLst>
                <a:cxn ang="0">
                  <a:pos x="312" y="57"/>
                </a:cxn>
                <a:cxn ang="0">
                  <a:pos x="302" y="49"/>
                </a:cxn>
                <a:cxn ang="0">
                  <a:pos x="288" y="42"/>
                </a:cxn>
                <a:cxn ang="0">
                  <a:pos x="270" y="37"/>
                </a:cxn>
                <a:cxn ang="0">
                  <a:pos x="250" y="32"/>
                </a:cxn>
                <a:cxn ang="0">
                  <a:pos x="227" y="27"/>
                </a:cxn>
                <a:cxn ang="0">
                  <a:pos x="202" y="23"/>
                </a:cxn>
                <a:cxn ang="0">
                  <a:pos x="174" y="22"/>
                </a:cxn>
                <a:cxn ang="0">
                  <a:pos x="147" y="22"/>
                </a:cxn>
                <a:cxn ang="0">
                  <a:pos x="119" y="23"/>
                </a:cxn>
                <a:cxn ang="0">
                  <a:pos x="93" y="27"/>
                </a:cxn>
                <a:cxn ang="0">
                  <a:pos x="70" y="32"/>
                </a:cxn>
                <a:cxn ang="0">
                  <a:pos x="49" y="37"/>
                </a:cxn>
                <a:cxn ang="0">
                  <a:pos x="31" y="42"/>
                </a:cxn>
                <a:cxn ang="0">
                  <a:pos x="18" y="49"/>
                </a:cxn>
                <a:cxn ang="0">
                  <a:pos x="8" y="59"/>
                </a:cxn>
                <a:cxn ang="0">
                  <a:pos x="3" y="61"/>
                </a:cxn>
                <a:cxn ang="0">
                  <a:pos x="0" y="54"/>
                </a:cxn>
                <a:cxn ang="0">
                  <a:pos x="0" y="47"/>
                </a:cxn>
                <a:cxn ang="0">
                  <a:pos x="6" y="37"/>
                </a:cxn>
                <a:cxn ang="0">
                  <a:pos x="19" y="27"/>
                </a:cxn>
                <a:cxn ang="0">
                  <a:pos x="37" y="18"/>
                </a:cxn>
                <a:cxn ang="0">
                  <a:pos x="58" y="11"/>
                </a:cxn>
                <a:cxn ang="0">
                  <a:pos x="85" y="6"/>
                </a:cxn>
                <a:cxn ang="0">
                  <a:pos x="111" y="1"/>
                </a:cxn>
                <a:cxn ang="0">
                  <a:pos x="145" y="0"/>
                </a:cxn>
                <a:cxn ang="0">
                  <a:pos x="178" y="0"/>
                </a:cxn>
                <a:cxn ang="0">
                  <a:pos x="207" y="1"/>
                </a:cxn>
                <a:cxn ang="0">
                  <a:pos x="236" y="6"/>
                </a:cxn>
                <a:cxn ang="0">
                  <a:pos x="261" y="10"/>
                </a:cxn>
                <a:cxn ang="0">
                  <a:pos x="284" y="16"/>
                </a:cxn>
                <a:cxn ang="0">
                  <a:pos x="302" y="25"/>
                </a:cxn>
                <a:cxn ang="0">
                  <a:pos x="313" y="34"/>
                </a:cxn>
                <a:cxn ang="0">
                  <a:pos x="319" y="46"/>
                </a:cxn>
                <a:cxn ang="0">
                  <a:pos x="321" y="54"/>
                </a:cxn>
                <a:cxn ang="0">
                  <a:pos x="318" y="61"/>
                </a:cxn>
              </a:cxnLst>
              <a:rect l="0" t="0" r="r" b="b"/>
              <a:pathLst>
                <a:path w="322" h="63">
                  <a:moveTo>
                    <a:pt x="317" y="62"/>
                  </a:moveTo>
                  <a:lnTo>
                    <a:pt x="312" y="57"/>
                  </a:lnTo>
                  <a:lnTo>
                    <a:pt x="308" y="53"/>
                  </a:lnTo>
                  <a:lnTo>
                    <a:pt x="302" y="49"/>
                  </a:lnTo>
                  <a:lnTo>
                    <a:pt x="294" y="47"/>
                  </a:lnTo>
                  <a:lnTo>
                    <a:pt x="288" y="42"/>
                  </a:lnTo>
                  <a:lnTo>
                    <a:pt x="280" y="39"/>
                  </a:lnTo>
                  <a:lnTo>
                    <a:pt x="270" y="37"/>
                  </a:lnTo>
                  <a:lnTo>
                    <a:pt x="260" y="32"/>
                  </a:lnTo>
                  <a:lnTo>
                    <a:pt x="250" y="32"/>
                  </a:lnTo>
                  <a:lnTo>
                    <a:pt x="239" y="28"/>
                  </a:lnTo>
                  <a:lnTo>
                    <a:pt x="227" y="27"/>
                  </a:lnTo>
                  <a:lnTo>
                    <a:pt x="214" y="25"/>
                  </a:lnTo>
                  <a:lnTo>
                    <a:pt x="202" y="23"/>
                  </a:lnTo>
                  <a:lnTo>
                    <a:pt x="188" y="22"/>
                  </a:lnTo>
                  <a:lnTo>
                    <a:pt x="174" y="22"/>
                  </a:lnTo>
                  <a:lnTo>
                    <a:pt x="161" y="22"/>
                  </a:lnTo>
                  <a:lnTo>
                    <a:pt x="147" y="22"/>
                  </a:lnTo>
                  <a:lnTo>
                    <a:pt x="133" y="22"/>
                  </a:lnTo>
                  <a:lnTo>
                    <a:pt x="119" y="23"/>
                  </a:lnTo>
                  <a:lnTo>
                    <a:pt x="106" y="25"/>
                  </a:lnTo>
                  <a:lnTo>
                    <a:pt x="93" y="27"/>
                  </a:lnTo>
                  <a:lnTo>
                    <a:pt x="81" y="28"/>
                  </a:lnTo>
                  <a:lnTo>
                    <a:pt x="70" y="32"/>
                  </a:lnTo>
                  <a:lnTo>
                    <a:pt x="60" y="33"/>
                  </a:lnTo>
                  <a:lnTo>
                    <a:pt x="49" y="37"/>
                  </a:lnTo>
                  <a:lnTo>
                    <a:pt x="40" y="39"/>
                  </a:lnTo>
                  <a:lnTo>
                    <a:pt x="31" y="42"/>
                  </a:lnTo>
                  <a:lnTo>
                    <a:pt x="25" y="47"/>
                  </a:lnTo>
                  <a:lnTo>
                    <a:pt x="18" y="49"/>
                  </a:lnTo>
                  <a:lnTo>
                    <a:pt x="12" y="54"/>
                  </a:lnTo>
                  <a:lnTo>
                    <a:pt x="8" y="59"/>
                  </a:lnTo>
                  <a:lnTo>
                    <a:pt x="4" y="62"/>
                  </a:lnTo>
                  <a:lnTo>
                    <a:pt x="3" y="61"/>
                  </a:lnTo>
                  <a:lnTo>
                    <a:pt x="2" y="57"/>
                  </a:lnTo>
                  <a:lnTo>
                    <a:pt x="0" y="54"/>
                  </a:lnTo>
                  <a:lnTo>
                    <a:pt x="0" y="52"/>
                  </a:lnTo>
                  <a:lnTo>
                    <a:pt x="0" y="47"/>
                  </a:lnTo>
                  <a:lnTo>
                    <a:pt x="3" y="40"/>
                  </a:lnTo>
                  <a:lnTo>
                    <a:pt x="6" y="37"/>
                  </a:lnTo>
                  <a:lnTo>
                    <a:pt x="12" y="32"/>
                  </a:lnTo>
                  <a:lnTo>
                    <a:pt x="19" y="27"/>
                  </a:lnTo>
                  <a:lnTo>
                    <a:pt x="27" y="23"/>
                  </a:lnTo>
                  <a:lnTo>
                    <a:pt x="37" y="18"/>
                  </a:lnTo>
                  <a:lnTo>
                    <a:pt x="46" y="15"/>
                  </a:lnTo>
                  <a:lnTo>
                    <a:pt x="58" y="11"/>
                  </a:lnTo>
                  <a:lnTo>
                    <a:pt x="71" y="9"/>
                  </a:lnTo>
                  <a:lnTo>
                    <a:pt x="85" y="6"/>
                  </a:lnTo>
                  <a:lnTo>
                    <a:pt x="98" y="5"/>
                  </a:lnTo>
                  <a:lnTo>
                    <a:pt x="111" y="1"/>
                  </a:lnTo>
                  <a:lnTo>
                    <a:pt x="128" y="1"/>
                  </a:lnTo>
                  <a:lnTo>
                    <a:pt x="145" y="0"/>
                  </a:lnTo>
                  <a:lnTo>
                    <a:pt x="161" y="0"/>
                  </a:lnTo>
                  <a:lnTo>
                    <a:pt x="178" y="0"/>
                  </a:lnTo>
                  <a:lnTo>
                    <a:pt x="192" y="1"/>
                  </a:lnTo>
                  <a:lnTo>
                    <a:pt x="207" y="1"/>
                  </a:lnTo>
                  <a:lnTo>
                    <a:pt x="223" y="3"/>
                  </a:lnTo>
                  <a:lnTo>
                    <a:pt x="236" y="6"/>
                  </a:lnTo>
                  <a:lnTo>
                    <a:pt x="250" y="8"/>
                  </a:lnTo>
                  <a:lnTo>
                    <a:pt x="261" y="10"/>
                  </a:lnTo>
                  <a:lnTo>
                    <a:pt x="274" y="14"/>
                  </a:lnTo>
                  <a:lnTo>
                    <a:pt x="284" y="16"/>
                  </a:lnTo>
                  <a:lnTo>
                    <a:pt x="294" y="22"/>
                  </a:lnTo>
                  <a:lnTo>
                    <a:pt x="302" y="25"/>
                  </a:lnTo>
                  <a:lnTo>
                    <a:pt x="308" y="30"/>
                  </a:lnTo>
                  <a:lnTo>
                    <a:pt x="313" y="34"/>
                  </a:lnTo>
                  <a:lnTo>
                    <a:pt x="317" y="40"/>
                  </a:lnTo>
                  <a:lnTo>
                    <a:pt x="319" y="46"/>
                  </a:lnTo>
                  <a:lnTo>
                    <a:pt x="321" y="52"/>
                  </a:lnTo>
                  <a:lnTo>
                    <a:pt x="321" y="54"/>
                  </a:lnTo>
                  <a:lnTo>
                    <a:pt x="319" y="57"/>
                  </a:lnTo>
                  <a:lnTo>
                    <a:pt x="318" y="61"/>
                  </a:lnTo>
                  <a:lnTo>
                    <a:pt x="317" y="62"/>
                  </a:lnTo>
                </a:path>
              </a:pathLst>
            </a:custGeom>
            <a:gradFill rotWithShape="0">
              <a:gsLst>
                <a:gs pos="0">
                  <a:srgbClr val="919191"/>
                </a:gs>
                <a:gs pos="100000">
                  <a:srgbClr val="919191">
                    <a:gamma/>
                    <a:tint val="0"/>
                    <a:invGamma/>
                  </a:srgbClr>
                </a:gs>
              </a:gsLst>
              <a:lin ang="0" scaled="1"/>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25" name="Freeform 271"/>
            <p:cNvSpPr>
              <a:spLocks/>
            </p:cNvSpPr>
            <p:nvPr/>
          </p:nvSpPr>
          <p:spPr bwMode="gray">
            <a:xfrm>
              <a:off x="1588784" y="3209604"/>
              <a:ext cx="491095" cy="186029"/>
            </a:xfrm>
            <a:custGeom>
              <a:avLst/>
              <a:gdLst/>
              <a:ahLst/>
              <a:cxnLst>
                <a:cxn ang="0">
                  <a:pos x="0" y="0"/>
                </a:cxn>
                <a:cxn ang="0">
                  <a:pos x="574" y="0"/>
                </a:cxn>
                <a:cxn ang="0">
                  <a:pos x="574" y="526"/>
                </a:cxn>
                <a:cxn ang="0">
                  <a:pos x="571" y="540"/>
                </a:cxn>
                <a:cxn ang="0">
                  <a:pos x="566" y="553"/>
                </a:cxn>
                <a:cxn ang="0">
                  <a:pos x="557" y="564"/>
                </a:cxn>
                <a:cxn ang="0">
                  <a:pos x="547" y="574"/>
                </a:cxn>
                <a:cxn ang="0">
                  <a:pos x="532" y="584"/>
                </a:cxn>
                <a:cxn ang="0">
                  <a:pos x="515" y="596"/>
                </a:cxn>
                <a:cxn ang="0">
                  <a:pos x="497" y="605"/>
                </a:cxn>
                <a:cxn ang="0">
                  <a:pos x="475" y="614"/>
                </a:cxn>
                <a:cxn ang="0">
                  <a:pos x="452" y="622"/>
                </a:cxn>
                <a:cxn ang="0">
                  <a:pos x="426" y="629"/>
                </a:cxn>
                <a:cxn ang="0">
                  <a:pos x="398" y="635"/>
                </a:cxn>
                <a:cxn ang="0">
                  <a:pos x="370" y="641"/>
                </a:cxn>
                <a:cxn ang="0">
                  <a:pos x="339" y="644"/>
                </a:cxn>
                <a:cxn ang="0">
                  <a:pos x="308" y="649"/>
                </a:cxn>
                <a:cxn ang="0">
                  <a:pos x="274" y="650"/>
                </a:cxn>
                <a:cxn ang="0">
                  <a:pos x="241" y="650"/>
                </a:cxn>
                <a:cxn ang="0">
                  <a:pos x="223" y="650"/>
                </a:cxn>
                <a:cxn ang="0">
                  <a:pos x="206" y="650"/>
                </a:cxn>
                <a:cxn ang="0">
                  <a:pos x="191" y="650"/>
                </a:cxn>
                <a:cxn ang="0">
                  <a:pos x="173" y="649"/>
                </a:cxn>
                <a:cxn ang="0">
                  <a:pos x="158" y="644"/>
                </a:cxn>
                <a:cxn ang="0">
                  <a:pos x="141" y="644"/>
                </a:cxn>
                <a:cxn ang="0">
                  <a:pos x="125" y="643"/>
                </a:cxn>
                <a:cxn ang="0">
                  <a:pos x="109" y="640"/>
                </a:cxn>
                <a:cxn ang="0">
                  <a:pos x="96" y="638"/>
                </a:cxn>
                <a:cxn ang="0">
                  <a:pos x="81" y="632"/>
                </a:cxn>
                <a:cxn ang="0">
                  <a:pos x="67" y="631"/>
                </a:cxn>
                <a:cxn ang="0">
                  <a:pos x="52" y="626"/>
                </a:cxn>
                <a:cxn ang="0">
                  <a:pos x="38" y="622"/>
                </a:cxn>
                <a:cxn ang="0">
                  <a:pos x="26" y="619"/>
                </a:cxn>
                <a:cxn ang="0">
                  <a:pos x="12" y="614"/>
                </a:cxn>
                <a:cxn ang="0">
                  <a:pos x="1" y="608"/>
                </a:cxn>
                <a:cxn ang="0">
                  <a:pos x="0" y="0"/>
                </a:cxn>
              </a:cxnLst>
              <a:rect l="0" t="0" r="r" b="b"/>
              <a:pathLst>
                <a:path w="575" h="651">
                  <a:moveTo>
                    <a:pt x="0" y="0"/>
                  </a:moveTo>
                  <a:lnTo>
                    <a:pt x="574" y="0"/>
                  </a:lnTo>
                  <a:lnTo>
                    <a:pt x="574" y="526"/>
                  </a:lnTo>
                  <a:lnTo>
                    <a:pt x="571" y="540"/>
                  </a:lnTo>
                  <a:lnTo>
                    <a:pt x="566" y="553"/>
                  </a:lnTo>
                  <a:lnTo>
                    <a:pt x="557" y="564"/>
                  </a:lnTo>
                  <a:lnTo>
                    <a:pt x="547" y="574"/>
                  </a:lnTo>
                  <a:lnTo>
                    <a:pt x="532" y="584"/>
                  </a:lnTo>
                  <a:lnTo>
                    <a:pt x="515" y="596"/>
                  </a:lnTo>
                  <a:lnTo>
                    <a:pt x="497" y="605"/>
                  </a:lnTo>
                  <a:lnTo>
                    <a:pt x="475" y="614"/>
                  </a:lnTo>
                  <a:lnTo>
                    <a:pt x="452" y="622"/>
                  </a:lnTo>
                  <a:lnTo>
                    <a:pt x="426" y="629"/>
                  </a:lnTo>
                  <a:lnTo>
                    <a:pt x="398" y="635"/>
                  </a:lnTo>
                  <a:lnTo>
                    <a:pt x="370" y="641"/>
                  </a:lnTo>
                  <a:lnTo>
                    <a:pt x="339" y="644"/>
                  </a:lnTo>
                  <a:lnTo>
                    <a:pt x="308" y="649"/>
                  </a:lnTo>
                  <a:lnTo>
                    <a:pt x="274" y="650"/>
                  </a:lnTo>
                  <a:lnTo>
                    <a:pt x="241" y="650"/>
                  </a:lnTo>
                  <a:lnTo>
                    <a:pt x="223" y="650"/>
                  </a:lnTo>
                  <a:lnTo>
                    <a:pt x="206" y="650"/>
                  </a:lnTo>
                  <a:lnTo>
                    <a:pt x="191" y="650"/>
                  </a:lnTo>
                  <a:lnTo>
                    <a:pt x="173" y="649"/>
                  </a:lnTo>
                  <a:lnTo>
                    <a:pt x="158" y="644"/>
                  </a:lnTo>
                  <a:lnTo>
                    <a:pt x="141" y="644"/>
                  </a:lnTo>
                  <a:lnTo>
                    <a:pt x="125" y="643"/>
                  </a:lnTo>
                  <a:lnTo>
                    <a:pt x="109" y="640"/>
                  </a:lnTo>
                  <a:lnTo>
                    <a:pt x="96" y="638"/>
                  </a:lnTo>
                  <a:lnTo>
                    <a:pt x="81" y="632"/>
                  </a:lnTo>
                  <a:lnTo>
                    <a:pt x="67" y="631"/>
                  </a:lnTo>
                  <a:lnTo>
                    <a:pt x="52" y="626"/>
                  </a:lnTo>
                  <a:lnTo>
                    <a:pt x="38" y="622"/>
                  </a:lnTo>
                  <a:lnTo>
                    <a:pt x="26" y="619"/>
                  </a:lnTo>
                  <a:lnTo>
                    <a:pt x="12" y="614"/>
                  </a:lnTo>
                  <a:lnTo>
                    <a:pt x="1" y="608"/>
                  </a:lnTo>
                  <a:lnTo>
                    <a:pt x="0" y="0"/>
                  </a:lnTo>
                </a:path>
              </a:pathLst>
            </a:custGeom>
            <a:gradFill rotWithShape="0">
              <a:gsLst>
                <a:gs pos="0">
                  <a:srgbClr val="919191">
                    <a:gamma/>
                    <a:tint val="0"/>
                    <a:invGamma/>
                  </a:srgbClr>
                </a:gs>
                <a:gs pos="100000">
                  <a:srgbClr val="919191"/>
                </a:gs>
              </a:gsLst>
              <a:lin ang="0" scaled="1"/>
            </a:gradFill>
            <a:ln w="254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26" name="Freeform 272"/>
            <p:cNvSpPr>
              <a:spLocks/>
            </p:cNvSpPr>
            <p:nvPr/>
          </p:nvSpPr>
          <p:spPr bwMode="gray">
            <a:xfrm>
              <a:off x="1511837" y="3209604"/>
              <a:ext cx="147103" cy="174616"/>
            </a:xfrm>
            <a:custGeom>
              <a:avLst/>
              <a:gdLst/>
              <a:ahLst/>
              <a:cxnLst>
                <a:cxn ang="0">
                  <a:pos x="87" y="0"/>
                </a:cxn>
                <a:cxn ang="0">
                  <a:pos x="89" y="609"/>
                </a:cxn>
                <a:cxn ang="0">
                  <a:pos x="69" y="602"/>
                </a:cxn>
                <a:cxn ang="0">
                  <a:pos x="51" y="591"/>
                </a:cxn>
                <a:cxn ang="0">
                  <a:pos x="37" y="582"/>
                </a:cxn>
                <a:cxn ang="0">
                  <a:pos x="24" y="572"/>
                </a:cxn>
                <a:cxn ang="0">
                  <a:pos x="13" y="561"/>
                </a:cxn>
                <a:cxn ang="0">
                  <a:pos x="5" y="551"/>
                </a:cxn>
                <a:cxn ang="0">
                  <a:pos x="1" y="541"/>
                </a:cxn>
                <a:cxn ang="0">
                  <a:pos x="0" y="527"/>
                </a:cxn>
                <a:cxn ang="0">
                  <a:pos x="0" y="0"/>
                </a:cxn>
                <a:cxn ang="0">
                  <a:pos x="87" y="0"/>
                </a:cxn>
              </a:cxnLst>
              <a:rect l="0" t="0" r="r" b="b"/>
              <a:pathLst>
                <a:path w="90" h="610">
                  <a:moveTo>
                    <a:pt x="87" y="0"/>
                  </a:moveTo>
                  <a:lnTo>
                    <a:pt x="89" y="609"/>
                  </a:lnTo>
                  <a:lnTo>
                    <a:pt x="69" y="602"/>
                  </a:lnTo>
                  <a:lnTo>
                    <a:pt x="51" y="591"/>
                  </a:lnTo>
                  <a:lnTo>
                    <a:pt x="37" y="582"/>
                  </a:lnTo>
                  <a:lnTo>
                    <a:pt x="24" y="572"/>
                  </a:lnTo>
                  <a:lnTo>
                    <a:pt x="13" y="561"/>
                  </a:lnTo>
                  <a:lnTo>
                    <a:pt x="5" y="551"/>
                  </a:lnTo>
                  <a:lnTo>
                    <a:pt x="1" y="541"/>
                  </a:lnTo>
                  <a:lnTo>
                    <a:pt x="0" y="527"/>
                  </a:lnTo>
                  <a:lnTo>
                    <a:pt x="0" y="0"/>
                  </a:lnTo>
                  <a:lnTo>
                    <a:pt x="87" y="0"/>
                  </a:lnTo>
                </a:path>
              </a:pathLst>
            </a:custGeom>
            <a:gradFill rotWithShape="0">
              <a:gsLst>
                <a:gs pos="0">
                  <a:srgbClr val="919191"/>
                </a:gs>
                <a:gs pos="100000">
                  <a:srgbClr val="919191">
                    <a:gamma/>
                    <a:tint val="0"/>
                    <a:invGamma/>
                  </a:srgbClr>
                </a:gs>
              </a:gsLst>
              <a:lin ang="0" scaled="1"/>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27" name="Freeform 273"/>
            <p:cNvSpPr>
              <a:spLocks/>
            </p:cNvSpPr>
            <p:nvPr/>
          </p:nvSpPr>
          <p:spPr bwMode="gray">
            <a:xfrm>
              <a:off x="1511837" y="3175365"/>
              <a:ext cx="568041" cy="69618"/>
            </a:xfrm>
            <a:custGeom>
              <a:avLst/>
              <a:gdLst/>
              <a:ahLst/>
              <a:cxnLst>
                <a:cxn ang="0">
                  <a:pos x="366" y="0"/>
                </a:cxn>
                <a:cxn ang="0">
                  <a:pos x="430" y="6"/>
                </a:cxn>
                <a:cxn ang="0">
                  <a:pos x="491" y="14"/>
                </a:cxn>
                <a:cxn ang="0">
                  <a:pos x="543" y="27"/>
                </a:cxn>
                <a:cxn ang="0">
                  <a:pos x="588" y="45"/>
                </a:cxn>
                <a:cxn ang="0">
                  <a:pos x="624" y="64"/>
                </a:cxn>
                <a:cxn ang="0">
                  <a:pos x="650" y="85"/>
                </a:cxn>
                <a:cxn ang="0">
                  <a:pos x="663" y="110"/>
                </a:cxn>
                <a:cxn ang="0">
                  <a:pos x="663" y="133"/>
                </a:cxn>
                <a:cxn ang="0">
                  <a:pos x="650" y="158"/>
                </a:cxn>
                <a:cxn ang="0">
                  <a:pos x="624" y="179"/>
                </a:cxn>
                <a:cxn ang="0">
                  <a:pos x="588" y="198"/>
                </a:cxn>
                <a:cxn ang="0">
                  <a:pos x="543" y="216"/>
                </a:cxn>
                <a:cxn ang="0">
                  <a:pos x="491" y="227"/>
                </a:cxn>
                <a:cxn ang="0">
                  <a:pos x="430" y="237"/>
                </a:cxn>
                <a:cxn ang="0">
                  <a:pos x="366" y="243"/>
                </a:cxn>
                <a:cxn ang="0">
                  <a:pos x="299" y="243"/>
                </a:cxn>
                <a:cxn ang="0">
                  <a:pos x="233" y="237"/>
                </a:cxn>
                <a:cxn ang="0">
                  <a:pos x="173" y="227"/>
                </a:cxn>
                <a:cxn ang="0">
                  <a:pos x="120" y="216"/>
                </a:cxn>
                <a:cxn ang="0">
                  <a:pos x="75" y="198"/>
                </a:cxn>
                <a:cxn ang="0">
                  <a:pos x="41" y="179"/>
                </a:cxn>
                <a:cxn ang="0">
                  <a:pos x="14" y="158"/>
                </a:cxn>
                <a:cxn ang="0">
                  <a:pos x="1" y="133"/>
                </a:cxn>
                <a:cxn ang="0">
                  <a:pos x="1" y="110"/>
                </a:cxn>
                <a:cxn ang="0">
                  <a:pos x="14" y="85"/>
                </a:cxn>
                <a:cxn ang="0">
                  <a:pos x="41" y="64"/>
                </a:cxn>
                <a:cxn ang="0">
                  <a:pos x="75" y="45"/>
                </a:cxn>
                <a:cxn ang="0">
                  <a:pos x="120" y="27"/>
                </a:cxn>
                <a:cxn ang="0">
                  <a:pos x="173" y="14"/>
                </a:cxn>
                <a:cxn ang="0">
                  <a:pos x="233" y="6"/>
                </a:cxn>
                <a:cxn ang="0">
                  <a:pos x="299" y="0"/>
                </a:cxn>
              </a:cxnLst>
              <a:rect l="0" t="0" r="r" b="b"/>
              <a:pathLst>
                <a:path w="666" h="244">
                  <a:moveTo>
                    <a:pt x="333" y="0"/>
                  </a:moveTo>
                  <a:lnTo>
                    <a:pt x="366" y="0"/>
                  </a:lnTo>
                  <a:lnTo>
                    <a:pt x="399" y="1"/>
                  </a:lnTo>
                  <a:lnTo>
                    <a:pt x="430" y="6"/>
                  </a:lnTo>
                  <a:lnTo>
                    <a:pt x="461" y="9"/>
                  </a:lnTo>
                  <a:lnTo>
                    <a:pt x="491" y="14"/>
                  </a:lnTo>
                  <a:lnTo>
                    <a:pt x="517" y="22"/>
                  </a:lnTo>
                  <a:lnTo>
                    <a:pt x="543" y="27"/>
                  </a:lnTo>
                  <a:lnTo>
                    <a:pt x="568" y="35"/>
                  </a:lnTo>
                  <a:lnTo>
                    <a:pt x="588" y="45"/>
                  </a:lnTo>
                  <a:lnTo>
                    <a:pt x="606" y="55"/>
                  </a:lnTo>
                  <a:lnTo>
                    <a:pt x="624" y="64"/>
                  </a:lnTo>
                  <a:lnTo>
                    <a:pt x="638" y="75"/>
                  </a:lnTo>
                  <a:lnTo>
                    <a:pt x="650" y="85"/>
                  </a:lnTo>
                  <a:lnTo>
                    <a:pt x="657" y="98"/>
                  </a:lnTo>
                  <a:lnTo>
                    <a:pt x="663" y="110"/>
                  </a:lnTo>
                  <a:lnTo>
                    <a:pt x="665" y="122"/>
                  </a:lnTo>
                  <a:lnTo>
                    <a:pt x="663" y="133"/>
                  </a:lnTo>
                  <a:lnTo>
                    <a:pt x="657" y="145"/>
                  </a:lnTo>
                  <a:lnTo>
                    <a:pt x="650" y="158"/>
                  </a:lnTo>
                  <a:lnTo>
                    <a:pt x="638" y="168"/>
                  </a:lnTo>
                  <a:lnTo>
                    <a:pt x="624" y="179"/>
                  </a:lnTo>
                  <a:lnTo>
                    <a:pt x="606" y="191"/>
                  </a:lnTo>
                  <a:lnTo>
                    <a:pt x="588" y="198"/>
                  </a:lnTo>
                  <a:lnTo>
                    <a:pt x="568" y="208"/>
                  </a:lnTo>
                  <a:lnTo>
                    <a:pt x="543" y="216"/>
                  </a:lnTo>
                  <a:lnTo>
                    <a:pt x="517" y="223"/>
                  </a:lnTo>
                  <a:lnTo>
                    <a:pt x="491" y="227"/>
                  </a:lnTo>
                  <a:lnTo>
                    <a:pt x="461" y="233"/>
                  </a:lnTo>
                  <a:lnTo>
                    <a:pt x="430" y="237"/>
                  </a:lnTo>
                  <a:lnTo>
                    <a:pt x="399" y="240"/>
                  </a:lnTo>
                  <a:lnTo>
                    <a:pt x="366" y="243"/>
                  </a:lnTo>
                  <a:lnTo>
                    <a:pt x="333" y="243"/>
                  </a:lnTo>
                  <a:lnTo>
                    <a:pt x="299" y="243"/>
                  </a:lnTo>
                  <a:lnTo>
                    <a:pt x="267" y="240"/>
                  </a:lnTo>
                  <a:lnTo>
                    <a:pt x="233" y="237"/>
                  </a:lnTo>
                  <a:lnTo>
                    <a:pt x="202" y="233"/>
                  </a:lnTo>
                  <a:lnTo>
                    <a:pt x="173" y="227"/>
                  </a:lnTo>
                  <a:lnTo>
                    <a:pt x="146" y="223"/>
                  </a:lnTo>
                  <a:lnTo>
                    <a:pt x="120" y="216"/>
                  </a:lnTo>
                  <a:lnTo>
                    <a:pt x="96" y="208"/>
                  </a:lnTo>
                  <a:lnTo>
                    <a:pt x="75" y="198"/>
                  </a:lnTo>
                  <a:lnTo>
                    <a:pt x="55" y="191"/>
                  </a:lnTo>
                  <a:lnTo>
                    <a:pt x="41" y="179"/>
                  </a:lnTo>
                  <a:lnTo>
                    <a:pt x="26" y="168"/>
                  </a:lnTo>
                  <a:lnTo>
                    <a:pt x="14" y="158"/>
                  </a:lnTo>
                  <a:lnTo>
                    <a:pt x="7" y="145"/>
                  </a:lnTo>
                  <a:lnTo>
                    <a:pt x="1" y="133"/>
                  </a:lnTo>
                  <a:lnTo>
                    <a:pt x="0" y="122"/>
                  </a:lnTo>
                  <a:lnTo>
                    <a:pt x="1" y="110"/>
                  </a:lnTo>
                  <a:lnTo>
                    <a:pt x="7" y="98"/>
                  </a:lnTo>
                  <a:lnTo>
                    <a:pt x="14" y="85"/>
                  </a:lnTo>
                  <a:lnTo>
                    <a:pt x="26" y="75"/>
                  </a:lnTo>
                  <a:lnTo>
                    <a:pt x="41" y="64"/>
                  </a:lnTo>
                  <a:lnTo>
                    <a:pt x="55" y="55"/>
                  </a:lnTo>
                  <a:lnTo>
                    <a:pt x="75" y="45"/>
                  </a:lnTo>
                  <a:lnTo>
                    <a:pt x="96" y="35"/>
                  </a:lnTo>
                  <a:lnTo>
                    <a:pt x="120" y="27"/>
                  </a:lnTo>
                  <a:lnTo>
                    <a:pt x="146" y="22"/>
                  </a:lnTo>
                  <a:lnTo>
                    <a:pt x="173" y="14"/>
                  </a:lnTo>
                  <a:lnTo>
                    <a:pt x="202" y="9"/>
                  </a:lnTo>
                  <a:lnTo>
                    <a:pt x="233" y="6"/>
                  </a:lnTo>
                  <a:lnTo>
                    <a:pt x="267" y="1"/>
                  </a:lnTo>
                  <a:lnTo>
                    <a:pt x="299" y="0"/>
                  </a:lnTo>
                  <a:lnTo>
                    <a:pt x="333" y="0"/>
                  </a:lnTo>
                </a:path>
              </a:pathLst>
            </a:custGeom>
            <a:gradFill rotWithShape="0">
              <a:gsLst>
                <a:gs pos="0">
                  <a:srgbClr val="676767">
                    <a:gamma/>
                    <a:tint val="0"/>
                    <a:invGamma/>
                  </a:srgbClr>
                </a:gs>
                <a:gs pos="100000">
                  <a:srgbClr val="676767"/>
                </a:gs>
              </a:gsLst>
              <a:lin ang="0" scaled="1"/>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28" name="Freeform 274"/>
            <p:cNvSpPr>
              <a:spLocks/>
            </p:cNvSpPr>
            <p:nvPr/>
          </p:nvSpPr>
          <p:spPr bwMode="gray">
            <a:xfrm>
              <a:off x="1656677" y="3193626"/>
              <a:ext cx="276099" cy="33098"/>
            </a:xfrm>
            <a:custGeom>
              <a:avLst/>
              <a:gdLst/>
              <a:ahLst/>
              <a:cxnLst>
                <a:cxn ang="0">
                  <a:pos x="178" y="0"/>
                </a:cxn>
                <a:cxn ang="0">
                  <a:pos x="210" y="1"/>
                </a:cxn>
                <a:cxn ang="0">
                  <a:pos x="236" y="7"/>
                </a:cxn>
                <a:cxn ang="0">
                  <a:pos x="263" y="12"/>
                </a:cxn>
                <a:cxn ang="0">
                  <a:pos x="284" y="21"/>
                </a:cxn>
                <a:cxn ang="0">
                  <a:pos x="302" y="29"/>
                </a:cxn>
                <a:cxn ang="0">
                  <a:pos x="313" y="40"/>
                </a:cxn>
                <a:cxn ang="0">
                  <a:pos x="321" y="51"/>
                </a:cxn>
                <a:cxn ang="0">
                  <a:pos x="321" y="62"/>
                </a:cxn>
                <a:cxn ang="0">
                  <a:pos x="313" y="73"/>
                </a:cxn>
                <a:cxn ang="0">
                  <a:pos x="302" y="84"/>
                </a:cxn>
                <a:cxn ang="0">
                  <a:pos x="284" y="93"/>
                </a:cxn>
                <a:cxn ang="0">
                  <a:pos x="263" y="100"/>
                </a:cxn>
                <a:cxn ang="0">
                  <a:pos x="236" y="107"/>
                </a:cxn>
                <a:cxn ang="0">
                  <a:pos x="210" y="110"/>
                </a:cxn>
                <a:cxn ang="0">
                  <a:pos x="178" y="114"/>
                </a:cxn>
                <a:cxn ang="0">
                  <a:pos x="145" y="114"/>
                </a:cxn>
                <a:cxn ang="0">
                  <a:pos x="114" y="110"/>
                </a:cxn>
                <a:cxn ang="0">
                  <a:pos x="85" y="107"/>
                </a:cxn>
                <a:cxn ang="0">
                  <a:pos x="58" y="100"/>
                </a:cxn>
                <a:cxn ang="0">
                  <a:pos x="37" y="93"/>
                </a:cxn>
                <a:cxn ang="0">
                  <a:pos x="20" y="84"/>
                </a:cxn>
                <a:cxn ang="0">
                  <a:pos x="8" y="73"/>
                </a:cxn>
                <a:cxn ang="0">
                  <a:pos x="2" y="62"/>
                </a:cxn>
                <a:cxn ang="0">
                  <a:pos x="2" y="51"/>
                </a:cxn>
                <a:cxn ang="0">
                  <a:pos x="8" y="40"/>
                </a:cxn>
                <a:cxn ang="0">
                  <a:pos x="20" y="29"/>
                </a:cxn>
                <a:cxn ang="0">
                  <a:pos x="37" y="21"/>
                </a:cxn>
                <a:cxn ang="0">
                  <a:pos x="58" y="12"/>
                </a:cxn>
                <a:cxn ang="0">
                  <a:pos x="85" y="7"/>
                </a:cxn>
                <a:cxn ang="0">
                  <a:pos x="114" y="1"/>
                </a:cxn>
                <a:cxn ang="0">
                  <a:pos x="145" y="0"/>
                </a:cxn>
              </a:cxnLst>
              <a:rect l="0" t="0" r="r" b="b"/>
              <a:pathLst>
                <a:path w="322" h="115">
                  <a:moveTo>
                    <a:pt x="161" y="0"/>
                  </a:moveTo>
                  <a:lnTo>
                    <a:pt x="178" y="0"/>
                  </a:lnTo>
                  <a:lnTo>
                    <a:pt x="193" y="1"/>
                  </a:lnTo>
                  <a:lnTo>
                    <a:pt x="210" y="1"/>
                  </a:lnTo>
                  <a:lnTo>
                    <a:pt x="223" y="4"/>
                  </a:lnTo>
                  <a:lnTo>
                    <a:pt x="236" y="7"/>
                  </a:lnTo>
                  <a:lnTo>
                    <a:pt x="250" y="8"/>
                  </a:lnTo>
                  <a:lnTo>
                    <a:pt x="263" y="12"/>
                  </a:lnTo>
                  <a:lnTo>
                    <a:pt x="274" y="16"/>
                  </a:lnTo>
                  <a:lnTo>
                    <a:pt x="284" y="21"/>
                  </a:lnTo>
                  <a:lnTo>
                    <a:pt x="294" y="23"/>
                  </a:lnTo>
                  <a:lnTo>
                    <a:pt x="302" y="29"/>
                  </a:lnTo>
                  <a:lnTo>
                    <a:pt x="309" y="34"/>
                  </a:lnTo>
                  <a:lnTo>
                    <a:pt x="313" y="40"/>
                  </a:lnTo>
                  <a:lnTo>
                    <a:pt x="318" y="45"/>
                  </a:lnTo>
                  <a:lnTo>
                    <a:pt x="321" y="51"/>
                  </a:lnTo>
                  <a:lnTo>
                    <a:pt x="321" y="56"/>
                  </a:lnTo>
                  <a:lnTo>
                    <a:pt x="321" y="62"/>
                  </a:lnTo>
                  <a:lnTo>
                    <a:pt x="318" y="67"/>
                  </a:lnTo>
                  <a:lnTo>
                    <a:pt x="313" y="73"/>
                  </a:lnTo>
                  <a:lnTo>
                    <a:pt x="309" y="78"/>
                  </a:lnTo>
                  <a:lnTo>
                    <a:pt x="302" y="84"/>
                  </a:lnTo>
                  <a:lnTo>
                    <a:pt x="294" y="89"/>
                  </a:lnTo>
                  <a:lnTo>
                    <a:pt x="284" y="93"/>
                  </a:lnTo>
                  <a:lnTo>
                    <a:pt x="274" y="96"/>
                  </a:lnTo>
                  <a:lnTo>
                    <a:pt x="263" y="100"/>
                  </a:lnTo>
                  <a:lnTo>
                    <a:pt x="250" y="104"/>
                  </a:lnTo>
                  <a:lnTo>
                    <a:pt x="236" y="107"/>
                  </a:lnTo>
                  <a:lnTo>
                    <a:pt x="223" y="109"/>
                  </a:lnTo>
                  <a:lnTo>
                    <a:pt x="210" y="110"/>
                  </a:lnTo>
                  <a:lnTo>
                    <a:pt x="193" y="113"/>
                  </a:lnTo>
                  <a:lnTo>
                    <a:pt x="178" y="114"/>
                  </a:lnTo>
                  <a:lnTo>
                    <a:pt x="161" y="114"/>
                  </a:lnTo>
                  <a:lnTo>
                    <a:pt x="145" y="114"/>
                  </a:lnTo>
                  <a:lnTo>
                    <a:pt x="129" y="113"/>
                  </a:lnTo>
                  <a:lnTo>
                    <a:pt x="114" y="110"/>
                  </a:lnTo>
                  <a:lnTo>
                    <a:pt x="98" y="109"/>
                  </a:lnTo>
                  <a:lnTo>
                    <a:pt x="85" y="107"/>
                  </a:lnTo>
                  <a:lnTo>
                    <a:pt x="71" y="104"/>
                  </a:lnTo>
                  <a:lnTo>
                    <a:pt x="58" y="100"/>
                  </a:lnTo>
                  <a:lnTo>
                    <a:pt x="49" y="96"/>
                  </a:lnTo>
                  <a:lnTo>
                    <a:pt x="37" y="93"/>
                  </a:lnTo>
                  <a:lnTo>
                    <a:pt x="29" y="89"/>
                  </a:lnTo>
                  <a:lnTo>
                    <a:pt x="20" y="84"/>
                  </a:lnTo>
                  <a:lnTo>
                    <a:pt x="13" y="78"/>
                  </a:lnTo>
                  <a:lnTo>
                    <a:pt x="8" y="73"/>
                  </a:lnTo>
                  <a:lnTo>
                    <a:pt x="4" y="67"/>
                  </a:lnTo>
                  <a:lnTo>
                    <a:pt x="2" y="62"/>
                  </a:lnTo>
                  <a:lnTo>
                    <a:pt x="0" y="56"/>
                  </a:lnTo>
                  <a:lnTo>
                    <a:pt x="2" y="51"/>
                  </a:lnTo>
                  <a:lnTo>
                    <a:pt x="4" y="45"/>
                  </a:lnTo>
                  <a:lnTo>
                    <a:pt x="8" y="40"/>
                  </a:lnTo>
                  <a:lnTo>
                    <a:pt x="13" y="34"/>
                  </a:lnTo>
                  <a:lnTo>
                    <a:pt x="20" y="29"/>
                  </a:lnTo>
                  <a:lnTo>
                    <a:pt x="29" y="23"/>
                  </a:lnTo>
                  <a:lnTo>
                    <a:pt x="37" y="21"/>
                  </a:lnTo>
                  <a:lnTo>
                    <a:pt x="49" y="16"/>
                  </a:lnTo>
                  <a:lnTo>
                    <a:pt x="58" y="12"/>
                  </a:lnTo>
                  <a:lnTo>
                    <a:pt x="71" y="8"/>
                  </a:lnTo>
                  <a:lnTo>
                    <a:pt x="85" y="7"/>
                  </a:lnTo>
                  <a:lnTo>
                    <a:pt x="98" y="4"/>
                  </a:lnTo>
                  <a:lnTo>
                    <a:pt x="114" y="1"/>
                  </a:lnTo>
                  <a:lnTo>
                    <a:pt x="129" y="1"/>
                  </a:lnTo>
                  <a:lnTo>
                    <a:pt x="145" y="0"/>
                  </a:lnTo>
                  <a:lnTo>
                    <a:pt x="161" y="0"/>
                  </a:lnTo>
                </a:path>
              </a:pathLst>
            </a:custGeom>
            <a:gradFill rotWithShape="0">
              <a:gsLst>
                <a:gs pos="0">
                  <a:srgbClr val="919191">
                    <a:gamma/>
                    <a:tint val="0"/>
                    <a:invGamma/>
                  </a:srgbClr>
                </a:gs>
                <a:gs pos="100000">
                  <a:srgbClr val="919191"/>
                </a:gs>
              </a:gsLst>
              <a:path path="rect">
                <a:fillToRect l="50000" t="50000" r="50000" b="50000"/>
              </a:path>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sp>
          <p:nvSpPr>
            <p:cNvPr id="29" name="Freeform 275"/>
            <p:cNvSpPr>
              <a:spLocks/>
            </p:cNvSpPr>
            <p:nvPr/>
          </p:nvSpPr>
          <p:spPr bwMode="gray">
            <a:xfrm>
              <a:off x="1656677" y="3193626"/>
              <a:ext cx="276099" cy="18261"/>
            </a:xfrm>
            <a:custGeom>
              <a:avLst/>
              <a:gdLst/>
              <a:ahLst/>
              <a:cxnLst>
                <a:cxn ang="0">
                  <a:pos x="312" y="57"/>
                </a:cxn>
                <a:cxn ang="0">
                  <a:pos x="302" y="49"/>
                </a:cxn>
                <a:cxn ang="0">
                  <a:pos x="288" y="42"/>
                </a:cxn>
                <a:cxn ang="0">
                  <a:pos x="270" y="37"/>
                </a:cxn>
                <a:cxn ang="0">
                  <a:pos x="250" y="32"/>
                </a:cxn>
                <a:cxn ang="0">
                  <a:pos x="227" y="27"/>
                </a:cxn>
                <a:cxn ang="0">
                  <a:pos x="202" y="23"/>
                </a:cxn>
                <a:cxn ang="0">
                  <a:pos x="174" y="22"/>
                </a:cxn>
                <a:cxn ang="0">
                  <a:pos x="147" y="22"/>
                </a:cxn>
                <a:cxn ang="0">
                  <a:pos x="119" y="23"/>
                </a:cxn>
                <a:cxn ang="0">
                  <a:pos x="93" y="27"/>
                </a:cxn>
                <a:cxn ang="0">
                  <a:pos x="70" y="32"/>
                </a:cxn>
                <a:cxn ang="0">
                  <a:pos x="49" y="37"/>
                </a:cxn>
                <a:cxn ang="0">
                  <a:pos x="31" y="42"/>
                </a:cxn>
                <a:cxn ang="0">
                  <a:pos x="18" y="49"/>
                </a:cxn>
                <a:cxn ang="0">
                  <a:pos x="8" y="59"/>
                </a:cxn>
                <a:cxn ang="0">
                  <a:pos x="3" y="61"/>
                </a:cxn>
                <a:cxn ang="0">
                  <a:pos x="0" y="54"/>
                </a:cxn>
                <a:cxn ang="0">
                  <a:pos x="0" y="47"/>
                </a:cxn>
                <a:cxn ang="0">
                  <a:pos x="6" y="37"/>
                </a:cxn>
                <a:cxn ang="0">
                  <a:pos x="19" y="27"/>
                </a:cxn>
                <a:cxn ang="0">
                  <a:pos x="37" y="18"/>
                </a:cxn>
                <a:cxn ang="0">
                  <a:pos x="58" y="11"/>
                </a:cxn>
                <a:cxn ang="0">
                  <a:pos x="85" y="6"/>
                </a:cxn>
                <a:cxn ang="0">
                  <a:pos x="111" y="1"/>
                </a:cxn>
                <a:cxn ang="0">
                  <a:pos x="145" y="0"/>
                </a:cxn>
                <a:cxn ang="0">
                  <a:pos x="178" y="0"/>
                </a:cxn>
                <a:cxn ang="0">
                  <a:pos x="207" y="1"/>
                </a:cxn>
                <a:cxn ang="0">
                  <a:pos x="236" y="6"/>
                </a:cxn>
                <a:cxn ang="0">
                  <a:pos x="261" y="10"/>
                </a:cxn>
                <a:cxn ang="0">
                  <a:pos x="284" y="16"/>
                </a:cxn>
                <a:cxn ang="0">
                  <a:pos x="302" y="25"/>
                </a:cxn>
                <a:cxn ang="0">
                  <a:pos x="313" y="34"/>
                </a:cxn>
                <a:cxn ang="0">
                  <a:pos x="319" y="46"/>
                </a:cxn>
                <a:cxn ang="0">
                  <a:pos x="321" y="54"/>
                </a:cxn>
                <a:cxn ang="0">
                  <a:pos x="318" y="61"/>
                </a:cxn>
              </a:cxnLst>
              <a:rect l="0" t="0" r="r" b="b"/>
              <a:pathLst>
                <a:path w="322" h="63">
                  <a:moveTo>
                    <a:pt x="317" y="62"/>
                  </a:moveTo>
                  <a:lnTo>
                    <a:pt x="312" y="57"/>
                  </a:lnTo>
                  <a:lnTo>
                    <a:pt x="308" y="53"/>
                  </a:lnTo>
                  <a:lnTo>
                    <a:pt x="302" y="49"/>
                  </a:lnTo>
                  <a:lnTo>
                    <a:pt x="294" y="47"/>
                  </a:lnTo>
                  <a:lnTo>
                    <a:pt x="288" y="42"/>
                  </a:lnTo>
                  <a:lnTo>
                    <a:pt x="280" y="39"/>
                  </a:lnTo>
                  <a:lnTo>
                    <a:pt x="270" y="37"/>
                  </a:lnTo>
                  <a:lnTo>
                    <a:pt x="260" y="32"/>
                  </a:lnTo>
                  <a:lnTo>
                    <a:pt x="250" y="32"/>
                  </a:lnTo>
                  <a:lnTo>
                    <a:pt x="239" y="28"/>
                  </a:lnTo>
                  <a:lnTo>
                    <a:pt x="227" y="27"/>
                  </a:lnTo>
                  <a:lnTo>
                    <a:pt x="214" y="25"/>
                  </a:lnTo>
                  <a:lnTo>
                    <a:pt x="202" y="23"/>
                  </a:lnTo>
                  <a:lnTo>
                    <a:pt x="188" y="22"/>
                  </a:lnTo>
                  <a:lnTo>
                    <a:pt x="174" y="22"/>
                  </a:lnTo>
                  <a:lnTo>
                    <a:pt x="161" y="22"/>
                  </a:lnTo>
                  <a:lnTo>
                    <a:pt x="147" y="22"/>
                  </a:lnTo>
                  <a:lnTo>
                    <a:pt x="133" y="22"/>
                  </a:lnTo>
                  <a:lnTo>
                    <a:pt x="119" y="23"/>
                  </a:lnTo>
                  <a:lnTo>
                    <a:pt x="106" y="25"/>
                  </a:lnTo>
                  <a:lnTo>
                    <a:pt x="93" y="27"/>
                  </a:lnTo>
                  <a:lnTo>
                    <a:pt x="81" y="28"/>
                  </a:lnTo>
                  <a:lnTo>
                    <a:pt x="70" y="32"/>
                  </a:lnTo>
                  <a:lnTo>
                    <a:pt x="60" y="33"/>
                  </a:lnTo>
                  <a:lnTo>
                    <a:pt x="49" y="37"/>
                  </a:lnTo>
                  <a:lnTo>
                    <a:pt x="40" y="39"/>
                  </a:lnTo>
                  <a:lnTo>
                    <a:pt x="31" y="42"/>
                  </a:lnTo>
                  <a:lnTo>
                    <a:pt x="25" y="47"/>
                  </a:lnTo>
                  <a:lnTo>
                    <a:pt x="18" y="49"/>
                  </a:lnTo>
                  <a:lnTo>
                    <a:pt x="12" y="54"/>
                  </a:lnTo>
                  <a:lnTo>
                    <a:pt x="8" y="59"/>
                  </a:lnTo>
                  <a:lnTo>
                    <a:pt x="4" y="62"/>
                  </a:lnTo>
                  <a:lnTo>
                    <a:pt x="3" y="61"/>
                  </a:lnTo>
                  <a:lnTo>
                    <a:pt x="2" y="57"/>
                  </a:lnTo>
                  <a:lnTo>
                    <a:pt x="0" y="54"/>
                  </a:lnTo>
                  <a:lnTo>
                    <a:pt x="0" y="52"/>
                  </a:lnTo>
                  <a:lnTo>
                    <a:pt x="0" y="47"/>
                  </a:lnTo>
                  <a:lnTo>
                    <a:pt x="3" y="40"/>
                  </a:lnTo>
                  <a:lnTo>
                    <a:pt x="6" y="37"/>
                  </a:lnTo>
                  <a:lnTo>
                    <a:pt x="12" y="32"/>
                  </a:lnTo>
                  <a:lnTo>
                    <a:pt x="19" y="27"/>
                  </a:lnTo>
                  <a:lnTo>
                    <a:pt x="27" y="23"/>
                  </a:lnTo>
                  <a:lnTo>
                    <a:pt x="37" y="18"/>
                  </a:lnTo>
                  <a:lnTo>
                    <a:pt x="46" y="15"/>
                  </a:lnTo>
                  <a:lnTo>
                    <a:pt x="58" y="11"/>
                  </a:lnTo>
                  <a:lnTo>
                    <a:pt x="71" y="9"/>
                  </a:lnTo>
                  <a:lnTo>
                    <a:pt x="85" y="6"/>
                  </a:lnTo>
                  <a:lnTo>
                    <a:pt x="98" y="5"/>
                  </a:lnTo>
                  <a:lnTo>
                    <a:pt x="111" y="1"/>
                  </a:lnTo>
                  <a:lnTo>
                    <a:pt x="128" y="1"/>
                  </a:lnTo>
                  <a:lnTo>
                    <a:pt x="145" y="0"/>
                  </a:lnTo>
                  <a:lnTo>
                    <a:pt x="161" y="0"/>
                  </a:lnTo>
                  <a:lnTo>
                    <a:pt x="178" y="0"/>
                  </a:lnTo>
                  <a:lnTo>
                    <a:pt x="192" y="1"/>
                  </a:lnTo>
                  <a:lnTo>
                    <a:pt x="207" y="1"/>
                  </a:lnTo>
                  <a:lnTo>
                    <a:pt x="223" y="3"/>
                  </a:lnTo>
                  <a:lnTo>
                    <a:pt x="236" y="6"/>
                  </a:lnTo>
                  <a:lnTo>
                    <a:pt x="250" y="8"/>
                  </a:lnTo>
                  <a:lnTo>
                    <a:pt x="261" y="10"/>
                  </a:lnTo>
                  <a:lnTo>
                    <a:pt x="274" y="14"/>
                  </a:lnTo>
                  <a:lnTo>
                    <a:pt x="284" y="16"/>
                  </a:lnTo>
                  <a:lnTo>
                    <a:pt x="294" y="22"/>
                  </a:lnTo>
                  <a:lnTo>
                    <a:pt x="302" y="25"/>
                  </a:lnTo>
                  <a:lnTo>
                    <a:pt x="308" y="30"/>
                  </a:lnTo>
                  <a:lnTo>
                    <a:pt x="313" y="34"/>
                  </a:lnTo>
                  <a:lnTo>
                    <a:pt x="317" y="40"/>
                  </a:lnTo>
                  <a:lnTo>
                    <a:pt x="319" y="46"/>
                  </a:lnTo>
                  <a:lnTo>
                    <a:pt x="321" y="52"/>
                  </a:lnTo>
                  <a:lnTo>
                    <a:pt x="321" y="54"/>
                  </a:lnTo>
                  <a:lnTo>
                    <a:pt x="319" y="57"/>
                  </a:lnTo>
                  <a:lnTo>
                    <a:pt x="318" y="61"/>
                  </a:lnTo>
                  <a:lnTo>
                    <a:pt x="317" y="62"/>
                  </a:lnTo>
                </a:path>
              </a:pathLst>
            </a:custGeom>
            <a:gradFill rotWithShape="0">
              <a:gsLst>
                <a:gs pos="0">
                  <a:srgbClr val="919191"/>
                </a:gs>
                <a:gs pos="100000">
                  <a:srgbClr val="919191">
                    <a:gamma/>
                    <a:tint val="0"/>
                    <a:invGamma/>
                  </a:srgbClr>
                </a:gs>
              </a:gsLst>
              <a:lin ang="0" scaled="1"/>
            </a:gradFill>
            <a:ln w="12700" cap="rnd" cmpd="sng">
              <a:noFill/>
              <a:prstDash val="solid"/>
              <a:round/>
              <a:headEnd type="none" w="med" len="med"/>
              <a:tailEnd type="none" w="med" len="med"/>
            </a:ln>
            <a:effectLst/>
          </p:spPr>
          <p:txBody>
            <a:bodyPr/>
            <a:lstStyle/>
            <a:p>
              <a:endParaRPr lang="zh-CN" altLang="en-US" sz="1000" b="0">
                <a:latin typeface="微软雅黑" pitchFamily="34" charset="-122"/>
                <a:ea typeface="微软雅黑" pitchFamily="34" charset="-122"/>
              </a:endParaRPr>
            </a:p>
          </p:txBody>
        </p:sp>
      </p:grpSp>
      <p:sp>
        <p:nvSpPr>
          <p:cNvPr id="30" name="圆柱形 23"/>
          <p:cNvSpPr>
            <a:spLocks noChangeArrowheads="1"/>
          </p:cNvSpPr>
          <p:nvPr/>
        </p:nvSpPr>
        <p:spPr bwMode="auto">
          <a:xfrm>
            <a:off x="6588113" y="1641279"/>
            <a:ext cx="724810" cy="437638"/>
          </a:xfrm>
          <a:prstGeom prst="can">
            <a:avLst>
              <a:gd name="adj" fmla="val 25000"/>
            </a:avLst>
          </a:prstGeom>
          <a:solidFill>
            <a:srgbClr val="FFC000"/>
          </a:solidFill>
          <a:ln w="3175">
            <a:solidFill>
              <a:schemeClr val="accent1"/>
            </a:solidFill>
            <a:miter lim="800000"/>
            <a:headEnd/>
            <a:tailEnd/>
          </a:ln>
        </p:spPr>
        <p:txBody>
          <a:bodyPr wrap="none" anchor="ctr"/>
          <a:lstStyle/>
          <a:p>
            <a:pPr algn="ctr"/>
            <a:r>
              <a:rPr lang="zh-CN" altLang="en-US" sz="1200" smtClean="0">
                <a:latin typeface="微软雅黑" pitchFamily="34" charset="-122"/>
                <a:ea typeface="微软雅黑" pitchFamily="34" charset="-122"/>
              </a:rPr>
              <a:t>数据集市</a:t>
            </a:r>
            <a:endParaRPr lang="zh-CN" altLang="en-US" sz="1200">
              <a:latin typeface="微软雅黑" pitchFamily="34" charset="-122"/>
              <a:ea typeface="微软雅黑" pitchFamily="34" charset="-122"/>
            </a:endParaRPr>
          </a:p>
        </p:txBody>
      </p:sp>
      <p:sp>
        <p:nvSpPr>
          <p:cNvPr id="31" name="圆柱形 23"/>
          <p:cNvSpPr>
            <a:spLocks noChangeArrowheads="1"/>
          </p:cNvSpPr>
          <p:nvPr/>
        </p:nvSpPr>
        <p:spPr bwMode="auto">
          <a:xfrm>
            <a:off x="6975499" y="1889736"/>
            <a:ext cx="767628" cy="389473"/>
          </a:xfrm>
          <a:prstGeom prst="can">
            <a:avLst>
              <a:gd name="adj" fmla="val 25000"/>
            </a:avLst>
          </a:prstGeom>
          <a:solidFill>
            <a:srgbClr val="FFC000"/>
          </a:solidFill>
          <a:ln w="3175">
            <a:solidFill>
              <a:schemeClr val="accent1"/>
            </a:solidFill>
            <a:miter lim="800000"/>
            <a:headEnd/>
            <a:tailEnd/>
          </a:ln>
        </p:spPr>
        <p:txBody>
          <a:bodyPr wrap="none" anchor="ctr"/>
          <a:lstStyle/>
          <a:p>
            <a:pPr algn="ctr"/>
            <a:r>
              <a:rPr lang="zh-CN" altLang="en-US" sz="1200" smtClean="0">
                <a:latin typeface="微软雅黑" pitchFamily="34" charset="-122"/>
                <a:ea typeface="微软雅黑" pitchFamily="34" charset="-122"/>
              </a:rPr>
              <a:t>数据集市</a:t>
            </a:r>
            <a:endParaRPr lang="zh-CN" altLang="en-US" sz="1200">
              <a:latin typeface="微软雅黑" pitchFamily="34" charset="-122"/>
              <a:ea typeface="微软雅黑" pitchFamily="34" charset="-122"/>
            </a:endParaRPr>
          </a:p>
        </p:txBody>
      </p:sp>
      <p:sp>
        <p:nvSpPr>
          <p:cNvPr id="32" name="圆柱形 23"/>
          <p:cNvSpPr>
            <a:spLocks noChangeArrowheads="1"/>
          </p:cNvSpPr>
          <p:nvPr/>
        </p:nvSpPr>
        <p:spPr bwMode="auto">
          <a:xfrm>
            <a:off x="6512748" y="2449079"/>
            <a:ext cx="1505275" cy="708563"/>
          </a:xfrm>
          <a:prstGeom prst="can">
            <a:avLst>
              <a:gd name="adj" fmla="val 25000"/>
            </a:avLst>
          </a:prstGeom>
          <a:solidFill>
            <a:srgbClr val="FFC000"/>
          </a:solidFill>
          <a:ln w="3175">
            <a:solidFill>
              <a:schemeClr val="accent1"/>
            </a:solidFill>
            <a:miter lim="800000"/>
            <a:headEnd/>
            <a:tailEnd/>
          </a:ln>
        </p:spPr>
        <p:txBody>
          <a:bodyPr wrap="none" anchor="ctr"/>
          <a:lstStyle/>
          <a:p>
            <a:pPr algn="ctr"/>
            <a:r>
              <a:rPr lang="en-US" altLang="zh-CN" sz="1200" dirty="0" smtClean="0">
                <a:latin typeface="微软雅黑" pitchFamily="34" charset="-122"/>
                <a:ea typeface="微软雅黑" pitchFamily="34" charset="-122"/>
              </a:rPr>
              <a:t>EDW</a:t>
            </a:r>
            <a:endParaRPr lang="zh-CN" altLang="en-US" sz="1200" dirty="0">
              <a:latin typeface="微软雅黑" pitchFamily="34" charset="-122"/>
              <a:ea typeface="微软雅黑" pitchFamily="34" charset="-122"/>
            </a:endParaRPr>
          </a:p>
        </p:txBody>
      </p:sp>
      <p:sp>
        <p:nvSpPr>
          <p:cNvPr id="33" name="左右箭头 32"/>
          <p:cNvSpPr/>
          <p:nvPr/>
        </p:nvSpPr>
        <p:spPr bwMode="auto">
          <a:xfrm>
            <a:off x="6013341" y="2752387"/>
            <a:ext cx="499407" cy="174170"/>
          </a:xfrm>
          <a:prstGeom prst="leftRightArrow">
            <a:avLst/>
          </a:prstGeom>
          <a:solidFill>
            <a:srgbClr val="4F81BD">
              <a:lumMod val="20000"/>
              <a:lumOff val="80000"/>
            </a:srgbClr>
          </a:soli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rtlCol="0" anchor="ctr">
            <a:noAutofit/>
          </a:bodyPr>
          <a:lstStyle/>
          <a:p>
            <a:pPr algn="ctr"/>
            <a:endParaRPr lang="zh-CN" altLang="en-US" sz="1200" b="1" kern="0">
              <a:solidFill>
                <a:sysClr val="windowText" lastClr="000000"/>
              </a:solidFill>
              <a:latin typeface="微软雅黑" pitchFamily="34" charset="-122"/>
              <a:ea typeface="微软雅黑" pitchFamily="34" charset="-122"/>
            </a:endParaRPr>
          </a:p>
        </p:txBody>
      </p:sp>
      <p:sp>
        <p:nvSpPr>
          <p:cNvPr id="34" name="上下箭头 33"/>
          <p:cNvSpPr/>
          <p:nvPr/>
        </p:nvSpPr>
        <p:spPr bwMode="auto">
          <a:xfrm>
            <a:off x="7163796" y="2251353"/>
            <a:ext cx="149127" cy="225674"/>
          </a:xfrm>
          <a:prstGeom prst="upDownArrow">
            <a:avLst/>
          </a:prstGeom>
          <a:solidFill>
            <a:srgbClr val="4F81BD">
              <a:lumMod val="20000"/>
              <a:lumOff val="80000"/>
            </a:srgbClr>
          </a:soli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rtlCol="0" anchor="ctr">
            <a:noAutofit/>
          </a:bodyPr>
          <a:lstStyle/>
          <a:p>
            <a:pPr algn="ctr"/>
            <a:endParaRPr lang="zh-CN" altLang="en-US" sz="1200" b="1" kern="0">
              <a:solidFill>
                <a:sysClr val="windowText" lastClr="000000"/>
              </a:solidFill>
              <a:latin typeface="微软雅黑" pitchFamily="34" charset="-122"/>
              <a:ea typeface="微软雅黑" pitchFamily="34" charset="-122"/>
            </a:endParaRPr>
          </a:p>
        </p:txBody>
      </p:sp>
      <p:cxnSp>
        <p:nvCxnSpPr>
          <p:cNvPr id="35" name="肘形连接符 34"/>
          <p:cNvCxnSpPr>
            <a:stCxn id="14" idx="3"/>
            <a:endCxn id="47" idx="2"/>
          </p:cNvCxnSpPr>
          <p:nvPr/>
        </p:nvCxnSpPr>
        <p:spPr>
          <a:xfrm>
            <a:off x="2567751" y="2032496"/>
            <a:ext cx="2711282" cy="825318"/>
          </a:xfrm>
          <a:prstGeom prst="bent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32" idx="4"/>
          </p:cNvCxnSpPr>
          <p:nvPr/>
        </p:nvCxnSpPr>
        <p:spPr>
          <a:xfrm flipV="1">
            <a:off x="8018023" y="2803360"/>
            <a:ext cx="2132830" cy="1"/>
          </a:xfrm>
          <a:prstGeom prst="bent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肘形连接符 36"/>
          <p:cNvCxnSpPr>
            <a:endCxn id="38" idx="3"/>
          </p:cNvCxnSpPr>
          <p:nvPr/>
        </p:nvCxnSpPr>
        <p:spPr>
          <a:xfrm rot="5400000" flipH="1" flipV="1">
            <a:off x="7396404" y="4208355"/>
            <a:ext cx="857583" cy="537891"/>
          </a:xfrm>
          <a:prstGeom prst="bentConnector3">
            <a:avLst>
              <a:gd name="adj1" fmla="val 72283"/>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8" name="圆柱形 23"/>
          <p:cNvSpPr>
            <a:spLocks noChangeArrowheads="1"/>
          </p:cNvSpPr>
          <p:nvPr/>
        </p:nvSpPr>
        <p:spPr bwMode="auto">
          <a:xfrm>
            <a:off x="7595708" y="3543267"/>
            <a:ext cx="996864" cy="505241"/>
          </a:xfrm>
          <a:prstGeom prst="can">
            <a:avLst>
              <a:gd name="adj" fmla="val 25000"/>
            </a:avLst>
          </a:prstGeom>
          <a:solidFill>
            <a:srgbClr val="FFC000"/>
          </a:solidFill>
          <a:ln w="3175">
            <a:solidFill>
              <a:schemeClr val="accent1"/>
            </a:solidFill>
            <a:miter lim="800000"/>
            <a:headEnd/>
            <a:tailEnd/>
          </a:ln>
        </p:spPr>
        <p:txBody>
          <a:bodyPr wrap="none" anchor="ctr"/>
          <a:lstStyle/>
          <a:p>
            <a:pPr algn="ctr">
              <a:spcBef>
                <a:spcPts val="0"/>
              </a:spcBef>
            </a:pPr>
            <a:r>
              <a:rPr lang="zh-CN" altLang="en-US" sz="1200" dirty="0" smtClean="0">
                <a:latin typeface="微软雅黑" pitchFamily="34" charset="-122"/>
                <a:ea typeface="微软雅黑" pitchFamily="34" charset="-122"/>
              </a:rPr>
              <a:t>结构化</a:t>
            </a:r>
            <a:endParaRPr lang="en-US" altLang="zh-CN" sz="1200" dirty="0" smtClean="0">
              <a:latin typeface="微软雅黑" pitchFamily="34" charset="-122"/>
              <a:ea typeface="微软雅黑" pitchFamily="34" charset="-122"/>
            </a:endParaRPr>
          </a:p>
          <a:p>
            <a:pPr algn="ctr">
              <a:spcBef>
                <a:spcPts val="0"/>
              </a:spcBef>
            </a:pPr>
            <a:r>
              <a:rPr lang="zh-CN" altLang="en-US" sz="1200" dirty="0" smtClean="0">
                <a:latin typeface="微软雅黑" pitchFamily="34" charset="-122"/>
                <a:ea typeface="微软雅黑" pitchFamily="34" charset="-122"/>
              </a:rPr>
              <a:t>元数据</a:t>
            </a:r>
            <a:endParaRPr lang="zh-CN" altLang="en-US" sz="1200" dirty="0">
              <a:latin typeface="微软雅黑" pitchFamily="34" charset="-122"/>
              <a:ea typeface="微软雅黑" pitchFamily="34" charset="-122"/>
            </a:endParaRPr>
          </a:p>
        </p:txBody>
      </p:sp>
      <p:cxnSp>
        <p:nvCxnSpPr>
          <p:cNvPr id="39" name="肘形连接符 38"/>
          <p:cNvCxnSpPr/>
          <p:nvPr/>
        </p:nvCxnSpPr>
        <p:spPr>
          <a:xfrm rot="16200000" flipV="1">
            <a:off x="7696534" y="3113629"/>
            <a:ext cx="443201" cy="373169"/>
          </a:xfrm>
          <a:prstGeom prst="bentConnector3">
            <a:avLst>
              <a:gd name="adj1" fmla="val 50000"/>
            </a:avLst>
          </a:prstGeom>
          <a:ln w="127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090658" y="3239080"/>
            <a:ext cx="0" cy="1379968"/>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a:off x="2638678" y="4890498"/>
            <a:ext cx="3958082" cy="286640"/>
          </a:xfrm>
          <a:prstGeom prst="bentConnector3">
            <a:avLst>
              <a:gd name="adj1" fmla="val 50000"/>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7584556" y="5252381"/>
            <a:ext cx="2566297" cy="8051"/>
          </a:xfrm>
          <a:prstGeom prst="straightConnector1">
            <a:avLst/>
          </a:prstGeom>
          <a:ln w="127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43" name="Picture 7" descr="ware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0033" y="4619048"/>
            <a:ext cx="1485042" cy="124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20"/>
          <p:cNvSpPr txBox="1">
            <a:spLocks noChangeArrowheads="1"/>
          </p:cNvSpPr>
          <p:nvPr/>
        </p:nvSpPr>
        <p:spPr bwMode="auto">
          <a:xfrm>
            <a:off x="6695995" y="4595064"/>
            <a:ext cx="789328" cy="25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spcBef>
                <a:spcPts val="0"/>
              </a:spcBef>
              <a:buClr>
                <a:schemeClr val="accent2"/>
              </a:buClr>
              <a:buFont typeface="Wingdings" pitchFamily="2" charset="2"/>
              <a:buNone/>
            </a:pPr>
            <a:r>
              <a:rPr lang="en-US" altLang="zh-CN" sz="1000" b="1" dirty="0" err="1" smtClean="0">
                <a:latin typeface="微软雅黑" pitchFamily="34" charset="-122"/>
                <a:ea typeface="微软雅黑" pitchFamily="34" charset="-122"/>
              </a:rPr>
              <a:t>Hadoop</a:t>
            </a:r>
            <a:endParaRPr lang="en-US" altLang="zh-CN" sz="1000" b="1" dirty="0">
              <a:latin typeface="微软雅黑" pitchFamily="34" charset="-122"/>
              <a:ea typeface="微软雅黑" pitchFamily="34" charset="-122"/>
            </a:endParaRPr>
          </a:p>
        </p:txBody>
      </p:sp>
      <p:sp>
        <p:nvSpPr>
          <p:cNvPr id="45" name="矩形 44"/>
          <p:cNvSpPr/>
          <p:nvPr/>
        </p:nvSpPr>
        <p:spPr>
          <a:xfrm>
            <a:off x="4304734" y="4231531"/>
            <a:ext cx="2115463" cy="954107"/>
          </a:xfrm>
          <a:prstGeom prst="rect">
            <a:avLst/>
          </a:prstGeom>
        </p:spPr>
        <p:txBody>
          <a:bodyPr wrap="square">
            <a:spAutoFit/>
          </a:bodyPr>
          <a:lstStyle/>
          <a:p>
            <a:pPr marL="800100" lvl="1" indent="-342900">
              <a:spcBef>
                <a:spcPts val="0"/>
              </a:spcBef>
              <a:buFont typeface="+mj-lt"/>
              <a:buAutoNum type="alphaLcPeriod"/>
            </a:pPr>
            <a:r>
              <a:rPr lang="zh-CN" altLang="en-US" sz="1400" dirty="0">
                <a:solidFill>
                  <a:srgbClr val="C00000"/>
                </a:solidFill>
                <a:latin typeface="华文细黑" pitchFamily="2" charset="-122"/>
                <a:ea typeface="华文细黑" pitchFamily="2" charset="-122"/>
                <a:cs typeface="微软雅黑" pitchFamily="34" charset="-122"/>
              </a:rPr>
              <a:t>建立非结构化信息的标签、摘要、索引、日志、内容等</a:t>
            </a:r>
          </a:p>
        </p:txBody>
      </p:sp>
      <p:sp>
        <p:nvSpPr>
          <p:cNvPr id="46" name="矩形 45"/>
          <p:cNvSpPr/>
          <p:nvPr/>
        </p:nvSpPr>
        <p:spPr>
          <a:xfrm>
            <a:off x="6949858" y="4369879"/>
            <a:ext cx="2776510" cy="954107"/>
          </a:xfrm>
          <a:prstGeom prst="rect">
            <a:avLst/>
          </a:prstGeom>
        </p:spPr>
        <p:txBody>
          <a:bodyPr wrap="square">
            <a:spAutoFit/>
          </a:bodyPr>
          <a:lstStyle/>
          <a:p>
            <a:pPr marL="800100" lvl="1" indent="-342900">
              <a:buFont typeface="+mj-lt"/>
              <a:buAutoNum type="alphaLcPeriod"/>
            </a:pPr>
            <a:r>
              <a:rPr lang="zh-CN" altLang="en-US" sz="1400" dirty="0">
                <a:solidFill>
                  <a:srgbClr val="C00000"/>
                </a:solidFill>
                <a:latin typeface="华文细黑" pitchFamily="2" charset="-122"/>
                <a:ea typeface="华文细黑" pitchFamily="2" charset="-122"/>
                <a:cs typeface="微软雅黑" pitchFamily="34" charset="-122"/>
              </a:rPr>
              <a:t>提取结构化的元数据信息，如类别、标引、摘要等；实现与结构化数据的整合</a:t>
            </a:r>
            <a:endParaRPr lang="en-US" altLang="zh-CN" sz="1400" dirty="0">
              <a:solidFill>
                <a:srgbClr val="C00000"/>
              </a:solidFill>
              <a:latin typeface="华文细黑" pitchFamily="2" charset="-122"/>
              <a:ea typeface="华文细黑" pitchFamily="2" charset="-122"/>
              <a:cs typeface="微软雅黑" pitchFamily="34" charset="-122"/>
            </a:endParaRPr>
          </a:p>
        </p:txBody>
      </p:sp>
      <p:sp>
        <p:nvSpPr>
          <p:cNvPr id="47" name="圆柱形 23"/>
          <p:cNvSpPr>
            <a:spLocks noChangeArrowheads="1"/>
          </p:cNvSpPr>
          <p:nvPr/>
        </p:nvSpPr>
        <p:spPr bwMode="auto">
          <a:xfrm>
            <a:off x="5279033" y="2643773"/>
            <a:ext cx="734308" cy="428081"/>
          </a:xfrm>
          <a:prstGeom prst="can">
            <a:avLst>
              <a:gd name="adj" fmla="val 25000"/>
            </a:avLst>
          </a:prstGeom>
          <a:solidFill>
            <a:srgbClr val="FFC000"/>
          </a:solidFill>
          <a:ln w="3175">
            <a:solidFill>
              <a:schemeClr val="accent1"/>
            </a:solidFill>
            <a:miter lim="800000"/>
            <a:headEnd/>
            <a:tailEnd/>
          </a:ln>
        </p:spPr>
        <p:txBody>
          <a:bodyPr wrap="none" anchor="ctr"/>
          <a:lstStyle/>
          <a:p>
            <a:pPr algn="ctr"/>
            <a:r>
              <a:rPr lang="en-US" altLang="zh-CN" sz="1200" dirty="0" smtClean="0">
                <a:latin typeface="微软雅黑" pitchFamily="34" charset="-122"/>
                <a:ea typeface="微软雅黑" pitchFamily="34" charset="-122"/>
              </a:rPr>
              <a:t>ODS</a:t>
            </a:r>
            <a:endParaRPr lang="zh-CN" altLang="en-US" sz="1200" dirty="0">
              <a:latin typeface="微软雅黑" pitchFamily="34" charset="-122"/>
              <a:ea typeface="微软雅黑" pitchFamily="34" charset="-122"/>
            </a:endParaRPr>
          </a:p>
        </p:txBody>
      </p:sp>
      <p:sp>
        <p:nvSpPr>
          <p:cNvPr id="48" name="TextBox 275"/>
          <p:cNvSpPr txBox="1"/>
          <p:nvPr/>
        </p:nvSpPr>
        <p:spPr>
          <a:xfrm>
            <a:off x="6419883" y="3383301"/>
            <a:ext cx="586245" cy="289440"/>
          </a:xfrm>
          <a:prstGeom prst="rect">
            <a:avLst/>
          </a:prstGeom>
          <a:noFill/>
        </p:spPr>
        <p:txBody>
          <a:bodyPr wrap="none" rtlCol="0">
            <a:spAutoFit/>
          </a:bodyPr>
          <a:lstStyle/>
          <a:p>
            <a:r>
              <a:rPr lang="en-US" altLang="zh-CN" sz="1200" dirty="0" smtClean="0"/>
              <a:t>SQL</a:t>
            </a:r>
            <a:endParaRPr lang="zh-CN" altLang="en-US" sz="1200" dirty="0"/>
          </a:p>
        </p:txBody>
      </p:sp>
      <p:sp>
        <p:nvSpPr>
          <p:cNvPr id="49" name="矩形 48"/>
          <p:cNvSpPr/>
          <p:nvPr/>
        </p:nvSpPr>
        <p:spPr bwMode="auto">
          <a:xfrm>
            <a:off x="10150853" y="1005347"/>
            <a:ext cx="1633395" cy="4685617"/>
          </a:xfrm>
          <a:prstGeom prst="rect">
            <a:avLst/>
          </a:prstGeom>
          <a:solidFill>
            <a:srgbClr val="DCE6F4">
              <a:alpha val="50000"/>
            </a:srgbClr>
          </a:solidFill>
          <a:ln w="9525" cap="flat" cmpd="sng" algn="ctr">
            <a:solidFill>
              <a:srgbClr val="B8C3CF"/>
            </a:solidFill>
            <a:prstDash val="solid"/>
            <a:round/>
            <a:headEnd type="none" w="med" len="med"/>
            <a:tailEnd type="none" w="med" len="med"/>
          </a:ln>
          <a:effectLst/>
        </p:spPr>
        <p:txBody>
          <a:bodyPr vert="horz" wrap="square" lIns="91435" tIns="45718" rIns="91435" bIns="45718" numCol="1" rtlCol="0" anchor="ctr" anchorCtr="0" compatLnSpc="1">
            <a:prstTxWarp prst="textNoShape">
              <a:avLst/>
            </a:prstTxWarp>
          </a:bodyPr>
          <a:lstStyle/>
          <a:p>
            <a:pPr marL="0" marR="0" lvl="0" indent="0" algn="ctr" defTabSz="914355" eaLnBrk="1" fontAlgn="base" latinLnBrk="0" hangingPunct="1">
              <a:lnSpc>
                <a:spcPct val="90000"/>
              </a:lnSpc>
              <a:spcBef>
                <a:spcPct val="0"/>
              </a:spcBef>
              <a:spcAft>
                <a:spcPct val="0"/>
              </a:spcAft>
              <a:buClr>
                <a:srgbClr val="C0C0C0"/>
              </a:buClr>
              <a:buSzTx/>
              <a:buFontTx/>
              <a:buNone/>
              <a:tabLst/>
              <a:defRPr/>
            </a:pPr>
            <a:endParaRPr kumimoji="1" lang="zh-CN" altLang="en-US" sz="1200" b="0" i="0" u="none" strike="noStrike" kern="0" cap="none" spc="0" normalizeH="0" baseline="0" noProof="0">
              <a:ln>
                <a:noFill/>
              </a:ln>
              <a:solidFill>
                <a:srgbClr val="000000"/>
              </a:solidFill>
              <a:effectLst/>
              <a:uLnTx/>
              <a:uFillTx/>
              <a:latin typeface="微软雅黑" pitchFamily="34" charset="-122"/>
              <a:ea typeface="微软雅黑" pitchFamily="34" charset="-122"/>
            </a:endParaRPr>
          </a:p>
        </p:txBody>
      </p:sp>
      <p:pic>
        <p:nvPicPr>
          <p:cNvPr id="50"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54964" y="2029234"/>
            <a:ext cx="1025173" cy="39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150" y="2874008"/>
            <a:ext cx="1025173" cy="34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54964" y="4460356"/>
            <a:ext cx="1025173" cy="383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15461" y="3616052"/>
            <a:ext cx="1064676" cy="40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80054" y="1325255"/>
            <a:ext cx="1100082" cy="444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5" name="Object 14"/>
          <p:cNvGraphicFramePr>
            <a:graphicFrameLocks noChangeAspect="1"/>
          </p:cNvGraphicFramePr>
          <p:nvPr>
            <p:extLst>
              <p:ext uri="{D42A27DB-BD31-4B8C-83A1-F6EECF244321}">
                <p14:modId xmlns:p14="http://schemas.microsoft.com/office/powerpoint/2010/main" val="1457480614"/>
              </p:ext>
            </p:extLst>
          </p:nvPr>
        </p:nvGraphicFramePr>
        <p:xfrm>
          <a:off x="10506875" y="5195534"/>
          <a:ext cx="1025173" cy="400634"/>
        </p:xfrm>
        <a:graphic>
          <a:graphicData uri="http://schemas.openxmlformats.org/presentationml/2006/ole">
            <mc:AlternateContent xmlns:mc="http://schemas.openxmlformats.org/markup-compatibility/2006">
              <mc:Choice xmlns:v="urn:schemas-microsoft-com:vml" Requires="v">
                <p:oleObj spid="_x0000_s2061" name="位图图像" r:id="rId9" imgW="2616334" imgH="946032" progId="PBrush">
                  <p:embed/>
                </p:oleObj>
              </mc:Choice>
              <mc:Fallback>
                <p:oleObj name="位图图像" r:id="rId9" imgW="2616334" imgH="946032" progId="PBrush">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06875" y="5195534"/>
                        <a:ext cx="1025173" cy="400634"/>
                      </a:xfrm>
                      <a:prstGeom prst="rect">
                        <a:avLst/>
                      </a:prstGeom>
                      <a:noFill/>
                      <a:ln>
                        <a:noFill/>
                      </a:ln>
                      <a:effectLst/>
                    </p:spPr>
                  </p:pic>
                </p:oleObj>
              </mc:Fallback>
            </mc:AlternateContent>
          </a:graphicData>
        </a:graphic>
      </p:graphicFrame>
      <p:sp>
        <p:nvSpPr>
          <p:cNvPr id="56" name="矩形 55"/>
          <p:cNvSpPr/>
          <p:nvPr/>
        </p:nvSpPr>
        <p:spPr>
          <a:xfrm>
            <a:off x="10432705" y="1083851"/>
            <a:ext cx="1069690" cy="289440"/>
          </a:xfrm>
          <a:prstGeom prst="rect">
            <a:avLst/>
          </a:prstGeom>
        </p:spPr>
        <p:txBody>
          <a:bodyPr wrap="none">
            <a:spAutoFit/>
          </a:bodyPr>
          <a:lstStyle/>
          <a:p>
            <a:pPr algn="ctr" defTabSz="1079500"/>
            <a:r>
              <a:rPr lang="zh-CN" altLang="en-US" sz="1200" dirty="0" smtClean="0">
                <a:latin typeface="微软雅黑" pitchFamily="34" charset="-122"/>
                <a:ea typeface="微软雅黑" pitchFamily="34" charset="-122"/>
              </a:rPr>
              <a:t>声誉度分析</a:t>
            </a:r>
            <a:endParaRPr lang="en-US" altLang="zh-CN" sz="1200" dirty="0">
              <a:latin typeface="微软雅黑" pitchFamily="34" charset="-122"/>
              <a:ea typeface="微软雅黑" pitchFamily="34" charset="-122"/>
            </a:endParaRPr>
          </a:p>
        </p:txBody>
      </p:sp>
      <p:sp>
        <p:nvSpPr>
          <p:cNvPr id="57" name="矩形 56"/>
          <p:cNvSpPr/>
          <p:nvPr/>
        </p:nvSpPr>
        <p:spPr>
          <a:xfrm>
            <a:off x="10526946" y="1716161"/>
            <a:ext cx="897160" cy="289440"/>
          </a:xfrm>
          <a:prstGeom prst="rect">
            <a:avLst/>
          </a:prstGeom>
        </p:spPr>
        <p:txBody>
          <a:bodyPr wrap="none">
            <a:spAutoFit/>
          </a:bodyPr>
          <a:lstStyle/>
          <a:p>
            <a:pPr algn="ctr" defTabSz="1079500"/>
            <a:r>
              <a:rPr lang="zh-CN" altLang="en-US" sz="1200" dirty="0" smtClean="0">
                <a:latin typeface="微软雅黑" pitchFamily="34" charset="-122"/>
                <a:ea typeface="微软雅黑" pitchFamily="34" charset="-122"/>
              </a:rPr>
              <a:t>品牌分析</a:t>
            </a:r>
            <a:endParaRPr lang="en-US" altLang="zh-CN" sz="1200" dirty="0">
              <a:latin typeface="微软雅黑" pitchFamily="34" charset="-122"/>
              <a:ea typeface="微软雅黑" pitchFamily="34" charset="-122"/>
            </a:endParaRPr>
          </a:p>
        </p:txBody>
      </p:sp>
      <p:sp>
        <p:nvSpPr>
          <p:cNvPr id="58" name="矩形 57"/>
          <p:cNvSpPr/>
          <p:nvPr/>
        </p:nvSpPr>
        <p:spPr>
          <a:xfrm>
            <a:off x="10318455" y="2558076"/>
            <a:ext cx="1242222" cy="289440"/>
          </a:xfrm>
          <a:prstGeom prst="rect">
            <a:avLst/>
          </a:prstGeom>
        </p:spPr>
        <p:txBody>
          <a:bodyPr wrap="none">
            <a:spAutoFit/>
          </a:bodyPr>
          <a:lstStyle/>
          <a:p>
            <a:pPr algn="ctr" defTabSz="1079500"/>
            <a:r>
              <a:rPr lang="zh-CN" altLang="en-US" sz="1200" dirty="0" smtClean="0">
                <a:latin typeface="微软雅黑" pitchFamily="34" charset="-122"/>
                <a:ea typeface="微软雅黑" pitchFamily="34" charset="-122"/>
              </a:rPr>
              <a:t>服务质量分析</a:t>
            </a:r>
            <a:endParaRPr lang="en-US" altLang="zh-CN" sz="1200" dirty="0">
              <a:latin typeface="微软雅黑" pitchFamily="34" charset="-122"/>
              <a:ea typeface="微软雅黑" pitchFamily="34" charset="-122"/>
            </a:endParaRPr>
          </a:p>
        </p:txBody>
      </p:sp>
      <p:sp>
        <p:nvSpPr>
          <p:cNvPr id="59" name="矩形 58"/>
          <p:cNvSpPr/>
          <p:nvPr/>
        </p:nvSpPr>
        <p:spPr>
          <a:xfrm>
            <a:off x="10331087" y="3327910"/>
            <a:ext cx="1242222" cy="289440"/>
          </a:xfrm>
          <a:prstGeom prst="rect">
            <a:avLst/>
          </a:prstGeom>
        </p:spPr>
        <p:txBody>
          <a:bodyPr wrap="none">
            <a:spAutoFit/>
          </a:bodyPr>
          <a:lstStyle/>
          <a:p>
            <a:pPr algn="ctr" defTabSz="1079500"/>
            <a:r>
              <a:rPr lang="zh-CN" altLang="en-US" sz="1200" dirty="0" smtClean="0">
                <a:latin typeface="微软雅黑" pitchFamily="34" charset="-122"/>
                <a:ea typeface="微软雅黑" pitchFamily="34" charset="-122"/>
              </a:rPr>
              <a:t>竞争产品分析</a:t>
            </a:r>
            <a:endParaRPr lang="en-US" altLang="zh-CN" sz="1200" dirty="0">
              <a:latin typeface="微软雅黑" pitchFamily="34" charset="-122"/>
              <a:ea typeface="微软雅黑" pitchFamily="34" charset="-122"/>
            </a:endParaRPr>
          </a:p>
        </p:txBody>
      </p:sp>
      <p:sp>
        <p:nvSpPr>
          <p:cNvPr id="60" name="矩形 59"/>
          <p:cNvSpPr/>
          <p:nvPr/>
        </p:nvSpPr>
        <p:spPr>
          <a:xfrm>
            <a:off x="10427170" y="4164865"/>
            <a:ext cx="897160" cy="289440"/>
          </a:xfrm>
          <a:prstGeom prst="rect">
            <a:avLst/>
          </a:prstGeom>
        </p:spPr>
        <p:txBody>
          <a:bodyPr wrap="none">
            <a:spAutoFit/>
          </a:bodyPr>
          <a:lstStyle/>
          <a:p>
            <a:pPr algn="ctr" defTabSz="1079500"/>
            <a:r>
              <a:rPr lang="zh-CN" altLang="en-US" sz="1200" dirty="0" smtClean="0">
                <a:latin typeface="微软雅黑" pitchFamily="34" charset="-122"/>
                <a:ea typeface="微软雅黑" pitchFamily="34" charset="-122"/>
              </a:rPr>
              <a:t>产品评价</a:t>
            </a:r>
            <a:endParaRPr lang="en-US" altLang="zh-CN" sz="1200" dirty="0">
              <a:latin typeface="微软雅黑" pitchFamily="34" charset="-122"/>
              <a:ea typeface="微软雅黑" pitchFamily="34" charset="-122"/>
            </a:endParaRPr>
          </a:p>
        </p:txBody>
      </p:sp>
      <p:sp>
        <p:nvSpPr>
          <p:cNvPr id="61" name="矩形 60"/>
          <p:cNvSpPr/>
          <p:nvPr/>
        </p:nvSpPr>
        <p:spPr>
          <a:xfrm>
            <a:off x="10320018" y="4925175"/>
            <a:ext cx="1242222" cy="289440"/>
          </a:xfrm>
          <a:prstGeom prst="rect">
            <a:avLst/>
          </a:prstGeom>
        </p:spPr>
        <p:txBody>
          <a:bodyPr wrap="none">
            <a:spAutoFit/>
          </a:bodyPr>
          <a:lstStyle/>
          <a:p>
            <a:pPr algn="ctr" defTabSz="1079500"/>
            <a:r>
              <a:rPr lang="zh-CN" altLang="en-US" sz="1200" dirty="0" smtClean="0">
                <a:latin typeface="微软雅黑" pitchFamily="34" charset="-122"/>
                <a:ea typeface="微软雅黑" pitchFamily="34" charset="-122"/>
              </a:rPr>
              <a:t>市场动态跟踪</a:t>
            </a:r>
            <a:endParaRPr lang="en-US" altLang="zh-CN" sz="1200" dirty="0">
              <a:latin typeface="微软雅黑" pitchFamily="34" charset="-122"/>
              <a:ea typeface="微软雅黑" pitchFamily="34" charset="-122"/>
            </a:endParaRPr>
          </a:p>
        </p:txBody>
      </p:sp>
      <p:pic>
        <p:nvPicPr>
          <p:cNvPr id="98" name="Picture 29" descr="http://t2.gstatic.com/images?q=tbn:ANd9GcR1L2ZTgHJYDbbzGgdWgY0HF3onTvcLEaeRyEKK8t5ZPnnP0QC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5266" y="4514621"/>
            <a:ext cx="1870785" cy="1100379"/>
          </a:xfrm>
          <a:prstGeom prst="rect">
            <a:avLst/>
          </a:prstGeom>
          <a:noFill/>
          <a:extLst>
            <a:ext uri="{909E8E84-426E-40DD-AFC4-6F175D3DCCD1}">
              <a14:hiddenFill xmlns:a14="http://schemas.microsoft.com/office/drawing/2010/main">
                <a:solidFill>
                  <a:srgbClr val="FFFFFF"/>
                </a:solidFill>
              </a14:hiddenFill>
            </a:ext>
          </a:extLst>
        </p:spPr>
      </p:pic>
      <p:grpSp>
        <p:nvGrpSpPr>
          <p:cNvPr id="99" name="群組 13"/>
          <p:cNvGrpSpPr/>
          <p:nvPr/>
        </p:nvGrpSpPr>
        <p:grpSpPr>
          <a:xfrm>
            <a:off x="1429931" y="3679204"/>
            <a:ext cx="1026120" cy="770360"/>
            <a:chOff x="7740352" y="5661248"/>
            <a:chExt cx="936103" cy="602776"/>
          </a:xfrm>
        </p:grpSpPr>
        <p:pic>
          <p:nvPicPr>
            <p:cNvPr id="100" name="Picture 39" descr="http://t0.gstatic.com/images?q=tbn:ANd9GcTd_Pl5QnWEuafcevwj-FmkO0eNsIbEWpQ_4JaB6fuyjIowF39Y-w"/>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40352" y="5662943"/>
              <a:ext cx="936103" cy="60108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00392" y="5661248"/>
              <a:ext cx="536683" cy="17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2" name="组合 101"/>
          <p:cNvGrpSpPr/>
          <p:nvPr/>
        </p:nvGrpSpPr>
        <p:grpSpPr>
          <a:xfrm>
            <a:off x="557304" y="3774091"/>
            <a:ext cx="758461" cy="548833"/>
            <a:chOff x="2368612" y="2062733"/>
            <a:chExt cx="1777631" cy="1467283"/>
          </a:xfrm>
        </p:grpSpPr>
        <p:pic>
          <p:nvPicPr>
            <p:cNvPr id="103" name="Picture 45" descr="http://t1.gstatic.com/images?q=tbn:ANd9GcQgJm8PTapCxhxwkrd-CdGI-UYWlzFgyg8Ssvh99-AO5tyapH5yiQ"/>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13309" y="2101046"/>
              <a:ext cx="612948" cy="68220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55" descr="http://www.teachers-direct.co.uk/images/PDF_icon.g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53537" y="2062733"/>
              <a:ext cx="692706" cy="77883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57" descr="http://t3.gstatic.com/images?q=tbn:ANd9GcQY36eBSojYpqaKZ6Y6RgVJlVCI2vmQYK8LZwOFu2i6fd0y_pCB"/>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68612" y="2135932"/>
              <a:ext cx="544697" cy="61242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59" descr="http://t2.gstatic.com/images?q=tbn:ANd9GcSXDYVlQEkHHSv1SWpnKCrp0W4ruExlceSueK8hCAJQxa1df0ENzw"/>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06811" y="2887748"/>
              <a:ext cx="508837" cy="642268"/>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67" descr="http://t3.gstatic.com/images?q=tbn:ANd9GcR2J-AgjY2x4or9vujhfOQsVxbozxu-uBmCzREUNyRh8c12ySxw"/>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3697" y="2848421"/>
              <a:ext cx="526936" cy="592456"/>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70"/>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557851" y="2808204"/>
              <a:ext cx="574031" cy="620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5" name="文本框 114"/>
          <p:cNvSpPr txBox="1"/>
          <p:nvPr/>
        </p:nvSpPr>
        <p:spPr>
          <a:xfrm>
            <a:off x="3093834" y="1889736"/>
            <a:ext cx="1119580" cy="307777"/>
          </a:xfrm>
          <a:prstGeom prst="rect">
            <a:avLst/>
          </a:prstGeom>
          <a:noFill/>
        </p:spPr>
        <p:txBody>
          <a:bodyPr wrap="square" rtlCol="0">
            <a:spAutoFit/>
          </a:bodyPr>
          <a:lstStyle/>
          <a:p>
            <a:r>
              <a:rPr lang="en-US" altLang="zh-CN" sz="1400" dirty="0" smtClean="0"/>
              <a:t>ETL</a:t>
            </a:r>
            <a:endParaRPr lang="zh-CN" altLang="en-US" sz="1400" dirty="0"/>
          </a:p>
        </p:txBody>
      </p:sp>
      <p:sp>
        <p:nvSpPr>
          <p:cNvPr id="116" name="文本框 115"/>
          <p:cNvSpPr txBox="1"/>
          <p:nvPr/>
        </p:nvSpPr>
        <p:spPr>
          <a:xfrm>
            <a:off x="2906420" y="4765682"/>
            <a:ext cx="1119580" cy="307777"/>
          </a:xfrm>
          <a:prstGeom prst="rect">
            <a:avLst/>
          </a:prstGeom>
          <a:noFill/>
        </p:spPr>
        <p:txBody>
          <a:bodyPr wrap="square" rtlCol="0">
            <a:spAutoFit/>
          </a:bodyPr>
          <a:lstStyle/>
          <a:p>
            <a:r>
              <a:rPr lang="zh-CN" altLang="en-US" sz="1400" dirty="0" smtClean="0"/>
              <a:t>网络爬虫</a:t>
            </a:r>
            <a:endParaRPr lang="zh-CN" altLang="en-US" sz="1400" dirty="0"/>
          </a:p>
        </p:txBody>
      </p:sp>
    </p:spTree>
    <p:extLst>
      <p:ext uri="{BB962C8B-B14F-4D97-AF65-F5344CB8AC3E}">
        <p14:creationId xmlns:p14="http://schemas.microsoft.com/office/powerpoint/2010/main" val="1761931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仿宋" pitchFamily="49" charset="-122"/>
                <a:ea typeface="仿宋" pitchFamily="49" charset="-122"/>
              </a:rPr>
              <a:t>大</a:t>
            </a:r>
            <a:r>
              <a:rPr lang="zh-CN" altLang="en-US" b="1" dirty="0" smtClean="0">
                <a:latin typeface="仿宋" pitchFamily="49" charset="-122"/>
                <a:ea typeface="仿宋" pitchFamily="49" charset="-122"/>
              </a:rPr>
              <a:t>数据关键技术</a:t>
            </a:r>
            <a:endParaRPr lang="zh-CN" altLang="en-US" b="1" dirty="0">
              <a:latin typeface="仿宋" pitchFamily="49" charset="-122"/>
              <a:ea typeface="仿宋" pitchFamily="49" charset="-122"/>
            </a:endParaRPr>
          </a:p>
        </p:txBody>
      </p:sp>
      <p:pic>
        <p:nvPicPr>
          <p:cNvPr id="3" name="图片 2"/>
          <p:cNvPicPr>
            <a:picLocks noChangeAspect="1"/>
          </p:cNvPicPr>
          <p:nvPr/>
        </p:nvPicPr>
        <p:blipFill>
          <a:blip r:embed="rId2"/>
          <a:stretch>
            <a:fillRect/>
          </a:stretch>
        </p:blipFill>
        <p:spPr>
          <a:xfrm>
            <a:off x="1322387" y="1446212"/>
            <a:ext cx="9636253" cy="4408488"/>
          </a:xfrm>
          <a:prstGeom prst="rect">
            <a:avLst/>
          </a:prstGeom>
        </p:spPr>
      </p:pic>
    </p:spTree>
    <p:extLst>
      <p:ext uri="{BB962C8B-B14F-4D97-AF65-F5344CB8AC3E}">
        <p14:creationId xmlns:p14="http://schemas.microsoft.com/office/powerpoint/2010/main" val="12067566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pPr>
              <a:lnSpc>
                <a:spcPts val="2800"/>
              </a:lnSpc>
              <a:tabLst>
                <a:tab pos="558800" algn="l"/>
              </a:tabLst>
            </a:pPr>
            <a:r>
              <a:rPr lang="zh-CN" altLang="en-US" b="1" dirty="0">
                <a:latin typeface="仿宋" pitchFamily="49" charset="-122"/>
                <a:ea typeface="仿宋" pitchFamily="49" charset="-122"/>
              </a:rPr>
              <a:t>大</a:t>
            </a:r>
            <a:r>
              <a:rPr lang="zh-CN" altLang="en-US" b="1" dirty="0" smtClean="0">
                <a:latin typeface="仿宋" pitchFamily="49" charset="-122"/>
                <a:ea typeface="仿宋" pitchFamily="49" charset="-122"/>
              </a:rPr>
              <a:t>数据关键技术</a:t>
            </a:r>
            <a:r>
              <a:rPr lang="en-US" altLang="zh-CN" b="1" dirty="0" smtClean="0">
                <a:latin typeface="仿宋" pitchFamily="49" charset="-122"/>
                <a:ea typeface="仿宋" pitchFamily="49" charset="-122"/>
              </a:rPr>
              <a:t>-Hadoop</a:t>
            </a:r>
            <a:endParaRPr lang="zh-CN" altLang="en-US" b="1" dirty="0">
              <a:latin typeface="仿宋" pitchFamily="49" charset="-122"/>
              <a:ea typeface="仿宋" pitchFamily="49" charset="-122"/>
            </a:endParaRPr>
          </a:p>
        </p:txBody>
      </p:sp>
      <p:pic>
        <p:nvPicPr>
          <p:cNvPr id="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6289" y="1135063"/>
            <a:ext cx="9980612" cy="534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6897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pPr>
              <a:lnSpc>
                <a:spcPts val="2800"/>
              </a:lnSpc>
              <a:tabLst>
                <a:tab pos="558800" algn="l"/>
              </a:tabLst>
            </a:pPr>
            <a:r>
              <a:rPr lang="en-US" altLang="zh-CN" b="1" dirty="0" smtClean="0">
                <a:latin typeface="仿宋" pitchFamily="49" charset="-122"/>
                <a:ea typeface="仿宋" pitchFamily="49" charset="-122"/>
              </a:rPr>
              <a:t>Hadoop</a:t>
            </a:r>
            <a:r>
              <a:rPr lang="zh-CN" altLang="en-US" b="1" dirty="0" smtClean="0">
                <a:latin typeface="仿宋" pitchFamily="49" charset="-122"/>
                <a:ea typeface="仿宋" pitchFamily="49" charset="-122"/>
              </a:rPr>
              <a:t>系统工作原理</a:t>
            </a:r>
            <a:endParaRPr lang="zh-CN" altLang="en-US" b="1" dirty="0">
              <a:latin typeface="仿宋" pitchFamily="49" charset="-122"/>
              <a:ea typeface="仿宋" pitchFamily="49" charset="-122"/>
            </a:endParaRPr>
          </a:p>
        </p:txBody>
      </p:sp>
      <p:pic>
        <p:nvPicPr>
          <p:cNvPr id="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6" y="1092200"/>
            <a:ext cx="9280525"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30808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b="1" dirty="0" smtClean="0">
                <a:latin typeface="仿宋" pitchFamily="49" charset="-122"/>
                <a:ea typeface="仿宋" pitchFamily="49" charset="-122"/>
              </a:rPr>
              <a:t>大数据关键技术</a:t>
            </a:r>
            <a:r>
              <a:rPr lang="en-US" altLang="zh-CN" b="1" dirty="0" smtClean="0">
                <a:latin typeface="仿宋" pitchFamily="49" charset="-122"/>
                <a:ea typeface="仿宋" pitchFamily="49" charset="-122"/>
              </a:rPr>
              <a:t>-</a:t>
            </a:r>
            <a:r>
              <a:rPr lang="zh-CN" altLang="en-US" b="1" dirty="0" smtClean="0">
                <a:latin typeface="仿宋" pitchFamily="49" charset="-122"/>
                <a:ea typeface="仿宋" pitchFamily="49" charset="-122"/>
              </a:rPr>
              <a:t>网络数据获取</a:t>
            </a:r>
            <a:endParaRPr lang="zh-CN" altLang="en-US" b="1" dirty="0">
              <a:latin typeface="仿宋" pitchFamily="49" charset="-122"/>
              <a:ea typeface="仿宋" pitchFamily="49" charset="-122"/>
            </a:endParaRPr>
          </a:p>
        </p:txBody>
      </p:sp>
      <p:sp>
        <p:nvSpPr>
          <p:cNvPr id="7" name="Rounded Rectangle 3"/>
          <p:cNvSpPr/>
          <p:nvPr/>
        </p:nvSpPr>
        <p:spPr>
          <a:xfrm>
            <a:off x="4087578" y="2328339"/>
            <a:ext cx="3184807" cy="2424141"/>
          </a:xfrm>
          <a:prstGeom prst="roundRect">
            <a:avLst>
              <a:gd name="adj" fmla="val 2621"/>
            </a:avLst>
          </a:prstGeom>
          <a:ln/>
        </p:spPr>
        <p:style>
          <a:lnRef idx="2">
            <a:schemeClr val="accent6"/>
          </a:lnRef>
          <a:fillRef idx="1">
            <a:schemeClr val="lt1"/>
          </a:fillRef>
          <a:effectRef idx="0">
            <a:schemeClr val="accent6"/>
          </a:effectRef>
          <a:fontRef idx="minor">
            <a:schemeClr val="dk1"/>
          </a:fontRef>
        </p:style>
        <p:txBody>
          <a:bodyPr tIns="4572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738" marR="0" lvl="0" indent="0" algn="ctr" defTabSz="457200" rtl="0" eaLnBrk="1" fontAlgn="auto" latinLnBrk="0" hangingPunct="1">
              <a:lnSpc>
                <a:spcPct val="100000"/>
              </a:lnSpc>
              <a:spcBef>
                <a:spcPts val="0"/>
              </a:spcBef>
              <a:spcAft>
                <a:spcPts val="0"/>
              </a:spcAft>
              <a:buClrTx/>
              <a:buSzTx/>
              <a:buFontTx/>
              <a:buNone/>
              <a:tabLst/>
              <a:defRPr/>
            </a:pPr>
            <a:r>
              <a:rPr lang="zh-CN" altLang="en-US" sz="2400" b="1" dirty="0">
                <a:solidFill>
                  <a:srgbClr val="000000"/>
                </a:solidFill>
                <a:latin typeface="Calibri"/>
                <a:cs typeface="Calibri"/>
              </a:rPr>
              <a:t>分布式</a:t>
            </a:r>
            <a:r>
              <a:rPr kumimoji="0" lang="zh-CN" altLang="en-US" sz="2400" b="1" i="0" u="none" strike="noStrike" kern="1200" cap="none" spc="0" normalizeH="0" baseline="0" noProof="0" dirty="0" smtClean="0">
                <a:ln>
                  <a:noFill/>
                </a:ln>
                <a:solidFill>
                  <a:srgbClr val="000000"/>
                </a:solidFill>
                <a:effectLst/>
                <a:uLnTx/>
                <a:uFillTx/>
                <a:latin typeface="Calibri"/>
                <a:ea typeface="+mn-ea"/>
                <a:cs typeface="Calibri"/>
              </a:rPr>
              <a:t>网络爬虫</a:t>
            </a:r>
            <a:endParaRPr kumimoji="0" lang="en-US" sz="2400" b="1" i="0" u="none" strike="noStrike" kern="1200" cap="none" spc="0" normalizeH="0" baseline="0" noProof="0" dirty="0">
              <a:ln>
                <a:noFill/>
              </a:ln>
              <a:solidFill>
                <a:srgbClr val="000000"/>
              </a:solidFill>
              <a:effectLst/>
              <a:uLnTx/>
              <a:uFillTx/>
              <a:latin typeface="Calibri"/>
              <a:ea typeface="+mn-ea"/>
              <a:cs typeface="Calibri"/>
            </a:endParaRPr>
          </a:p>
        </p:txBody>
      </p:sp>
      <p:pic>
        <p:nvPicPr>
          <p:cNvPr id="11" name="Picture 29" descr="http://t2.gstatic.com/images?q=tbn:ANd9GcR1L2ZTgHJYDbbzGgdWgY0HF3onTvcLEaeRyEKK8t5ZPnnP0QC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1852" y="2742485"/>
            <a:ext cx="1856221" cy="145743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群組 13"/>
          <p:cNvGrpSpPr/>
          <p:nvPr/>
        </p:nvGrpSpPr>
        <p:grpSpPr>
          <a:xfrm>
            <a:off x="972886" y="4620843"/>
            <a:ext cx="1872678" cy="1475858"/>
            <a:chOff x="7740352" y="5661248"/>
            <a:chExt cx="936103" cy="602776"/>
          </a:xfrm>
        </p:grpSpPr>
        <p:pic>
          <p:nvPicPr>
            <p:cNvPr id="13" name="Picture 39" descr="http://t0.gstatic.com/images?q=tbn:ANd9GcTd_Pl5QnWEuafcevwj-FmkO0eNsIbEWpQ_4JaB6fuyjIowF39Y-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0352" y="5662943"/>
              <a:ext cx="936103" cy="6010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392" y="5661248"/>
              <a:ext cx="536683" cy="17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组合 14"/>
          <p:cNvGrpSpPr/>
          <p:nvPr/>
        </p:nvGrpSpPr>
        <p:grpSpPr>
          <a:xfrm>
            <a:off x="1034803" y="1064205"/>
            <a:ext cx="1777631" cy="1467283"/>
            <a:chOff x="2368612" y="2062733"/>
            <a:chExt cx="1777631" cy="1467283"/>
          </a:xfrm>
        </p:grpSpPr>
        <p:pic>
          <p:nvPicPr>
            <p:cNvPr id="16" name="Picture 45" descr="http://t1.gstatic.com/images?q=tbn:ANd9GcQgJm8PTapCxhxwkrd-CdGI-UYWlzFgyg8Ssvh99-AO5tyapH5yiQ"/>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3309" y="2101046"/>
              <a:ext cx="612948" cy="682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5" descr="http://www.teachers-direct.co.uk/images/PDF_icon.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53537" y="2062733"/>
              <a:ext cx="692706" cy="7788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7" descr="http://t3.gstatic.com/images?q=tbn:ANd9GcQY36eBSojYpqaKZ6Y6RgVJlVCI2vmQYK8LZwOFu2i6fd0y_pCB"/>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8612" y="2135932"/>
              <a:ext cx="544697" cy="6124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9" descr="http://t2.gstatic.com/images?q=tbn:ANd9GcSXDYVlQEkHHSv1SWpnKCrp0W4ruExlceSueK8hCAJQxa1df0ENz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6811" y="2887748"/>
              <a:ext cx="508837" cy="6422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7" descr="http://t3.gstatic.com/images?q=tbn:ANd9GcR2J-AgjY2x4or9vujhfOQsVxbozxu-uBmCzREUNyRh8c12ySx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13697" y="2848421"/>
              <a:ext cx="526936" cy="5924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57851" y="2808204"/>
              <a:ext cx="574031" cy="620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22" name="肘形连接符 21"/>
          <p:cNvCxnSpPr>
            <a:endCxn id="7" idx="0"/>
          </p:cNvCxnSpPr>
          <p:nvPr/>
        </p:nvCxnSpPr>
        <p:spPr>
          <a:xfrm>
            <a:off x="2798073" y="1748295"/>
            <a:ext cx="2881909" cy="580044"/>
          </a:xfrm>
          <a:prstGeom prst="bentConnector2">
            <a:avLst/>
          </a:prstGeom>
          <a:ln w="571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肘形连接符 24"/>
          <p:cNvCxnSpPr/>
          <p:nvPr/>
        </p:nvCxnSpPr>
        <p:spPr>
          <a:xfrm>
            <a:off x="2974895" y="3400755"/>
            <a:ext cx="1083469" cy="1"/>
          </a:xfrm>
          <a:prstGeom prst="bentConnector3">
            <a:avLst>
              <a:gd name="adj1" fmla="val 50000"/>
            </a:avLst>
          </a:prstGeom>
          <a:ln w="571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3" idx="3"/>
            <a:endCxn id="7" idx="2"/>
          </p:cNvCxnSpPr>
          <p:nvPr/>
        </p:nvCxnSpPr>
        <p:spPr>
          <a:xfrm flipV="1">
            <a:off x="2845564" y="4752480"/>
            <a:ext cx="2834418" cy="608367"/>
          </a:xfrm>
          <a:prstGeom prst="bentConnector2">
            <a:avLst/>
          </a:prstGeom>
          <a:ln w="571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a:off x="7306168" y="3400755"/>
            <a:ext cx="1083469" cy="1"/>
          </a:xfrm>
          <a:prstGeom prst="bentConnector3">
            <a:avLst>
              <a:gd name="adj1" fmla="val 50000"/>
            </a:avLst>
          </a:prstGeom>
          <a:ln w="571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74" name="Picture 2" descr="http://ts2.mm.bing.net/th?&amp;id=HN.608035080007387740&amp;w=300&amp;h=300&amp;c=0&amp;pid=1.9&amp;rs=0&amp;p=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7492" y="2908383"/>
            <a:ext cx="1963724" cy="826006"/>
          </a:xfrm>
          <a:prstGeom prst="rect">
            <a:avLst/>
          </a:prstGeom>
          <a:noFill/>
          <a:extLst>
            <a:ext uri="{909E8E84-426E-40DD-AFC4-6F175D3DCCD1}">
              <a14:hiddenFill xmlns:a14="http://schemas.microsoft.com/office/drawing/2010/main">
                <a:solidFill>
                  <a:srgbClr val="FFFFFF"/>
                </a:solidFill>
              </a14:hiddenFill>
            </a:ext>
          </a:extLst>
        </p:spPr>
      </p:pic>
      <p:sp>
        <p:nvSpPr>
          <p:cNvPr id="64" name="Rounded Rectangle 3"/>
          <p:cNvSpPr/>
          <p:nvPr/>
        </p:nvSpPr>
        <p:spPr>
          <a:xfrm>
            <a:off x="8469351" y="2315375"/>
            <a:ext cx="3184807" cy="2424141"/>
          </a:xfrm>
          <a:prstGeom prst="roundRect">
            <a:avLst>
              <a:gd name="adj" fmla="val 2621"/>
            </a:avLst>
          </a:prstGeom>
          <a:ln/>
        </p:spPr>
        <p:style>
          <a:lnRef idx="2">
            <a:schemeClr val="accent6"/>
          </a:lnRef>
          <a:fillRef idx="1">
            <a:schemeClr val="lt1"/>
          </a:fillRef>
          <a:effectRef idx="0">
            <a:schemeClr val="accent6"/>
          </a:effectRef>
          <a:fontRef idx="minor">
            <a:schemeClr val="dk1"/>
          </a:fontRef>
        </p:style>
        <p:txBody>
          <a:bodyPr tIns="4572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738" marR="0" lvl="0" indent="0" algn="ctr" defTabSz="4572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000000"/>
                </a:solidFill>
                <a:latin typeface="Calibri"/>
                <a:cs typeface="Calibri"/>
              </a:rPr>
              <a:t>分布式文件系统</a:t>
            </a:r>
            <a:endParaRPr kumimoji="0" lang="en-US" sz="2400" b="1" i="0" u="none" strike="noStrike" kern="1200" cap="none" spc="0" normalizeH="0" baseline="0" noProof="0" dirty="0">
              <a:ln>
                <a:noFill/>
              </a:ln>
              <a:solidFill>
                <a:srgbClr val="000000"/>
              </a:solidFill>
              <a:effectLst/>
              <a:uLnTx/>
              <a:uFillTx/>
              <a:latin typeface="Calibri"/>
              <a:ea typeface="+mn-ea"/>
              <a:cs typeface="Calibri"/>
            </a:endParaRPr>
          </a:p>
        </p:txBody>
      </p:sp>
      <p:pic>
        <p:nvPicPr>
          <p:cNvPr id="69" name="图片 68"/>
          <p:cNvPicPr>
            <a:picLocks noChangeAspect="1"/>
          </p:cNvPicPr>
          <p:nvPr/>
        </p:nvPicPr>
        <p:blipFill>
          <a:blip r:embed="rId12"/>
          <a:stretch>
            <a:fillRect/>
          </a:stretch>
        </p:blipFill>
        <p:spPr>
          <a:xfrm>
            <a:off x="5717429" y="5447913"/>
            <a:ext cx="5276850" cy="695325"/>
          </a:xfrm>
          <a:prstGeom prst="rect">
            <a:avLst/>
          </a:prstGeom>
        </p:spPr>
      </p:pic>
      <p:sp>
        <p:nvSpPr>
          <p:cNvPr id="70" name="上箭头 69"/>
          <p:cNvSpPr/>
          <p:nvPr/>
        </p:nvSpPr>
        <p:spPr>
          <a:xfrm>
            <a:off x="6204950" y="4761753"/>
            <a:ext cx="795825" cy="687390"/>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72" name="上箭头 71"/>
          <p:cNvSpPr/>
          <p:nvPr/>
        </p:nvSpPr>
        <p:spPr>
          <a:xfrm>
            <a:off x="9506891" y="4751250"/>
            <a:ext cx="795825" cy="687390"/>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73" name="圓角矩形 11"/>
          <p:cNvSpPr/>
          <p:nvPr/>
        </p:nvSpPr>
        <p:spPr bwMode="auto">
          <a:xfrm>
            <a:off x="4484155" y="3907950"/>
            <a:ext cx="2540000" cy="635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0" hangingPunct="0">
              <a:defRPr/>
            </a:pPr>
            <a:endParaRPr kumimoji="0" lang="zh-TW" altLang="en-US" sz="2400" dirty="0">
              <a:solidFill>
                <a:schemeClr val="tx1"/>
              </a:solidFill>
              <a:effectLst>
                <a:outerShdw blurRad="50800" dist="38100" algn="l" rotWithShape="0">
                  <a:prstClr val="black">
                    <a:alpha val="40000"/>
                  </a:prstClr>
                </a:outerShdw>
              </a:effectLst>
              <a:latin typeface="Arial" charset="0"/>
              <a:ea typeface="MS PGothic" pitchFamily="34" charset="-128"/>
            </a:endParaRPr>
          </a:p>
        </p:txBody>
      </p:sp>
      <p:pic>
        <p:nvPicPr>
          <p:cNvPr id="74" name="圖片 20" descr="mapreduce-logo.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737216" y="3928240"/>
            <a:ext cx="1960425" cy="60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圓角矩形 7"/>
          <p:cNvSpPr/>
          <p:nvPr/>
        </p:nvSpPr>
        <p:spPr bwMode="auto">
          <a:xfrm>
            <a:off x="8933542" y="3979106"/>
            <a:ext cx="2280559" cy="663575"/>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0" hangingPunct="0">
              <a:defRPr/>
            </a:pPr>
            <a:endParaRPr kumimoji="0" lang="zh-TW" altLang="en-US" sz="2400" dirty="0">
              <a:solidFill>
                <a:schemeClr val="tx1"/>
              </a:solidFill>
              <a:effectLst>
                <a:outerShdw blurRad="50800" dist="38100" algn="l" rotWithShape="0">
                  <a:prstClr val="black">
                    <a:alpha val="40000"/>
                  </a:prstClr>
                </a:outerShdw>
              </a:effectLst>
              <a:latin typeface="Arial" charset="0"/>
              <a:ea typeface="MS PGothic" pitchFamily="34" charset="-128"/>
            </a:endParaRPr>
          </a:p>
        </p:txBody>
      </p:sp>
      <p:pic>
        <p:nvPicPr>
          <p:cNvPr id="76" name="圖片 19" descr="hdfs-logo.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9068761" y="4000718"/>
            <a:ext cx="1963289" cy="61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文字方塊 25"/>
          <p:cNvSpPr txBox="1"/>
          <p:nvPr/>
        </p:nvSpPr>
        <p:spPr>
          <a:xfrm>
            <a:off x="8933542" y="1659939"/>
            <a:ext cx="2361416" cy="584775"/>
          </a:xfrm>
          <a:prstGeom prst="rect">
            <a:avLst/>
          </a:prstGeom>
          <a:noFill/>
        </p:spPr>
        <p:txBody>
          <a:bodyPr wrap="none" rtlCol="0">
            <a:spAutoFit/>
          </a:bodyPr>
          <a:lstStyle/>
          <a:p>
            <a:pPr algn="ctr"/>
            <a:r>
              <a:rPr lang="zh-TW" altLang="en-US" sz="1600" dirty="0" smtClean="0">
                <a:solidFill>
                  <a:srgbClr val="002060"/>
                </a:solidFill>
              </a:rPr>
              <a:t>分布式存储</a:t>
            </a:r>
            <a:endParaRPr lang="en-US" altLang="zh-TW" sz="1600" dirty="0" smtClean="0">
              <a:solidFill>
                <a:srgbClr val="002060"/>
              </a:solidFill>
            </a:endParaRPr>
          </a:p>
          <a:p>
            <a:pPr algn="ctr"/>
            <a:r>
              <a:rPr lang="zh-TW" altLang="en-US" sz="1600" dirty="0" smtClean="0">
                <a:solidFill>
                  <a:srgbClr val="002060"/>
                </a:solidFill>
              </a:rPr>
              <a:t>横向扩容</a:t>
            </a:r>
            <a:r>
              <a:rPr lang="en-US" altLang="zh-TW" sz="1600" dirty="0" smtClean="0">
                <a:solidFill>
                  <a:srgbClr val="002060"/>
                </a:solidFill>
              </a:rPr>
              <a:t>(Scale-out) </a:t>
            </a:r>
            <a:r>
              <a:rPr lang="zh-TW" altLang="en-US" sz="1600" dirty="0" smtClean="0">
                <a:solidFill>
                  <a:srgbClr val="002060"/>
                </a:solidFill>
              </a:rPr>
              <a:t>架构</a:t>
            </a:r>
            <a:endParaRPr lang="zh-TW" altLang="en-US" sz="1600" dirty="0">
              <a:solidFill>
                <a:srgbClr val="002060"/>
              </a:solidFill>
            </a:endParaRPr>
          </a:p>
        </p:txBody>
      </p:sp>
      <p:sp>
        <p:nvSpPr>
          <p:cNvPr id="84" name="文字方塊 24"/>
          <p:cNvSpPr txBox="1"/>
          <p:nvPr/>
        </p:nvSpPr>
        <p:spPr>
          <a:xfrm>
            <a:off x="5887162" y="1692610"/>
            <a:ext cx="1620957" cy="584775"/>
          </a:xfrm>
          <a:prstGeom prst="rect">
            <a:avLst/>
          </a:prstGeom>
          <a:noFill/>
        </p:spPr>
        <p:txBody>
          <a:bodyPr wrap="none" rtlCol="0">
            <a:spAutoFit/>
          </a:bodyPr>
          <a:lstStyle/>
          <a:p>
            <a:pPr algn="ctr"/>
            <a:r>
              <a:rPr lang="zh-TW" altLang="en-US" sz="1600" dirty="0" smtClean="0">
                <a:solidFill>
                  <a:srgbClr val="002060"/>
                </a:solidFill>
              </a:rPr>
              <a:t>分布式软件架构</a:t>
            </a:r>
            <a:endParaRPr lang="en-US" altLang="zh-TW" sz="1600" dirty="0" smtClean="0">
              <a:solidFill>
                <a:srgbClr val="002060"/>
              </a:solidFill>
            </a:endParaRPr>
          </a:p>
          <a:p>
            <a:pPr algn="ctr"/>
            <a:r>
              <a:rPr lang="zh-TW" altLang="en-US" sz="1600" dirty="0" smtClean="0">
                <a:solidFill>
                  <a:srgbClr val="002060"/>
                </a:solidFill>
              </a:rPr>
              <a:t>并行计算框架</a:t>
            </a:r>
            <a:endParaRPr lang="zh-TW" altLang="en-US" sz="1600" dirty="0">
              <a:solidFill>
                <a:srgbClr val="002060"/>
              </a:solidFill>
            </a:endParaRPr>
          </a:p>
        </p:txBody>
      </p:sp>
      <p:pic>
        <p:nvPicPr>
          <p:cNvPr id="82" name="图片 81"/>
          <p:cNvPicPr>
            <a:picLocks noChangeAspect="1"/>
          </p:cNvPicPr>
          <p:nvPr/>
        </p:nvPicPr>
        <p:blipFill>
          <a:blip r:embed="rId15"/>
          <a:stretch>
            <a:fillRect/>
          </a:stretch>
        </p:blipFill>
        <p:spPr>
          <a:xfrm>
            <a:off x="8982392" y="3019444"/>
            <a:ext cx="2312566" cy="646979"/>
          </a:xfrm>
          <a:prstGeom prst="rect">
            <a:avLst/>
          </a:prstGeom>
        </p:spPr>
      </p:pic>
    </p:spTree>
    <p:extLst>
      <p:ext uri="{BB962C8B-B14F-4D97-AF65-F5344CB8AC3E}">
        <p14:creationId xmlns:p14="http://schemas.microsoft.com/office/powerpoint/2010/main" val="31622782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仿宋" pitchFamily="49" charset="-122"/>
                <a:ea typeface="仿宋" pitchFamily="49" charset="-122"/>
              </a:rPr>
              <a:t>大数据关键技术</a:t>
            </a:r>
            <a:r>
              <a:rPr lang="en-US" altLang="zh-CN" b="1" dirty="0">
                <a:latin typeface="仿宋" pitchFamily="49" charset="-122"/>
                <a:ea typeface="仿宋" pitchFamily="49" charset="-122"/>
              </a:rPr>
              <a:t>-</a:t>
            </a:r>
            <a:r>
              <a:rPr lang="zh-CN" altLang="en-US" b="1" dirty="0" smtClean="0">
                <a:latin typeface="仿宋" pitchFamily="49" charset="-122"/>
                <a:ea typeface="仿宋" pitchFamily="49" charset="-122"/>
              </a:rPr>
              <a:t>两种平台相互集成</a:t>
            </a:r>
            <a:endParaRPr lang="zh-CN" altLang="en-US" b="1" dirty="0">
              <a:latin typeface="仿宋" pitchFamily="49" charset="-122"/>
              <a:ea typeface="仿宋" pitchFamily="49" charset="-122"/>
            </a:endParaRPr>
          </a:p>
        </p:txBody>
      </p:sp>
      <p:pic>
        <p:nvPicPr>
          <p:cNvPr id="4" name="图片 3"/>
          <p:cNvPicPr>
            <a:picLocks noChangeAspect="1"/>
          </p:cNvPicPr>
          <p:nvPr/>
        </p:nvPicPr>
        <p:blipFill>
          <a:blip r:embed="rId2"/>
          <a:stretch>
            <a:fillRect/>
          </a:stretch>
        </p:blipFill>
        <p:spPr>
          <a:xfrm>
            <a:off x="565836" y="1103680"/>
            <a:ext cx="10713222" cy="5082593"/>
          </a:xfrm>
          <a:prstGeom prst="rect">
            <a:avLst/>
          </a:prstGeom>
        </p:spPr>
      </p:pic>
    </p:spTree>
    <p:extLst>
      <p:ext uri="{BB962C8B-B14F-4D97-AF65-F5344CB8AC3E}">
        <p14:creationId xmlns:p14="http://schemas.microsoft.com/office/powerpoint/2010/main" val="6907175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流程图: 手动操作 10"/>
          <p:cNvSpPr/>
          <p:nvPr/>
        </p:nvSpPr>
        <p:spPr>
          <a:xfrm rot="16200000">
            <a:off x="4390714" y="1567457"/>
            <a:ext cx="5544066" cy="4320328"/>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1657" y="955588"/>
            <a:ext cx="4868562" cy="5544065"/>
          </a:xfrm>
          <a:prstGeom prst="rect">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过程 59"/>
          <p:cNvSpPr/>
          <p:nvPr/>
        </p:nvSpPr>
        <p:spPr>
          <a:xfrm>
            <a:off x="6335013" y="1307034"/>
            <a:ext cx="5033203" cy="48409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 name="标题 1"/>
          <p:cNvSpPr>
            <a:spLocks noGrp="1"/>
          </p:cNvSpPr>
          <p:nvPr>
            <p:ph type="title"/>
          </p:nvPr>
        </p:nvSpPr>
        <p:spPr/>
        <p:txBody>
          <a:bodyPr/>
          <a:lstStyle/>
          <a:p>
            <a:r>
              <a:rPr lang="zh-CN" altLang="en-US" b="1" dirty="0">
                <a:latin typeface="仿宋" pitchFamily="49" charset="-122"/>
                <a:ea typeface="仿宋" pitchFamily="49" charset="-122"/>
              </a:rPr>
              <a:t>大数据关键技术</a:t>
            </a:r>
            <a:r>
              <a:rPr lang="en-US" altLang="zh-CN" b="1" dirty="0" smtClean="0">
                <a:latin typeface="仿宋" pitchFamily="49" charset="-122"/>
                <a:ea typeface="仿宋" pitchFamily="49" charset="-122"/>
              </a:rPr>
              <a:t>-</a:t>
            </a:r>
            <a:r>
              <a:rPr lang="zh-CN" altLang="en-US" b="1" dirty="0">
                <a:latin typeface="仿宋" pitchFamily="49" charset="-122"/>
                <a:ea typeface="仿宋" pitchFamily="49" charset="-122"/>
              </a:rPr>
              <a:t>数</a:t>
            </a:r>
            <a:r>
              <a:rPr lang="zh-CN" altLang="en-US" b="1" dirty="0" smtClean="0">
                <a:latin typeface="仿宋" pitchFamily="49" charset="-122"/>
                <a:ea typeface="仿宋" pitchFamily="49" charset="-122"/>
              </a:rPr>
              <a:t>据</a:t>
            </a:r>
            <a:r>
              <a:rPr lang="zh-CN" altLang="en-US" b="1" dirty="0">
                <a:latin typeface="仿宋" pitchFamily="49" charset="-122"/>
                <a:ea typeface="仿宋" pitchFamily="49" charset="-122"/>
              </a:rPr>
              <a:t>应</a:t>
            </a:r>
            <a:r>
              <a:rPr lang="zh-CN" altLang="en-US" b="1" dirty="0" smtClean="0">
                <a:latin typeface="仿宋" pitchFamily="49" charset="-122"/>
                <a:ea typeface="仿宋" pitchFamily="49" charset="-122"/>
              </a:rPr>
              <a:t>用功能</a:t>
            </a:r>
            <a:endParaRPr lang="zh-CN" altLang="en-US" b="1" dirty="0">
              <a:latin typeface="仿宋" pitchFamily="49" charset="-122"/>
              <a:ea typeface="仿宋" pitchFamily="49" charset="-122"/>
            </a:endParaRPr>
          </a:p>
        </p:txBody>
      </p:sp>
      <p:sp>
        <p:nvSpPr>
          <p:cNvPr id="3" name="圆角矩形 2"/>
          <p:cNvSpPr/>
          <p:nvPr/>
        </p:nvSpPr>
        <p:spPr>
          <a:xfrm>
            <a:off x="795830" y="2457193"/>
            <a:ext cx="824747" cy="2943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smtClean="0"/>
              <a:t>数据查询</a:t>
            </a:r>
            <a:endParaRPr lang="zh-CN" altLang="en-US" sz="1200" dirty="0"/>
          </a:p>
        </p:txBody>
      </p:sp>
      <p:sp>
        <p:nvSpPr>
          <p:cNvPr id="48" name="圆角矩形 47"/>
          <p:cNvSpPr/>
          <p:nvPr/>
        </p:nvSpPr>
        <p:spPr>
          <a:xfrm>
            <a:off x="3198872" y="2457193"/>
            <a:ext cx="824747" cy="2943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smtClean="0"/>
              <a:t>数据统计</a:t>
            </a:r>
            <a:endParaRPr lang="zh-CN" altLang="en-US" sz="1200" dirty="0"/>
          </a:p>
        </p:txBody>
      </p:sp>
      <p:sp>
        <p:nvSpPr>
          <p:cNvPr id="49" name="圆角矩形 48"/>
          <p:cNvSpPr/>
          <p:nvPr/>
        </p:nvSpPr>
        <p:spPr>
          <a:xfrm>
            <a:off x="3194562" y="4314657"/>
            <a:ext cx="824747" cy="2943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a:t>信息</a:t>
            </a:r>
            <a:r>
              <a:rPr lang="zh-CN" altLang="en-US" sz="1200" dirty="0" smtClean="0"/>
              <a:t>检索</a:t>
            </a:r>
            <a:endParaRPr lang="zh-CN" altLang="en-US" sz="1200" dirty="0"/>
          </a:p>
        </p:txBody>
      </p:sp>
      <p:sp>
        <p:nvSpPr>
          <p:cNvPr id="50" name="圆角矩形 49"/>
          <p:cNvSpPr/>
          <p:nvPr/>
        </p:nvSpPr>
        <p:spPr>
          <a:xfrm>
            <a:off x="795831" y="4236233"/>
            <a:ext cx="824747" cy="2676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smtClean="0"/>
              <a:t>数据分析</a:t>
            </a:r>
            <a:endParaRPr lang="zh-CN" altLang="en-US" sz="1200" dirty="0"/>
          </a:p>
        </p:txBody>
      </p:sp>
      <p:sp>
        <p:nvSpPr>
          <p:cNvPr id="51" name="圆角矩形 50"/>
          <p:cNvSpPr/>
          <p:nvPr/>
        </p:nvSpPr>
        <p:spPr>
          <a:xfrm>
            <a:off x="795830" y="6100369"/>
            <a:ext cx="824747" cy="2943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smtClean="0"/>
              <a:t>语义分析</a:t>
            </a:r>
            <a:endParaRPr lang="zh-CN" altLang="en-US" sz="1200" dirty="0"/>
          </a:p>
        </p:txBody>
      </p:sp>
      <p:sp>
        <p:nvSpPr>
          <p:cNvPr id="52" name="圆角矩形 51"/>
          <p:cNvSpPr/>
          <p:nvPr/>
        </p:nvSpPr>
        <p:spPr>
          <a:xfrm>
            <a:off x="3202454" y="6100369"/>
            <a:ext cx="824747" cy="2943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smtClean="0"/>
              <a:t>数据挖</a:t>
            </a:r>
            <a:r>
              <a:rPr lang="zh-CN" altLang="en-US" sz="1200" dirty="0"/>
              <a:t>掘</a:t>
            </a:r>
          </a:p>
        </p:txBody>
      </p:sp>
      <p:pic>
        <p:nvPicPr>
          <p:cNvPr id="59" name="图片 58"/>
          <p:cNvPicPr>
            <a:picLocks noChangeAspect="1"/>
          </p:cNvPicPr>
          <p:nvPr/>
        </p:nvPicPr>
        <p:blipFill>
          <a:blip r:embed="rId2"/>
          <a:stretch>
            <a:fillRect/>
          </a:stretch>
        </p:blipFill>
        <p:spPr>
          <a:xfrm>
            <a:off x="6802576" y="1498276"/>
            <a:ext cx="1722812" cy="1087178"/>
          </a:xfrm>
          <a:prstGeom prst="rect">
            <a:avLst/>
          </a:prstGeom>
        </p:spPr>
      </p:pic>
      <p:pic>
        <p:nvPicPr>
          <p:cNvPr id="62" name="图片 61"/>
          <p:cNvPicPr>
            <a:picLocks noChangeAspect="1"/>
          </p:cNvPicPr>
          <p:nvPr/>
        </p:nvPicPr>
        <p:blipFill>
          <a:blip r:embed="rId3"/>
          <a:stretch>
            <a:fillRect/>
          </a:stretch>
        </p:blipFill>
        <p:spPr>
          <a:xfrm>
            <a:off x="9322911" y="1540284"/>
            <a:ext cx="1722812" cy="1077658"/>
          </a:xfrm>
          <a:prstGeom prst="rect">
            <a:avLst/>
          </a:prstGeom>
        </p:spPr>
      </p:pic>
      <p:grpSp>
        <p:nvGrpSpPr>
          <p:cNvPr id="66" name="组合 65"/>
          <p:cNvGrpSpPr/>
          <p:nvPr/>
        </p:nvGrpSpPr>
        <p:grpSpPr>
          <a:xfrm>
            <a:off x="6802576" y="3011321"/>
            <a:ext cx="1722812" cy="1149048"/>
            <a:chOff x="6160025" y="3635841"/>
            <a:chExt cx="1722812" cy="1149048"/>
          </a:xfrm>
        </p:grpSpPr>
        <p:pic>
          <p:nvPicPr>
            <p:cNvPr id="63" name="图片 62"/>
            <p:cNvPicPr>
              <a:picLocks noChangeAspect="1"/>
            </p:cNvPicPr>
            <p:nvPr/>
          </p:nvPicPr>
          <p:blipFill>
            <a:blip r:embed="rId4"/>
            <a:stretch>
              <a:fillRect/>
            </a:stretch>
          </p:blipFill>
          <p:spPr>
            <a:xfrm>
              <a:off x="6160025" y="3635841"/>
              <a:ext cx="1722812" cy="1149048"/>
            </a:xfrm>
            <a:prstGeom prst="rect">
              <a:avLst/>
            </a:prstGeom>
          </p:spPr>
        </p:pic>
        <p:pic>
          <p:nvPicPr>
            <p:cNvPr id="64" name="图片 63"/>
            <p:cNvPicPr>
              <a:picLocks noChangeAspect="1"/>
            </p:cNvPicPr>
            <p:nvPr/>
          </p:nvPicPr>
          <p:blipFill>
            <a:blip r:embed="rId5"/>
            <a:stretch>
              <a:fillRect/>
            </a:stretch>
          </p:blipFill>
          <p:spPr>
            <a:xfrm>
              <a:off x="6378492" y="3716511"/>
              <a:ext cx="1285875" cy="914400"/>
            </a:xfrm>
            <a:prstGeom prst="rect">
              <a:avLst/>
            </a:prstGeom>
          </p:spPr>
        </p:pic>
      </p:grpSp>
      <p:pic>
        <p:nvPicPr>
          <p:cNvPr id="65" name="图片 64"/>
          <p:cNvPicPr>
            <a:picLocks noChangeAspect="1"/>
          </p:cNvPicPr>
          <p:nvPr/>
        </p:nvPicPr>
        <p:blipFill>
          <a:blip r:embed="rId6"/>
          <a:stretch>
            <a:fillRect/>
          </a:stretch>
        </p:blipFill>
        <p:spPr>
          <a:xfrm>
            <a:off x="9322911" y="2982575"/>
            <a:ext cx="1722812" cy="1206539"/>
          </a:xfrm>
          <a:prstGeom prst="rect">
            <a:avLst/>
          </a:prstGeom>
        </p:spPr>
      </p:pic>
      <p:pic>
        <p:nvPicPr>
          <p:cNvPr id="67" name="图片 66"/>
          <p:cNvPicPr>
            <a:picLocks noChangeAspect="1"/>
          </p:cNvPicPr>
          <p:nvPr/>
        </p:nvPicPr>
        <p:blipFill>
          <a:blip r:embed="rId7"/>
          <a:stretch>
            <a:fillRect/>
          </a:stretch>
        </p:blipFill>
        <p:spPr>
          <a:xfrm>
            <a:off x="6802576" y="4534720"/>
            <a:ext cx="1722812" cy="1103046"/>
          </a:xfrm>
          <a:prstGeom prst="rect">
            <a:avLst/>
          </a:prstGeom>
        </p:spPr>
      </p:pic>
      <p:sp>
        <p:nvSpPr>
          <p:cNvPr id="69" name="矩形 68"/>
          <p:cNvSpPr/>
          <p:nvPr/>
        </p:nvSpPr>
        <p:spPr>
          <a:xfrm>
            <a:off x="7080230" y="2563092"/>
            <a:ext cx="800219" cy="276999"/>
          </a:xfrm>
          <a:prstGeom prst="rect">
            <a:avLst/>
          </a:prstGeom>
        </p:spPr>
        <p:txBody>
          <a:bodyPr wrap="none">
            <a:spAutoFit/>
          </a:bodyPr>
          <a:lstStyle/>
          <a:p>
            <a:r>
              <a:rPr lang="zh-CN" altLang="en-US" sz="1200" dirty="0">
                <a:solidFill>
                  <a:schemeClr val="bg1"/>
                </a:solidFill>
              </a:rPr>
              <a:t>经营管理</a:t>
            </a:r>
          </a:p>
        </p:txBody>
      </p:sp>
      <p:sp>
        <p:nvSpPr>
          <p:cNvPr id="70" name="矩形 69"/>
          <p:cNvSpPr/>
          <p:nvPr/>
        </p:nvSpPr>
        <p:spPr>
          <a:xfrm>
            <a:off x="9637100" y="2585454"/>
            <a:ext cx="800219" cy="276999"/>
          </a:xfrm>
          <a:prstGeom prst="rect">
            <a:avLst/>
          </a:prstGeom>
        </p:spPr>
        <p:txBody>
          <a:bodyPr wrap="none">
            <a:spAutoFit/>
          </a:bodyPr>
          <a:lstStyle/>
          <a:p>
            <a:r>
              <a:rPr lang="zh-CN" altLang="en-US" sz="1200" dirty="0" smtClean="0">
                <a:solidFill>
                  <a:schemeClr val="bg1"/>
                </a:solidFill>
              </a:rPr>
              <a:t>市场活动</a:t>
            </a:r>
            <a:endParaRPr lang="zh-CN" altLang="en-US" sz="1200" dirty="0">
              <a:solidFill>
                <a:schemeClr val="bg1"/>
              </a:solidFill>
            </a:endParaRPr>
          </a:p>
        </p:txBody>
      </p:sp>
      <p:sp>
        <p:nvSpPr>
          <p:cNvPr id="71" name="矩形 70"/>
          <p:cNvSpPr/>
          <p:nvPr/>
        </p:nvSpPr>
        <p:spPr>
          <a:xfrm>
            <a:off x="7109982" y="4147104"/>
            <a:ext cx="800219" cy="276999"/>
          </a:xfrm>
          <a:prstGeom prst="rect">
            <a:avLst/>
          </a:prstGeom>
        </p:spPr>
        <p:txBody>
          <a:bodyPr wrap="none">
            <a:spAutoFit/>
          </a:bodyPr>
          <a:lstStyle/>
          <a:p>
            <a:r>
              <a:rPr lang="zh-CN" altLang="en-US" sz="1200" dirty="0" smtClean="0">
                <a:solidFill>
                  <a:schemeClr val="bg1"/>
                </a:solidFill>
              </a:rPr>
              <a:t>市场口碑</a:t>
            </a:r>
            <a:endParaRPr lang="zh-CN" altLang="en-US" sz="1200" dirty="0">
              <a:solidFill>
                <a:schemeClr val="bg1"/>
              </a:solidFill>
            </a:endParaRPr>
          </a:p>
        </p:txBody>
      </p:sp>
      <p:sp>
        <p:nvSpPr>
          <p:cNvPr id="72" name="矩形 71"/>
          <p:cNvSpPr/>
          <p:nvPr/>
        </p:nvSpPr>
        <p:spPr>
          <a:xfrm>
            <a:off x="9710396" y="4147104"/>
            <a:ext cx="800219" cy="276999"/>
          </a:xfrm>
          <a:prstGeom prst="rect">
            <a:avLst/>
          </a:prstGeom>
        </p:spPr>
        <p:txBody>
          <a:bodyPr wrap="none">
            <a:spAutoFit/>
          </a:bodyPr>
          <a:lstStyle/>
          <a:p>
            <a:r>
              <a:rPr lang="zh-CN" altLang="en-US" sz="1200" dirty="0" smtClean="0">
                <a:solidFill>
                  <a:schemeClr val="bg1"/>
                </a:solidFill>
              </a:rPr>
              <a:t>分销管理</a:t>
            </a:r>
            <a:endParaRPr lang="zh-CN" altLang="en-US" sz="1200" dirty="0">
              <a:solidFill>
                <a:schemeClr val="bg1"/>
              </a:solidFill>
            </a:endParaRPr>
          </a:p>
        </p:txBody>
      </p:sp>
      <p:sp>
        <p:nvSpPr>
          <p:cNvPr id="73" name="矩形 72"/>
          <p:cNvSpPr/>
          <p:nvPr/>
        </p:nvSpPr>
        <p:spPr>
          <a:xfrm>
            <a:off x="7080230" y="5671919"/>
            <a:ext cx="800219" cy="276999"/>
          </a:xfrm>
          <a:prstGeom prst="rect">
            <a:avLst/>
          </a:prstGeom>
        </p:spPr>
        <p:txBody>
          <a:bodyPr wrap="none">
            <a:spAutoFit/>
          </a:bodyPr>
          <a:lstStyle/>
          <a:p>
            <a:r>
              <a:rPr lang="zh-CN" altLang="en-US" sz="1200" dirty="0" smtClean="0">
                <a:solidFill>
                  <a:schemeClr val="bg1"/>
                </a:solidFill>
              </a:rPr>
              <a:t>决策支持</a:t>
            </a:r>
            <a:endParaRPr lang="zh-CN" altLang="en-US" sz="1200" dirty="0">
              <a:solidFill>
                <a:schemeClr val="bg1"/>
              </a:solidFill>
            </a:endParaRPr>
          </a:p>
        </p:txBody>
      </p:sp>
      <p:sp>
        <p:nvSpPr>
          <p:cNvPr id="74" name="矩形 73"/>
          <p:cNvSpPr/>
          <p:nvPr/>
        </p:nvSpPr>
        <p:spPr>
          <a:xfrm>
            <a:off x="9675737" y="5654509"/>
            <a:ext cx="800219" cy="276999"/>
          </a:xfrm>
          <a:prstGeom prst="rect">
            <a:avLst/>
          </a:prstGeom>
        </p:spPr>
        <p:txBody>
          <a:bodyPr wrap="none">
            <a:spAutoFit/>
          </a:bodyPr>
          <a:lstStyle/>
          <a:p>
            <a:r>
              <a:rPr lang="zh-CN" altLang="en-US" sz="1200" dirty="0">
                <a:solidFill>
                  <a:schemeClr val="bg1"/>
                </a:solidFill>
              </a:rPr>
              <a:t>用</a:t>
            </a:r>
            <a:r>
              <a:rPr lang="zh-CN" altLang="en-US" sz="1200" dirty="0" smtClean="0">
                <a:solidFill>
                  <a:schemeClr val="bg1"/>
                </a:solidFill>
              </a:rPr>
              <a:t>户服务</a:t>
            </a:r>
            <a:endParaRPr lang="zh-CN" altLang="en-US" sz="1200" dirty="0">
              <a:solidFill>
                <a:schemeClr val="bg1"/>
              </a:solidFill>
            </a:endParaRPr>
          </a:p>
        </p:txBody>
      </p:sp>
      <p:pic>
        <p:nvPicPr>
          <p:cNvPr id="75" name="图片 74"/>
          <p:cNvPicPr>
            <a:picLocks noChangeAspect="1"/>
          </p:cNvPicPr>
          <p:nvPr/>
        </p:nvPicPr>
        <p:blipFill>
          <a:blip r:embed="rId8"/>
          <a:stretch>
            <a:fillRect/>
          </a:stretch>
        </p:blipFill>
        <p:spPr>
          <a:xfrm>
            <a:off x="9322912" y="4478599"/>
            <a:ext cx="1722812" cy="1103047"/>
          </a:xfrm>
          <a:prstGeom prst="rect">
            <a:avLst/>
          </a:prstGeom>
        </p:spPr>
      </p:pic>
      <p:pic>
        <p:nvPicPr>
          <p:cNvPr id="4" name="图片 3"/>
          <p:cNvPicPr>
            <a:picLocks noChangeAspect="1"/>
          </p:cNvPicPr>
          <p:nvPr/>
        </p:nvPicPr>
        <p:blipFill>
          <a:blip r:embed="rId9"/>
          <a:stretch>
            <a:fillRect/>
          </a:stretch>
        </p:blipFill>
        <p:spPr>
          <a:xfrm>
            <a:off x="369535" y="2941585"/>
            <a:ext cx="1992406" cy="1245602"/>
          </a:xfrm>
          <a:prstGeom prst="rect">
            <a:avLst/>
          </a:prstGeom>
        </p:spPr>
      </p:pic>
      <p:pic>
        <p:nvPicPr>
          <p:cNvPr id="5" name="图片 4"/>
          <p:cNvPicPr>
            <a:picLocks noChangeAspect="1"/>
          </p:cNvPicPr>
          <p:nvPr/>
        </p:nvPicPr>
        <p:blipFill>
          <a:blip r:embed="rId10"/>
          <a:stretch>
            <a:fillRect/>
          </a:stretch>
        </p:blipFill>
        <p:spPr>
          <a:xfrm>
            <a:off x="415135" y="1165299"/>
            <a:ext cx="1946806" cy="1190765"/>
          </a:xfrm>
          <a:prstGeom prst="rect">
            <a:avLst/>
          </a:prstGeom>
        </p:spPr>
      </p:pic>
      <p:pic>
        <p:nvPicPr>
          <p:cNvPr id="6" name="图片 5"/>
          <p:cNvPicPr>
            <a:picLocks noChangeAspect="1"/>
          </p:cNvPicPr>
          <p:nvPr/>
        </p:nvPicPr>
        <p:blipFill>
          <a:blip r:embed="rId11"/>
          <a:stretch>
            <a:fillRect/>
          </a:stretch>
        </p:blipFill>
        <p:spPr>
          <a:xfrm>
            <a:off x="2661224" y="1165299"/>
            <a:ext cx="1937924" cy="1248457"/>
          </a:xfrm>
          <a:prstGeom prst="rect">
            <a:avLst/>
          </a:prstGeom>
        </p:spPr>
      </p:pic>
      <p:pic>
        <p:nvPicPr>
          <p:cNvPr id="7" name="图片 6"/>
          <p:cNvPicPr>
            <a:picLocks noChangeAspect="1"/>
          </p:cNvPicPr>
          <p:nvPr/>
        </p:nvPicPr>
        <p:blipFill>
          <a:blip r:embed="rId12"/>
          <a:stretch>
            <a:fillRect/>
          </a:stretch>
        </p:blipFill>
        <p:spPr>
          <a:xfrm>
            <a:off x="369535" y="4690461"/>
            <a:ext cx="1992406" cy="1296209"/>
          </a:xfrm>
          <a:prstGeom prst="rect">
            <a:avLst/>
          </a:prstGeom>
        </p:spPr>
      </p:pic>
      <p:pic>
        <p:nvPicPr>
          <p:cNvPr id="8" name="图片 7"/>
          <p:cNvPicPr>
            <a:picLocks noChangeAspect="1"/>
          </p:cNvPicPr>
          <p:nvPr/>
        </p:nvPicPr>
        <p:blipFill>
          <a:blip r:embed="rId13"/>
          <a:stretch>
            <a:fillRect/>
          </a:stretch>
        </p:blipFill>
        <p:spPr>
          <a:xfrm>
            <a:off x="2661224" y="2941585"/>
            <a:ext cx="1985136" cy="1320610"/>
          </a:xfrm>
          <a:prstGeom prst="rect">
            <a:avLst/>
          </a:prstGeom>
        </p:spPr>
      </p:pic>
      <p:pic>
        <p:nvPicPr>
          <p:cNvPr id="9" name="图片 8"/>
          <p:cNvPicPr>
            <a:picLocks noChangeAspect="1"/>
          </p:cNvPicPr>
          <p:nvPr/>
        </p:nvPicPr>
        <p:blipFill>
          <a:blip r:embed="rId14"/>
          <a:stretch>
            <a:fillRect/>
          </a:stretch>
        </p:blipFill>
        <p:spPr>
          <a:xfrm>
            <a:off x="2642326" y="4690461"/>
            <a:ext cx="1956822" cy="1278799"/>
          </a:xfrm>
          <a:prstGeom prst="rect">
            <a:avLst/>
          </a:prstGeom>
        </p:spPr>
      </p:pic>
    </p:spTree>
    <p:extLst>
      <p:ext uri="{BB962C8B-B14F-4D97-AF65-F5344CB8AC3E}">
        <p14:creationId xmlns:p14="http://schemas.microsoft.com/office/powerpoint/2010/main" val="822683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目录</a:t>
            </a:r>
            <a:endParaRPr lang="zh-CN" altLang="en-US" dirty="0"/>
          </a:p>
        </p:txBody>
      </p:sp>
      <p:grpSp>
        <p:nvGrpSpPr>
          <p:cNvPr id="3" name="Group 433"/>
          <p:cNvGrpSpPr>
            <a:grpSpLocks/>
          </p:cNvGrpSpPr>
          <p:nvPr/>
        </p:nvGrpSpPr>
        <p:grpSpPr bwMode="auto">
          <a:xfrm>
            <a:off x="1933585" y="1481742"/>
            <a:ext cx="8791204" cy="3926898"/>
            <a:chOff x="2359" y="2311"/>
            <a:chExt cx="3394" cy="1685"/>
          </a:xfrm>
        </p:grpSpPr>
        <p:sp>
          <p:nvSpPr>
            <p:cNvPr id="4" name="Freeform 434"/>
            <p:cNvSpPr>
              <a:spLocks/>
            </p:cNvSpPr>
            <p:nvPr/>
          </p:nvSpPr>
          <p:spPr bwMode="auto">
            <a:xfrm>
              <a:off x="3401" y="2311"/>
              <a:ext cx="446" cy="239"/>
            </a:xfrm>
            <a:custGeom>
              <a:avLst/>
              <a:gdLst>
                <a:gd name="T0" fmla="*/ 369 w 446"/>
                <a:gd name="T1" fmla="*/ 3 h 239"/>
                <a:gd name="T2" fmla="*/ 360 w 446"/>
                <a:gd name="T3" fmla="*/ 7 h 239"/>
                <a:gd name="T4" fmla="*/ 387 w 446"/>
                <a:gd name="T5" fmla="*/ 10 h 239"/>
                <a:gd name="T6" fmla="*/ 386 w 446"/>
                <a:gd name="T7" fmla="*/ 13 h 239"/>
                <a:gd name="T8" fmla="*/ 360 w 446"/>
                <a:gd name="T9" fmla="*/ 16 h 239"/>
                <a:gd name="T10" fmla="*/ 364 w 446"/>
                <a:gd name="T11" fmla="*/ 20 h 239"/>
                <a:gd name="T12" fmla="*/ 406 w 446"/>
                <a:gd name="T13" fmla="*/ 13 h 239"/>
                <a:gd name="T14" fmla="*/ 444 w 446"/>
                <a:gd name="T15" fmla="*/ 14 h 239"/>
                <a:gd name="T16" fmla="*/ 442 w 446"/>
                <a:gd name="T17" fmla="*/ 22 h 239"/>
                <a:gd name="T18" fmla="*/ 412 w 446"/>
                <a:gd name="T19" fmla="*/ 24 h 239"/>
                <a:gd name="T20" fmla="*/ 387 w 446"/>
                <a:gd name="T21" fmla="*/ 34 h 239"/>
                <a:gd name="T22" fmla="*/ 376 w 446"/>
                <a:gd name="T23" fmla="*/ 46 h 239"/>
                <a:gd name="T24" fmla="*/ 389 w 446"/>
                <a:gd name="T25" fmla="*/ 54 h 239"/>
                <a:gd name="T26" fmla="*/ 376 w 446"/>
                <a:gd name="T27" fmla="*/ 57 h 239"/>
                <a:gd name="T28" fmla="*/ 364 w 446"/>
                <a:gd name="T29" fmla="*/ 63 h 239"/>
                <a:gd name="T30" fmla="*/ 376 w 446"/>
                <a:gd name="T31" fmla="*/ 67 h 239"/>
                <a:gd name="T32" fmla="*/ 376 w 446"/>
                <a:gd name="T33" fmla="*/ 73 h 239"/>
                <a:gd name="T34" fmla="*/ 386 w 446"/>
                <a:gd name="T35" fmla="*/ 76 h 239"/>
                <a:gd name="T36" fmla="*/ 367 w 446"/>
                <a:gd name="T37" fmla="*/ 79 h 239"/>
                <a:gd name="T38" fmla="*/ 359 w 446"/>
                <a:gd name="T39" fmla="*/ 89 h 239"/>
                <a:gd name="T40" fmla="*/ 340 w 446"/>
                <a:gd name="T41" fmla="*/ 96 h 239"/>
                <a:gd name="T42" fmla="*/ 337 w 446"/>
                <a:gd name="T43" fmla="*/ 107 h 239"/>
                <a:gd name="T44" fmla="*/ 337 w 446"/>
                <a:gd name="T45" fmla="*/ 110 h 239"/>
                <a:gd name="T46" fmla="*/ 339 w 446"/>
                <a:gd name="T47" fmla="*/ 120 h 239"/>
                <a:gd name="T48" fmla="*/ 307 w 446"/>
                <a:gd name="T49" fmla="*/ 113 h 239"/>
                <a:gd name="T50" fmla="*/ 303 w 446"/>
                <a:gd name="T51" fmla="*/ 119 h 239"/>
                <a:gd name="T52" fmla="*/ 297 w 446"/>
                <a:gd name="T53" fmla="*/ 124 h 239"/>
                <a:gd name="T54" fmla="*/ 329 w 446"/>
                <a:gd name="T55" fmla="*/ 127 h 239"/>
                <a:gd name="T56" fmla="*/ 306 w 446"/>
                <a:gd name="T57" fmla="*/ 140 h 239"/>
                <a:gd name="T58" fmla="*/ 263 w 446"/>
                <a:gd name="T59" fmla="*/ 149 h 239"/>
                <a:gd name="T60" fmla="*/ 219 w 446"/>
                <a:gd name="T61" fmla="*/ 171 h 239"/>
                <a:gd name="T62" fmla="*/ 176 w 446"/>
                <a:gd name="T63" fmla="*/ 179 h 239"/>
                <a:gd name="T64" fmla="*/ 160 w 446"/>
                <a:gd name="T65" fmla="*/ 197 h 239"/>
                <a:gd name="T66" fmla="*/ 137 w 446"/>
                <a:gd name="T67" fmla="*/ 216 h 239"/>
                <a:gd name="T68" fmla="*/ 112 w 446"/>
                <a:gd name="T69" fmla="*/ 239 h 239"/>
                <a:gd name="T70" fmla="*/ 87 w 446"/>
                <a:gd name="T71" fmla="*/ 230 h 239"/>
                <a:gd name="T72" fmla="*/ 67 w 446"/>
                <a:gd name="T73" fmla="*/ 196 h 239"/>
                <a:gd name="T74" fmla="*/ 73 w 446"/>
                <a:gd name="T75" fmla="*/ 187 h 239"/>
                <a:gd name="T76" fmla="*/ 66 w 446"/>
                <a:gd name="T77" fmla="*/ 190 h 239"/>
                <a:gd name="T78" fmla="*/ 76 w 446"/>
                <a:gd name="T79" fmla="*/ 149 h 239"/>
                <a:gd name="T80" fmla="*/ 86 w 446"/>
                <a:gd name="T81" fmla="*/ 151 h 239"/>
                <a:gd name="T82" fmla="*/ 90 w 446"/>
                <a:gd name="T83" fmla="*/ 147 h 239"/>
                <a:gd name="T84" fmla="*/ 107 w 446"/>
                <a:gd name="T85" fmla="*/ 133 h 239"/>
                <a:gd name="T86" fmla="*/ 96 w 446"/>
                <a:gd name="T87" fmla="*/ 110 h 239"/>
                <a:gd name="T88" fmla="*/ 83 w 446"/>
                <a:gd name="T89" fmla="*/ 103 h 239"/>
                <a:gd name="T90" fmla="*/ 90 w 446"/>
                <a:gd name="T91" fmla="*/ 89 h 239"/>
                <a:gd name="T92" fmla="*/ 77 w 446"/>
                <a:gd name="T93" fmla="*/ 67 h 239"/>
                <a:gd name="T94" fmla="*/ 29 w 446"/>
                <a:gd name="T95" fmla="*/ 64 h 239"/>
                <a:gd name="T96" fmla="*/ 12 w 446"/>
                <a:gd name="T97" fmla="*/ 59 h 239"/>
                <a:gd name="T98" fmla="*/ 28 w 446"/>
                <a:gd name="T99" fmla="*/ 56 h 239"/>
                <a:gd name="T100" fmla="*/ 39 w 446"/>
                <a:gd name="T101" fmla="*/ 56 h 239"/>
                <a:gd name="T102" fmla="*/ 25 w 446"/>
                <a:gd name="T103" fmla="*/ 52 h 239"/>
                <a:gd name="T104" fmla="*/ 6 w 446"/>
                <a:gd name="T105" fmla="*/ 50 h 239"/>
                <a:gd name="T106" fmla="*/ 2 w 446"/>
                <a:gd name="T107" fmla="*/ 44 h 239"/>
                <a:gd name="T108" fmla="*/ 23 w 446"/>
                <a:gd name="T109" fmla="*/ 37 h 239"/>
                <a:gd name="T110" fmla="*/ 59 w 446"/>
                <a:gd name="T111" fmla="*/ 36 h 239"/>
                <a:gd name="T112" fmla="*/ 67 w 446"/>
                <a:gd name="T113" fmla="*/ 24 h 239"/>
                <a:gd name="T114" fmla="*/ 123 w 446"/>
                <a:gd name="T115" fmla="*/ 17 h 239"/>
                <a:gd name="T116" fmla="*/ 166 w 446"/>
                <a:gd name="T117" fmla="*/ 14 h 239"/>
                <a:gd name="T118" fmla="*/ 220 w 446"/>
                <a:gd name="T119" fmla="*/ 10 h 239"/>
                <a:gd name="T120" fmla="*/ 293 w 446"/>
                <a:gd name="T121" fmla="*/ 4 h 239"/>
                <a:gd name="T122" fmla="*/ 326 w 446"/>
                <a:gd name="T123" fmla="*/ 2 h 2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6"/>
                <a:gd name="T187" fmla="*/ 0 h 239"/>
                <a:gd name="T188" fmla="*/ 446 w 446"/>
                <a:gd name="T189" fmla="*/ 239 h 2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6" h="239">
                  <a:moveTo>
                    <a:pt x="332" y="0"/>
                  </a:moveTo>
                  <a:lnTo>
                    <a:pt x="350" y="2"/>
                  </a:lnTo>
                  <a:lnTo>
                    <a:pt x="369" y="3"/>
                  </a:lnTo>
                  <a:lnTo>
                    <a:pt x="370" y="4"/>
                  </a:lnTo>
                  <a:lnTo>
                    <a:pt x="370" y="6"/>
                  </a:lnTo>
                  <a:lnTo>
                    <a:pt x="360" y="7"/>
                  </a:lnTo>
                  <a:lnTo>
                    <a:pt x="352" y="9"/>
                  </a:lnTo>
                  <a:lnTo>
                    <a:pt x="370" y="9"/>
                  </a:lnTo>
                  <a:lnTo>
                    <a:pt x="387" y="10"/>
                  </a:lnTo>
                  <a:lnTo>
                    <a:pt x="387" y="12"/>
                  </a:lnTo>
                  <a:lnTo>
                    <a:pt x="386" y="13"/>
                  </a:lnTo>
                  <a:lnTo>
                    <a:pt x="383" y="14"/>
                  </a:lnTo>
                  <a:lnTo>
                    <a:pt x="372" y="14"/>
                  </a:lnTo>
                  <a:lnTo>
                    <a:pt x="360" y="16"/>
                  </a:lnTo>
                  <a:lnTo>
                    <a:pt x="360" y="17"/>
                  </a:lnTo>
                  <a:lnTo>
                    <a:pt x="360" y="20"/>
                  </a:lnTo>
                  <a:lnTo>
                    <a:pt x="364" y="20"/>
                  </a:lnTo>
                  <a:lnTo>
                    <a:pt x="367" y="20"/>
                  </a:lnTo>
                  <a:lnTo>
                    <a:pt x="386" y="16"/>
                  </a:lnTo>
                  <a:lnTo>
                    <a:pt x="406" y="13"/>
                  </a:lnTo>
                  <a:lnTo>
                    <a:pt x="426" y="12"/>
                  </a:lnTo>
                  <a:lnTo>
                    <a:pt x="444" y="13"/>
                  </a:lnTo>
                  <a:lnTo>
                    <a:pt x="444" y="14"/>
                  </a:lnTo>
                  <a:lnTo>
                    <a:pt x="446" y="16"/>
                  </a:lnTo>
                  <a:lnTo>
                    <a:pt x="444" y="19"/>
                  </a:lnTo>
                  <a:lnTo>
                    <a:pt x="442" y="22"/>
                  </a:lnTo>
                  <a:lnTo>
                    <a:pt x="432" y="22"/>
                  </a:lnTo>
                  <a:lnTo>
                    <a:pt x="422" y="23"/>
                  </a:lnTo>
                  <a:lnTo>
                    <a:pt x="412" y="24"/>
                  </a:lnTo>
                  <a:lnTo>
                    <a:pt x="403" y="27"/>
                  </a:lnTo>
                  <a:lnTo>
                    <a:pt x="394" y="30"/>
                  </a:lnTo>
                  <a:lnTo>
                    <a:pt x="387" y="34"/>
                  </a:lnTo>
                  <a:lnTo>
                    <a:pt x="380" y="37"/>
                  </a:lnTo>
                  <a:lnTo>
                    <a:pt x="374" y="42"/>
                  </a:lnTo>
                  <a:lnTo>
                    <a:pt x="376" y="46"/>
                  </a:lnTo>
                  <a:lnTo>
                    <a:pt x="376" y="50"/>
                  </a:lnTo>
                  <a:lnTo>
                    <a:pt x="383" y="53"/>
                  </a:lnTo>
                  <a:lnTo>
                    <a:pt x="389" y="54"/>
                  </a:lnTo>
                  <a:lnTo>
                    <a:pt x="389" y="56"/>
                  </a:lnTo>
                  <a:lnTo>
                    <a:pt x="387" y="57"/>
                  </a:lnTo>
                  <a:lnTo>
                    <a:pt x="376" y="57"/>
                  </a:lnTo>
                  <a:lnTo>
                    <a:pt x="364" y="59"/>
                  </a:lnTo>
                  <a:lnTo>
                    <a:pt x="364" y="60"/>
                  </a:lnTo>
                  <a:lnTo>
                    <a:pt x="364" y="63"/>
                  </a:lnTo>
                  <a:lnTo>
                    <a:pt x="370" y="63"/>
                  </a:lnTo>
                  <a:lnTo>
                    <a:pt x="374" y="64"/>
                  </a:lnTo>
                  <a:lnTo>
                    <a:pt x="376" y="67"/>
                  </a:lnTo>
                  <a:lnTo>
                    <a:pt x="376" y="72"/>
                  </a:lnTo>
                  <a:lnTo>
                    <a:pt x="376" y="73"/>
                  </a:lnTo>
                  <a:lnTo>
                    <a:pt x="382" y="73"/>
                  </a:lnTo>
                  <a:lnTo>
                    <a:pt x="386" y="73"/>
                  </a:lnTo>
                  <a:lnTo>
                    <a:pt x="386" y="76"/>
                  </a:lnTo>
                  <a:lnTo>
                    <a:pt x="384" y="79"/>
                  </a:lnTo>
                  <a:lnTo>
                    <a:pt x="376" y="79"/>
                  </a:lnTo>
                  <a:lnTo>
                    <a:pt x="367" y="79"/>
                  </a:lnTo>
                  <a:lnTo>
                    <a:pt x="367" y="83"/>
                  </a:lnTo>
                  <a:lnTo>
                    <a:pt x="367" y="87"/>
                  </a:lnTo>
                  <a:lnTo>
                    <a:pt x="359" y="89"/>
                  </a:lnTo>
                  <a:lnTo>
                    <a:pt x="353" y="90"/>
                  </a:lnTo>
                  <a:lnTo>
                    <a:pt x="347" y="93"/>
                  </a:lnTo>
                  <a:lnTo>
                    <a:pt x="340" y="96"/>
                  </a:lnTo>
                  <a:lnTo>
                    <a:pt x="342" y="102"/>
                  </a:lnTo>
                  <a:lnTo>
                    <a:pt x="343" y="107"/>
                  </a:lnTo>
                  <a:lnTo>
                    <a:pt x="337" y="107"/>
                  </a:lnTo>
                  <a:lnTo>
                    <a:pt x="332" y="107"/>
                  </a:lnTo>
                  <a:lnTo>
                    <a:pt x="336" y="109"/>
                  </a:lnTo>
                  <a:lnTo>
                    <a:pt x="337" y="110"/>
                  </a:lnTo>
                  <a:lnTo>
                    <a:pt x="339" y="113"/>
                  </a:lnTo>
                  <a:lnTo>
                    <a:pt x="340" y="119"/>
                  </a:lnTo>
                  <a:lnTo>
                    <a:pt x="339" y="120"/>
                  </a:lnTo>
                  <a:lnTo>
                    <a:pt x="339" y="121"/>
                  </a:lnTo>
                  <a:lnTo>
                    <a:pt x="322" y="117"/>
                  </a:lnTo>
                  <a:lnTo>
                    <a:pt x="307" y="113"/>
                  </a:lnTo>
                  <a:lnTo>
                    <a:pt x="309" y="116"/>
                  </a:lnTo>
                  <a:lnTo>
                    <a:pt x="310" y="119"/>
                  </a:lnTo>
                  <a:lnTo>
                    <a:pt x="303" y="119"/>
                  </a:lnTo>
                  <a:lnTo>
                    <a:pt x="297" y="119"/>
                  </a:lnTo>
                  <a:lnTo>
                    <a:pt x="297" y="121"/>
                  </a:lnTo>
                  <a:lnTo>
                    <a:pt x="297" y="124"/>
                  </a:lnTo>
                  <a:lnTo>
                    <a:pt x="313" y="124"/>
                  </a:lnTo>
                  <a:lnTo>
                    <a:pt x="327" y="124"/>
                  </a:lnTo>
                  <a:lnTo>
                    <a:pt x="329" y="127"/>
                  </a:lnTo>
                  <a:lnTo>
                    <a:pt x="329" y="131"/>
                  </a:lnTo>
                  <a:lnTo>
                    <a:pt x="317" y="136"/>
                  </a:lnTo>
                  <a:lnTo>
                    <a:pt x="306" y="140"/>
                  </a:lnTo>
                  <a:lnTo>
                    <a:pt x="294" y="143"/>
                  </a:lnTo>
                  <a:lnTo>
                    <a:pt x="285" y="147"/>
                  </a:lnTo>
                  <a:lnTo>
                    <a:pt x="263" y="149"/>
                  </a:lnTo>
                  <a:lnTo>
                    <a:pt x="243" y="150"/>
                  </a:lnTo>
                  <a:lnTo>
                    <a:pt x="232" y="161"/>
                  </a:lnTo>
                  <a:lnTo>
                    <a:pt x="219" y="171"/>
                  </a:lnTo>
                  <a:lnTo>
                    <a:pt x="207" y="174"/>
                  </a:lnTo>
                  <a:lnTo>
                    <a:pt x="192" y="177"/>
                  </a:lnTo>
                  <a:lnTo>
                    <a:pt x="176" y="179"/>
                  </a:lnTo>
                  <a:lnTo>
                    <a:pt x="163" y="181"/>
                  </a:lnTo>
                  <a:lnTo>
                    <a:pt x="162" y="190"/>
                  </a:lnTo>
                  <a:lnTo>
                    <a:pt x="160" y="197"/>
                  </a:lnTo>
                  <a:lnTo>
                    <a:pt x="149" y="204"/>
                  </a:lnTo>
                  <a:lnTo>
                    <a:pt x="139" y="210"/>
                  </a:lnTo>
                  <a:lnTo>
                    <a:pt x="137" y="216"/>
                  </a:lnTo>
                  <a:lnTo>
                    <a:pt x="136" y="221"/>
                  </a:lnTo>
                  <a:lnTo>
                    <a:pt x="125" y="230"/>
                  </a:lnTo>
                  <a:lnTo>
                    <a:pt x="112" y="239"/>
                  </a:lnTo>
                  <a:lnTo>
                    <a:pt x="105" y="233"/>
                  </a:lnTo>
                  <a:lnTo>
                    <a:pt x="95" y="229"/>
                  </a:lnTo>
                  <a:lnTo>
                    <a:pt x="87" y="230"/>
                  </a:lnTo>
                  <a:lnTo>
                    <a:pt x="80" y="230"/>
                  </a:lnTo>
                  <a:lnTo>
                    <a:pt x="75" y="213"/>
                  </a:lnTo>
                  <a:lnTo>
                    <a:pt x="67" y="196"/>
                  </a:lnTo>
                  <a:lnTo>
                    <a:pt x="72" y="191"/>
                  </a:lnTo>
                  <a:lnTo>
                    <a:pt x="76" y="187"/>
                  </a:lnTo>
                  <a:lnTo>
                    <a:pt x="73" y="187"/>
                  </a:lnTo>
                  <a:lnTo>
                    <a:pt x="70" y="187"/>
                  </a:lnTo>
                  <a:lnTo>
                    <a:pt x="69" y="189"/>
                  </a:lnTo>
                  <a:lnTo>
                    <a:pt x="66" y="190"/>
                  </a:lnTo>
                  <a:lnTo>
                    <a:pt x="70" y="170"/>
                  </a:lnTo>
                  <a:lnTo>
                    <a:pt x="76" y="149"/>
                  </a:lnTo>
                  <a:lnTo>
                    <a:pt x="77" y="149"/>
                  </a:lnTo>
                  <a:lnTo>
                    <a:pt x="82" y="150"/>
                  </a:lnTo>
                  <a:lnTo>
                    <a:pt x="86" y="151"/>
                  </a:lnTo>
                  <a:lnTo>
                    <a:pt x="89" y="151"/>
                  </a:lnTo>
                  <a:lnTo>
                    <a:pt x="93" y="150"/>
                  </a:lnTo>
                  <a:lnTo>
                    <a:pt x="90" y="147"/>
                  </a:lnTo>
                  <a:lnTo>
                    <a:pt x="89" y="144"/>
                  </a:lnTo>
                  <a:lnTo>
                    <a:pt x="99" y="139"/>
                  </a:lnTo>
                  <a:lnTo>
                    <a:pt x="107" y="133"/>
                  </a:lnTo>
                  <a:lnTo>
                    <a:pt x="106" y="121"/>
                  </a:lnTo>
                  <a:lnTo>
                    <a:pt x="103" y="110"/>
                  </a:lnTo>
                  <a:lnTo>
                    <a:pt x="96" y="110"/>
                  </a:lnTo>
                  <a:lnTo>
                    <a:pt x="90" y="109"/>
                  </a:lnTo>
                  <a:lnTo>
                    <a:pt x="86" y="107"/>
                  </a:lnTo>
                  <a:lnTo>
                    <a:pt x="83" y="103"/>
                  </a:lnTo>
                  <a:lnTo>
                    <a:pt x="86" y="99"/>
                  </a:lnTo>
                  <a:lnTo>
                    <a:pt x="89" y="94"/>
                  </a:lnTo>
                  <a:lnTo>
                    <a:pt x="90" y="89"/>
                  </a:lnTo>
                  <a:lnTo>
                    <a:pt x="92" y="82"/>
                  </a:lnTo>
                  <a:lnTo>
                    <a:pt x="83" y="76"/>
                  </a:lnTo>
                  <a:lnTo>
                    <a:pt x="77" y="67"/>
                  </a:lnTo>
                  <a:lnTo>
                    <a:pt x="60" y="66"/>
                  </a:lnTo>
                  <a:lnTo>
                    <a:pt x="45" y="66"/>
                  </a:lnTo>
                  <a:lnTo>
                    <a:pt x="29" y="64"/>
                  </a:lnTo>
                  <a:lnTo>
                    <a:pt x="12" y="64"/>
                  </a:lnTo>
                  <a:lnTo>
                    <a:pt x="12" y="62"/>
                  </a:lnTo>
                  <a:lnTo>
                    <a:pt x="12" y="59"/>
                  </a:lnTo>
                  <a:lnTo>
                    <a:pt x="13" y="57"/>
                  </a:lnTo>
                  <a:lnTo>
                    <a:pt x="15" y="56"/>
                  </a:lnTo>
                  <a:lnTo>
                    <a:pt x="28" y="56"/>
                  </a:lnTo>
                  <a:lnTo>
                    <a:pt x="39" y="57"/>
                  </a:lnTo>
                  <a:lnTo>
                    <a:pt x="39" y="56"/>
                  </a:lnTo>
                  <a:lnTo>
                    <a:pt x="38" y="53"/>
                  </a:lnTo>
                  <a:lnTo>
                    <a:pt x="36" y="50"/>
                  </a:lnTo>
                  <a:lnTo>
                    <a:pt x="25" y="52"/>
                  </a:lnTo>
                  <a:lnTo>
                    <a:pt x="15" y="52"/>
                  </a:lnTo>
                  <a:lnTo>
                    <a:pt x="10" y="52"/>
                  </a:lnTo>
                  <a:lnTo>
                    <a:pt x="6" y="50"/>
                  </a:lnTo>
                  <a:lnTo>
                    <a:pt x="3" y="49"/>
                  </a:lnTo>
                  <a:lnTo>
                    <a:pt x="0" y="46"/>
                  </a:lnTo>
                  <a:lnTo>
                    <a:pt x="2" y="44"/>
                  </a:lnTo>
                  <a:lnTo>
                    <a:pt x="5" y="42"/>
                  </a:lnTo>
                  <a:lnTo>
                    <a:pt x="15" y="39"/>
                  </a:lnTo>
                  <a:lnTo>
                    <a:pt x="23" y="37"/>
                  </a:lnTo>
                  <a:lnTo>
                    <a:pt x="32" y="36"/>
                  </a:lnTo>
                  <a:lnTo>
                    <a:pt x="42" y="36"/>
                  </a:lnTo>
                  <a:lnTo>
                    <a:pt x="59" y="36"/>
                  </a:lnTo>
                  <a:lnTo>
                    <a:pt x="76" y="36"/>
                  </a:lnTo>
                  <a:lnTo>
                    <a:pt x="72" y="30"/>
                  </a:lnTo>
                  <a:lnTo>
                    <a:pt x="67" y="24"/>
                  </a:lnTo>
                  <a:lnTo>
                    <a:pt x="87" y="23"/>
                  </a:lnTo>
                  <a:lnTo>
                    <a:pt x="106" y="22"/>
                  </a:lnTo>
                  <a:lnTo>
                    <a:pt x="123" y="17"/>
                  </a:lnTo>
                  <a:lnTo>
                    <a:pt x="140" y="12"/>
                  </a:lnTo>
                  <a:lnTo>
                    <a:pt x="153" y="13"/>
                  </a:lnTo>
                  <a:lnTo>
                    <a:pt x="166" y="14"/>
                  </a:lnTo>
                  <a:lnTo>
                    <a:pt x="180" y="14"/>
                  </a:lnTo>
                  <a:lnTo>
                    <a:pt x="193" y="13"/>
                  </a:lnTo>
                  <a:lnTo>
                    <a:pt x="220" y="10"/>
                  </a:lnTo>
                  <a:lnTo>
                    <a:pt x="249" y="6"/>
                  </a:lnTo>
                  <a:lnTo>
                    <a:pt x="267" y="4"/>
                  </a:lnTo>
                  <a:lnTo>
                    <a:pt x="293" y="4"/>
                  </a:lnTo>
                  <a:lnTo>
                    <a:pt x="306" y="3"/>
                  </a:lnTo>
                  <a:lnTo>
                    <a:pt x="317" y="3"/>
                  </a:lnTo>
                  <a:lnTo>
                    <a:pt x="326" y="2"/>
                  </a:lnTo>
                  <a:lnTo>
                    <a:pt x="33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 name="Freeform 435"/>
            <p:cNvSpPr>
              <a:spLocks/>
            </p:cNvSpPr>
            <p:nvPr/>
          </p:nvSpPr>
          <p:spPr bwMode="auto">
            <a:xfrm>
              <a:off x="3276" y="2315"/>
              <a:ext cx="234" cy="63"/>
            </a:xfrm>
            <a:custGeom>
              <a:avLst/>
              <a:gdLst>
                <a:gd name="T0" fmla="*/ 175 w 234"/>
                <a:gd name="T1" fmla="*/ 2 h 63"/>
                <a:gd name="T2" fmla="*/ 214 w 234"/>
                <a:gd name="T3" fmla="*/ 5 h 63"/>
                <a:gd name="T4" fmla="*/ 234 w 234"/>
                <a:gd name="T5" fmla="*/ 8 h 63"/>
                <a:gd name="T6" fmla="*/ 211 w 234"/>
                <a:gd name="T7" fmla="*/ 12 h 63"/>
                <a:gd name="T8" fmla="*/ 180 w 234"/>
                <a:gd name="T9" fmla="*/ 20 h 63"/>
                <a:gd name="T10" fmla="*/ 145 w 234"/>
                <a:gd name="T11" fmla="*/ 28 h 63"/>
                <a:gd name="T12" fmla="*/ 114 w 234"/>
                <a:gd name="T13" fmla="*/ 30 h 63"/>
                <a:gd name="T14" fmla="*/ 100 w 234"/>
                <a:gd name="T15" fmla="*/ 33 h 63"/>
                <a:gd name="T16" fmla="*/ 104 w 234"/>
                <a:gd name="T17" fmla="*/ 35 h 63"/>
                <a:gd name="T18" fmla="*/ 108 w 234"/>
                <a:gd name="T19" fmla="*/ 39 h 63"/>
                <a:gd name="T20" fmla="*/ 107 w 234"/>
                <a:gd name="T21" fmla="*/ 42 h 63"/>
                <a:gd name="T22" fmla="*/ 93 w 234"/>
                <a:gd name="T23" fmla="*/ 45 h 63"/>
                <a:gd name="T24" fmla="*/ 71 w 234"/>
                <a:gd name="T25" fmla="*/ 56 h 63"/>
                <a:gd name="T26" fmla="*/ 53 w 234"/>
                <a:gd name="T27" fmla="*/ 63 h 63"/>
                <a:gd name="T28" fmla="*/ 13 w 234"/>
                <a:gd name="T29" fmla="*/ 59 h 63"/>
                <a:gd name="T30" fmla="*/ 0 w 234"/>
                <a:gd name="T31" fmla="*/ 56 h 63"/>
                <a:gd name="T32" fmla="*/ 0 w 234"/>
                <a:gd name="T33" fmla="*/ 53 h 63"/>
                <a:gd name="T34" fmla="*/ 11 w 234"/>
                <a:gd name="T35" fmla="*/ 53 h 63"/>
                <a:gd name="T36" fmla="*/ 30 w 234"/>
                <a:gd name="T37" fmla="*/ 50 h 63"/>
                <a:gd name="T38" fmla="*/ 38 w 234"/>
                <a:gd name="T39" fmla="*/ 46 h 63"/>
                <a:gd name="T40" fmla="*/ 40 w 234"/>
                <a:gd name="T41" fmla="*/ 43 h 63"/>
                <a:gd name="T42" fmla="*/ 47 w 234"/>
                <a:gd name="T43" fmla="*/ 40 h 63"/>
                <a:gd name="T44" fmla="*/ 51 w 234"/>
                <a:gd name="T45" fmla="*/ 38 h 63"/>
                <a:gd name="T46" fmla="*/ 53 w 234"/>
                <a:gd name="T47" fmla="*/ 38 h 63"/>
                <a:gd name="T48" fmla="*/ 61 w 234"/>
                <a:gd name="T49" fmla="*/ 38 h 63"/>
                <a:gd name="T50" fmla="*/ 60 w 234"/>
                <a:gd name="T51" fmla="*/ 33 h 63"/>
                <a:gd name="T52" fmla="*/ 57 w 234"/>
                <a:gd name="T53" fmla="*/ 26 h 63"/>
                <a:gd name="T54" fmla="*/ 73 w 234"/>
                <a:gd name="T55" fmla="*/ 26 h 63"/>
                <a:gd name="T56" fmla="*/ 88 w 234"/>
                <a:gd name="T57" fmla="*/ 26 h 63"/>
                <a:gd name="T58" fmla="*/ 98 w 234"/>
                <a:gd name="T59" fmla="*/ 22 h 63"/>
                <a:gd name="T60" fmla="*/ 110 w 234"/>
                <a:gd name="T61" fmla="*/ 20 h 63"/>
                <a:gd name="T62" fmla="*/ 120 w 234"/>
                <a:gd name="T63" fmla="*/ 18 h 63"/>
                <a:gd name="T64" fmla="*/ 107 w 234"/>
                <a:gd name="T65" fmla="*/ 18 h 63"/>
                <a:gd name="T66" fmla="*/ 80 w 234"/>
                <a:gd name="T67" fmla="*/ 16 h 63"/>
                <a:gd name="T68" fmla="*/ 64 w 234"/>
                <a:gd name="T69" fmla="*/ 13 h 63"/>
                <a:gd name="T70" fmla="*/ 57 w 234"/>
                <a:gd name="T71" fmla="*/ 9 h 63"/>
                <a:gd name="T72" fmla="*/ 83 w 234"/>
                <a:gd name="T73" fmla="*/ 6 h 63"/>
                <a:gd name="T74" fmla="*/ 123 w 234"/>
                <a:gd name="T75" fmla="*/ 6 h 63"/>
                <a:gd name="T76" fmla="*/ 145 w 234"/>
                <a:gd name="T77" fmla="*/ 3 h 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63"/>
                <a:gd name="T119" fmla="*/ 234 w 234"/>
                <a:gd name="T120" fmla="*/ 63 h 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63">
                  <a:moveTo>
                    <a:pt x="155" y="0"/>
                  </a:moveTo>
                  <a:lnTo>
                    <a:pt x="175" y="2"/>
                  </a:lnTo>
                  <a:lnTo>
                    <a:pt x="194" y="3"/>
                  </a:lnTo>
                  <a:lnTo>
                    <a:pt x="214" y="5"/>
                  </a:lnTo>
                  <a:lnTo>
                    <a:pt x="234" y="6"/>
                  </a:lnTo>
                  <a:lnTo>
                    <a:pt x="234" y="8"/>
                  </a:lnTo>
                  <a:lnTo>
                    <a:pt x="232" y="9"/>
                  </a:lnTo>
                  <a:lnTo>
                    <a:pt x="211" y="12"/>
                  </a:lnTo>
                  <a:lnTo>
                    <a:pt x="194" y="16"/>
                  </a:lnTo>
                  <a:lnTo>
                    <a:pt x="180" y="20"/>
                  </a:lnTo>
                  <a:lnTo>
                    <a:pt x="161" y="26"/>
                  </a:lnTo>
                  <a:lnTo>
                    <a:pt x="145" y="28"/>
                  </a:lnTo>
                  <a:lnTo>
                    <a:pt x="130" y="29"/>
                  </a:lnTo>
                  <a:lnTo>
                    <a:pt x="114" y="30"/>
                  </a:lnTo>
                  <a:lnTo>
                    <a:pt x="100" y="32"/>
                  </a:lnTo>
                  <a:lnTo>
                    <a:pt x="100" y="33"/>
                  </a:lnTo>
                  <a:lnTo>
                    <a:pt x="104" y="35"/>
                  </a:lnTo>
                  <a:lnTo>
                    <a:pt x="108" y="35"/>
                  </a:lnTo>
                  <a:lnTo>
                    <a:pt x="108" y="39"/>
                  </a:lnTo>
                  <a:lnTo>
                    <a:pt x="108" y="42"/>
                  </a:lnTo>
                  <a:lnTo>
                    <a:pt x="107" y="42"/>
                  </a:lnTo>
                  <a:lnTo>
                    <a:pt x="105" y="42"/>
                  </a:lnTo>
                  <a:lnTo>
                    <a:pt x="93" y="45"/>
                  </a:lnTo>
                  <a:lnTo>
                    <a:pt x="78" y="48"/>
                  </a:lnTo>
                  <a:lnTo>
                    <a:pt x="71" y="56"/>
                  </a:lnTo>
                  <a:lnTo>
                    <a:pt x="63" y="63"/>
                  </a:lnTo>
                  <a:lnTo>
                    <a:pt x="53" y="63"/>
                  </a:lnTo>
                  <a:lnTo>
                    <a:pt x="33" y="60"/>
                  </a:lnTo>
                  <a:lnTo>
                    <a:pt x="13" y="59"/>
                  </a:lnTo>
                  <a:lnTo>
                    <a:pt x="1" y="58"/>
                  </a:lnTo>
                  <a:lnTo>
                    <a:pt x="0" y="56"/>
                  </a:lnTo>
                  <a:lnTo>
                    <a:pt x="0" y="55"/>
                  </a:lnTo>
                  <a:lnTo>
                    <a:pt x="0" y="53"/>
                  </a:lnTo>
                  <a:lnTo>
                    <a:pt x="11" y="53"/>
                  </a:lnTo>
                  <a:lnTo>
                    <a:pt x="24" y="52"/>
                  </a:lnTo>
                  <a:lnTo>
                    <a:pt x="30" y="50"/>
                  </a:lnTo>
                  <a:lnTo>
                    <a:pt x="35" y="49"/>
                  </a:lnTo>
                  <a:lnTo>
                    <a:pt x="38" y="46"/>
                  </a:lnTo>
                  <a:lnTo>
                    <a:pt x="40" y="43"/>
                  </a:lnTo>
                  <a:lnTo>
                    <a:pt x="40" y="42"/>
                  </a:lnTo>
                  <a:lnTo>
                    <a:pt x="47" y="40"/>
                  </a:lnTo>
                  <a:lnTo>
                    <a:pt x="55" y="39"/>
                  </a:lnTo>
                  <a:lnTo>
                    <a:pt x="51" y="38"/>
                  </a:lnTo>
                  <a:lnTo>
                    <a:pt x="47" y="36"/>
                  </a:lnTo>
                  <a:lnTo>
                    <a:pt x="53" y="38"/>
                  </a:lnTo>
                  <a:lnTo>
                    <a:pt x="57" y="38"/>
                  </a:lnTo>
                  <a:lnTo>
                    <a:pt x="61" y="38"/>
                  </a:lnTo>
                  <a:lnTo>
                    <a:pt x="64" y="36"/>
                  </a:lnTo>
                  <a:lnTo>
                    <a:pt x="60" y="33"/>
                  </a:lnTo>
                  <a:lnTo>
                    <a:pt x="57" y="29"/>
                  </a:lnTo>
                  <a:lnTo>
                    <a:pt x="57" y="26"/>
                  </a:lnTo>
                  <a:lnTo>
                    <a:pt x="58" y="23"/>
                  </a:lnTo>
                  <a:lnTo>
                    <a:pt x="73" y="26"/>
                  </a:lnTo>
                  <a:lnTo>
                    <a:pt x="85" y="30"/>
                  </a:lnTo>
                  <a:lnTo>
                    <a:pt x="88" y="26"/>
                  </a:lnTo>
                  <a:lnTo>
                    <a:pt x="93" y="25"/>
                  </a:lnTo>
                  <a:lnTo>
                    <a:pt x="98" y="22"/>
                  </a:lnTo>
                  <a:lnTo>
                    <a:pt x="104" y="22"/>
                  </a:lnTo>
                  <a:lnTo>
                    <a:pt x="110" y="20"/>
                  </a:lnTo>
                  <a:lnTo>
                    <a:pt x="115" y="19"/>
                  </a:lnTo>
                  <a:lnTo>
                    <a:pt x="120" y="18"/>
                  </a:lnTo>
                  <a:lnTo>
                    <a:pt x="124" y="15"/>
                  </a:lnTo>
                  <a:lnTo>
                    <a:pt x="107" y="18"/>
                  </a:lnTo>
                  <a:lnTo>
                    <a:pt x="90" y="18"/>
                  </a:lnTo>
                  <a:lnTo>
                    <a:pt x="80" y="16"/>
                  </a:lnTo>
                  <a:lnTo>
                    <a:pt x="73" y="15"/>
                  </a:lnTo>
                  <a:lnTo>
                    <a:pt x="64" y="13"/>
                  </a:lnTo>
                  <a:lnTo>
                    <a:pt x="57" y="10"/>
                  </a:lnTo>
                  <a:lnTo>
                    <a:pt x="57" y="9"/>
                  </a:lnTo>
                  <a:lnTo>
                    <a:pt x="58" y="8"/>
                  </a:lnTo>
                  <a:lnTo>
                    <a:pt x="83" y="6"/>
                  </a:lnTo>
                  <a:lnTo>
                    <a:pt x="110" y="6"/>
                  </a:lnTo>
                  <a:lnTo>
                    <a:pt x="123" y="6"/>
                  </a:lnTo>
                  <a:lnTo>
                    <a:pt x="134" y="6"/>
                  </a:lnTo>
                  <a:lnTo>
                    <a:pt x="145" y="3"/>
                  </a:lnTo>
                  <a:lnTo>
                    <a:pt x="15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 name="Freeform 436"/>
            <p:cNvSpPr>
              <a:spLocks/>
            </p:cNvSpPr>
            <p:nvPr/>
          </p:nvSpPr>
          <p:spPr bwMode="auto">
            <a:xfrm>
              <a:off x="4565" y="2328"/>
              <a:ext cx="64" cy="23"/>
            </a:xfrm>
            <a:custGeom>
              <a:avLst/>
              <a:gdLst>
                <a:gd name="T0" fmla="*/ 0 w 64"/>
                <a:gd name="T1" fmla="*/ 12 h 23"/>
                <a:gd name="T2" fmla="*/ 0 w 64"/>
                <a:gd name="T3" fmla="*/ 6 h 23"/>
                <a:gd name="T4" fmla="*/ 0 w 64"/>
                <a:gd name="T5" fmla="*/ 0 h 23"/>
                <a:gd name="T6" fmla="*/ 16 w 64"/>
                <a:gd name="T7" fmla="*/ 0 h 23"/>
                <a:gd name="T8" fmla="*/ 34 w 64"/>
                <a:gd name="T9" fmla="*/ 2 h 23"/>
                <a:gd name="T10" fmla="*/ 49 w 64"/>
                <a:gd name="T11" fmla="*/ 10 h 23"/>
                <a:gd name="T12" fmla="*/ 64 w 64"/>
                <a:gd name="T13" fmla="*/ 17 h 23"/>
                <a:gd name="T14" fmla="*/ 64 w 64"/>
                <a:gd name="T15" fmla="*/ 20 h 23"/>
                <a:gd name="T16" fmla="*/ 64 w 64"/>
                <a:gd name="T17" fmla="*/ 23 h 23"/>
                <a:gd name="T18" fmla="*/ 61 w 64"/>
                <a:gd name="T19" fmla="*/ 23 h 23"/>
                <a:gd name="T20" fmla="*/ 57 w 64"/>
                <a:gd name="T21" fmla="*/ 23 h 23"/>
                <a:gd name="T22" fmla="*/ 44 w 64"/>
                <a:gd name="T23" fmla="*/ 20 h 23"/>
                <a:gd name="T24" fmla="*/ 29 w 64"/>
                <a:gd name="T25" fmla="*/ 16 h 23"/>
                <a:gd name="T26" fmla="*/ 11 w 64"/>
                <a:gd name="T27" fmla="*/ 13 h 23"/>
                <a:gd name="T28" fmla="*/ 0 w 64"/>
                <a:gd name="T29" fmla="*/ 12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23"/>
                <a:gd name="T47" fmla="*/ 64 w 64"/>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23">
                  <a:moveTo>
                    <a:pt x="0" y="12"/>
                  </a:moveTo>
                  <a:lnTo>
                    <a:pt x="0" y="6"/>
                  </a:lnTo>
                  <a:lnTo>
                    <a:pt x="0" y="0"/>
                  </a:lnTo>
                  <a:lnTo>
                    <a:pt x="16" y="0"/>
                  </a:lnTo>
                  <a:lnTo>
                    <a:pt x="34" y="2"/>
                  </a:lnTo>
                  <a:lnTo>
                    <a:pt x="49" y="10"/>
                  </a:lnTo>
                  <a:lnTo>
                    <a:pt x="64" y="17"/>
                  </a:lnTo>
                  <a:lnTo>
                    <a:pt x="64" y="20"/>
                  </a:lnTo>
                  <a:lnTo>
                    <a:pt x="64" y="23"/>
                  </a:lnTo>
                  <a:lnTo>
                    <a:pt x="61" y="23"/>
                  </a:lnTo>
                  <a:lnTo>
                    <a:pt x="57" y="23"/>
                  </a:lnTo>
                  <a:lnTo>
                    <a:pt x="44" y="20"/>
                  </a:lnTo>
                  <a:lnTo>
                    <a:pt x="29" y="16"/>
                  </a:lnTo>
                  <a:lnTo>
                    <a:pt x="11" y="13"/>
                  </a:lnTo>
                  <a:lnTo>
                    <a:pt x="0" y="12"/>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 name="Freeform 437"/>
            <p:cNvSpPr>
              <a:spLocks/>
            </p:cNvSpPr>
            <p:nvPr/>
          </p:nvSpPr>
          <p:spPr bwMode="auto">
            <a:xfrm>
              <a:off x="3250" y="2330"/>
              <a:ext cx="70" cy="27"/>
            </a:xfrm>
            <a:custGeom>
              <a:avLst/>
              <a:gdLst>
                <a:gd name="T0" fmla="*/ 33 w 70"/>
                <a:gd name="T1" fmla="*/ 0 h 27"/>
                <a:gd name="T2" fmla="*/ 39 w 70"/>
                <a:gd name="T3" fmla="*/ 0 h 27"/>
                <a:gd name="T4" fmla="*/ 46 w 70"/>
                <a:gd name="T5" fmla="*/ 1 h 27"/>
                <a:gd name="T6" fmla="*/ 51 w 70"/>
                <a:gd name="T7" fmla="*/ 3 h 27"/>
                <a:gd name="T8" fmla="*/ 56 w 70"/>
                <a:gd name="T9" fmla="*/ 5 h 27"/>
                <a:gd name="T10" fmla="*/ 61 w 70"/>
                <a:gd name="T11" fmla="*/ 8 h 27"/>
                <a:gd name="T12" fmla="*/ 64 w 70"/>
                <a:gd name="T13" fmla="*/ 11 h 27"/>
                <a:gd name="T14" fmla="*/ 67 w 70"/>
                <a:gd name="T15" fmla="*/ 15 h 27"/>
                <a:gd name="T16" fmla="*/ 70 w 70"/>
                <a:gd name="T17" fmla="*/ 20 h 27"/>
                <a:gd name="T18" fmla="*/ 69 w 70"/>
                <a:gd name="T19" fmla="*/ 20 h 27"/>
                <a:gd name="T20" fmla="*/ 67 w 70"/>
                <a:gd name="T21" fmla="*/ 20 h 27"/>
                <a:gd name="T22" fmla="*/ 56 w 70"/>
                <a:gd name="T23" fmla="*/ 24 h 27"/>
                <a:gd name="T24" fmla="*/ 43 w 70"/>
                <a:gd name="T25" fmla="*/ 25 h 27"/>
                <a:gd name="T26" fmla="*/ 31 w 70"/>
                <a:gd name="T27" fmla="*/ 27 h 27"/>
                <a:gd name="T28" fmla="*/ 24 w 70"/>
                <a:gd name="T29" fmla="*/ 27 h 27"/>
                <a:gd name="T30" fmla="*/ 17 w 70"/>
                <a:gd name="T31" fmla="*/ 25 h 27"/>
                <a:gd name="T32" fmla="*/ 10 w 70"/>
                <a:gd name="T33" fmla="*/ 21 h 27"/>
                <a:gd name="T34" fmla="*/ 4 w 70"/>
                <a:gd name="T35" fmla="*/ 17 h 27"/>
                <a:gd name="T36" fmla="*/ 0 w 70"/>
                <a:gd name="T37" fmla="*/ 11 h 27"/>
                <a:gd name="T38" fmla="*/ 9 w 70"/>
                <a:gd name="T39" fmla="*/ 11 h 27"/>
                <a:gd name="T40" fmla="*/ 17 w 70"/>
                <a:gd name="T41" fmla="*/ 8 h 27"/>
                <a:gd name="T42" fmla="*/ 26 w 70"/>
                <a:gd name="T43" fmla="*/ 4 h 27"/>
                <a:gd name="T44" fmla="*/ 33 w 70"/>
                <a:gd name="T45" fmla="*/ 0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27"/>
                <a:gd name="T71" fmla="*/ 70 w 70"/>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27">
                  <a:moveTo>
                    <a:pt x="33" y="0"/>
                  </a:moveTo>
                  <a:lnTo>
                    <a:pt x="39" y="0"/>
                  </a:lnTo>
                  <a:lnTo>
                    <a:pt x="46" y="1"/>
                  </a:lnTo>
                  <a:lnTo>
                    <a:pt x="51" y="3"/>
                  </a:lnTo>
                  <a:lnTo>
                    <a:pt x="56" y="5"/>
                  </a:lnTo>
                  <a:lnTo>
                    <a:pt x="61" y="8"/>
                  </a:lnTo>
                  <a:lnTo>
                    <a:pt x="64" y="11"/>
                  </a:lnTo>
                  <a:lnTo>
                    <a:pt x="67" y="15"/>
                  </a:lnTo>
                  <a:lnTo>
                    <a:pt x="70" y="20"/>
                  </a:lnTo>
                  <a:lnTo>
                    <a:pt x="69" y="20"/>
                  </a:lnTo>
                  <a:lnTo>
                    <a:pt x="67" y="20"/>
                  </a:lnTo>
                  <a:lnTo>
                    <a:pt x="56" y="24"/>
                  </a:lnTo>
                  <a:lnTo>
                    <a:pt x="43" y="25"/>
                  </a:lnTo>
                  <a:lnTo>
                    <a:pt x="31" y="27"/>
                  </a:lnTo>
                  <a:lnTo>
                    <a:pt x="24" y="27"/>
                  </a:lnTo>
                  <a:lnTo>
                    <a:pt x="17" y="25"/>
                  </a:lnTo>
                  <a:lnTo>
                    <a:pt x="10" y="21"/>
                  </a:lnTo>
                  <a:lnTo>
                    <a:pt x="4" y="17"/>
                  </a:lnTo>
                  <a:lnTo>
                    <a:pt x="0" y="11"/>
                  </a:lnTo>
                  <a:lnTo>
                    <a:pt x="9" y="11"/>
                  </a:lnTo>
                  <a:lnTo>
                    <a:pt x="17" y="8"/>
                  </a:lnTo>
                  <a:lnTo>
                    <a:pt x="26" y="4"/>
                  </a:lnTo>
                  <a:lnTo>
                    <a:pt x="3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8" name="Freeform 438"/>
            <p:cNvSpPr>
              <a:spLocks/>
            </p:cNvSpPr>
            <p:nvPr/>
          </p:nvSpPr>
          <p:spPr bwMode="auto">
            <a:xfrm>
              <a:off x="4062" y="2338"/>
              <a:ext cx="3" cy="1"/>
            </a:xfrm>
            <a:custGeom>
              <a:avLst/>
              <a:gdLst>
                <a:gd name="T0" fmla="*/ 0 w 3"/>
                <a:gd name="T1" fmla="*/ 0 h 1"/>
                <a:gd name="T2" fmla="*/ 2 w 3"/>
                <a:gd name="T3" fmla="*/ 0 h 1"/>
                <a:gd name="T4" fmla="*/ 3 w 3"/>
                <a:gd name="T5" fmla="*/ 0 h 1"/>
                <a:gd name="T6" fmla="*/ 2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0"/>
                  </a:lnTo>
                  <a:lnTo>
                    <a:pt x="2" y="0"/>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9" name="Freeform 439"/>
            <p:cNvSpPr>
              <a:spLocks/>
            </p:cNvSpPr>
            <p:nvPr/>
          </p:nvSpPr>
          <p:spPr bwMode="auto">
            <a:xfrm>
              <a:off x="4070" y="2338"/>
              <a:ext cx="48" cy="12"/>
            </a:xfrm>
            <a:custGeom>
              <a:avLst/>
              <a:gdLst>
                <a:gd name="T0" fmla="*/ 0 w 48"/>
                <a:gd name="T1" fmla="*/ 0 h 12"/>
                <a:gd name="T2" fmla="*/ 11 w 48"/>
                <a:gd name="T3" fmla="*/ 0 h 12"/>
                <a:gd name="T4" fmla="*/ 24 w 48"/>
                <a:gd name="T5" fmla="*/ 2 h 12"/>
                <a:gd name="T6" fmla="*/ 35 w 48"/>
                <a:gd name="T7" fmla="*/ 2 h 12"/>
                <a:gd name="T8" fmla="*/ 48 w 48"/>
                <a:gd name="T9" fmla="*/ 2 h 12"/>
                <a:gd name="T10" fmla="*/ 48 w 48"/>
                <a:gd name="T11" fmla="*/ 3 h 12"/>
                <a:gd name="T12" fmla="*/ 48 w 48"/>
                <a:gd name="T13" fmla="*/ 3 h 12"/>
                <a:gd name="T14" fmla="*/ 48 w 48"/>
                <a:gd name="T15" fmla="*/ 5 h 12"/>
                <a:gd name="T16" fmla="*/ 48 w 48"/>
                <a:gd name="T17" fmla="*/ 6 h 12"/>
                <a:gd name="T18" fmla="*/ 40 w 48"/>
                <a:gd name="T19" fmla="*/ 9 h 12"/>
                <a:gd name="T20" fmla="*/ 30 w 48"/>
                <a:gd name="T21" fmla="*/ 12 h 12"/>
                <a:gd name="T22" fmla="*/ 20 w 48"/>
                <a:gd name="T23" fmla="*/ 12 h 12"/>
                <a:gd name="T24" fmla="*/ 8 w 48"/>
                <a:gd name="T25" fmla="*/ 10 h 12"/>
                <a:gd name="T26" fmla="*/ 4 w 48"/>
                <a:gd name="T27" fmla="*/ 6 h 12"/>
                <a:gd name="T28" fmla="*/ 0 w 48"/>
                <a:gd name="T29" fmla="*/ 0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12"/>
                <a:gd name="T47" fmla="*/ 48 w 48"/>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12">
                  <a:moveTo>
                    <a:pt x="0" y="0"/>
                  </a:moveTo>
                  <a:lnTo>
                    <a:pt x="11" y="0"/>
                  </a:lnTo>
                  <a:lnTo>
                    <a:pt x="24" y="2"/>
                  </a:lnTo>
                  <a:lnTo>
                    <a:pt x="35" y="2"/>
                  </a:lnTo>
                  <a:lnTo>
                    <a:pt x="48" y="2"/>
                  </a:lnTo>
                  <a:lnTo>
                    <a:pt x="48" y="3"/>
                  </a:lnTo>
                  <a:lnTo>
                    <a:pt x="48" y="5"/>
                  </a:lnTo>
                  <a:lnTo>
                    <a:pt x="48" y="6"/>
                  </a:lnTo>
                  <a:lnTo>
                    <a:pt x="40" y="9"/>
                  </a:lnTo>
                  <a:lnTo>
                    <a:pt x="30" y="12"/>
                  </a:lnTo>
                  <a:lnTo>
                    <a:pt x="20" y="12"/>
                  </a:lnTo>
                  <a:lnTo>
                    <a:pt x="8" y="10"/>
                  </a:lnTo>
                  <a:lnTo>
                    <a:pt x="4" y="6"/>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0" name="Freeform 440"/>
            <p:cNvSpPr>
              <a:spLocks/>
            </p:cNvSpPr>
            <p:nvPr/>
          </p:nvSpPr>
          <p:spPr bwMode="auto">
            <a:xfrm>
              <a:off x="3177" y="2344"/>
              <a:ext cx="36" cy="14"/>
            </a:xfrm>
            <a:custGeom>
              <a:avLst/>
              <a:gdLst>
                <a:gd name="T0" fmla="*/ 19 w 36"/>
                <a:gd name="T1" fmla="*/ 0 h 14"/>
                <a:gd name="T2" fmla="*/ 27 w 36"/>
                <a:gd name="T3" fmla="*/ 3 h 14"/>
                <a:gd name="T4" fmla="*/ 36 w 36"/>
                <a:gd name="T5" fmla="*/ 4 h 14"/>
                <a:gd name="T6" fmla="*/ 36 w 36"/>
                <a:gd name="T7" fmla="*/ 6 h 14"/>
                <a:gd name="T8" fmla="*/ 36 w 36"/>
                <a:gd name="T9" fmla="*/ 6 h 14"/>
                <a:gd name="T10" fmla="*/ 34 w 36"/>
                <a:gd name="T11" fmla="*/ 9 h 14"/>
                <a:gd name="T12" fmla="*/ 34 w 36"/>
                <a:gd name="T13" fmla="*/ 11 h 14"/>
                <a:gd name="T14" fmla="*/ 30 w 36"/>
                <a:gd name="T15" fmla="*/ 13 h 14"/>
                <a:gd name="T16" fmla="*/ 26 w 36"/>
                <a:gd name="T17" fmla="*/ 14 h 14"/>
                <a:gd name="T18" fmla="*/ 13 w 36"/>
                <a:gd name="T19" fmla="*/ 11 h 14"/>
                <a:gd name="T20" fmla="*/ 0 w 36"/>
                <a:gd name="T21" fmla="*/ 9 h 14"/>
                <a:gd name="T22" fmla="*/ 9 w 36"/>
                <a:gd name="T23" fmla="*/ 4 h 14"/>
                <a:gd name="T24" fmla="*/ 19 w 36"/>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4"/>
                <a:gd name="T41" fmla="*/ 36 w 36"/>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4">
                  <a:moveTo>
                    <a:pt x="19" y="0"/>
                  </a:moveTo>
                  <a:lnTo>
                    <a:pt x="27" y="3"/>
                  </a:lnTo>
                  <a:lnTo>
                    <a:pt x="36" y="4"/>
                  </a:lnTo>
                  <a:lnTo>
                    <a:pt x="36" y="6"/>
                  </a:lnTo>
                  <a:lnTo>
                    <a:pt x="34" y="9"/>
                  </a:lnTo>
                  <a:lnTo>
                    <a:pt x="34" y="11"/>
                  </a:lnTo>
                  <a:lnTo>
                    <a:pt x="30" y="13"/>
                  </a:lnTo>
                  <a:lnTo>
                    <a:pt x="26" y="14"/>
                  </a:lnTo>
                  <a:lnTo>
                    <a:pt x="13" y="11"/>
                  </a:lnTo>
                  <a:lnTo>
                    <a:pt x="0" y="9"/>
                  </a:lnTo>
                  <a:lnTo>
                    <a:pt x="9" y="4"/>
                  </a:lnTo>
                  <a:lnTo>
                    <a:pt x="1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1" name="Freeform 441"/>
            <p:cNvSpPr>
              <a:spLocks/>
            </p:cNvSpPr>
            <p:nvPr/>
          </p:nvSpPr>
          <p:spPr bwMode="auto">
            <a:xfrm>
              <a:off x="4005" y="2344"/>
              <a:ext cx="63" cy="31"/>
            </a:xfrm>
            <a:custGeom>
              <a:avLst/>
              <a:gdLst>
                <a:gd name="T0" fmla="*/ 0 w 63"/>
                <a:gd name="T1" fmla="*/ 0 h 31"/>
                <a:gd name="T2" fmla="*/ 13 w 63"/>
                <a:gd name="T3" fmla="*/ 1 h 31"/>
                <a:gd name="T4" fmla="*/ 30 w 63"/>
                <a:gd name="T5" fmla="*/ 1 h 31"/>
                <a:gd name="T6" fmla="*/ 47 w 63"/>
                <a:gd name="T7" fmla="*/ 3 h 31"/>
                <a:gd name="T8" fmla="*/ 59 w 63"/>
                <a:gd name="T9" fmla="*/ 4 h 31"/>
                <a:gd name="T10" fmla="*/ 60 w 63"/>
                <a:gd name="T11" fmla="*/ 6 h 31"/>
                <a:gd name="T12" fmla="*/ 63 w 63"/>
                <a:gd name="T13" fmla="*/ 7 h 31"/>
                <a:gd name="T14" fmla="*/ 63 w 63"/>
                <a:gd name="T15" fmla="*/ 9 h 31"/>
                <a:gd name="T16" fmla="*/ 63 w 63"/>
                <a:gd name="T17" fmla="*/ 10 h 31"/>
                <a:gd name="T18" fmla="*/ 52 w 63"/>
                <a:gd name="T19" fmla="*/ 21 h 31"/>
                <a:gd name="T20" fmla="*/ 40 w 63"/>
                <a:gd name="T21" fmla="*/ 31 h 31"/>
                <a:gd name="T22" fmla="*/ 36 w 63"/>
                <a:gd name="T23" fmla="*/ 30 h 31"/>
                <a:gd name="T24" fmla="*/ 32 w 63"/>
                <a:gd name="T25" fmla="*/ 30 h 31"/>
                <a:gd name="T26" fmla="*/ 25 w 63"/>
                <a:gd name="T27" fmla="*/ 24 h 31"/>
                <a:gd name="T28" fmla="*/ 15 w 63"/>
                <a:gd name="T29" fmla="*/ 17 h 31"/>
                <a:gd name="T30" fmla="*/ 5 w 63"/>
                <a:gd name="T31" fmla="*/ 7 h 31"/>
                <a:gd name="T32" fmla="*/ 0 w 63"/>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31"/>
                <a:gd name="T53" fmla="*/ 63 w 63"/>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31">
                  <a:moveTo>
                    <a:pt x="0" y="0"/>
                  </a:moveTo>
                  <a:lnTo>
                    <a:pt x="13" y="1"/>
                  </a:lnTo>
                  <a:lnTo>
                    <a:pt x="30" y="1"/>
                  </a:lnTo>
                  <a:lnTo>
                    <a:pt x="47" y="3"/>
                  </a:lnTo>
                  <a:lnTo>
                    <a:pt x="59" y="4"/>
                  </a:lnTo>
                  <a:lnTo>
                    <a:pt x="60" y="6"/>
                  </a:lnTo>
                  <a:lnTo>
                    <a:pt x="63" y="7"/>
                  </a:lnTo>
                  <a:lnTo>
                    <a:pt x="63" y="9"/>
                  </a:lnTo>
                  <a:lnTo>
                    <a:pt x="63" y="10"/>
                  </a:lnTo>
                  <a:lnTo>
                    <a:pt x="52" y="21"/>
                  </a:lnTo>
                  <a:lnTo>
                    <a:pt x="40" y="31"/>
                  </a:lnTo>
                  <a:lnTo>
                    <a:pt x="36" y="30"/>
                  </a:lnTo>
                  <a:lnTo>
                    <a:pt x="32" y="30"/>
                  </a:lnTo>
                  <a:lnTo>
                    <a:pt x="25" y="24"/>
                  </a:lnTo>
                  <a:lnTo>
                    <a:pt x="15" y="17"/>
                  </a:lnTo>
                  <a:lnTo>
                    <a:pt x="5" y="7"/>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2" name="Freeform 442"/>
            <p:cNvSpPr>
              <a:spLocks/>
            </p:cNvSpPr>
            <p:nvPr/>
          </p:nvSpPr>
          <p:spPr bwMode="auto">
            <a:xfrm>
              <a:off x="3224" y="2347"/>
              <a:ext cx="20" cy="16"/>
            </a:xfrm>
            <a:custGeom>
              <a:avLst/>
              <a:gdLst>
                <a:gd name="T0" fmla="*/ 6 w 20"/>
                <a:gd name="T1" fmla="*/ 0 h 16"/>
                <a:gd name="T2" fmla="*/ 7 w 20"/>
                <a:gd name="T3" fmla="*/ 0 h 16"/>
                <a:gd name="T4" fmla="*/ 10 w 20"/>
                <a:gd name="T5" fmla="*/ 0 h 16"/>
                <a:gd name="T6" fmla="*/ 16 w 20"/>
                <a:gd name="T7" fmla="*/ 7 h 16"/>
                <a:gd name="T8" fmla="*/ 20 w 20"/>
                <a:gd name="T9" fmla="*/ 13 h 16"/>
                <a:gd name="T10" fmla="*/ 20 w 20"/>
                <a:gd name="T11" fmla="*/ 14 h 16"/>
                <a:gd name="T12" fmla="*/ 19 w 20"/>
                <a:gd name="T13" fmla="*/ 16 h 16"/>
                <a:gd name="T14" fmla="*/ 12 w 20"/>
                <a:gd name="T15" fmla="*/ 16 h 16"/>
                <a:gd name="T16" fmla="*/ 6 w 20"/>
                <a:gd name="T17" fmla="*/ 14 h 16"/>
                <a:gd name="T18" fmla="*/ 2 w 20"/>
                <a:gd name="T19" fmla="*/ 11 h 16"/>
                <a:gd name="T20" fmla="*/ 0 w 20"/>
                <a:gd name="T21" fmla="*/ 4 h 16"/>
                <a:gd name="T22" fmla="*/ 3 w 20"/>
                <a:gd name="T23" fmla="*/ 3 h 16"/>
                <a:gd name="T24" fmla="*/ 6 w 20"/>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6"/>
                <a:gd name="T41" fmla="*/ 20 w 20"/>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6">
                  <a:moveTo>
                    <a:pt x="6" y="0"/>
                  </a:moveTo>
                  <a:lnTo>
                    <a:pt x="7" y="0"/>
                  </a:lnTo>
                  <a:lnTo>
                    <a:pt x="10" y="0"/>
                  </a:lnTo>
                  <a:lnTo>
                    <a:pt x="16" y="7"/>
                  </a:lnTo>
                  <a:lnTo>
                    <a:pt x="20" y="13"/>
                  </a:lnTo>
                  <a:lnTo>
                    <a:pt x="20" y="14"/>
                  </a:lnTo>
                  <a:lnTo>
                    <a:pt x="19" y="16"/>
                  </a:lnTo>
                  <a:lnTo>
                    <a:pt x="12" y="16"/>
                  </a:lnTo>
                  <a:lnTo>
                    <a:pt x="6" y="14"/>
                  </a:lnTo>
                  <a:lnTo>
                    <a:pt x="2" y="11"/>
                  </a:lnTo>
                  <a:lnTo>
                    <a:pt x="0" y="4"/>
                  </a:lnTo>
                  <a:lnTo>
                    <a:pt x="3" y="3"/>
                  </a:lnTo>
                  <a:lnTo>
                    <a:pt x="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3" name="Freeform 443"/>
            <p:cNvSpPr>
              <a:spLocks/>
            </p:cNvSpPr>
            <p:nvPr/>
          </p:nvSpPr>
          <p:spPr bwMode="auto">
            <a:xfrm>
              <a:off x="3104" y="2350"/>
              <a:ext cx="36" cy="17"/>
            </a:xfrm>
            <a:custGeom>
              <a:avLst/>
              <a:gdLst>
                <a:gd name="T0" fmla="*/ 19 w 36"/>
                <a:gd name="T1" fmla="*/ 0 h 17"/>
                <a:gd name="T2" fmla="*/ 28 w 36"/>
                <a:gd name="T3" fmla="*/ 1 h 17"/>
                <a:gd name="T4" fmla="*/ 36 w 36"/>
                <a:gd name="T5" fmla="*/ 1 h 17"/>
                <a:gd name="T6" fmla="*/ 36 w 36"/>
                <a:gd name="T7" fmla="*/ 3 h 17"/>
                <a:gd name="T8" fmla="*/ 36 w 36"/>
                <a:gd name="T9" fmla="*/ 3 h 17"/>
                <a:gd name="T10" fmla="*/ 36 w 36"/>
                <a:gd name="T11" fmla="*/ 4 h 17"/>
                <a:gd name="T12" fmla="*/ 36 w 36"/>
                <a:gd name="T13" fmla="*/ 4 h 17"/>
                <a:gd name="T14" fmla="*/ 29 w 36"/>
                <a:gd name="T15" fmla="*/ 10 h 17"/>
                <a:gd name="T16" fmla="*/ 19 w 36"/>
                <a:gd name="T17" fmla="*/ 14 h 17"/>
                <a:gd name="T18" fmla="*/ 15 w 36"/>
                <a:gd name="T19" fmla="*/ 17 h 17"/>
                <a:gd name="T20" fmla="*/ 9 w 36"/>
                <a:gd name="T21" fmla="*/ 17 h 17"/>
                <a:gd name="T22" fmla="*/ 5 w 36"/>
                <a:gd name="T23" fmla="*/ 15 h 17"/>
                <a:gd name="T24" fmla="*/ 0 w 36"/>
                <a:gd name="T25" fmla="*/ 11 h 17"/>
                <a:gd name="T26" fmla="*/ 9 w 36"/>
                <a:gd name="T27" fmla="*/ 5 h 17"/>
                <a:gd name="T28" fmla="*/ 19 w 36"/>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17"/>
                <a:gd name="T47" fmla="*/ 36 w 36"/>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17">
                  <a:moveTo>
                    <a:pt x="19" y="0"/>
                  </a:moveTo>
                  <a:lnTo>
                    <a:pt x="28" y="1"/>
                  </a:lnTo>
                  <a:lnTo>
                    <a:pt x="36" y="1"/>
                  </a:lnTo>
                  <a:lnTo>
                    <a:pt x="36" y="3"/>
                  </a:lnTo>
                  <a:lnTo>
                    <a:pt x="36" y="4"/>
                  </a:lnTo>
                  <a:lnTo>
                    <a:pt x="29" y="10"/>
                  </a:lnTo>
                  <a:lnTo>
                    <a:pt x="19" y="14"/>
                  </a:lnTo>
                  <a:lnTo>
                    <a:pt x="15" y="17"/>
                  </a:lnTo>
                  <a:lnTo>
                    <a:pt x="9" y="17"/>
                  </a:lnTo>
                  <a:lnTo>
                    <a:pt x="5" y="15"/>
                  </a:lnTo>
                  <a:lnTo>
                    <a:pt x="0" y="11"/>
                  </a:lnTo>
                  <a:lnTo>
                    <a:pt x="9" y="5"/>
                  </a:lnTo>
                  <a:lnTo>
                    <a:pt x="1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4" name="Freeform 444"/>
            <p:cNvSpPr>
              <a:spLocks/>
            </p:cNvSpPr>
            <p:nvPr/>
          </p:nvSpPr>
          <p:spPr bwMode="auto">
            <a:xfrm>
              <a:off x="4638" y="2350"/>
              <a:ext cx="34" cy="10"/>
            </a:xfrm>
            <a:custGeom>
              <a:avLst/>
              <a:gdLst>
                <a:gd name="T0" fmla="*/ 34 w 34"/>
                <a:gd name="T1" fmla="*/ 8 h 10"/>
                <a:gd name="T2" fmla="*/ 23 w 34"/>
                <a:gd name="T3" fmla="*/ 10 h 10"/>
                <a:gd name="T4" fmla="*/ 14 w 34"/>
                <a:gd name="T5" fmla="*/ 8 h 10"/>
                <a:gd name="T6" fmla="*/ 7 w 34"/>
                <a:gd name="T7" fmla="*/ 7 h 10"/>
                <a:gd name="T8" fmla="*/ 0 w 34"/>
                <a:gd name="T9" fmla="*/ 1 h 10"/>
                <a:gd name="T10" fmla="*/ 0 w 34"/>
                <a:gd name="T11" fmla="*/ 1 h 10"/>
                <a:gd name="T12" fmla="*/ 0 w 34"/>
                <a:gd name="T13" fmla="*/ 0 h 10"/>
                <a:gd name="T14" fmla="*/ 17 w 34"/>
                <a:gd name="T15" fmla="*/ 1 h 10"/>
                <a:gd name="T16" fmla="*/ 34 w 34"/>
                <a:gd name="T17" fmla="*/ 1 h 10"/>
                <a:gd name="T18" fmla="*/ 34 w 34"/>
                <a:gd name="T19" fmla="*/ 5 h 10"/>
                <a:gd name="T20" fmla="*/ 34 w 34"/>
                <a:gd name="T21" fmla="*/ 8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10"/>
                <a:gd name="T35" fmla="*/ 34 w 34"/>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10">
                  <a:moveTo>
                    <a:pt x="34" y="8"/>
                  </a:moveTo>
                  <a:lnTo>
                    <a:pt x="23" y="10"/>
                  </a:lnTo>
                  <a:lnTo>
                    <a:pt x="14" y="8"/>
                  </a:lnTo>
                  <a:lnTo>
                    <a:pt x="7" y="7"/>
                  </a:lnTo>
                  <a:lnTo>
                    <a:pt x="0" y="1"/>
                  </a:lnTo>
                  <a:lnTo>
                    <a:pt x="0" y="0"/>
                  </a:lnTo>
                  <a:lnTo>
                    <a:pt x="17" y="1"/>
                  </a:lnTo>
                  <a:lnTo>
                    <a:pt x="34" y="1"/>
                  </a:lnTo>
                  <a:lnTo>
                    <a:pt x="34" y="5"/>
                  </a:lnTo>
                  <a:lnTo>
                    <a:pt x="34" y="8"/>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5" name="Freeform 445"/>
            <p:cNvSpPr>
              <a:spLocks/>
            </p:cNvSpPr>
            <p:nvPr/>
          </p:nvSpPr>
          <p:spPr bwMode="auto">
            <a:xfrm>
              <a:off x="3010" y="2358"/>
              <a:ext cx="130" cy="30"/>
            </a:xfrm>
            <a:custGeom>
              <a:avLst/>
              <a:gdLst>
                <a:gd name="T0" fmla="*/ 64 w 130"/>
                <a:gd name="T1" fmla="*/ 0 h 30"/>
                <a:gd name="T2" fmla="*/ 70 w 130"/>
                <a:gd name="T3" fmla="*/ 2 h 30"/>
                <a:gd name="T4" fmla="*/ 74 w 130"/>
                <a:gd name="T5" fmla="*/ 3 h 30"/>
                <a:gd name="T6" fmla="*/ 76 w 130"/>
                <a:gd name="T7" fmla="*/ 12 h 30"/>
                <a:gd name="T8" fmla="*/ 77 w 130"/>
                <a:gd name="T9" fmla="*/ 20 h 30"/>
                <a:gd name="T10" fmla="*/ 79 w 130"/>
                <a:gd name="T11" fmla="*/ 20 h 30"/>
                <a:gd name="T12" fmla="*/ 80 w 130"/>
                <a:gd name="T13" fmla="*/ 22 h 30"/>
                <a:gd name="T14" fmla="*/ 94 w 130"/>
                <a:gd name="T15" fmla="*/ 19 h 30"/>
                <a:gd name="T16" fmla="*/ 104 w 130"/>
                <a:gd name="T17" fmla="*/ 15 h 30"/>
                <a:gd name="T18" fmla="*/ 112 w 130"/>
                <a:gd name="T19" fmla="*/ 15 h 30"/>
                <a:gd name="T20" fmla="*/ 119 w 130"/>
                <a:gd name="T21" fmla="*/ 17 h 30"/>
                <a:gd name="T22" fmla="*/ 124 w 130"/>
                <a:gd name="T23" fmla="*/ 20 h 30"/>
                <a:gd name="T24" fmla="*/ 130 w 130"/>
                <a:gd name="T25" fmla="*/ 23 h 30"/>
                <a:gd name="T26" fmla="*/ 130 w 130"/>
                <a:gd name="T27" fmla="*/ 26 h 30"/>
                <a:gd name="T28" fmla="*/ 129 w 130"/>
                <a:gd name="T29" fmla="*/ 29 h 30"/>
                <a:gd name="T30" fmla="*/ 113 w 130"/>
                <a:gd name="T31" fmla="*/ 29 h 30"/>
                <a:gd name="T32" fmla="*/ 96 w 130"/>
                <a:gd name="T33" fmla="*/ 30 h 30"/>
                <a:gd name="T34" fmla="*/ 94 w 130"/>
                <a:gd name="T35" fmla="*/ 27 h 30"/>
                <a:gd name="T36" fmla="*/ 94 w 130"/>
                <a:gd name="T37" fmla="*/ 26 h 30"/>
                <a:gd name="T38" fmla="*/ 93 w 130"/>
                <a:gd name="T39" fmla="*/ 26 h 30"/>
                <a:gd name="T40" fmla="*/ 90 w 130"/>
                <a:gd name="T41" fmla="*/ 25 h 30"/>
                <a:gd name="T42" fmla="*/ 84 w 130"/>
                <a:gd name="T43" fmla="*/ 27 h 30"/>
                <a:gd name="T44" fmla="*/ 77 w 130"/>
                <a:gd name="T45" fmla="*/ 29 h 30"/>
                <a:gd name="T46" fmla="*/ 70 w 130"/>
                <a:gd name="T47" fmla="*/ 27 h 30"/>
                <a:gd name="T48" fmla="*/ 64 w 130"/>
                <a:gd name="T49" fmla="*/ 26 h 30"/>
                <a:gd name="T50" fmla="*/ 59 w 130"/>
                <a:gd name="T51" fmla="*/ 23 h 30"/>
                <a:gd name="T52" fmla="*/ 53 w 130"/>
                <a:gd name="T53" fmla="*/ 20 h 30"/>
                <a:gd name="T54" fmla="*/ 47 w 130"/>
                <a:gd name="T55" fmla="*/ 19 h 30"/>
                <a:gd name="T56" fmla="*/ 43 w 130"/>
                <a:gd name="T57" fmla="*/ 19 h 30"/>
                <a:gd name="T58" fmla="*/ 42 w 130"/>
                <a:gd name="T59" fmla="*/ 22 h 30"/>
                <a:gd name="T60" fmla="*/ 39 w 130"/>
                <a:gd name="T61" fmla="*/ 25 h 30"/>
                <a:gd name="T62" fmla="*/ 37 w 130"/>
                <a:gd name="T63" fmla="*/ 25 h 30"/>
                <a:gd name="T64" fmla="*/ 32 w 130"/>
                <a:gd name="T65" fmla="*/ 26 h 30"/>
                <a:gd name="T66" fmla="*/ 16 w 130"/>
                <a:gd name="T67" fmla="*/ 22 h 30"/>
                <a:gd name="T68" fmla="*/ 0 w 130"/>
                <a:gd name="T69" fmla="*/ 16 h 30"/>
                <a:gd name="T70" fmla="*/ 12 w 130"/>
                <a:gd name="T71" fmla="*/ 15 h 30"/>
                <a:gd name="T72" fmla="*/ 30 w 130"/>
                <a:gd name="T73" fmla="*/ 10 h 30"/>
                <a:gd name="T74" fmla="*/ 52 w 130"/>
                <a:gd name="T75" fmla="*/ 6 h 30"/>
                <a:gd name="T76" fmla="*/ 64 w 130"/>
                <a:gd name="T77" fmla="*/ 0 h 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0"/>
                <a:gd name="T118" fmla="*/ 0 h 30"/>
                <a:gd name="T119" fmla="*/ 130 w 130"/>
                <a:gd name="T120" fmla="*/ 30 h 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0" h="30">
                  <a:moveTo>
                    <a:pt x="64" y="0"/>
                  </a:moveTo>
                  <a:lnTo>
                    <a:pt x="70" y="2"/>
                  </a:lnTo>
                  <a:lnTo>
                    <a:pt x="74" y="3"/>
                  </a:lnTo>
                  <a:lnTo>
                    <a:pt x="76" y="12"/>
                  </a:lnTo>
                  <a:lnTo>
                    <a:pt x="77" y="20"/>
                  </a:lnTo>
                  <a:lnTo>
                    <a:pt x="79" y="20"/>
                  </a:lnTo>
                  <a:lnTo>
                    <a:pt x="80" y="22"/>
                  </a:lnTo>
                  <a:lnTo>
                    <a:pt x="94" y="19"/>
                  </a:lnTo>
                  <a:lnTo>
                    <a:pt x="104" y="15"/>
                  </a:lnTo>
                  <a:lnTo>
                    <a:pt x="112" y="15"/>
                  </a:lnTo>
                  <a:lnTo>
                    <a:pt x="119" y="17"/>
                  </a:lnTo>
                  <a:lnTo>
                    <a:pt x="124" y="20"/>
                  </a:lnTo>
                  <a:lnTo>
                    <a:pt x="130" y="23"/>
                  </a:lnTo>
                  <a:lnTo>
                    <a:pt x="130" y="26"/>
                  </a:lnTo>
                  <a:lnTo>
                    <a:pt x="129" y="29"/>
                  </a:lnTo>
                  <a:lnTo>
                    <a:pt x="113" y="29"/>
                  </a:lnTo>
                  <a:lnTo>
                    <a:pt x="96" y="30"/>
                  </a:lnTo>
                  <a:lnTo>
                    <a:pt x="94" y="27"/>
                  </a:lnTo>
                  <a:lnTo>
                    <a:pt x="94" y="26"/>
                  </a:lnTo>
                  <a:lnTo>
                    <a:pt x="93" y="26"/>
                  </a:lnTo>
                  <a:lnTo>
                    <a:pt x="90" y="25"/>
                  </a:lnTo>
                  <a:lnTo>
                    <a:pt x="84" y="27"/>
                  </a:lnTo>
                  <a:lnTo>
                    <a:pt x="77" y="29"/>
                  </a:lnTo>
                  <a:lnTo>
                    <a:pt x="70" y="27"/>
                  </a:lnTo>
                  <a:lnTo>
                    <a:pt x="64" y="26"/>
                  </a:lnTo>
                  <a:lnTo>
                    <a:pt x="59" y="23"/>
                  </a:lnTo>
                  <a:lnTo>
                    <a:pt x="53" y="20"/>
                  </a:lnTo>
                  <a:lnTo>
                    <a:pt x="47" y="19"/>
                  </a:lnTo>
                  <a:lnTo>
                    <a:pt x="43" y="19"/>
                  </a:lnTo>
                  <a:lnTo>
                    <a:pt x="42" y="22"/>
                  </a:lnTo>
                  <a:lnTo>
                    <a:pt x="39" y="25"/>
                  </a:lnTo>
                  <a:lnTo>
                    <a:pt x="37" y="25"/>
                  </a:lnTo>
                  <a:lnTo>
                    <a:pt x="32" y="26"/>
                  </a:lnTo>
                  <a:lnTo>
                    <a:pt x="16" y="22"/>
                  </a:lnTo>
                  <a:lnTo>
                    <a:pt x="0" y="16"/>
                  </a:lnTo>
                  <a:lnTo>
                    <a:pt x="12" y="15"/>
                  </a:lnTo>
                  <a:lnTo>
                    <a:pt x="30" y="10"/>
                  </a:lnTo>
                  <a:lnTo>
                    <a:pt x="52" y="6"/>
                  </a:lnTo>
                  <a:lnTo>
                    <a:pt x="6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6" name="Freeform 446"/>
            <p:cNvSpPr>
              <a:spLocks/>
            </p:cNvSpPr>
            <p:nvPr/>
          </p:nvSpPr>
          <p:spPr bwMode="auto">
            <a:xfrm>
              <a:off x="3693" y="2365"/>
              <a:ext cx="1819" cy="1375"/>
            </a:xfrm>
            <a:custGeom>
              <a:avLst/>
              <a:gdLst>
                <a:gd name="T0" fmla="*/ 1369 w 1819"/>
                <a:gd name="T1" fmla="*/ 59 h 1375"/>
                <a:gd name="T2" fmla="*/ 1617 w 1819"/>
                <a:gd name="T3" fmla="*/ 89 h 1375"/>
                <a:gd name="T4" fmla="*/ 1819 w 1819"/>
                <a:gd name="T5" fmla="*/ 136 h 1375"/>
                <a:gd name="T6" fmla="*/ 1784 w 1819"/>
                <a:gd name="T7" fmla="*/ 156 h 1375"/>
                <a:gd name="T8" fmla="*/ 1689 w 1819"/>
                <a:gd name="T9" fmla="*/ 205 h 1375"/>
                <a:gd name="T10" fmla="*/ 1664 w 1819"/>
                <a:gd name="T11" fmla="*/ 247 h 1375"/>
                <a:gd name="T12" fmla="*/ 1624 w 1819"/>
                <a:gd name="T13" fmla="*/ 166 h 1375"/>
                <a:gd name="T14" fmla="*/ 1494 w 1819"/>
                <a:gd name="T15" fmla="*/ 213 h 1375"/>
                <a:gd name="T16" fmla="*/ 1606 w 1819"/>
                <a:gd name="T17" fmla="*/ 316 h 1375"/>
                <a:gd name="T18" fmla="*/ 1573 w 1819"/>
                <a:gd name="T19" fmla="*/ 306 h 1375"/>
                <a:gd name="T20" fmla="*/ 1530 w 1819"/>
                <a:gd name="T21" fmla="*/ 427 h 1375"/>
                <a:gd name="T22" fmla="*/ 1530 w 1819"/>
                <a:gd name="T23" fmla="*/ 473 h 1375"/>
                <a:gd name="T24" fmla="*/ 1436 w 1819"/>
                <a:gd name="T25" fmla="*/ 434 h 1375"/>
                <a:gd name="T26" fmla="*/ 1474 w 1819"/>
                <a:gd name="T27" fmla="*/ 472 h 1375"/>
                <a:gd name="T28" fmla="*/ 1492 w 1819"/>
                <a:gd name="T29" fmla="*/ 556 h 1375"/>
                <a:gd name="T30" fmla="*/ 1433 w 1819"/>
                <a:gd name="T31" fmla="*/ 654 h 1375"/>
                <a:gd name="T32" fmla="*/ 1383 w 1819"/>
                <a:gd name="T33" fmla="*/ 730 h 1375"/>
                <a:gd name="T34" fmla="*/ 1323 w 1819"/>
                <a:gd name="T35" fmla="*/ 774 h 1375"/>
                <a:gd name="T36" fmla="*/ 1333 w 1819"/>
                <a:gd name="T37" fmla="*/ 856 h 1375"/>
                <a:gd name="T38" fmla="*/ 1297 w 1819"/>
                <a:gd name="T39" fmla="*/ 844 h 1375"/>
                <a:gd name="T40" fmla="*/ 1273 w 1819"/>
                <a:gd name="T41" fmla="*/ 737 h 1375"/>
                <a:gd name="T42" fmla="*/ 1198 w 1819"/>
                <a:gd name="T43" fmla="*/ 650 h 1375"/>
                <a:gd name="T44" fmla="*/ 1090 w 1819"/>
                <a:gd name="T45" fmla="*/ 734 h 1375"/>
                <a:gd name="T46" fmla="*/ 993 w 1819"/>
                <a:gd name="T47" fmla="*/ 674 h 1375"/>
                <a:gd name="T48" fmla="*/ 968 w 1819"/>
                <a:gd name="T49" fmla="*/ 646 h 1375"/>
                <a:gd name="T50" fmla="*/ 765 w 1819"/>
                <a:gd name="T51" fmla="*/ 593 h 1375"/>
                <a:gd name="T52" fmla="*/ 791 w 1819"/>
                <a:gd name="T53" fmla="*/ 629 h 1375"/>
                <a:gd name="T54" fmla="*/ 748 w 1819"/>
                <a:gd name="T55" fmla="*/ 751 h 1375"/>
                <a:gd name="T56" fmla="*/ 624 w 1819"/>
                <a:gd name="T57" fmla="*/ 669 h 1375"/>
                <a:gd name="T58" fmla="*/ 551 w 1819"/>
                <a:gd name="T59" fmla="*/ 567 h 1375"/>
                <a:gd name="T60" fmla="*/ 641 w 1819"/>
                <a:gd name="T61" fmla="*/ 744 h 1375"/>
                <a:gd name="T62" fmla="*/ 719 w 1819"/>
                <a:gd name="T63" fmla="*/ 891 h 1375"/>
                <a:gd name="T64" fmla="*/ 641 w 1819"/>
                <a:gd name="T65" fmla="*/ 1095 h 1375"/>
                <a:gd name="T66" fmla="*/ 576 w 1819"/>
                <a:gd name="T67" fmla="*/ 1227 h 1375"/>
                <a:gd name="T68" fmla="*/ 491 w 1819"/>
                <a:gd name="T69" fmla="*/ 1355 h 1375"/>
                <a:gd name="T70" fmla="*/ 332 w 1819"/>
                <a:gd name="T71" fmla="*/ 1183 h 1375"/>
                <a:gd name="T72" fmla="*/ 289 w 1819"/>
                <a:gd name="T73" fmla="*/ 937 h 1375"/>
                <a:gd name="T74" fmla="*/ 162 w 1819"/>
                <a:gd name="T75" fmla="*/ 876 h 1375"/>
                <a:gd name="T76" fmla="*/ 10 w 1819"/>
                <a:gd name="T77" fmla="*/ 763 h 1375"/>
                <a:gd name="T78" fmla="*/ 42 w 1819"/>
                <a:gd name="T79" fmla="*/ 597 h 1375"/>
                <a:gd name="T80" fmla="*/ 135 w 1819"/>
                <a:gd name="T81" fmla="*/ 483 h 1375"/>
                <a:gd name="T82" fmla="*/ 181 w 1819"/>
                <a:gd name="T83" fmla="*/ 382 h 1375"/>
                <a:gd name="T84" fmla="*/ 184 w 1819"/>
                <a:gd name="T85" fmla="*/ 310 h 1375"/>
                <a:gd name="T86" fmla="*/ 311 w 1819"/>
                <a:gd name="T87" fmla="*/ 226 h 1375"/>
                <a:gd name="T88" fmla="*/ 399 w 1819"/>
                <a:gd name="T89" fmla="*/ 245 h 1375"/>
                <a:gd name="T90" fmla="*/ 471 w 1819"/>
                <a:gd name="T91" fmla="*/ 182 h 1375"/>
                <a:gd name="T92" fmla="*/ 428 w 1819"/>
                <a:gd name="T93" fmla="*/ 119 h 1375"/>
                <a:gd name="T94" fmla="*/ 361 w 1819"/>
                <a:gd name="T95" fmla="*/ 223 h 1375"/>
                <a:gd name="T96" fmla="*/ 285 w 1819"/>
                <a:gd name="T97" fmla="*/ 205 h 1375"/>
                <a:gd name="T98" fmla="*/ 374 w 1819"/>
                <a:gd name="T99" fmla="*/ 79 h 1375"/>
                <a:gd name="T100" fmla="*/ 562 w 1819"/>
                <a:gd name="T101" fmla="*/ 116 h 1375"/>
                <a:gd name="T102" fmla="*/ 549 w 1819"/>
                <a:gd name="T103" fmla="*/ 132 h 1375"/>
                <a:gd name="T104" fmla="*/ 599 w 1819"/>
                <a:gd name="T105" fmla="*/ 110 h 1375"/>
                <a:gd name="T106" fmla="*/ 696 w 1819"/>
                <a:gd name="T107" fmla="*/ 70 h 1375"/>
                <a:gd name="T108" fmla="*/ 799 w 1819"/>
                <a:gd name="T109" fmla="*/ 63 h 1375"/>
                <a:gd name="T110" fmla="*/ 846 w 1819"/>
                <a:gd name="T111" fmla="*/ 90 h 1375"/>
                <a:gd name="T112" fmla="*/ 836 w 1819"/>
                <a:gd name="T113" fmla="*/ 65 h 1375"/>
                <a:gd name="T114" fmla="*/ 849 w 1819"/>
                <a:gd name="T115" fmla="*/ 36 h 1375"/>
                <a:gd name="T116" fmla="*/ 978 w 1819"/>
                <a:gd name="T117" fmla="*/ 0 h 1375"/>
                <a:gd name="T118" fmla="*/ 1052 w 1819"/>
                <a:gd name="T119" fmla="*/ 43 h 1375"/>
                <a:gd name="T120" fmla="*/ 1242 w 1819"/>
                <a:gd name="T121" fmla="*/ 56 h 13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19"/>
                <a:gd name="T184" fmla="*/ 0 h 1375"/>
                <a:gd name="T185" fmla="*/ 1819 w 1819"/>
                <a:gd name="T186" fmla="*/ 1375 h 137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19" h="1375">
                  <a:moveTo>
                    <a:pt x="1272" y="66"/>
                  </a:moveTo>
                  <a:lnTo>
                    <a:pt x="1272" y="62"/>
                  </a:lnTo>
                  <a:lnTo>
                    <a:pt x="1272" y="59"/>
                  </a:lnTo>
                  <a:lnTo>
                    <a:pt x="1286" y="60"/>
                  </a:lnTo>
                  <a:lnTo>
                    <a:pt x="1302" y="62"/>
                  </a:lnTo>
                  <a:lnTo>
                    <a:pt x="1317" y="63"/>
                  </a:lnTo>
                  <a:lnTo>
                    <a:pt x="1333" y="65"/>
                  </a:lnTo>
                  <a:lnTo>
                    <a:pt x="1333" y="63"/>
                  </a:lnTo>
                  <a:lnTo>
                    <a:pt x="1335" y="62"/>
                  </a:lnTo>
                  <a:lnTo>
                    <a:pt x="1330" y="59"/>
                  </a:lnTo>
                  <a:lnTo>
                    <a:pt x="1327" y="56"/>
                  </a:lnTo>
                  <a:lnTo>
                    <a:pt x="1325" y="53"/>
                  </a:lnTo>
                  <a:lnTo>
                    <a:pt x="1323" y="48"/>
                  </a:lnTo>
                  <a:lnTo>
                    <a:pt x="1337" y="48"/>
                  </a:lnTo>
                  <a:lnTo>
                    <a:pt x="1350" y="49"/>
                  </a:lnTo>
                  <a:lnTo>
                    <a:pt x="1356" y="50"/>
                  </a:lnTo>
                  <a:lnTo>
                    <a:pt x="1362" y="52"/>
                  </a:lnTo>
                  <a:lnTo>
                    <a:pt x="1366" y="55"/>
                  </a:lnTo>
                  <a:lnTo>
                    <a:pt x="1369" y="59"/>
                  </a:lnTo>
                  <a:lnTo>
                    <a:pt x="1377" y="55"/>
                  </a:lnTo>
                  <a:lnTo>
                    <a:pt x="1385" y="53"/>
                  </a:lnTo>
                  <a:lnTo>
                    <a:pt x="1390" y="53"/>
                  </a:lnTo>
                  <a:lnTo>
                    <a:pt x="1396" y="53"/>
                  </a:lnTo>
                  <a:lnTo>
                    <a:pt x="1406" y="58"/>
                  </a:lnTo>
                  <a:lnTo>
                    <a:pt x="1417" y="65"/>
                  </a:lnTo>
                  <a:lnTo>
                    <a:pt x="1435" y="65"/>
                  </a:lnTo>
                  <a:lnTo>
                    <a:pt x="1452" y="65"/>
                  </a:lnTo>
                  <a:lnTo>
                    <a:pt x="1467" y="66"/>
                  </a:lnTo>
                  <a:lnTo>
                    <a:pt x="1484" y="66"/>
                  </a:lnTo>
                  <a:lnTo>
                    <a:pt x="1504" y="72"/>
                  </a:lnTo>
                  <a:lnTo>
                    <a:pt x="1524" y="79"/>
                  </a:lnTo>
                  <a:lnTo>
                    <a:pt x="1542" y="79"/>
                  </a:lnTo>
                  <a:lnTo>
                    <a:pt x="1557" y="80"/>
                  </a:lnTo>
                  <a:lnTo>
                    <a:pt x="1573" y="80"/>
                  </a:lnTo>
                  <a:lnTo>
                    <a:pt x="1590" y="80"/>
                  </a:lnTo>
                  <a:lnTo>
                    <a:pt x="1602" y="86"/>
                  </a:lnTo>
                  <a:lnTo>
                    <a:pt x="1617" y="89"/>
                  </a:lnTo>
                  <a:lnTo>
                    <a:pt x="1617" y="87"/>
                  </a:lnTo>
                  <a:lnTo>
                    <a:pt x="1616" y="85"/>
                  </a:lnTo>
                  <a:lnTo>
                    <a:pt x="1613" y="82"/>
                  </a:lnTo>
                  <a:lnTo>
                    <a:pt x="1606" y="80"/>
                  </a:lnTo>
                  <a:lnTo>
                    <a:pt x="1600" y="77"/>
                  </a:lnTo>
                  <a:lnTo>
                    <a:pt x="1600" y="76"/>
                  </a:lnTo>
                  <a:lnTo>
                    <a:pt x="1600" y="75"/>
                  </a:lnTo>
                  <a:lnTo>
                    <a:pt x="1600" y="73"/>
                  </a:lnTo>
                  <a:lnTo>
                    <a:pt x="1602" y="72"/>
                  </a:lnTo>
                  <a:lnTo>
                    <a:pt x="1623" y="72"/>
                  </a:lnTo>
                  <a:lnTo>
                    <a:pt x="1646" y="76"/>
                  </a:lnTo>
                  <a:lnTo>
                    <a:pt x="1667" y="80"/>
                  </a:lnTo>
                  <a:lnTo>
                    <a:pt x="1687" y="86"/>
                  </a:lnTo>
                  <a:lnTo>
                    <a:pt x="1727" y="99"/>
                  </a:lnTo>
                  <a:lnTo>
                    <a:pt x="1764" y="112"/>
                  </a:lnTo>
                  <a:lnTo>
                    <a:pt x="1787" y="113"/>
                  </a:lnTo>
                  <a:lnTo>
                    <a:pt x="1807" y="117"/>
                  </a:lnTo>
                  <a:lnTo>
                    <a:pt x="1813" y="126"/>
                  </a:lnTo>
                  <a:lnTo>
                    <a:pt x="1819" y="136"/>
                  </a:lnTo>
                  <a:lnTo>
                    <a:pt x="1800" y="133"/>
                  </a:lnTo>
                  <a:lnTo>
                    <a:pt x="1776" y="127"/>
                  </a:lnTo>
                  <a:lnTo>
                    <a:pt x="1763" y="125"/>
                  </a:lnTo>
                  <a:lnTo>
                    <a:pt x="1753" y="123"/>
                  </a:lnTo>
                  <a:lnTo>
                    <a:pt x="1744" y="122"/>
                  </a:lnTo>
                  <a:lnTo>
                    <a:pt x="1740" y="123"/>
                  </a:lnTo>
                  <a:lnTo>
                    <a:pt x="1743" y="126"/>
                  </a:lnTo>
                  <a:lnTo>
                    <a:pt x="1746" y="130"/>
                  </a:lnTo>
                  <a:lnTo>
                    <a:pt x="1737" y="130"/>
                  </a:lnTo>
                  <a:lnTo>
                    <a:pt x="1729" y="132"/>
                  </a:lnTo>
                  <a:lnTo>
                    <a:pt x="1729" y="133"/>
                  </a:lnTo>
                  <a:lnTo>
                    <a:pt x="1737" y="133"/>
                  </a:lnTo>
                  <a:lnTo>
                    <a:pt x="1744" y="136"/>
                  </a:lnTo>
                  <a:lnTo>
                    <a:pt x="1750" y="137"/>
                  </a:lnTo>
                  <a:lnTo>
                    <a:pt x="1757" y="140"/>
                  </a:lnTo>
                  <a:lnTo>
                    <a:pt x="1770" y="146"/>
                  </a:lnTo>
                  <a:lnTo>
                    <a:pt x="1784" y="152"/>
                  </a:lnTo>
                  <a:lnTo>
                    <a:pt x="1784" y="156"/>
                  </a:lnTo>
                  <a:lnTo>
                    <a:pt x="1784" y="160"/>
                  </a:lnTo>
                  <a:lnTo>
                    <a:pt x="1783" y="162"/>
                  </a:lnTo>
                  <a:lnTo>
                    <a:pt x="1781" y="163"/>
                  </a:lnTo>
                  <a:lnTo>
                    <a:pt x="1767" y="162"/>
                  </a:lnTo>
                  <a:lnTo>
                    <a:pt x="1753" y="165"/>
                  </a:lnTo>
                  <a:lnTo>
                    <a:pt x="1749" y="166"/>
                  </a:lnTo>
                  <a:lnTo>
                    <a:pt x="1744" y="170"/>
                  </a:lnTo>
                  <a:lnTo>
                    <a:pt x="1740" y="176"/>
                  </a:lnTo>
                  <a:lnTo>
                    <a:pt x="1739" y="185"/>
                  </a:lnTo>
                  <a:lnTo>
                    <a:pt x="1731" y="186"/>
                  </a:lnTo>
                  <a:lnTo>
                    <a:pt x="1724" y="186"/>
                  </a:lnTo>
                  <a:lnTo>
                    <a:pt x="1723" y="182"/>
                  </a:lnTo>
                  <a:lnTo>
                    <a:pt x="1720" y="179"/>
                  </a:lnTo>
                  <a:lnTo>
                    <a:pt x="1710" y="180"/>
                  </a:lnTo>
                  <a:lnTo>
                    <a:pt x="1700" y="183"/>
                  </a:lnTo>
                  <a:lnTo>
                    <a:pt x="1690" y="187"/>
                  </a:lnTo>
                  <a:lnTo>
                    <a:pt x="1683" y="193"/>
                  </a:lnTo>
                  <a:lnTo>
                    <a:pt x="1686" y="200"/>
                  </a:lnTo>
                  <a:lnTo>
                    <a:pt x="1689" y="205"/>
                  </a:lnTo>
                  <a:lnTo>
                    <a:pt x="1692" y="207"/>
                  </a:lnTo>
                  <a:lnTo>
                    <a:pt x="1694" y="210"/>
                  </a:lnTo>
                  <a:lnTo>
                    <a:pt x="1702" y="213"/>
                  </a:lnTo>
                  <a:lnTo>
                    <a:pt x="1713" y="219"/>
                  </a:lnTo>
                  <a:lnTo>
                    <a:pt x="1714" y="226"/>
                  </a:lnTo>
                  <a:lnTo>
                    <a:pt x="1716" y="235"/>
                  </a:lnTo>
                  <a:lnTo>
                    <a:pt x="1720" y="235"/>
                  </a:lnTo>
                  <a:lnTo>
                    <a:pt x="1723" y="237"/>
                  </a:lnTo>
                  <a:lnTo>
                    <a:pt x="1726" y="245"/>
                  </a:lnTo>
                  <a:lnTo>
                    <a:pt x="1727" y="252"/>
                  </a:lnTo>
                  <a:lnTo>
                    <a:pt x="1727" y="259"/>
                  </a:lnTo>
                  <a:lnTo>
                    <a:pt x="1727" y="266"/>
                  </a:lnTo>
                  <a:lnTo>
                    <a:pt x="1727" y="277"/>
                  </a:lnTo>
                  <a:lnTo>
                    <a:pt x="1727" y="290"/>
                  </a:lnTo>
                  <a:lnTo>
                    <a:pt x="1723" y="290"/>
                  </a:lnTo>
                  <a:lnTo>
                    <a:pt x="1717" y="290"/>
                  </a:lnTo>
                  <a:lnTo>
                    <a:pt x="1700" y="277"/>
                  </a:lnTo>
                  <a:lnTo>
                    <a:pt x="1682" y="263"/>
                  </a:lnTo>
                  <a:lnTo>
                    <a:pt x="1664" y="247"/>
                  </a:lnTo>
                  <a:lnTo>
                    <a:pt x="1650" y="232"/>
                  </a:lnTo>
                  <a:lnTo>
                    <a:pt x="1652" y="222"/>
                  </a:lnTo>
                  <a:lnTo>
                    <a:pt x="1653" y="212"/>
                  </a:lnTo>
                  <a:lnTo>
                    <a:pt x="1657" y="202"/>
                  </a:lnTo>
                  <a:lnTo>
                    <a:pt x="1660" y="193"/>
                  </a:lnTo>
                  <a:lnTo>
                    <a:pt x="1663" y="185"/>
                  </a:lnTo>
                  <a:lnTo>
                    <a:pt x="1664" y="176"/>
                  </a:lnTo>
                  <a:lnTo>
                    <a:pt x="1664" y="167"/>
                  </a:lnTo>
                  <a:lnTo>
                    <a:pt x="1662" y="160"/>
                  </a:lnTo>
                  <a:lnTo>
                    <a:pt x="1656" y="160"/>
                  </a:lnTo>
                  <a:lnTo>
                    <a:pt x="1650" y="160"/>
                  </a:lnTo>
                  <a:lnTo>
                    <a:pt x="1649" y="166"/>
                  </a:lnTo>
                  <a:lnTo>
                    <a:pt x="1649" y="173"/>
                  </a:lnTo>
                  <a:lnTo>
                    <a:pt x="1646" y="173"/>
                  </a:lnTo>
                  <a:lnTo>
                    <a:pt x="1644" y="175"/>
                  </a:lnTo>
                  <a:lnTo>
                    <a:pt x="1639" y="175"/>
                  </a:lnTo>
                  <a:lnTo>
                    <a:pt x="1633" y="176"/>
                  </a:lnTo>
                  <a:lnTo>
                    <a:pt x="1629" y="170"/>
                  </a:lnTo>
                  <a:lnTo>
                    <a:pt x="1624" y="166"/>
                  </a:lnTo>
                  <a:lnTo>
                    <a:pt x="1619" y="166"/>
                  </a:lnTo>
                  <a:lnTo>
                    <a:pt x="1614" y="166"/>
                  </a:lnTo>
                  <a:lnTo>
                    <a:pt x="1609" y="166"/>
                  </a:lnTo>
                  <a:lnTo>
                    <a:pt x="1606" y="169"/>
                  </a:lnTo>
                  <a:lnTo>
                    <a:pt x="1603" y="170"/>
                  </a:lnTo>
                  <a:lnTo>
                    <a:pt x="1600" y="173"/>
                  </a:lnTo>
                  <a:lnTo>
                    <a:pt x="1600" y="180"/>
                  </a:lnTo>
                  <a:lnTo>
                    <a:pt x="1600" y="187"/>
                  </a:lnTo>
                  <a:lnTo>
                    <a:pt x="1603" y="190"/>
                  </a:lnTo>
                  <a:lnTo>
                    <a:pt x="1607" y="192"/>
                  </a:lnTo>
                  <a:lnTo>
                    <a:pt x="1606" y="193"/>
                  </a:lnTo>
                  <a:lnTo>
                    <a:pt x="1606" y="195"/>
                  </a:lnTo>
                  <a:lnTo>
                    <a:pt x="1582" y="196"/>
                  </a:lnTo>
                  <a:lnTo>
                    <a:pt x="1553" y="196"/>
                  </a:lnTo>
                  <a:lnTo>
                    <a:pt x="1539" y="195"/>
                  </a:lnTo>
                  <a:lnTo>
                    <a:pt x="1524" y="196"/>
                  </a:lnTo>
                  <a:lnTo>
                    <a:pt x="1512" y="197"/>
                  </a:lnTo>
                  <a:lnTo>
                    <a:pt x="1499" y="200"/>
                  </a:lnTo>
                  <a:lnTo>
                    <a:pt x="1494" y="213"/>
                  </a:lnTo>
                  <a:lnTo>
                    <a:pt x="1490" y="227"/>
                  </a:lnTo>
                  <a:lnTo>
                    <a:pt x="1484" y="239"/>
                  </a:lnTo>
                  <a:lnTo>
                    <a:pt x="1480" y="250"/>
                  </a:lnTo>
                  <a:lnTo>
                    <a:pt x="1496" y="257"/>
                  </a:lnTo>
                  <a:lnTo>
                    <a:pt x="1510" y="262"/>
                  </a:lnTo>
                  <a:lnTo>
                    <a:pt x="1520" y="259"/>
                  </a:lnTo>
                  <a:lnTo>
                    <a:pt x="1534" y="256"/>
                  </a:lnTo>
                  <a:lnTo>
                    <a:pt x="1539" y="263"/>
                  </a:lnTo>
                  <a:lnTo>
                    <a:pt x="1544" y="267"/>
                  </a:lnTo>
                  <a:lnTo>
                    <a:pt x="1552" y="273"/>
                  </a:lnTo>
                  <a:lnTo>
                    <a:pt x="1559" y="277"/>
                  </a:lnTo>
                  <a:lnTo>
                    <a:pt x="1557" y="266"/>
                  </a:lnTo>
                  <a:lnTo>
                    <a:pt x="1556" y="256"/>
                  </a:lnTo>
                  <a:lnTo>
                    <a:pt x="1569" y="267"/>
                  </a:lnTo>
                  <a:lnTo>
                    <a:pt x="1590" y="287"/>
                  </a:lnTo>
                  <a:lnTo>
                    <a:pt x="1612" y="307"/>
                  </a:lnTo>
                  <a:lnTo>
                    <a:pt x="1623" y="322"/>
                  </a:lnTo>
                  <a:lnTo>
                    <a:pt x="1614" y="319"/>
                  </a:lnTo>
                  <a:lnTo>
                    <a:pt x="1606" y="316"/>
                  </a:lnTo>
                  <a:lnTo>
                    <a:pt x="1606" y="317"/>
                  </a:lnTo>
                  <a:lnTo>
                    <a:pt x="1606" y="319"/>
                  </a:lnTo>
                  <a:lnTo>
                    <a:pt x="1620" y="334"/>
                  </a:lnTo>
                  <a:lnTo>
                    <a:pt x="1632" y="352"/>
                  </a:lnTo>
                  <a:lnTo>
                    <a:pt x="1632" y="353"/>
                  </a:lnTo>
                  <a:lnTo>
                    <a:pt x="1630" y="353"/>
                  </a:lnTo>
                  <a:lnTo>
                    <a:pt x="1623" y="353"/>
                  </a:lnTo>
                  <a:lnTo>
                    <a:pt x="1616" y="352"/>
                  </a:lnTo>
                  <a:lnTo>
                    <a:pt x="1613" y="343"/>
                  </a:lnTo>
                  <a:lnTo>
                    <a:pt x="1607" y="333"/>
                  </a:lnTo>
                  <a:lnTo>
                    <a:pt x="1602" y="323"/>
                  </a:lnTo>
                  <a:lnTo>
                    <a:pt x="1593" y="312"/>
                  </a:lnTo>
                  <a:lnTo>
                    <a:pt x="1586" y="300"/>
                  </a:lnTo>
                  <a:lnTo>
                    <a:pt x="1577" y="290"/>
                  </a:lnTo>
                  <a:lnTo>
                    <a:pt x="1570" y="283"/>
                  </a:lnTo>
                  <a:lnTo>
                    <a:pt x="1563" y="279"/>
                  </a:lnTo>
                  <a:lnTo>
                    <a:pt x="1563" y="280"/>
                  </a:lnTo>
                  <a:lnTo>
                    <a:pt x="1563" y="283"/>
                  </a:lnTo>
                  <a:lnTo>
                    <a:pt x="1573" y="306"/>
                  </a:lnTo>
                  <a:lnTo>
                    <a:pt x="1579" y="326"/>
                  </a:lnTo>
                  <a:lnTo>
                    <a:pt x="1580" y="334"/>
                  </a:lnTo>
                  <a:lnTo>
                    <a:pt x="1579" y="346"/>
                  </a:lnTo>
                  <a:lnTo>
                    <a:pt x="1576" y="359"/>
                  </a:lnTo>
                  <a:lnTo>
                    <a:pt x="1572" y="374"/>
                  </a:lnTo>
                  <a:lnTo>
                    <a:pt x="1570" y="380"/>
                  </a:lnTo>
                  <a:lnTo>
                    <a:pt x="1570" y="386"/>
                  </a:lnTo>
                  <a:lnTo>
                    <a:pt x="1570" y="389"/>
                  </a:lnTo>
                  <a:lnTo>
                    <a:pt x="1566" y="393"/>
                  </a:lnTo>
                  <a:lnTo>
                    <a:pt x="1559" y="396"/>
                  </a:lnTo>
                  <a:lnTo>
                    <a:pt x="1552" y="396"/>
                  </a:lnTo>
                  <a:lnTo>
                    <a:pt x="1544" y="396"/>
                  </a:lnTo>
                  <a:lnTo>
                    <a:pt x="1536" y="394"/>
                  </a:lnTo>
                  <a:lnTo>
                    <a:pt x="1532" y="399"/>
                  </a:lnTo>
                  <a:lnTo>
                    <a:pt x="1527" y="403"/>
                  </a:lnTo>
                  <a:lnTo>
                    <a:pt x="1532" y="412"/>
                  </a:lnTo>
                  <a:lnTo>
                    <a:pt x="1536" y="420"/>
                  </a:lnTo>
                  <a:lnTo>
                    <a:pt x="1533" y="424"/>
                  </a:lnTo>
                  <a:lnTo>
                    <a:pt x="1530" y="427"/>
                  </a:lnTo>
                  <a:lnTo>
                    <a:pt x="1527" y="429"/>
                  </a:lnTo>
                  <a:lnTo>
                    <a:pt x="1523" y="432"/>
                  </a:lnTo>
                  <a:lnTo>
                    <a:pt x="1523" y="437"/>
                  </a:lnTo>
                  <a:lnTo>
                    <a:pt x="1523" y="443"/>
                  </a:lnTo>
                  <a:lnTo>
                    <a:pt x="1529" y="444"/>
                  </a:lnTo>
                  <a:lnTo>
                    <a:pt x="1536" y="449"/>
                  </a:lnTo>
                  <a:lnTo>
                    <a:pt x="1542" y="453"/>
                  </a:lnTo>
                  <a:lnTo>
                    <a:pt x="1547" y="459"/>
                  </a:lnTo>
                  <a:lnTo>
                    <a:pt x="1552" y="464"/>
                  </a:lnTo>
                  <a:lnTo>
                    <a:pt x="1556" y="472"/>
                  </a:lnTo>
                  <a:lnTo>
                    <a:pt x="1559" y="477"/>
                  </a:lnTo>
                  <a:lnTo>
                    <a:pt x="1560" y="484"/>
                  </a:lnTo>
                  <a:lnTo>
                    <a:pt x="1552" y="494"/>
                  </a:lnTo>
                  <a:lnTo>
                    <a:pt x="1543" y="503"/>
                  </a:lnTo>
                  <a:lnTo>
                    <a:pt x="1537" y="503"/>
                  </a:lnTo>
                  <a:lnTo>
                    <a:pt x="1533" y="500"/>
                  </a:lnTo>
                  <a:lnTo>
                    <a:pt x="1533" y="487"/>
                  </a:lnTo>
                  <a:lnTo>
                    <a:pt x="1532" y="477"/>
                  </a:lnTo>
                  <a:lnTo>
                    <a:pt x="1530" y="473"/>
                  </a:lnTo>
                  <a:lnTo>
                    <a:pt x="1527" y="469"/>
                  </a:lnTo>
                  <a:lnTo>
                    <a:pt x="1526" y="464"/>
                  </a:lnTo>
                  <a:lnTo>
                    <a:pt x="1522" y="462"/>
                  </a:lnTo>
                  <a:lnTo>
                    <a:pt x="1510" y="459"/>
                  </a:lnTo>
                  <a:lnTo>
                    <a:pt x="1500" y="456"/>
                  </a:lnTo>
                  <a:lnTo>
                    <a:pt x="1500" y="447"/>
                  </a:lnTo>
                  <a:lnTo>
                    <a:pt x="1500" y="443"/>
                  </a:lnTo>
                  <a:lnTo>
                    <a:pt x="1499" y="439"/>
                  </a:lnTo>
                  <a:lnTo>
                    <a:pt x="1496" y="434"/>
                  </a:lnTo>
                  <a:lnTo>
                    <a:pt x="1484" y="434"/>
                  </a:lnTo>
                  <a:lnTo>
                    <a:pt x="1476" y="437"/>
                  </a:lnTo>
                  <a:lnTo>
                    <a:pt x="1469" y="440"/>
                  </a:lnTo>
                  <a:lnTo>
                    <a:pt x="1460" y="444"/>
                  </a:lnTo>
                  <a:lnTo>
                    <a:pt x="1460" y="433"/>
                  </a:lnTo>
                  <a:lnTo>
                    <a:pt x="1457" y="424"/>
                  </a:lnTo>
                  <a:lnTo>
                    <a:pt x="1452" y="423"/>
                  </a:lnTo>
                  <a:lnTo>
                    <a:pt x="1445" y="422"/>
                  </a:lnTo>
                  <a:lnTo>
                    <a:pt x="1442" y="429"/>
                  </a:lnTo>
                  <a:lnTo>
                    <a:pt x="1436" y="434"/>
                  </a:lnTo>
                  <a:lnTo>
                    <a:pt x="1430" y="439"/>
                  </a:lnTo>
                  <a:lnTo>
                    <a:pt x="1423" y="442"/>
                  </a:lnTo>
                  <a:lnTo>
                    <a:pt x="1425" y="447"/>
                  </a:lnTo>
                  <a:lnTo>
                    <a:pt x="1426" y="454"/>
                  </a:lnTo>
                  <a:lnTo>
                    <a:pt x="1432" y="456"/>
                  </a:lnTo>
                  <a:lnTo>
                    <a:pt x="1436" y="456"/>
                  </a:lnTo>
                  <a:lnTo>
                    <a:pt x="1439" y="459"/>
                  </a:lnTo>
                  <a:lnTo>
                    <a:pt x="1442" y="460"/>
                  </a:lnTo>
                  <a:lnTo>
                    <a:pt x="1445" y="462"/>
                  </a:lnTo>
                  <a:lnTo>
                    <a:pt x="1447" y="464"/>
                  </a:lnTo>
                  <a:lnTo>
                    <a:pt x="1450" y="466"/>
                  </a:lnTo>
                  <a:lnTo>
                    <a:pt x="1456" y="466"/>
                  </a:lnTo>
                  <a:lnTo>
                    <a:pt x="1459" y="463"/>
                  </a:lnTo>
                  <a:lnTo>
                    <a:pt x="1460" y="462"/>
                  </a:lnTo>
                  <a:lnTo>
                    <a:pt x="1464" y="460"/>
                  </a:lnTo>
                  <a:lnTo>
                    <a:pt x="1467" y="460"/>
                  </a:lnTo>
                  <a:lnTo>
                    <a:pt x="1476" y="463"/>
                  </a:lnTo>
                  <a:lnTo>
                    <a:pt x="1482" y="466"/>
                  </a:lnTo>
                  <a:lnTo>
                    <a:pt x="1474" y="472"/>
                  </a:lnTo>
                  <a:lnTo>
                    <a:pt x="1469" y="477"/>
                  </a:lnTo>
                  <a:lnTo>
                    <a:pt x="1466" y="480"/>
                  </a:lnTo>
                  <a:lnTo>
                    <a:pt x="1463" y="483"/>
                  </a:lnTo>
                  <a:lnTo>
                    <a:pt x="1462" y="487"/>
                  </a:lnTo>
                  <a:lnTo>
                    <a:pt x="1460" y="493"/>
                  </a:lnTo>
                  <a:lnTo>
                    <a:pt x="1464" y="500"/>
                  </a:lnTo>
                  <a:lnTo>
                    <a:pt x="1469" y="506"/>
                  </a:lnTo>
                  <a:lnTo>
                    <a:pt x="1473" y="510"/>
                  </a:lnTo>
                  <a:lnTo>
                    <a:pt x="1479" y="516"/>
                  </a:lnTo>
                  <a:lnTo>
                    <a:pt x="1489" y="524"/>
                  </a:lnTo>
                  <a:lnTo>
                    <a:pt x="1499" y="534"/>
                  </a:lnTo>
                  <a:lnTo>
                    <a:pt x="1496" y="536"/>
                  </a:lnTo>
                  <a:lnTo>
                    <a:pt x="1494" y="536"/>
                  </a:lnTo>
                  <a:lnTo>
                    <a:pt x="1494" y="537"/>
                  </a:lnTo>
                  <a:lnTo>
                    <a:pt x="1494" y="540"/>
                  </a:lnTo>
                  <a:lnTo>
                    <a:pt x="1499" y="542"/>
                  </a:lnTo>
                  <a:lnTo>
                    <a:pt x="1503" y="544"/>
                  </a:lnTo>
                  <a:lnTo>
                    <a:pt x="1497" y="550"/>
                  </a:lnTo>
                  <a:lnTo>
                    <a:pt x="1492" y="556"/>
                  </a:lnTo>
                  <a:lnTo>
                    <a:pt x="1493" y="556"/>
                  </a:lnTo>
                  <a:lnTo>
                    <a:pt x="1494" y="556"/>
                  </a:lnTo>
                  <a:lnTo>
                    <a:pt x="1503" y="557"/>
                  </a:lnTo>
                  <a:lnTo>
                    <a:pt x="1509" y="561"/>
                  </a:lnTo>
                  <a:lnTo>
                    <a:pt x="1510" y="566"/>
                  </a:lnTo>
                  <a:lnTo>
                    <a:pt x="1509" y="569"/>
                  </a:lnTo>
                  <a:lnTo>
                    <a:pt x="1509" y="571"/>
                  </a:lnTo>
                  <a:lnTo>
                    <a:pt x="1507" y="574"/>
                  </a:lnTo>
                  <a:lnTo>
                    <a:pt x="1503" y="580"/>
                  </a:lnTo>
                  <a:lnTo>
                    <a:pt x="1500" y="586"/>
                  </a:lnTo>
                  <a:lnTo>
                    <a:pt x="1492" y="607"/>
                  </a:lnTo>
                  <a:lnTo>
                    <a:pt x="1484" y="626"/>
                  </a:lnTo>
                  <a:lnTo>
                    <a:pt x="1480" y="634"/>
                  </a:lnTo>
                  <a:lnTo>
                    <a:pt x="1473" y="641"/>
                  </a:lnTo>
                  <a:lnTo>
                    <a:pt x="1466" y="647"/>
                  </a:lnTo>
                  <a:lnTo>
                    <a:pt x="1455" y="653"/>
                  </a:lnTo>
                  <a:lnTo>
                    <a:pt x="1442" y="653"/>
                  </a:lnTo>
                  <a:lnTo>
                    <a:pt x="1433" y="651"/>
                  </a:lnTo>
                  <a:lnTo>
                    <a:pt x="1433" y="654"/>
                  </a:lnTo>
                  <a:lnTo>
                    <a:pt x="1433" y="659"/>
                  </a:lnTo>
                  <a:lnTo>
                    <a:pt x="1423" y="661"/>
                  </a:lnTo>
                  <a:lnTo>
                    <a:pt x="1415" y="666"/>
                  </a:lnTo>
                  <a:lnTo>
                    <a:pt x="1409" y="671"/>
                  </a:lnTo>
                  <a:lnTo>
                    <a:pt x="1403" y="677"/>
                  </a:lnTo>
                  <a:lnTo>
                    <a:pt x="1400" y="673"/>
                  </a:lnTo>
                  <a:lnTo>
                    <a:pt x="1396" y="667"/>
                  </a:lnTo>
                  <a:lnTo>
                    <a:pt x="1395" y="666"/>
                  </a:lnTo>
                  <a:lnTo>
                    <a:pt x="1390" y="664"/>
                  </a:lnTo>
                  <a:lnTo>
                    <a:pt x="1386" y="663"/>
                  </a:lnTo>
                  <a:lnTo>
                    <a:pt x="1380" y="661"/>
                  </a:lnTo>
                  <a:lnTo>
                    <a:pt x="1370" y="670"/>
                  </a:lnTo>
                  <a:lnTo>
                    <a:pt x="1363" y="679"/>
                  </a:lnTo>
                  <a:lnTo>
                    <a:pt x="1360" y="684"/>
                  </a:lnTo>
                  <a:lnTo>
                    <a:pt x="1359" y="691"/>
                  </a:lnTo>
                  <a:lnTo>
                    <a:pt x="1357" y="699"/>
                  </a:lnTo>
                  <a:lnTo>
                    <a:pt x="1357" y="709"/>
                  </a:lnTo>
                  <a:lnTo>
                    <a:pt x="1370" y="719"/>
                  </a:lnTo>
                  <a:lnTo>
                    <a:pt x="1383" y="730"/>
                  </a:lnTo>
                  <a:lnTo>
                    <a:pt x="1390" y="736"/>
                  </a:lnTo>
                  <a:lnTo>
                    <a:pt x="1396" y="741"/>
                  </a:lnTo>
                  <a:lnTo>
                    <a:pt x="1400" y="749"/>
                  </a:lnTo>
                  <a:lnTo>
                    <a:pt x="1405" y="756"/>
                  </a:lnTo>
                  <a:lnTo>
                    <a:pt x="1407" y="774"/>
                  </a:lnTo>
                  <a:lnTo>
                    <a:pt x="1409" y="791"/>
                  </a:lnTo>
                  <a:lnTo>
                    <a:pt x="1392" y="810"/>
                  </a:lnTo>
                  <a:lnTo>
                    <a:pt x="1373" y="828"/>
                  </a:lnTo>
                  <a:lnTo>
                    <a:pt x="1366" y="828"/>
                  </a:lnTo>
                  <a:lnTo>
                    <a:pt x="1360" y="826"/>
                  </a:lnTo>
                  <a:lnTo>
                    <a:pt x="1362" y="818"/>
                  </a:lnTo>
                  <a:lnTo>
                    <a:pt x="1365" y="814"/>
                  </a:lnTo>
                  <a:lnTo>
                    <a:pt x="1363" y="813"/>
                  </a:lnTo>
                  <a:lnTo>
                    <a:pt x="1362" y="813"/>
                  </a:lnTo>
                  <a:lnTo>
                    <a:pt x="1352" y="807"/>
                  </a:lnTo>
                  <a:lnTo>
                    <a:pt x="1340" y="803"/>
                  </a:lnTo>
                  <a:lnTo>
                    <a:pt x="1337" y="793"/>
                  </a:lnTo>
                  <a:lnTo>
                    <a:pt x="1336" y="784"/>
                  </a:lnTo>
                  <a:lnTo>
                    <a:pt x="1323" y="774"/>
                  </a:lnTo>
                  <a:lnTo>
                    <a:pt x="1309" y="767"/>
                  </a:lnTo>
                  <a:lnTo>
                    <a:pt x="1307" y="767"/>
                  </a:lnTo>
                  <a:lnTo>
                    <a:pt x="1305" y="769"/>
                  </a:lnTo>
                  <a:lnTo>
                    <a:pt x="1303" y="771"/>
                  </a:lnTo>
                  <a:lnTo>
                    <a:pt x="1302" y="774"/>
                  </a:lnTo>
                  <a:lnTo>
                    <a:pt x="1303" y="780"/>
                  </a:lnTo>
                  <a:lnTo>
                    <a:pt x="1303" y="786"/>
                  </a:lnTo>
                  <a:lnTo>
                    <a:pt x="1302" y="791"/>
                  </a:lnTo>
                  <a:lnTo>
                    <a:pt x="1300" y="797"/>
                  </a:lnTo>
                  <a:lnTo>
                    <a:pt x="1299" y="808"/>
                  </a:lnTo>
                  <a:lnTo>
                    <a:pt x="1299" y="820"/>
                  </a:lnTo>
                  <a:lnTo>
                    <a:pt x="1305" y="824"/>
                  </a:lnTo>
                  <a:lnTo>
                    <a:pt x="1309" y="827"/>
                  </a:lnTo>
                  <a:lnTo>
                    <a:pt x="1310" y="836"/>
                  </a:lnTo>
                  <a:lnTo>
                    <a:pt x="1312" y="844"/>
                  </a:lnTo>
                  <a:lnTo>
                    <a:pt x="1316" y="846"/>
                  </a:lnTo>
                  <a:lnTo>
                    <a:pt x="1322" y="846"/>
                  </a:lnTo>
                  <a:lnTo>
                    <a:pt x="1327" y="851"/>
                  </a:lnTo>
                  <a:lnTo>
                    <a:pt x="1333" y="856"/>
                  </a:lnTo>
                  <a:lnTo>
                    <a:pt x="1337" y="861"/>
                  </a:lnTo>
                  <a:lnTo>
                    <a:pt x="1342" y="867"/>
                  </a:lnTo>
                  <a:lnTo>
                    <a:pt x="1345" y="874"/>
                  </a:lnTo>
                  <a:lnTo>
                    <a:pt x="1346" y="881"/>
                  </a:lnTo>
                  <a:lnTo>
                    <a:pt x="1347" y="891"/>
                  </a:lnTo>
                  <a:lnTo>
                    <a:pt x="1347" y="900"/>
                  </a:lnTo>
                  <a:lnTo>
                    <a:pt x="1352" y="898"/>
                  </a:lnTo>
                  <a:lnTo>
                    <a:pt x="1356" y="897"/>
                  </a:lnTo>
                  <a:lnTo>
                    <a:pt x="1356" y="901"/>
                  </a:lnTo>
                  <a:lnTo>
                    <a:pt x="1356" y="906"/>
                  </a:lnTo>
                  <a:lnTo>
                    <a:pt x="1353" y="913"/>
                  </a:lnTo>
                  <a:lnTo>
                    <a:pt x="1350" y="921"/>
                  </a:lnTo>
                  <a:lnTo>
                    <a:pt x="1340" y="913"/>
                  </a:lnTo>
                  <a:lnTo>
                    <a:pt x="1332" y="903"/>
                  </a:lnTo>
                  <a:lnTo>
                    <a:pt x="1325" y="891"/>
                  </a:lnTo>
                  <a:lnTo>
                    <a:pt x="1317" y="880"/>
                  </a:lnTo>
                  <a:lnTo>
                    <a:pt x="1310" y="867"/>
                  </a:lnTo>
                  <a:lnTo>
                    <a:pt x="1305" y="856"/>
                  </a:lnTo>
                  <a:lnTo>
                    <a:pt x="1297" y="844"/>
                  </a:lnTo>
                  <a:lnTo>
                    <a:pt x="1289" y="833"/>
                  </a:lnTo>
                  <a:lnTo>
                    <a:pt x="1290" y="807"/>
                  </a:lnTo>
                  <a:lnTo>
                    <a:pt x="1290" y="784"/>
                  </a:lnTo>
                  <a:lnTo>
                    <a:pt x="1289" y="774"/>
                  </a:lnTo>
                  <a:lnTo>
                    <a:pt x="1286" y="764"/>
                  </a:lnTo>
                  <a:lnTo>
                    <a:pt x="1280" y="756"/>
                  </a:lnTo>
                  <a:lnTo>
                    <a:pt x="1273" y="749"/>
                  </a:lnTo>
                  <a:lnTo>
                    <a:pt x="1269" y="750"/>
                  </a:lnTo>
                  <a:lnTo>
                    <a:pt x="1266" y="750"/>
                  </a:lnTo>
                  <a:lnTo>
                    <a:pt x="1263" y="750"/>
                  </a:lnTo>
                  <a:lnTo>
                    <a:pt x="1259" y="749"/>
                  </a:lnTo>
                  <a:lnTo>
                    <a:pt x="1259" y="747"/>
                  </a:lnTo>
                  <a:lnTo>
                    <a:pt x="1260" y="744"/>
                  </a:lnTo>
                  <a:lnTo>
                    <a:pt x="1260" y="740"/>
                  </a:lnTo>
                  <a:lnTo>
                    <a:pt x="1266" y="741"/>
                  </a:lnTo>
                  <a:lnTo>
                    <a:pt x="1269" y="741"/>
                  </a:lnTo>
                  <a:lnTo>
                    <a:pt x="1270" y="741"/>
                  </a:lnTo>
                  <a:lnTo>
                    <a:pt x="1273" y="737"/>
                  </a:lnTo>
                  <a:lnTo>
                    <a:pt x="1273" y="736"/>
                  </a:lnTo>
                  <a:lnTo>
                    <a:pt x="1275" y="733"/>
                  </a:lnTo>
                  <a:lnTo>
                    <a:pt x="1270" y="726"/>
                  </a:lnTo>
                  <a:lnTo>
                    <a:pt x="1266" y="719"/>
                  </a:lnTo>
                  <a:lnTo>
                    <a:pt x="1257" y="729"/>
                  </a:lnTo>
                  <a:lnTo>
                    <a:pt x="1247" y="737"/>
                  </a:lnTo>
                  <a:lnTo>
                    <a:pt x="1242" y="734"/>
                  </a:lnTo>
                  <a:lnTo>
                    <a:pt x="1235" y="731"/>
                  </a:lnTo>
                  <a:lnTo>
                    <a:pt x="1236" y="721"/>
                  </a:lnTo>
                  <a:lnTo>
                    <a:pt x="1236" y="713"/>
                  </a:lnTo>
                  <a:lnTo>
                    <a:pt x="1233" y="707"/>
                  </a:lnTo>
                  <a:lnTo>
                    <a:pt x="1230" y="701"/>
                  </a:lnTo>
                  <a:lnTo>
                    <a:pt x="1220" y="690"/>
                  </a:lnTo>
                  <a:lnTo>
                    <a:pt x="1209" y="677"/>
                  </a:lnTo>
                  <a:lnTo>
                    <a:pt x="1206" y="669"/>
                  </a:lnTo>
                  <a:lnTo>
                    <a:pt x="1203" y="660"/>
                  </a:lnTo>
                  <a:lnTo>
                    <a:pt x="1202" y="657"/>
                  </a:lnTo>
                  <a:lnTo>
                    <a:pt x="1200" y="653"/>
                  </a:lnTo>
                  <a:lnTo>
                    <a:pt x="1198" y="650"/>
                  </a:lnTo>
                  <a:lnTo>
                    <a:pt x="1193" y="647"/>
                  </a:lnTo>
                  <a:lnTo>
                    <a:pt x="1190" y="650"/>
                  </a:lnTo>
                  <a:lnTo>
                    <a:pt x="1186" y="653"/>
                  </a:lnTo>
                  <a:lnTo>
                    <a:pt x="1185" y="649"/>
                  </a:lnTo>
                  <a:lnTo>
                    <a:pt x="1183" y="644"/>
                  </a:lnTo>
                  <a:lnTo>
                    <a:pt x="1182" y="641"/>
                  </a:lnTo>
                  <a:lnTo>
                    <a:pt x="1179" y="640"/>
                  </a:lnTo>
                  <a:lnTo>
                    <a:pt x="1178" y="650"/>
                  </a:lnTo>
                  <a:lnTo>
                    <a:pt x="1176" y="657"/>
                  </a:lnTo>
                  <a:lnTo>
                    <a:pt x="1168" y="659"/>
                  </a:lnTo>
                  <a:lnTo>
                    <a:pt x="1160" y="660"/>
                  </a:lnTo>
                  <a:lnTo>
                    <a:pt x="1155" y="663"/>
                  </a:lnTo>
                  <a:lnTo>
                    <a:pt x="1149" y="666"/>
                  </a:lnTo>
                  <a:lnTo>
                    <a:pt x="1145" y="677"/>
                  </a:lnTo>
                  <a:lnTo>
                    <a:pt x="1140" y="687"/>
                  </a:lnTo>
                  <a:lnTo>
                    <a:pt x="1126" y="700"/>
                  </a:lnTo>
                  <a:lnTo>
                    <a:pt x="1108" y="717"/>
                  </a:lnTo>
                  <a:lnTo>
                    <a:pt x="1099" y="726"/>
                  </a:lnTo>
                  <a:lnTo>
                    <a:pt x="1090" y="734"/>
                  </a:lnTo>
                  <a:lnTo>
                    <a:pt x="1085" y="743"/>
                  </a:lnTo>
                  <a:lnTo>
                    <a:pt x="1082" y="750"/>
                  </a:lnTo>
                  <a:lnTo>
                    <a:pt x="1085" y="761"/>
                  </a:lnTo>
                  <a:lnTo>
                    <a:pt x="1086" y="774"/>
                  </a:lnTo>
                  <a:lnTo>
                    <a:pt x="1085" y="787"/>
                  </a:lnTo>
                  <a:lnTo>
                    <a:pt x="1082" y="798"/>
                  </a:lnTo>
                  <a:lnTo>
                    <a:pt x="1073" y="820"/>
                  </a:lnTo>
                  <a:lnTo>
                    <a:pt x="1068" y="837"/>
                  </a:lnTo>
                  <a:lnTo>
                    <a:pt x="1062" y="836"/>
                  </a:lnTo>
                  <a:lnTo>
                    <a:pt x="1058" y="833"/>
                  </a:lnTo>
                  <a:lnTo>
                    <a:pt x="1052" y="827"/>
                  </a:lnTo>
                  <a:lnTo>
                    <a:pt x="1046" y="820"/>
                  </a:lnTo>
                  <a:lnTo>
                    <a:pt x="1036" y="803"/>
                  </a:lnTo>
                  <a:lnTo>
                    <a:pt x="1025" y="781"/>
                  </a:lnTo>
                  <a:lnTo>
                    <a:pt x="1006" y="739"/>
                  </a:lnTo>
                  <a:lnTo>
                    <a:pt x="995" y="707"/>
                  </a:lnTo>
                  <a:lnTo>
                    <a:pt x="993" y="694"/>
                  </a:lnTo>
                  <a:lnTo>
                    <a:pt x="993" y="681"/>
                  </a:lnTo>
                  <a:lnTo>
                    <a:pt x="993" y="674"/>
                  </a:lnTo>
                  <a:lnTo>
                    <a:pt x="993" y="669"/>
                  </a:lnTo>
                  <a:lnTo>
                    <a:pt x="992" y="663"/>
                  </a:lnTo>
                  <a:lnTo>
                    <a:pt x="989" y="659"/>
                  </a:lnTo>
                  <a:lnTo>
                    <a:pt x="986" y="660"/>
                  </a:lnTo>
                  <a:lnTo>
                    <a:pt x="983" y="663"/>
                  </a:lnTo>
                  <a:lnTo>
                    <a:pt x="983" y="670"/>
                  </a:lnTo>
                  <a:lnTo>
                    <a:pt x="982" y="674"/>
                  </a:lnTo>
                  <a:lnTo>
                    <a:pt x="980" y="676"/>
                  </a:lnTo>
                  <a:lnTo>
                    <a:pt x="979" y="676"/>
                  </a:lnTo>
                  <a:lnTo>
                    <a:pt x="975" y="676"/>
                  </a:lnTo>
                  <a:lnTo>
                    <a:pt x="969" y="674"/>
                  </a:lnTo>
                  <a:lnTo>
                    <a:pt x="963" y="671"/>
                  </a:lnTo>
                  <a:lnTo>
                    <a:pt x="959" y="667"/>
                  </a:lnTo>
                  <a:lnTo>
                    <a:pt x="955" y="663"/>
                  </a:lnTo>
                  <a:lnTo>
                    <a:pt x="952" y="657"/>
                  </a:lnTo>
                  <a:lnTo>
                    <a:pt x="961" y="653"/>
                  </a:lnTo>
                  <a:lnTo>
                    <a:pt x="968" y="647"/>
                  </a:lnTo>
                  <a:lnTo>
                    <a:pt x="968" y="646"/>
                  </a:lnTo>
                  <a:lnTo>
                    <a:pt x="956" y="647"/>
                  </a:lnTo>
                  <a:lnTo>
                    <a:pt x="945" y="647"/>
                  </a:lnTo>
                  <a:lnTo>
                    <a:pt x="941" y="639"/>
                  </a:lnTo>
                  <a:lnTo>
                    <a:pt x="932" y="630"/>
                  </a:lnTo>
                  <a:lnTo>
                    <a:pt x="923" y="621"/>
                  </a:lnTo>
                  <a:lnTo>
                    <a:pt x="916" y="616"/>
                  </a:lnTo>
                  <a:lnTo>
                    <a:pt x="883" y="619"/>
                  </a:lnTo>
                  <a:lnTo>
                    <a:pt x="853" y="621"/>
                  </a:lnTo>
                  <a:lnTo>
                    <a:pt x="846" y="621"/>
                  </a:lnTo>
                  <a:lnTo>
                    <a:pt x="839" y="620"/>
                  </a:lnTo>
                  <a:lnTo>
                    <a:pt x="833" y="619"/>
                  </a:lnTo>
                  <a:lnTo>
                    <a:pt x="828" y="616"/>
                  </a:lnTo>
                  <a:lnTo>
                    <a:pt x="823" y="613"/>
                  </a:lnTo>
                  <a:lnTo>
                    <a:pt x="819" y="609"/>
                  </a:lnTo>
                  <a:lnTo>
                    <a:pt x="815" y="603"/>
                  </a:lnTo>
                  <a:lnTo>
                    <a:pt x="812" y="596"/>
                  </a:lnTo>
                  <a:lnTo>
                    <a:pt x="792" y="596"/>
                  </a:lnTo>
                  <a:lnTo>
                    <a:pt x="773" y="596"/>
                  </a:lnTo>
                  <a:lnTo>
                    <a:pt x="765" y="593"/>
                  </a:lnTo>
                  <a:lnTo>
                    <a:pt x="758" y="590"/>
                  </a:lnTo>
                  <a:lnTo>
                    <a:pt x="751" y="584"/>
                  </a:lnTo>
                  <a:lnTo>
                    <a:pt x="745" y="576"/>
                  </a:lnTo>
                  <a:lnTo>
                    <a:pt x="741" y="569"/>
                  </a:lnTo>
                  <a:lnTo>
                    <a:pt x="738" y="563"/>
                  </a:lnTo>
                  <a:lnTo>
                    <a:pt x="735" y="559"/>
                  </a:lnTo>
                  <a:lnTo>
                    <a:pt x="729" y="553"/>
                  </a:lnTo>
                  <a:lnTo>
                    <a:pt x="722" y="553"/>
                  </a:lnTo>
                  <a:lnTo>
                    <a:pt x="715" y="554"/>
                  </a:lnTo>
                  <a:lnTo>
                    <a:pt x="716" y="564"/>
                  </a:lnTo>
                  <a:lnTo>
                    <a:pt x="721" y="576"/>
                  </a:lnTo>
                  <a:lnTo>
                    <a:pt x="728" y="587"/>
                  </a:lnTo>
                  <a:lnTo>
                    <a:pt x="735" y="599"/>
                  </a:lnTo>
                  <a:lnTo>
                    <a:pt x="751" y="620"/>
                  </a:lnTo>
                  <a:lnTo>
                    <a:pt x="765" y="634"/>
                  </a:lnTo>
                  <a:lnTo>
                    <a:pt x="773" y="634"/>
                  </a:lnTo>
                  <a:lnTo>
                    <a:pt x="779" y="634"/>
                  </a:lnTo>
                  <a:lnTo>
                    <a:pt x="785" y="631"/>
                  </a:lnTo>
                  <a:lnTo>
                    <a:pt x="791" y="629"/>
                  </a:lnTo>
                  <a:lnTo>
                    <a:pt x="792" y="621"/>
                  </a:lnTo>
                  <a:lnTo>
                    <a:pt x="793" y="613"/>
                  </a:lnTo>
                  <a:lnTo>
                    <a:pt x="798" y="607"/>
                  </a:lnTo>
                  <a:lnTo>
                    <a:pt x="803" y="603"/>
                  </a:lnTo>
                  <a:lnTo>
                    <a:pt x="805" y="611"/>
                  </a:lnTo>
                  <a:lnTo>
                    <a:pt x="809" y="619"/>
                  </a:lnTo>
                  <a:lnTo>
                    <a:pt x="815" y="626"/>
                  </a:lnTo>
                  <a:lnTo>
                    <a:pt x="821" y="631"/>
                  </a:lnTo>
                  <a:lnTo>
                    <a:pt x="835" y="641"/>
                  </a:lnTo>
                  <a:lnTo>
                    <a:pt x="848" y="651"/>
                  </a:lnTo>
                  <a:lnTo>
                    <a:pt x="846" y="659"/>
                  </a:lnTo>
                  <a:lnTo>
                    <a:pt x="842" y="669"/>
                  </a:lnTo>
                  <a:lnTo>
                    <a:pt x="836" y="679"/>
                  </a:lnTo>
                  <a:lnTo>
                    <a:pt x="829" y="690"/>
                  </a:lnTo>
                  <a:lnTo>
                    <a:pt x="816" y="710"/>
                  </a:lnTo>
                  <a:lnTo>
                    <a:pt x="806" y="721"/>
                  </a:lnTo>
                  <a:lnTo>
                    <a:pt x="785" y="731"/>
                  </a:lnTo>
                  <a:lnTo>
                    <a:pt x="765" y="741"/>
                  </a:lnTo>
                  <a:lnTo>
                    <a:pt x="748" y="751"/>
                  </a:lnTo>
                  <a:lnTo>
                    <a:pt x="728" y="763"/>
                  </a:lnTo>
                  <a:lnTo>
                    <a:pt x="721" y="767"/>
                  </a:lnTo>
                  <a:lnTo>
                    <a:pt x="715" y="767"/>
                  </a:lnTo>
                  <a:lnTo>
                    <a:pt x="711" y="767"/>
                  </a:lnTo>
                  <a:lnTo>
                    <a:pt x="706" y="767"/>
                  </a:lnTo>
                  <a:lnTo>
                    <a:pt x="704" y="767"/>
                  </a:lnTo>
                  <a:lnTo>
                    <a:pt x="699" y="770"/>
                  </a:lnTo>
                  <a:lnTo>
                    <a:pt x="695" y="774"/>
                  </a:lnTo>
                  <a:lnTo>
                    <a:pt x="688" y="783"/>
                  </a:lnTo>
                  <a:lnTo>
                    <a:pt x="682" y="781"/>
                  </a:lnTo>
                  <a:lnTo>
                    <a:pt x="676" y="780"/>
                  </a:lnTo>
                  <a:lnTo>
                    <a:pt x="675" y="780"/>
                  </a:lnTo>
                  <a:lnTo>
                    <a:pt x="674" y="780"/>
                  </a:lnTo>
                  <a:lnTo>
                    <a:pt x="674" y="760"/>
                  </a:lnTo>
                  <a:lnTo>
                    <a:pt x="669" y="743"/>
                  </a:lnTo>
                  <a:lnTo>
                    <a:pt x="665" y="729"/>
                  </a:lnTo>
                  <a:lnTo>
                    <a:pt x="658" y="716"/>
                  </a:lnTo>
                  <a:lnTo>
                    <a:pt x="641" y="691"/>
                  </a:lnTo>
                  <a:lnTo>
                    <a:pt x="624" y="669"/>
                  </a:lnTo>
                  <a:lnTo>
                    <a:pt x="618" y="653"/>
                  </a:lnTo>
                  <a:lnTo>
                    <a:pt x="615" y="639"/>
                  </a:lnTo>
                  <a:lnTo>
                    <a:pt x="612" y="631"/>
                  </a:lnTo>
                  <a:lnTo>
                    <a:pt x="608" y="626"/>
                  </a:lnTo>
                  <a:lnTo>
                    <a:pt x="602" y="621"/>
                  </a:lnTo>
                  <a:lnTo>
                    <a:pt x="594" y="619"/>
                  </a:lnTo>
                  <a:lnTo>
                    <a:pt x="594" y="611"/>
                  </a:lnTo>
                  <a:lnTo>
                    <a:pt x="592" y="604"/>
                  </a:lnTo>
                  <a:lnTo>
                    <a:pt x="589" y="599"/>
                  </a:lnTo>
                  <a:lnTo>
                    <a:pt x="586" y="593"/>
                  </a:lnTo>
                  <a:lnTo>
                    <a:pt x="579" y="584"/>
                  </a:lnTo>
                  <a:lnTo>
                    <a:pt x="571" y="576"/>
                  </a:lnTo>
                  <a:lnTo>
                    <a:pt x="568" y="577"/>
                  </a:lnTo>
                  <a:lnTo>
                    <a:pt x="564" y="579"/>
                  </a:lnTo>
                  <a:lnTo>
                    <a:pt x="559" y="579"/>
                  </a:lnTo>
                  <a:lnTo>
                    <a:pt x="555" y="577"/>
                  </a:lnTo>
                  <a:lnTo>
                    <a:pt x="555" y="571"/>
                  </a:lnTo>
                  <a:lnTo>
                    <a:pt x="554" y="569"/>
                  </a:lnTo>
                  <a:lnTo>
                    <a:pt x="551" y="567"/>
                  </a:lnTo>
                  <a:lnTo>
                    <a:pt x="545" y="566"/>
                  </a:lnTo>
                  <a:lnTo>
                    <a:pt x="548" y="574"/>
                  </a:lnTo>
                  <a:lnTo>
                    <a:pt x="551" y="581"/>
                  </a:lnTo>
                  <a:lnTo>
                    <a:pt x="555" y="587"/>
                  </a:lnTo>
                  <a:lnTo>
                    <a:pt x="559" y="593"/>
                  </a:lnTo>
                  <a:lnTo>
                    <a:pt x="569" y="604"/>
                  </a:lnTo>
                  <a:lnTo>
                    <a:pt x="578" y="616"/>
                  </a:lnTo>
                  <a:lnTo>
                    <a:pt x="579" y="630"/>
                  </a:lnTo>
                  <a:lnTo>
                    <a:pt x="582" y="644"/>
                  </a:lnTo>
                  <a:lnTo>
                    <a:pt x="589" y="649"/>
                  </a:lnTo>
                  <a:lnTo>
                    <a:pt x="596" y="653"/>
                  </a:lnTo>
                  <a:lnTo>
                    <a:pt x="602" y="673"/>
                  </a:lnTo>
                  <a:lnTo>
                    <a:pt x="608" y="693"/>
                  </a:lnTo>
                  <a:lnTo>
                    <a:pt x="615" y="703"/>
                  </a:lnTo>
                  <a:lnTo>
                    <a:pt x="622" y="714"/>
                  </a:lnTo>
                  <a:lnTo>
                    <a:pt x="622" y="721"/>
                  </a:lnTo>
                  <a:lnTo>
                    <a:pt x="622" y="729"/>
                  </a:lnTo>
                  <a:lnTo>
                    <a:pt x="632" y="736"/>
                  </a:lnTo>
                  <a:lnTo>
                    <a:pt x="641" y="744"/>
                  </a:lnTo>
                  <a:lnTo>
                    <a:pt x="651" y="757"/>
                  </a:lnTo>
                  <a:lnTo>
                    <a:pt x="661" y="771"/>
                  </a:lnTo>
                  <a:lnTo>
                    <a:pt x="671" y="786"/>
                  </a:lnTo>
                  <a:lnTo>
                    <a:pt x="682" y="800"/>
                  </a:lnTo>
                  <a:lnTo>
                    <a:pt x="682" y="801"/>
                  </a:lnTo>
                  <a:lnTo>
                    <a:pt x="682" y="804"/>
                  </a:lnTo>
                  <a:lnTo>
                    <a:pt x="689" y="804"/>
                  </a:lnTo>
                  <a:lnTo>
                    <a:pt x="696" y="804"/>
                  </a:lnTo>
                  <a:lnTo>
                    <a:pt x="711" y="800"/>
                  </a:lnTo>
                  <a:lnTo>
                    <a:pt x="728" y="797"/>
                  </a:lnTo>
                  <a:lnTo>
                    <a:pt x="743" y="794"/>
                  </a:lnTo>
                  <a:lnTo>
                    <a:pt x="759" y="790"/>
                  </a:lnTo>
                  <a:lnTo>
                    <a:pt x="758" y="808"/>
                  </a:lnTo>
                  <a:lnTo>
                    <a:pt x="755" y="824"/>
                  </a:lnTo>
                  <a:lnTo>
                    <a:pt x="751" y="840"/>
                  </a:lnTo>
                  <a:lnTo>
                    <a:pt x="745" y="854"/>
                  </a:lnTo>
                  <a:lnTo>
                    <a:pt x="738" y="867"/>
                  </a:lnTo>
                  <a:lnTo>
                    <a:pt x="729" y="880"/>
                  </a:lnTo>
                  <a:lnTo>
                    <a:pt x="719" y="891"/>
                  </a:lnTo>
                  <a:lnTo>
                    <a:pt x="709" y="901"/>
                  </a:lnTo>
                  <a:lnTo>
                    <a:pt x="688" y="923"/>
                  </a:lnTo>
                  <a:lnTo>
                    <a:pt x="666" y="943"/>
                  </a:lnTo>
                  <a:lnTo>
                    <a:pt x="655" y="953"/>
                  </a:lnTo>
                  <a:lnTo>
                    <a:pt x="646" y="963"/>
                  </a:lnTo>
                  <a:lnTo>
                    <a:pt x="636" y="973"/>
                  </a:lnTo>
                  <a:lnTo>
                    <a:pt x="629" y="984"/>
                  </a:lnTo>
                  <a:lnTo>
                    <a:pt x="625" y="991"/>
                  </a:lnTo>
                  <a:lnTo>
                    <a:pt x="624" y="998"/>
                  </a:lnTo>
                  <a:lnTo>
                    <a:pt x="624" y="1004"/>
                  </a:lnTo>
                  <a:lnTo>
                    <a:pt x="625" y="1010"/>
                  </a:lnTo>
                  <a:lnTo>
                    <a:pt x="629" y="1021"/>
                  </a:lnTo>
                  <a:lnTo>
                    <a:pt x="634" y="1033"/>
                  </a:lnTo>
                  <a:lnTo>
                    <a:pt x="629" y="1045"/>
                  </a:lnTo>
                  <a:lnTo>
                    <a:pt x="625" y="1057"/>
                  </a:lnTo>
                  <a:lnTo>
                    <a:pt x="632" y="1064"/>
                  </a:lnTo>
                  <a:lnTo>
                    <a:pt x="636" y="1073"/>
                  </a:lnTo>
                  <a:lnTo>
                    <a:pt x="639" y="1083"/>
                  </a:lnTo>
                  <a:lnTo>
                    <a:pt x="641" y="1095"/>
                  </a:lnTo>
                  <a:lnTo>
                    <a:pt x="639" y="1108"/>
                  </a:lnTo>
                  <a:lnTo>
                    <a:pt x="638" y="1120"/>
                  </a:lnTo>
                  <a:lnTo>
                    <a:pt x="635" y="1128"/>
                  </a:lnTo>
                  <a:lnTo>
                    <a:pt x="632" y="1135"/>
                  </a:lnTo>
                  <a:lnTo>
                    <a:pt x="628" y="1141"/>
                  </a:lnTo>
                  <a:lnTo>
                    <a:pt x="624" y="1147"/>
                  </a:lnTo>
                  <a:lnTo>
                    <a:pt x="619" y="1151"/>
                  </a:lnTo>
                  <a:lnTo>
                    <a:pt x="614" y="1154"/>
                  </a:lnTo>
                  <a:lnTo>
                    <a:pt x="602" y="1161"/>
                  </a:lnTo>
                  <a:lnTo>
                    <a:pt x="591" y="1168"/>
                  </a:lnTo>
                  <a:lnTo>
                    <a:pt x="586" y="1173"/>
                  </a:lnTo>
                  <a:lnTo>
                    <a:pt x="582" y="1178"/>
                  </a:lnTo>
                  <a:lnTo>
                    <a:pt x="578" y="1184"/>
                  </a:lnTo>
                  <a:lnTo>
                    <a:pt x="574" y="1193"/>
                  </a:lnTo>
                  <a:lnTo>
                    <a:pt x="572" y="1200"/>
                  </a:lnTo>
                  <a:lnTo>
                    <a:pt x="572" y="1207"/>
                  </a:lnTo>
                  <a:lnTo>
                    <a:pt x="574" y="1214"/>
                  </a:lnTo>
                  <a:lnTo>
                    <a:pt x="575" y="1221"/>
                  </a:lnTo>
                  <a:lnTo>
                    <a:pt x="576" y="1227"/>
                  </a:lnTo>
                  <a:lnTo>
                    <a:pt x="576" y="1234"/>
                  </a:lnTo>
                  <a:lnTo>
                    <a:pt x="576" y="1241"/>
                  </a:lnTo>
                  <a:lnTo>
                    <a:pt x="576" y="1248"/>
                  </a:lnTo>
                  <a:lnTo>
                    <a:pt x="568" y="1250"/>
                  </a:lnTo>
                  <a:lnTo>
                    <a:pt x="561" y="1254"/>
                  </a:lnTo>
                  <a:lnTo>
                    <a:pt x="555" y="1258"/>
                  </a:lnTo>
                  <a:lnTo>
                    <a:pt x="549" y="1263"/>
                  </a:lnTo>
                  <a:lnTo>
                    <a:pt x="554" y="1271"/>
                  </a:lnTo>
                  <a:lnTo>
                    <a:pt x="555" y="1282"/>
                  </a:lnTo>
                  <a:lnTo>
                    <a:pt x="551" y="1287"/>
                  </a:lnTo>
                  <a:lnTo>
                    <a:pt x="546" y="1290"/>
                  </a:lnTo>
                  <a:lnTo>
                    <a:pt x="544" y="1294"/>
                  </a:lnTo>
                  <a:lnTo>
                    <a:pt x="542" y="1298"/>
                  </a:lnTo>
                  <a:lnTo>
                    <a:pt x="539" y="1307"/>
                  </a:lnTo>
                  <a:lnTo>
                    <a:pt x="534" y="1318"/>
                  </a:lnTo>
                  <a:lnTo>
                    <a:pt x="525" y="1331"/>
                  </a:lnTo>
                  <a:lnTo>
                    <a:pt x="515" y="1341"/>
                  </a:lnTo>
                  <a:lnTo>
                    <a:pt x="504" y="1350"/>
                  </a:lnTo>
                  <a:lnTo>
                    <a:pt x="491" y="1355"/>
                  </a:lnTo>
                  <a:lnTo>
                    <a:pt x="461" y="1362"/>
                  </a:lnTo>
                  <a:lnTo>
                    <a:pt x="427" y="1370"/>
                  </a:lnTo>
                  <a:lnTo>
                    <a:pt x="417" y="1372"/>
                  </a:lnTo>
                  <a:lnTo>
                    <a:pt x="408" y="1374"/>
                  </a:lnTo>
                  <a:lnTo>
                    <a:pt x="404" y="1375"/>
                  </a:lnTo>
                  <a:lnTo>
                    <a:pt x="399" y="1375"/>
                  </a:lnTo>
                  <a:lnTo>
                    <a:pt x="394" y="1374"/>
                  </a:lnTo>
                  <a:lnTo>
                    <a:pt x="389" y="1371"/>
                  </a:lnTo>
                  <a:lnTo>
                    <a:pt x="388" y="1351"/>
                  </a:lnTo>
                  <a:lnTo>
                    <a:pt x="384" y="1330"/>
                  </a:lnTo>
                  <a:lnTo>
                    <a:pt x="371" y="1310"/>
                  </a:lnTo>
                  <a:lnTo>
                    <a:pt x="358" y="1291"/>
                  </a:lnTo>
                  <a:lnTo>
                    <a:pt x="354" y="1267"/>
                  </a:lnTo>
                  <a:lnTo>
                    <a:pt x="351" y="1241"/>
                  </a:lnTo>
                  <a:lnTo>
                    <a:pt x="351" y="1228"/>
                  </a:lnTo>
                  <a:lnTo>
                    <a:pt x="348" y="1217"/>
                  </a:lnTo>
                  <a:lnTo>
                    <a:pt x="347" y="1204"/>
                  </a:lnTo>
                  <a:lnTo>
                    <a:pt x="342" y="1194"/>
                  </a:lnTo>
                  <a:lnTo>
                    <a:pt x="332" y="1183"/>
                  </a:lnTo>
                  <a:lnTo>
                    <a:pt x="322" y="1173"/>
                  </a:lnTo>
                  <a:lnTo>
                    <a:pt x="319" y="1158"/>
                  </a:lnTo>
                  <a:lnTo>
                    <a:pt x="319" y="1147"/>
                  </a:lnTo>
                  <a:lnTo>
                    <a:pt x="322" y="1135"/>
                  </a:lnTo>
                  <a:lnTo>
                    <a:pt x="325" y="1124"/>
                  </a:lnTo>
                  <a:lnTo>
                    <a:pt x="335" y="1105"/>
                  </a:lnTo>
                  <a:lnTo>
                    <a:pt x="342" y="1088"/>
                  </a:lnTo>
                  <a:lnTo>
                    <a:pt x="344" y="1078"/>
                  </a:lnTo>
                  <a:lnTo>
                    <a:pt x="344" y="1065"/>
                  </a:lnTo>
                  <a:lnTo>
                    <a:pt x="341" y="1051"/>
                  </a:lnTo>
                  <a:lnTo>
                    <a:pt x="337" y="1037"/>
                  </a:lnTo>
                  <a:lnTo>
                    <a:pt x="328" y="1011"/>
                  </a:lnTo>
                  <a:lnTo>
                    <a:pt x="321" y="994"/>
                  </a:lnTo>
                  <a:lnTo>
                    <a:pt x="307" y="980"/>
                  </a:lnTo>
                  <a:lnTo>
                    <a:pt x="294" y="967"/>
                  </a:lnTo>
                  <a:lnTo>
                    <a:pt x="291" y="960"/>
                  </a:lnTo>
                  <a:lnTo>
                    <a:pt x="289" y="953"/>
                  </a:lnTo>
                  <a:lnTo>
                    <a:pt x="289" y="944"/>
                  </a:lnTo>
                  <a:lnTo>
                    <a:pt x="289" y="937"/>
                  </a:lnTo>
                  <a:lnTo>
                    <a:pt x="292" y="921"/>
                  </a:lnTo>
                  <a:lnTo>
                    <a:pt x="295" y="907"/>
                  </a:lnTo>
                  <a:lnTo>
                    <a:pt x="297" y="901"/>
                  </a:lnTo>
                  <a:lnTo>
                    <a:pt x="295" y="896"/>
                  </a:lnTo>
                  <a:lnTo>
                    <a:pt x="294" y="890"/>
                  </a:lnTo>
                  <a:lnTo>
                    <a:pt x="291" y="886"/>
                  </a:lnTo>
                  <a:lnTo>
                    <a:pt x="285" y="881"/>
                  </a:lnTo>
                  <a:lnTo>
                    <a:pt x="278" y="880"/>
                  </a:lnTo>
                  <a:lnTo>
                    <a:pt x="268" y="877"/>
                  </a:lnTo>
                  <a:lnTo>
                    <a:pt x="254" y="877"/>
                  </a:lnTo>
                  <a:lnTo>
                    <a:pt x="254" y="871"/>
                  </a:lnTo>
                  <a:lnTo>
                    <a:pt x="252" y="866"/>
                  </a:lnTo>
                  <a:lnTo>
                    <a:pt x="241" y="863"/>
                  </a:lnTo>
                  <a:lnTo>
                    <a:pt x="231" y="861"/>
                  </a:lnTo>
                  <a:lnTo>
                    <a:pt x="221" y="861"/>
                  </a:lnTo>
                  <a:lnTo>
                    <a:pt x="214" y="863"/>
                  </a:lnTo>
                  <a:lnTo>
                    <a:pt x="195" y="868"/>
                  </a:lnTo>
                  <a:lnTo>
                    <a:pt x="175" y="876"/>
                  </a:lnTo>
                  <a:lnTo>
                    <a:pt x="162" y="876"/>
                  </a:lnTo>
                  <a:lnTo>
                    <a:pt x="150" y="874"/>
                  </a:lnTo>
                  <a:lnTo>
                    <a:pt x="138" y="873"/>
                  </a:lnTo>
                  <a:lnTo>
                    <a:pt x="125" y="873"/>
                  </a:lnTo>
                  <a:lnTo>
                    <a:pt x="121" y="876"/>
                  </a:lnTo>
                  <a:lnTo>
                    <a:pt x="117" y="878"/>
                  </a:lnTo>
                  <a:lnTo>
                    <a:pt x="111" y="880"/>
                  </a:lnTo>
                  <a:lnTo>
                    <a:pt x="102" y="881"/>
                  </a:lnTo>
                  <a:lnTo>
                    <a:pt x="90" y="870"/>
                  </a:lnTo>
                  <a:lnTo>
                    <a:pt x="77" y="860"/>
                  </a:lnTo>
                  <a:lnTo>
                    <a:pt x="64" y="848"/>
                  </a:lnTo>
                  <a:lnTo>
                    <a:pt x="51" y="837"/>
                  </a:lnTo>
                  <a:lnTo>
                    <a:pt x="48" y="827"/>
                  </a:lnTo>
                  <a:lnTo>
                    <a:pt x="44" y="817"/>
                  </a:lnTo>
                  <a:lnTo>
                    <a:pt x="37" y="810"/>
                  </a:lnTo>
                  <a:lnTo>
                    <a:pt x="25" y="801"/>
                  </a:lnTo>
                  <a:lnTo>
                    <a:pt x="14" y="793"/>
                  </a:lnTo>
                  <a:lnTo>
                    <a:pt x="8" y="784"/>
                  </a:lnTo>
                  <a:lnTo>
                    <a:pt x="8" y="774"/>
                  </a:lnTo>
                  <a:lnTo>
                    <a:pt x="10" y="763"/>
                  </a:lnTo>
                  <a:lnTo>
                    <a:pt x="5" y="759"/>
                  </a:lnTo>
                  <a:lnTo>
                    <a:pt x="1" y="756"/>
                  </a:lnTo>
                  <a:lnTo>
                    <a:pt x="0" y="750"/>
                  </a:lnTo>
                  <a:lnTo>
                    <a:pt x="1" y="744"/>
                  </a:lnTo>
                  <a:lnTo>
                    <a:pt x="2" y="740"/>
                  </a:lnTo>
                  <a:lnTo>
                    <a:pt x="5" y="734"/>
                  </a:lnTo>
                  <a:lnTo>
                    <a:pt x="11" y="726"/>
                  </a:lnTo>
                  <a:lnTo>
                    <a:pt x="15" y="717"/>
                  </a:lnTo>
                  <a:lnTo>
                    <a:pt x="17" y="709"/>
                  </a:lnTo>
                  <a:lnTo>
                    <a:pt x="17" y="700"/>
                  </a:lnTo>
                  <a:lnTo>
                    <a:pt x="15" y="693"/>
                  </a:lnTo>
                  <a:lnTo>
                    <a:pt x="14" y="687"/>
                  </a:lnTo>
                  <a:lnTo>
                    <a:pt x="8" y="676"/>
                  </a:lnTo>
                  <a:lnTo>
                    <a:pt x="5" y="663"/>
                  </a:lnTo>
                  <a:lnTo>
                    <a:pt x="14" y="644"/>
                  </a:lnTo>
                  <a:lnTo>
                    <a:pt x="24" y="624"/>
                  </a:lnTo>
                  <a:lnTo>
                    <a:pt x="30" y="614"/>
                  </a:lnTo>
                  <a:lnTo>
                    <a:pt x="35" y="606"/>
                  </a:lnTo>
                  <a:lnTo>
                    <a:pt x="42" y="597"/>
                  </a:lnTo>
                  <a:lnTo>
                    <a:pt x="51" y="591"/>
                  </a:lnTo>
                  <a:lnTo>
                    <a:pt x="60" y="584"/>
                  </a:lnTo>
                  <a:lnTo>
                    <a:pt x="70" y="579"/>
                  </a:lnTo>
                  <a:lnTo>
                    <a:pt x="80" y="573"/>
                  </a:lnTo>
                  <a:lnTo>
                    <a:pt x="87" y="564"/>
                  </a:lnTo>
                  <a:lnTo>
                    <a:pt x="88" y="549"/>
                  </a:lnTo>
                  <a:lnTo>
                    <a:pt x="90" y="534"/>
                  </a:lnTo>
                  <a:lnTo>
                    <a:pt x="92" y="529"/>
                  </a:lnTo>
                  <a:lnTo>
                    <a:pt x="97" y="524"/>
                  </a:lnTo>
                  <a:lnTo>
                    <a:pt x="100" y="520"/>
                  </a:lnTo>
                  <a:lnTo>
                    <a:pt x="104" y="517"/>
                  </a:lnTo>
                  <a:lnTo>
                    <a:pt x="112" y="513"/>
                  </a:lnTo>
                  <a:lnTo>
                    <a:pt x="121" y="509"/>
                  </a:lnTo>
                  <a:lnTo>
                    <a:pt x="124" y="506"/>
                  </a:lnTo>
                  <a:lnTo>
                    <a:pt x="128" y="503"/>
                  </a:lnTo>
                  <a:lnTo>
                    <a:pt x="131" y="499"/>
                  </a:lnTo>
                  <a:lnTo>
                    <a:pt x="132" y="494"/>
                  </a:lnTo>
                  <a:lnTo>
                    <a:pt x="134" y="489"/>
                  </a:lnTo>
                  <a:lnTo>
                    <a:pt x="135" y="483"/>
                  </a:lnTo>
                  <a:lnTo>
                    <a:pt x="134" y="474"/>
                  </a:lnTo>
                  <a:lnTo>
                    <a:pt x="132" y="464"/>
                  </a:lnTo>
                  <a:lnTo>
                    <a:pt x="118" y="466"/>
                  </a:lnTo>
                  <a:lnTo>
                    <a:pt x="104" y="466"/>
                  </a:lnTo>
                  <a:lnTo>
                    <a:pt x="102" y="449"/>
                  </a:lnTo>
                  <a:lnTo>
                    <a:pt x="105" y="432"/>
                  </a:lnTo>
                  <a:lnTo>
                    <a:pt x="107" y="423"/>
                  </a:lnTo>
                  <a:lnTo>
                    <a:pt x="110" y="416"/>
                  </a:lnTo>
                  <a:lnTo>
                    <a:pt x="114" y="410"/>
                  </a:lnTo>
                  <a:lnTo>
                    <a:pt x="118" y="404"/>
                  </a:lnTo>
                  <a:lnTo>
                    <a:pt x="115" y="402"/>
                  </a:lnTo>
                  <a:lnTo>
                    <a:pt x="112" y="399"/>
                  </a:lnTo>
                  <a:lnTo>
                    <a:pt x="111" y="394"/>
                  </a:lnTo>
                  <a:lnTo>
                    <a:pt x="110" y="389"/>
                  </a:lnTo>
                  <a:lnTo>
                    <a:pt x="128" y="386"/>
                  </a:lnTo>
                  <a:lnTo>
                    <a:pt x="151" y="384"/>
                  </a:lnTo>
                  <a:lnTo>
                    <a:pt x="161" y="384"/>
                  </a:lnTo>
                  <a:lnTo>
                    <a:pt x="172" y="383"/>
                  </a:lnTo>
                  <a:lnTo>
                    <a:pt x="181" y="382"/>
                  </a:lnTo>
                  <a:lnTo>
                    <a:pt x="190" y="379"/>
                  </a:lnTo>
                  <a:lnTo>
                    <a:pt x="191" y="369"/>
                  </a:lnTo>
                  <a:lnTo>
                    <a:pt x="190" y="359"/>
                  </a:lnTo>
                  <a:lnTo>
                    <a:pt x="188" y="352"/>
                  </a:lnTo>
                  <a:lnTo>
                    <a:pt x="184" y="344"/>
                  </a:lnTo>
                  <a:lnTo>
                    <a:pt x="180" y="339"/>
                  </a:lnTo>
                  <a:lnTo>
                    <a:pt x="172" y="334"/>
                  </a:lnTo>
                  <a:lnTo>
                    <a:pt x="165" y="330"/>
                  </a:lnTo>
                  <a:lnTo>
                    <a:pt x="158" y="329"/>
                  </a:lnTo>
                  <a:lnTo>
                    <a:pt x="158" y="324"/>
                  </a:lnTo>
                  <a:lnTo>
                    <a:pt x="158" y="322"/>
                  </a:lnTo>
                  <a:lnTo>
                    <a:pt x="160" y="322"/>
                  </a:lnTo>
                  <a:lnTo>
                    <a:pt x="161" y="322"/>
                  </a:lnTo>
                  <a:lnTo>
                    <a:pt x="167" y="320"/>
                  </a:lnTo>
                  <a:lnTo>
                    <a:pt x="172" y="320"/>
                  </a:lnTo>
                  <a:lnTo>
                    <a:pt x="178" y="322"/>
                  </a:lnTo>
                  <a:lnTo>
                    <a:pt x="184" y="323"/>
                  </a:lnTo>
                  <a:lnTo>
                    <a:pt x="184" y="316"/>
                  </a:lnTo>
                  <a:lnTo>
                    <a:pt x="184" y="310"/>
                  </a:lnTo>
                  <a:lnTo>
                    <a:pt x="197" y="312"/>
                  </a:lnTo>
                  <a:lnTo>
                    <a:pt x="204" y="310"/>
                  </a:lnTo>
                  <a:lnTo>
                    <a:pt x="210" y="309"/>
                  </a:lnTo>
                  <a:lnTo>
                    <a:pt x="214" y="306"/>
                  </a:lnTo>
                  <a:lnTo>
                    <a:pt x="221" y="297"/>
                  </a:lnTo>
                  <a:lnTo>
                    <a:pt x="232" y="287"/>
                  </a:lnTo>
                  <a:lnTo>
                    <a:pt x="244" y="285"/>
                  </a:lnTo>
                  <a:lnTo>
                    <a:pt x="255" y="280"/>
                  </a:lnTo>
                  <a:lnTo>
                    <a:pt x="264" y="269"/>
                  </a:lnTo>
                  <a:lnTo>
                    <a:pt x="272" y="257"/>
                  </a:lnTo>
                  <a:lnTo>
                    <a:pt x="282" y="256"/>
                  </a:lnTo>
                  <a:lnTo>
                    <a:pt x="292" y="255"/>
                  </a:lnTo>
                  <a:lnTo>
                    <a:pt x="289" y="247"/>
                  </a:lnTo>
                  <a:lnTo>
                    <a:pt x="287" y="240"/>
                  </a:lnTo>
                  <a:lnTo>
                    <a:pt x="285" y="232"/>
                  </a:lnTo>
                  <a:lnTo>
                    <a:pt x="287" y="223"/>
                  </a:lnTo>
                  <a:lnTo>
                    <a:pt x="298" y="223"/>
                  </a:lnTo>
                  <a:lnTo>
                    <a:pt x="308" y="225"/>
                  </a:lnTo>
                  <a:lnTo>
                    <a:pt x="311" y="226"/>
                  </a:lnTo>
                  <a:lnTo>
                    <a:pt x="312" y="227"/>
                  </a:lnTo>
                  <a:lnTo>
                    <a:pt x="312" y="229"/>
                  </a:lnTo>
                  <a:lnTo>
                    <a:pt x="312" y="230"/>
                  </a:lnTo>
                  <a:lnTo>
                    <a:pt x="307" y="233"/>
                  </a:lnTo>
                  <a:lnTo>
                    <a:pt x="301" y="237"/>
                  </a:lnTo>
                  <a:lnTo>
                    <a:pt x="302" y="243"/>
                  </a:lnTo>
                  <a:lnTo>
                    <a:pt x="302" y="249"/>
                  </a:lnTo>
                  <a:lnTo>
                    <a:pt x="305" y="253"/>
                  </a:lnTo>
                  <a:lnTo>
                    <a:pt x="307" y="256"/>
                  </a:lnTo>
                  <a:lnTo>
                    <a:pt x="308" y="256"/>
                  </a:lnTo>
                  <a:lnTo>
                    <a:pt x="318" y="253"/>
                  </a:lnTo>
                  <a:lnTo>
                    <a:pt x="328" y="250"/>
                  </a:lnTo>
                  <a:lnTo>
                    <a:pt x="334" y="256"/>
                  </a:lnTo>
                  <a:lnTo>
                    <a:pt x="339" y="260"/>
                  </a:lnTo>
                  <a:lnTo>
                    <a:pt x="354" y="253"/>
                  </a:lnTo>
                  <a:lnTo>
                    <a:pt x="367" y="247"/>
                  </a:lnTo>
                  <a:lnTo>
                    <a:pt x="382" y="247"/>
                  </a:lnTo>
                  <a:lnTo>
                    <a:pt x="399" y="245"/>
                  </a:lnTo>
                  <a:lnTo>
                    <a:pt x="405" y="230"/>
                  </a:lnTo>
                  <a:lnTo>
                    <a:pt x="412" y="216"/>
                  </a:lnTo>
                  <a:lnTo>
                    <a:pt x="419" y="215"/>
                  </a:lnTo>
                  <a:lnTo>
                    <a:pt x="425" y="216"/>
                  </a:lnTo>
                  <a:lnTo>
                    <a:pt x="431" y="219"/>
                  </a:lnTo>
                  <a:lnTo>
                    <a:pt x="435" y="220"/>
                  </a:lnTo>
                  <a:lnTo>
                    <a:pt x="437" y="217"/>
                  </a:lnTo>
                  <a:lnTo>
                    <a:pt x="439" y="215"/>
                  </a:lnTo>
                  <a:lnTo>
                    <a:pt x="434" y="207"/>
                  </a:lnTo>
                  <a:lnTo>
                    <a:pt x="429" y="202"/>
                  </a:lnTo>
                  <a:lnTo>
                    <a:pt x="429" y="197"/>
                  </a:lnTo>
                  <a:lnTo>
                    <a:pt x="429" y="192"/>
                  </a:lnTo>
                  <a:lnTo>
                    <a:pt x="444" y="195"/>
                  </a:lnTo>
                  <a:lnTo>
                    <a:pt x="458" y="195"/>
                  </a:lnTo>
                  <a:lnTo>
                    <a:pt x="465" y="195"/>
                  </a:lnTo>
                  <a:lnTo>
                    <a:pt x="471" y="192"/>
                  </a:lnTo>
                  <a:lnTo>
                    <a:pt x="475" y="189"/>
                  </a:lnTo>
                  <a:lnTo>
                    <a:pt x="479" y="183"/>
                  </a:lnTo>
                  <a:lnTo>
                    <a:pt x="471" y="182"/>
                  </a:lnTo>
                  <a:lnTo>
                    <a:pt x="462" y="180"/>
                  </a:lnTo>
                  <a:lnTo>
                    <a:pt x="452" y="182"/>
                  </a:lnTo>
                  <a:lnTo>
                    <a:pt x="444" y="182"/>
                  </a:lnTo>
                  <a:lnTo>
                    <a:pt x="434" y="182"/>
                  </a:lnTo>
                  <a:lnTo>
                    <a:pt x="424" y="182"/>
                  </a:lnTo>
                  <a:lnTo>
                    <a:pt x="415" y="180"/>
                  </a:lnTo>
                  <a:lnTo>
                    <a:pt x="407" y="176"/>
                  </a:lnTo>
                  <a:lnTo>
                    <a:pt x="407" y="175"/>
                  </a:lnTo>
                  <a:lnTo>
                    <a:pt x="407" y="173"/>
                  </a:lnTo>
                  <a:lnTo>
                    <a:pt x="407" y="165"/>
                  </a:lnTo>
                  <a:lnTo>
                    <a:pt x="405" y="155"/>
                  </a:lnTo>
                  <a:lnTo>
                    <a:pt x="421" y="145"/>
                  </a:lnTo>
                  <a:lnTo>
                    <a:pt x="435" y="133"/>
                  </a:lnTo>
                  <a:lnTo>
                    <a:pt x="434" y="127"/>
                  </a:lnTo>
                  <a:lnTo>
                    <a:pt x="434" y="125"/>
                  </a:lnTo>
                  <a:lnTo>
                    <a:pt x="431" y="122"/>
                  </a:lnTo>
                  <a:lnTo>
                    <a:pt x="429" y="119"/>
                  </a:lnTo>
                  <a:lnTo>
                    <a:pt x="428" y="119"/>
                  </a:lnTo>
                  <a:lnTo>
                    <a:pt x="419" y="120"/>
                  </a:lnTo>
                  <a:lnTo>
                    <a:pt x="411" y="123"/>
                  </a:lnTo>
                  <a:lnTo>
                    <a:pt x="402" y="127"/>
                  </a:lnTo>
                  <a:lnTo>
                    <a:pt x="395" y="133"/>
                  </a:lnTo>
                  <a:lnTo>
                    <a:pt x="381" y="146"/>
                  </a:lnTo>
                  <a:lnTo>
                    <a:pt x="369" y="156"/>
                  </a:lnTo>
                  <a:lnTo>
                    <a:pt x="369" y="166"/>
                  </a:lnTo>
                  <a:lnTo>
                    <a:pt x="371" y="175"/>
                  </a:lnTo>
                  <a:lnTo>
                    <a:pt x="372" y="179"/>
                  </a:lnTo>
                  <a:lnTo>
                    <a:pt x="377" y="182"/>
                  </a:lnTo>
                  <a:lnTo>
                    <a:pt x="381" y="185"/>
                  </a:lnTo>
                  <a:lnTo>
                    <a:pt x="385" y="186"/>
                  </a:lnTo>
                  <a:lnTo>
                    <a:pt x="384" y="189"/>
                  </a:lnTo>
                  <a:lnTo>
                    <a:pt x="384" y="192"/>
                  </a:lnTo>
                  <a:lnTo>
                    <a:pt x="372" y="196"/>
                  </a:lnTo>
                  <a:lnTo>
                    <a:pt x="362" y="202"/>
                  </a:lnTo>
                  <a:lnTo>
                    <a:pt x="365" y="209"/>
                  </a:lnTo>
                  <a:lnTo>
                    <a:pt x="364" y="216"/>
                  </a:lnTo>
                  <a:lnTo>
                    <a:pt x="361" y="223"/>
                  </a:lnTo>
                  <a:lnTo>
                    <a:pt x="357" y="229"/>
                  </a:lnTo>
                  <a:lnTo>
                    <a:pt x="349" y="230"/>
                  </a:lnTo>
                  <a:lnTo>
                    <a:pt x="342" y="232"/>
                  </a:lnTo>
                  <a:lnTo>
                    <a:pt x="342" y="236"/>
                  </a:lnTo>
                  <a:lnTo>
                    <a:pt x="341" y="237"/>
                  </a:lnTo>
                  <a:lnTo>
                    <a:pt x="341" y="240"/>
                  </a:lnTo>
                  <a:lnTo>
                    <a:pt x="338" y="242"/>
                  </a:lnTo>
                  <a:lnTo>
                    <a:pt x="334" y="237"/>
                  </a:lnTo>
                  <a:lnTo>
                    <a:pt x="331" y="233"/>
                  </a:lnTo>
                  <a:lnTo>
                    <a:pt x="327" y="227"/>
                  </a:lnTo>
                  <a:lnTo>
                    <a:pt x="324" y="220"/>
                  </a:lnTo>
                  <a:lnTo>
                    <a:pt x="321" y="206"/>
                  </a:lnTo>
                  <a:lnTo>
                    <a:pt x="319" y="192"/>
                  </a:lnTo>
                  <a:lnTo>
                    <a:pt x="311" y="193"/>
                  </a:lnTo>
                  <a:lnTo>
                    <a:pt x="304" y="195"/>
                  </a:lnTo>
                  <a:lnTo>
                    <a:pt x="299" y="197"/>
                  </a:lnTo>
                  <a:lnTo>
                    <a:pt x="294" y="200"/>
                  </a:lnTo>
                  <a:lnTo>
                    <a:pt x="289" y="203"/>
                  </a:lnTo>
                  <a:lnTo>
                    <a:pt x="285" y="205"/>
                  </a:lnTo>
                  <a:lnTo>
                    <a:pt x="278" y="207"/>
                  </a:lnTo>
                  <a:lnTo>
                    <a:pt x="271" y="207"/>
                  </a:lnTo>
                  <a:lnTo>
                    <a:pt x="271" y="206"/>
                  </a:lnTo>
                  <a:lnTo>
                    <a:pt x="271" y="205"/>
                  </a:lnTo>
                  <a:lnTo>
                    <a:pt x="267" y="197"/>
                  </a:lnTo>
                  <a:lnTo>
                    <a:pt x="262" y="186"/>
                  </a:lnTo>
                  <a:lnTo>
                    <a:pt x="259" y="175"/>
                  </a:lnTo>
                  <a:lnTo>
                    <a:pt x="258" y="166"/>
                  </a:lnTo>
                  <a:lnTo>
                    <a:pt x="271" y="160"/>
                  </a:lnTo>
                  <a:lnTo>
                    <a:pt x="287" y="153"/>
                  </a:lnTo>
                  <a:lnTo>
                    <a:pt x="301" y="147"/>
                  </a:lnTo>
                  <a:lnTo>
                    <a:pt x="314" y="139"/>
                  </a:lnTo>
                  <a:lnTo>
                    <a:pt x="325" y="123"/>
                  </a:lnTo>
                  <a:lnTo>
                    <a:pt x="344" y="97"/>
                  </a:lnTo>
                  <a:lnTo>
                    <a:pt x="354" y="87"/>
                  </a:lnTo>
                  <a:lnTo>
                    <a:pt x="364" y="79"/>
                  </a:lnTo>
                  <a:lnTo>
                    <a:pt x="368" y="77"/>
                  </a:lnTo>
                  <a:lnTo>
                    <a:pt x="371" y="77"/>
                  </a:lnTo>
                  <a:lnTo>
                    <a:pt x="374" y="79"/>
                  </a:lnTo>
                  <a:lnTo>
                    <a:pt x="377" y="83"/>
                  </a:lnTo>
                  <a:lnTo>
                    <a:pt x="387" y="76"/>
                  </a:lnTo>
                  <a:lnTo>
                    <a:pt x="398" y="72"/>
                  </a:lnTo>
                  <a:lnTo>
                    <a:pt x="409" y="69"/>
                  </a:lnTo>
                  <a:lnTo>
                    <a:pt x="419" y="67"/>
                  </a:lnTo>
                  <a:lnTo>
                    <a:pt x="442" y="67"/>
                  </a:lnTo>
                  <a:lnTo>
                    <a:pt x="467" y="70"/>
                  </a:lnTo>
                  <a:lnTo>
                    <a:pt x="467" y="75"/>
                  </a:lnTo>
                  <a:lnTo>
                    <a:pt x="465" y="79"/>
                  </a:lnTo>
                  <a:lnTo>
                    <a:pt x="481" y="79"/>
                  </a:lnTo>
                  <a:lnTo>
                    <a:pt x="495" y="80"/>
                  </a:lnTo>
                  <a:lnTo>
                    <a:pt x="509" y="82"/>
                  </a:lnTo>
                  <a:lnTo>
                    <a:pt x="524" y="86"/>
                  </a:lnTo>
                  <a:lnTo>
                    <a:pt x="536" y="90"/>
                  </a:lnTo>
                  <a:lnTo>
                    <a:pt x="549" y="96"/>
                  </a:lnTo>
                  <a:lnTo>
                    <a:pt x="559" y="103"/>
                  </a:lnTo>
                  <a:lnTo>
                    <a:pt x="566" y="113"/>
                  </a:lnTo>
                  <a:lnTo>
                    <a:pt x="565" y="115"/>
                  </a:lnTo>
                  <a:lnTo>
                    <a:pt x="562" y="116"/>
                  </a:lnTo>
                  <a:lnTo>
                    <a:pt x="554" y="117"/>
                  </a:lnTo>
                  <a:lnTo>
                    <a:pt x="545" y="117"/>
                  </a:lnTo>
                  <a:lnTo>
                    <a:pt x="536" y="117"/>
                  </a:lnTo>
                  <a:lnTo>
                    <a:pt x="528" y="115"/>
                  </a:lnTo>
                  <a:lnTo>
                    <a:pt x="509" y="109"/>
                  </a:lnTo>
                  <a:lnTo>
                    <a:pt x="494" y="106"/>
                  </a:lnTo>
                  <a:lnTo>
                    <a:pt x="494" y="107"/>
                  </a:lnTo>
                  <a:lnTo>
                    <a:pt x="504" y="119"/>
                  </a:lnTo>
                  <a:lnTo>
                    <a:pt x="514" y="130"/>
                  </a:lnTo>
                  <a:lnTo>
                    <a:pt x="519" y="135"/>
                  </a:lnTo>
                  <a:lnTo>
                    <a:pt x="525" y="139"/>
                  </a:lnTo>
                  <a:lnTo>
                    <a:pt x="534" y="143"/>
                  </a:lnTo>
                  <a:lnTo>
                    <a:pt x="542" y="145"/>
                  </a:lnTo>
                  <a:lnTo>
                    <a:pt x="538" y="137"/>
                  </a:lnTo>
                  <a:lnTo>
                    <a:pt x="535" y="129"/>
                  </a:lnTo>
                  <a:lnTo>
                    <a:pt x="536" y="127"/>
                  </a:lnTo>
                  <a:lnTo>
                    <a:pt x="538" y="126"/>
                  </a:lnTo>
                  <a:lnTo>
                    <a:pt x="549" y="132"/>
                  </a:lnTo>
                  <a:lnTo>
                    <a:pt x="562" y="135"/>
                  </a:lnTo>
                  <a:lnTo>
                    <a:pt x="562" y="133"/>
                  </a:lnTo>
                  <a:lnTo>
                    <a:pt x="562" y="130"/>
                  </a:lnTo>
                  <a:lnTo>
                    <a:pt x="559" y="129"/>
                  </a:lnTo>
                  <a:lnTo>
                    <a:pt x="558" y="125"/>
                  </a:lnTo>
                  <a:lnTo>
                    <a:pt x="571" y="117"/>
                  </a:lnTo>
                  <a:lnTo>
                    <a:pt x="586" y="112"/>
                  </a:lnTo>
                  <a:lnTo>
                    <a:pt x="585" y="99"/>
                  </a:lnTo>
                  <a:lnTo>
                    <a:pt x="584" y="87"/>
                  </a:lnTo>
                  <a:lnTo>
                    <a:pt x="596" y="90"/>
                  </a:lnTo>
                  <a:lnTo>
                    <a:pt x="606" y="93"/>
                  </a:lnTo>
                  <a:lnTo>
                    <a:pt x="608" y="95"/>
                  </a:lnTo>
                  <a:lnTo>
                    <a:pt x="608" y="96"/>
                  </a:lnTo>
                  <a:lnTo>
                    <a:pt x="608" y="97"/>
                  </a:lnTo>
                  <a:lnTo>
                    <a:pt x="606" y="99"/>
                  </a:lnTo>
                  <a:lnTo>
                    <a:pt x="604" y="100"/>
                  </a:lnTo>
                  <a:lnTo>
                    <a:pt x="599" y="100"/>
                  </a:lnTo>
                  <a:lnTo>
                    <a:pt x="599" y="106"/>
                  </a:lnTo>
                  <a:lnTo>
                    <a:pt x="599" y="110"/>
                  </a:lnTo>
                  <a:lnTo>
                    <a:pt x="608" y="109"/>
                  </a:lnTo>
                  <a:lnTo>
                    <a:pt x="616" y="106"/>
                  </a:lnTo>
                  <a:lnTo>
                    <a:pt x="624" y="103"/>
                  </a:lnTo>
                  <a:lnTo>
                    <a:pt x="629" y="99"/>
                  </a:lnTo>
                  <a:lnTo>
                    <a:pt x="636" y="95"/>
                  </a:lnTo>
                  <a:lnTo>
                    <a:pt x="645" y="92"/>
                  </a:lnTo>
                  <a:lnTo>
                    <a:pt x="654" y="89"/>
                  </a:lnTo>
                  <a:lnTo>
                    <a:pt x="665" y="87"/>
                  </a:lnTo>
                  <a:lnTo>
                    <a:pt x="665" y="92"/>
                  </a:lnTo>
                  <a:lnTo>
                    <a:pt x="665" y="95"/>
                  </a:lnTo>
                  <a:lnTo>
                    <a:pt x="679" y="95"/>
                  </a:lnTo>
                  <a:lnTo>
                    <a:pt x="694" y="92"/>
                  </a:lnTo>
                  <a:lnTo>
                    <a:pt x="708" y="89"/>
                  </a:lnTo>
                  <a:lnTo>
                    <a:pt x="719" y="85"/>
                  </a:lnTo>
                  <a:lnTo>
                    <a:pt x="718" y="83"/>
                  </a:lnTo>
                  <a:lnTo>
                    <a:pt x="716" y="80"/>
                  </a:lnTo>
                  <a:lnTo>
                    <a:pt x="706" y="79"/>
                  </a:lnTo>
                  <a:lnTo>
                    <a:pt x="698" y="76"/>
                  </a:lnTo>
                  <a:lnTo>
                    <a:pt x="696" y="70"/>
                  </a:lnTo>
                  <a:lnTo>
                    <a:pt x="696" y="66"/>
                  </a:lnTo>
                  <a:lnTo>
                    <a:pt x="718" y="72"/>
                  </a:lnTo>
                  <a:lnTo>
                    <a:pt x="741" y="79"/>
                  </a:lnTo>
                  <a:lnTo>
                    <a:pt x="763" y="87"/>
                  </a:lnTo>
                  <a:lnTo>
                    <a:pt x="786" y="93"/>
                  </a:lnTo>
                  <a:lnTo>
                    <a:pt x="789" y="92"/>
                  </a:lnTo>
                  <a:lnTo>
                    <a:pt x="791" y="89"/>
                  </a:lnTo>
                  <a:lnTo>
                    <a:pt x="773" y="79"/>
                  </a:lnTo>
                  <a:lnTo>
                    <a:pt x="759" y="70"/>
                  </a:lnTo>
                  <a:lnTo>
                    <a:pt x="759" y="62"/>
                  </a:lnTo>
                  <a:lnTo>
                    <a:pt x="761" y="55"/>
                  </a:lnTo>
                  <a:lnTo>
                    <a:pt x="763" y="49"/>
                  </a:lnTo>
                  <a:lnTo>
                    <a:pt x="765" y="45"/>
                  </a:lnTo>
                  <a:lnTo>
                    <a:pt x="768" y="43"/>
                  </a:lnTo>
                  <a:lnTo>
                    <a:pt x="771" y="40"/>
                  </a:lnTo>
                  <a:lnTo>
                    <a:pt x="782" y="45"/>
                  </a:lnTo>
                  <a:lnTo>
                    <a:pt x="795" y="48"/>
                  </a:lnTo>
                  <a:lnTo>
                    <a:pt x="796" y="56"/>
                  </a:lnTo>
                  <a:lnTo>
                    <a:pt x="799" y="63"/>
                  </a:lnTo>
                  <a:lnTo>
                    <a:pt x="803" y="69"/>
                  </a:lnTo>
                  <a:lnTo>
                    <a:pt x="809" y="75"/>
                  </a:lnTo>
                  <a:lnTo>
                    <a:pt x="815" y="80"/>
                  </a:lnTo>
                  <a:lnTo>
                    <a:pt x="819" y="86"/>
                  </a:lnTo>
                  <a:lnTo>
                    <a:pt x="823" y="92"/>
                  </a:lnTo>
                  <a:lnTo>
                    <a:pt x="826" y="97"/>
                  </a:lnTo>
                  <a:lnTo>
                    <a:pt x="821" y="103"/>
                  </a:lnTo>
                  <a:lnTo>
                    <a:pt x="815" y="110"/>
                  </a:lnTo>
                  <a:lnTo>
                    <a:pt x="818" y="113"/>
                  </a:lnTo>
                  <a:lnTo>
                    <a:pt x="821" y="117"/>
                  </a:lnTo>
                  <a:lnTo>
                    <a:pt x="825" y="117"/>
                  </a:lnTo>
                  <a:lnTo>
                    <a:pt x="829" y="117"/>
                  </a:lnTo>
                  <a:lnTo>
                    <a:pt x="835" y="112"/>
                  </a:lnTo>
                  <a:lnTo>
                    <a:pt x="839" y="107"/>
                  </a:lnTo>
                  <a:lnTo>
                    <a:pt x="839" y="97"/>
                  </a:lnTo>
                  <a:lnTo>
                    <a:pt x="835" y="90"/>
                  </a:lnTo>
                  <a:lnTo>
                    <a:pt x="835" y="89"/>
                  </a:lnTo>
                  <a:lnTo>
                    <a:pt x="846" y="90"/>
                  </a:lnTo>
                  <a:lnTo>
                    <a:pt x="855" y="92"/>
                  </a:lnTo>
                  <a:lnTo>
                    <a:pt x="856" y="96"/>
                  </a:lnTo>
                  <a:lnTo>
                    <a:pt x="856" y="97"/>
                  </a:lnTo>
                  <a:lnTo>
                    <a:pt x="859" y="97"/>
                  </a:lnTo>
                  <a:lnTo>
                    <a:pt x="863" y="97"/>
                  </a:lnTo>
                  <a:lnTo>
                    <a:pt x="862" y="96"/>
                  </a:lnTo>
                  <a:lnTo>
                    <a:pt x="861" y="95"/>
                  </a:lnTo>
                  <a:lnTo>
                    <a:pt x="858" y="90"/>
                  </a:lnTo>
                  <a:lnTo>
                    <a:pt x="855" y="86"/>
                  </a:lnTo>
                  <a:lnTo>
                    <a:pt x="842" y="86"/>
                  </a:lnTo>
                  <a:lnTo>
                    <a:pt x="829" y="86"/>
                  </a:lnTo>
                  <a:lnTo>
                    <a:pt x="819" y="72"/>
                  </a:lnTo>
                  <a:lnTo>
                    <a:pt x="809" y="59"/>
                  </a:lnTo>
                  <a:lnTo>
                    <a:pt x="811" y="53"/>
                  </a:lnTo>
                  <a:lnTo>
                    <a:pt x="812" y="50"/>
                  </a:lnTo>
                  <a:lnTo>
                    <a:pt x="819" y="56"/>
                  </a:lnTo>
                  <a:lnTo>
                    <a:pt x="826" y="62"/>
                  </a:lnTo>
                  <a:lnTo>
                    <a:pt x="831" y="63"/>
                  </a:lnTo>
                  <a:lnTo>
                    <a:pt x="836" y="65"/>
                  </a:lnTo>
                  <a:lnTo>
                    <a:pt x="842" y="65"/>
                  </a:lnTo>
                  <a:lnTo>
                    <a:pt x="848" y="63"/>
                  </a:lnTo>
                  <a:lnTo>
                    <a:pt x="839" y="60"/>
                  </a:lnTo>
                  <a:lnTo>
                    <a:pt x="832" y="58"/>
                  </a:lnTo>
                  <a:lnTo>
                    <a:pt x="832" y="52"/>
                  </a:lnTo>
                  <a:lnTo>
                    <a:pt x="832" y="46"/>
                  </a:lnTo>
                  <a:lnTo>
                    <a:pt x="845" y="50"/>
                  </a:lnTo>
                  <a:lnTo>
                    <a:pt x="856" y="56"/>
                  </a:lnTo>
                  <a:lnTo>
                    <a:pt x="861" y="58"/>
                  </a:lnTo>
                  <a:lnTo>
                    <a:pt x="866" y="59"/>
                  </a:lnTo>
                  <a:lnTo>
                    <a:pt x="872" y="60"/>
                  </a:lnTo>
                  <a:lnTo>
                    <a:pt x="878" y="60"/>
                  </a:lnTo>
                  <a:lnTo>
                    <a:pt x="876" y="58"/>
                  </a:lnTo>
                  <a:lnTo>
                    <a:pt x="875" y="56"/>
                  </a:lnTo>
                  <a:lnTo>
                    <a:pt x="861" y="49"/>
                  </a:lnTo>
                  <a:lnTo>
                    <a:pt x="848" y="43"/>
                  </a:lnTo>
                  <a:lnTo>
                    <a:pt x="848" y="40"/>
                  </a:lnTo>
                  <a:lnTo>
                    <a:pt x="848" y="38"/>
                  </a:lnTo>
                  <a:lnTo>
                    <a:pt x="849" y="36"/>
                  </a:lnTo>
                  <a:lnTo>
                    <a:pt x="851" y="35"/>
                  </a:lnTo>
                  <a:lnTo>
                    <a:pt x="863" y="35"/>
                  </a:lnTo>
                  <a:lnTo>
                    <a:pt x="875" y="36"/>
                  </a:lnTo>
                  <a:lnTo>
                    <a:pt x="885" y="38"/>
                  </a:lnTo>
                  <a:lnTo>
                    <a:pt x="896" y="39"/>
                  </a:lnTo>
                  <a:lnTo>
                    <a:pt x="896" y="38"/>
                  </a:lnTo>
                  <a:lnTo>
                    <a:pt x="892" y="35"/>
                  </a:lnTo>
                  <a:lnTo>
                    <a:pt x="889" y="32"/>
                  </a:lnTo>
                  <a:lnTo>
                    <a:pt x="888" y="28"/>
                  </a:lnTo>
                  <a:lnTo>
                    <a:pt x="888" y="22"/>
                  </a:lnTo>
                  <a:lnTo>
                    <a:pt x="901" y="22"/>
                  </a:lnTo>
                  <a:lnTo>
                    <a:pt x="915" y="22"/>
                  </a:lnTo>
                  <a:lnTo>
                    <a:pt x="928" y="20"/>
                  </a:lnTo>
                  <a:lnTo>
                    <a:pt x="939" y="18"/>
                  </a:lnTo>
                  <a:lnTo>
                    <a:pt x="952" y="15"/>
                  </a:lnTo>
                  <a:lnTo>
                    <a:pt x="962" y="10"/>
                  </a:lnTo>
                  <a:lnTo>
                    <a:pt x="971" y="6"/>
                  </a:lnTo>
                  <a:lnTo>
                    <a:pt x="978" y="0"/>
                  </a:lnTo>
                  <a:lnTo>
                    <a:pt x="992" y="0"/>
                  </a:lnTo>
                  <a:lnTo>
                    <a:pt x="1002" y="2"/>
                  </a:lnTo>
                  <a:lnTo>
                    <a:pt x="1010" y="6"/>
                  </a:lnTo>
                  <a:lnTo>
                    <a:pt x="1019" y="10"/>
                  </a:lnTo>
                  <a:lnTo>
                    <a:pt x="1040" y="10"/>
                  </a:lnTo>
                  <a:lnTo>
                    <a:pt x="1062" y="10"/>
                  </a:lnTo>
                  <a:lnTo>
                    <a:pt x="1066" y="16"/>
                  </a:lnTo>
                  <a:lnTo>
                    <a:pt x="1072" y="22"/>
                  </a:lnTo>
                  <a:lnTo>
                    <a:pt x="1073" y="25"/>
                  </a:lnTo>
                  <a:lnTo>
                    <a:pt x="1075" y="29"/>
                  </a:lnTo>
                  <a:lnTo>
                    <a:pt x="1073" y="29"/>
                  </a:lnTo>
                  <a:lnTo>
                    <a:pt x="1072" y="29"/>
                  </a:lnTo>
                  <a:lnTo>
                    <a:pt x="1065" y="32"/>
                  </a:lnTo>
                  <a:lnTo>
                    <a:pt x="1059" y="33"/>
                  </a:lnTo>
                  <a:lnTo>
                    <a:pt x="1055" y="36"/>
                  </a:lnTo>
                  <a:lnTo>
                    <a:pt x="1050" y="42"/>
                  </a:lnTo>
                  <a:lnTo>
                    <a:pt x="1050" y="43"/>
                  </a:lnTo>
                  <a:lnTo>
                    <a:pt x="1052" y="43"/>
                  </a:lnTo>
                  <a:lnTo>
                    <a:pt x="1055" y="43"/>
                  </a:lnTo>
                  <a:lnTo>
                    <a:pt x="1059" y="43"/>
                  </a:lnTo>
                  <a:lnTo>
                    <a:pt x="1063" y="42"/>
                  </a:lnTo>
                  <a:lnTo>
                    <a:pt x="1068" y="39"/>
                  </a:lnTo>
                  <a:lnTo>
                    <a:pt x="1073" y="36"/>
                  </a:lnTo>
                  <a:lnTo>
                    <a:pt x="1080" y="33"/>
                  </a:lnTo>
                  <a:lnTo>
                    <a:pt x="1086" y="32"/>
                  </a:lnTo>
                  <a:lnTo>
                    <a:pt x="1093" y="32"/>
                  </a:lnTo>
                  <a:lnTo>
                    <a:pt x="1099" y="33"/>
                  </a:lnTo>
                  <a:lnTo>
                    <a:pt x="1118" y="39"/>
                  </a:lnTo>
                  <a:lnTo>
                    <a:pt x="1139" y="43"/>
                  </a:lnTo>
                  <a:lnTo>
                    <a:pt x="1160" y="46"/>
                  </a:lnTo>
                  <a:lnTo>
                    <a:pt x="1182" y="46"/>
                  </a:lnTo>
                  <a:lnTo>
                    <a:pt x="1183" y="43"/>
                  </a:lnTo>
                  <a:lnTo>
                    <a:pt x="1186" y="39"/>
                  </a:lnTo>
                  <a:lnTo>
                    <a:pt x="1202" y="40"/>
                  </a:lnTo>
                  <a:lnTo>
                    <a:pt x="1220" y="42"/>
                  </a:lnTo>
                  <a:lnTo>
                    <a:pt x="1232" y="49"/>
                  </a:lnTo>
                  <a:lnTo>
                    <a:pt x="1242" y="56"/>
                  </a:lnTo>
                  <a:lnTo>
                    <a:pt x="1247" y="60"/>
                  </a:lnTo>
                  <a:lnTo>
                    <a:pt x="1255" y="63"/>
                  </a:lnTo>
                  <a:lnTo>
                    <a:pt x="1262" y="65"/>
                  </a:lnTo>
                  <a:lnTo>
                    <a:pt x="1272" y="66"/>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7" name="Freeform 447"/>
            <p:cNvSpPr>
              <a:spLocks/>
            </p:cNvSpPr>
            <p:nvPr/>
          </p:nvSpPr>
          <p:spPr bwMode="auto">
            <a:xfrm>
              <a:off x="4328" y="2368"/>
              <a:ext cx="101" cy="64"/>
            </a:xfrm>
            <a:custGeom>
              <a:avLst/>
              <a:gdLst>
                <a:gd name="T0" fmla="*/ 101 w 101"/>
                <a:gd name="T1" fmla="*/ 13 h 64"/>
                <a:gd name="T2" fmla="*/ 89 w 101"/>
                <a:gd name="T3" fmla="*/ 13 h 64"/>
                <a:gd name="T4" fmla="*/ 77 w 101"/>
                <a:gd name="T5" fmla="*/ 13 h 64"/>
                <a:gd name="T6" fmla="*/ 67 w 101"/>
                <a:gd name="T7" fmla="*/ 15 h 64"/>
                <a:gd name="T8" fmla="*/ 57 w 101"/>
                <a:gd name="T9" fmla="*/ 17 h 64"/>
                <a:gd name="T10" fmla="*/ 47 w 101"/>
                <a:gd name="T11" fmla="*/ 20 h 64"/>
                <a:gd name="T12" fmla="*/ 40 w 101"/>
                <a:gd name="T13" fmla="*/ 25 h 64"/>
                <a:gd name="T14" fmla="*/ 33 w 101"/>
                <a:gd name="T15" fmla="*/ 30 h 64"/>
                <a:gd name="T16" fmla="*/ 29 w 101"/>
                <a:gd name="T17" fmla="*/ 37 h 64"/>
                <a:gd name="T18" fmla="*/ 29 w 101"/>
                <a:gd name="T19" fmla="*/ 45 h 64"/>
                <a:gd name="T20" fmla="*/ 27 w 101"/>
                <a:gd name="T21" fmla="*/ 53 h 64"/>
                <a:gd name="T22" fmla="*/ 33 w 101"/>
                <a:gd name="T23" fmla="*/ 55 h 64"/>
                <a:gd name="T24" fmla="*/ 40 w 101"/>
                <a:gd name="T25" fmla="*/ 57 h 64"/>
                <a:gd name="T26" fmla="*/ 47 w 101"/>
                <a:gd name="T27" fmla="*/ 60 h 64"/>
                <a:gd name="T28" fmla="*/ 51 w 101"/>
                <a:gd name="T29" fmla="*/ 64 h 64"/>
                <a:gd name="T30" fmla="*/ 33 w 101"/>
                <a:gd name="T31" fmla="*/ 64 h 64"/>
                <a:gd name="T32" fmla="*/ 16 w 101"/>
                <a:gd name="T33" fmla="*/ 64 h 64"/>
                <a:gd name="T34" fmla="*/ 13 w 101"/>
                <a:gd name="T35" fmla="*/ 60 h 64"/>
                <a:gd name="T36" fmla="*/ 10 w 101"/>
                <a:gd name="T37" fmla="*/ 57 h 64"/>
                <a:gd name="T38" fmla="*/ 6 w 101"/>
                <a:gd name="T39" fmla="*/ 56 h 64"/>
                <a:gd name="T40" fmla="*/ 0 w 101"/>
                <a:gd name="T41" fmla="*/ 56 h 64"/>
                <a:gd name="T42" fmla="*/ 0 w 101"/>
                <a:gd name="T43" fmla="*/ 46 h 64"/>
                <a:gd name="T44" fmla="*/ 3 w 101"/>
                <a:gd name="T45" fmla="*/ 39 h 64"/>
                <a:gd name="T46" fmla="*/ 11 w 101"/>
                <a:gd name="T47" fmla="*/ 36 h 64"/>
                <a:gd name="T48" fmla="*/ 20 w 101"/>
                <a:gd name="T49" fmla="*/ 33 h 64"/>
                <a:gd name="T50" fmla="*/ 17 w 101"/>
                <a:gd name="T51" fmla="*/ 30 h 64"/>
                <a:gd name="T52" fmla="*/ 14 w 101"/>
                <a:gd name="T53" fmla="*/ 27 h 64"/>
                <a:gd name="T54" fmla="*/ 33 w 101"/>
                <a:gd name="T55" fmla="*/ 19 h 64"/>
                <a:gd name="T56" fmla="*/ 54 w 101"/>
                <a:gd name="T57" fmla="*/ 9 h 64"/>
                <a:gd name="T58" fmla="*/ 66 w 101"/>
                <a:gd name="T59" fmla="*/ 5 h 64"/>
                <a:gd name="T60" fmla="*/ 77 w 101"/>
                <a:gd name="T61" fmla="*/ 2 h 64"/>
                <a:gd name="T62" fmla="*/ 90 w 101"/>
                <a:gd name="T63" fmla="*/ 0 h 64"/>
                <a:gd name="T64" fmla="*/ 101 w 101"/>
                <a:gd name="T65" fmla="*/ 2 h 64"/>
                <a:gd name="T66" fmla="*/ 101 w 101"/>
                <a:gd name="T67" fmla="*/ 7 h 64"/>
                <a:gd name="T68" fmla="*/ 101 w 101"/>
                <a:gd name="T69" fmla="*/ 13 h 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
                <a:gd name="T106" fmla="*/ 0 h 64"/>
                <a:gd name="T107" fmla="*/ 101 w 101"/>
                <a:gd name="T108" fmla="*/ 64 h 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 h="64">
                  <a:moveTo>
                    <a:pt x="101" y="13"/>
                  </a:moveTo>
                  <a:lnTo>
                    <a:pt x="89" y="13"/>
                  </a:lnTo>
                  <a:lnTo>
                    <a:pt x="77" y="13"/>
                  </a:lnTo>
                  <a:lnTo>
                    <a:pt x="67" y="15"/>
                  </a:lnTo>
                  <a:lnTo>
                    <a:pt x="57" y="17"/>
                  </a:lnTo>
                  <a:lnTo>
                    <a:pt x="47" y="20"/>
                  </a:lnTo>
                  <a:lnTo>
                    <a:pt x="40" y="25"/>
                  </a:lnTo>
                  <a:lnTo>
                    <a:pt x="33" y="30"/>
                  </a:lnTo>
                  <a:lnTo>
                    <a:pt x="29" y="37"/>
                  </a:lnTo>
                  <a:lnTo>
                    <a:pt x="29" y="45"/>
                  </a:lnTo>
                  <a:lnTo>
                    <a:pt x="27" y="53"/>
                  </a:lnTo>
                  <a:lnTo>
                    <a:pt x="33" y="55"/>
                  </a:lnTo>
                  <a:lnTo>
                    <a:pt x="40" y="57"/>
                  </a:lnTo>
                  <a:lnTo>
                    <a:pt x="47" y="60"/>
                  </a:lnTo>
                  <a:lnTo>
                    <a:pt x="51" y="64"/>
                  </a:lnTo>
                  <a:lnTo>
                    <a:pt x="33" y="64"/>
                  </a:lnTo>
                  <a:lnTo>
                    <a:pt x="16" y="64"/>
                  </a:lnTo>
                  <a:lnTo>
                    <a:pt x="13" y="60"/>
                  </a:lnTo>
                  <a:lnTo>
                    <a:pt x="10" y="57"/>
                  </a:lnTo>
                  <a:lnTo>
                    <a:pt x="6" y="56"/>
                  </a:lnTo>
                  <a:lnTo>
                    <a:pt x="0" y="56"/>
                  </a:lnTo>
                  <a:lnTo>
                    <a:pt x="0" y="46"/>
                  </a:lnTo>
                  <a:lnTo>
                    <a:pt x="3" y="39"/>
                  </a:lnTo>
                  <a:lnTo>
                    <a:pt x="11" y="36"/>
                  </a:lnTo>
                  <a:lnTo>
                    <a:pt x="20" y="33"/>
                  </a:lnTo>
                  <a:lnTo>
                    <a:pt x="17" y="30"/>
                  </a:lnTo>
                  <a:lnTo>
                    <a:pt x="14" y="27"/>
                  </a:lnTo>
                  <a:lnTo>
                    <a:pt x="33" y="19"/>
                  </a:lnTo>
                  <a:lnTo>
                    <a:pt x="54" y="9"/>
                  </a:lnTo>
                  <a:lnTo>
                    <a:pt x="66" y="5"/>
                  </a:lnTo>
                  <a:lnTo>
                    <a:pt x="77" y="2"/>
                  </a:lnTo>
                  <a:lnTo>
                    <a:pt x="90" y="0"/>
                  </a:lnTo>
                  <a:lnTo>
                    <a:pt x="101" y="2"/>
                  </a:lnTo>
                  <a:lnTo>
                    <a:pt x="101" y="7"/>
                  </a:lnTo>
                  <a:lnTo>
                    <a:pt x="101" y="13"/>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8" name="Freeform 448"/>
            <p:cNvSpPr>
              <a:spLocks/>
            </p:cNvSpPr>
            <p:nvPr/>
          </p:nvSpPr>
          <p:spPr bwMode="auto">
            <a:xfrm>
              <a:off x="3150" y="2371"/>
              <a:ext cx="66" cy="16"/>
            </a:xfrm>
            <a:custGeom>
              <a:avLst/>
              <a:gdLst>
                <a:gd name="T0" fmla="*/ 32 w 66"/>
                <a:gd name="T1" fmla="*/ 0 h 16"/>
                <a:gd name="T2" fmla="*/ 37 w 66"/>
                <a:gd name="T3" fmla="*/ 0 h 16"/>
                <a:gd name="T4" fmla="*/ 42 w 66"/>
                <a:gd name="T5" fmla="*/ 0 h 16"/>
                <a:gd name="T6" fmla="*/ 44 w 66"/>
                <a:gd name="T7" fmla="*/ 0 h 16"/>
                <a:gd name="T8" fmla="*/ 47 w 66"/>
                <a:gd name="T9" fmla="*/ 3 h 16"/>
                <a:gd name="T10" fmla="*/ 46 w 66"/>
                <a:gd name="T11" fmla="*/ 6 h 16"/>
                <a:gd name="T12" fmla="*/ 44 w 66"/>
                <a:gd name="T13" fmla="*/ 9 h 16"/>
                <a:gd name="T14" fmla="*/ 54 w 66"/>
                <a:gd name="T15" fmla="*/ 10 h 16"/>
                <a:gd name="T16" fmla="*/ 66 w 66"/>
                <a:gd name="T17" fmla="*/ 12 h 16"/>
                <a:gd name="T18" fmla="*/ 64 w 66"/>
                <a:gd name="T19" fmla="*/ 13 h 16"/>
                <a:gd name="T20" fmla="*/ 63 w 66"/>
                <a:gd name="T21" fmla="*/ 16 h 16"/>
                <a:gd name="T22" fmla="*/ 46 w 66"/>
                <a:gd name="T23" fmla="*/ 16 h 16"/>
                <a:gd name="T24" fmla="*/ 30 w 66"/>
                <a:gd name="T25" fmla="*/ 14 h 16"/>
                <a:gd name="T26" fmla="*/ 14 w 66"/>
                <a:gd name="T27" fmla="*/ 12 h 16"/>
                <a:gd name="T28" fmla="*/ 0 w 66"/>
                <a:gd name="T29" fmla="*/ 9 h 16"/>
                <a:gd name="T30" fmla="*/ 0 w 66"/>
                <a:gd name="T31" fmla="*/ 7 h 16"/>
                <a:gd name="T32" fmla="*/ 0 w 66"/>
                <a:gd name="T33" fmla="*/ 6 h 16"/>
                <a:gd name="T34" fmla="*/ 2 w 66"/>
                <a:gd name="T35" fmla="*/ 4 h 16"/>
                <a:gd name="T36" fmla="*/ 2 w 66"/>
                <a:gd name="T37" fmla="*/ 3 h 16"/>
                <a:gd name="T38" fmla="*/ 12 w 66"/>
                <a:gd name="T39" fmla="*/ 3 h 16"/>
                <a:gd name="T40" fmla="*/ 19 w 66"/>
                <a:gd name="T41" fmla="*/ 4 h 16"/>
                <a:gd name="T42" fmla="*/ 23 w 66"/>
                <a:gd name="T43" fmla="*/ 4 h 16"/>
                <a:gd name="T44" fmla="*/ 26 w 66"/>
                <a:gd name="T45" fmla="*/ 4 h 16"/>
                <a:gd name="T46" fmla="*/ 29 w 66"/>
                <a:gd name="T47" fmla="*/ 3 h 16"/>
                <a:gd name="T48" fmla="*/ 32 w 66"/>
                <a:gd name="T49" fmla="*/ 0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16"/>
                <a:gd name="T77" fmla="*/ 66 w 66"/>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16">
                  <a:moveTo>
                    <a:pt x="32" y="0"/>
                  </a:moveTo>
                  <a:lnTo>
                    <a:pt x="37" y="0"/>
                  </a:lnTo>
                  <a:lnTo>
                    <a:pt x="42" y="0"/>
                  </a:lnTo>
                  <a:lnTo>
                    <a:pt x="44" y="0"/>
                  </a:lnTo>
                  <a:lnTo>
                    <a:pt x="47" y="3"/>
                  </a:lnTo>
                  <a:lnTo>
                    <a:pt x="46" y="6"/>
                  </a:lnTo>
                  <a:lnTo>
                    <a:pt x="44" y="9"/>
                  </a:lnTo>
                  <a:lnTo>
                    <a:pt x="54" y="10"/>
                  </a:lnTo>
                  <a:lnTo>
                    <a:pt x="66" y="12"/>
                  </a:lnTo>
                  <a:lnTo>
                    <a:pt x="64" y="13"/>
                  </a:lnTo>
                  <a:lnTo>
                    <a:pt x="63" y="16"/>
                  </a:lnTo>
                  <a:lnTo>
                    <a:pt x="46" y="16"/>
                  </a:lnTo>
                  <a:lnTo>
                    <a:pt x="30" y="14"/>
                  </a:lnTo>
                  <a:lnTo>
                    <a:pt x="14" y="12"/>
                  </a:lnTo>
                  <a:lnTo>
                    <a:pt x="0" y="9"/>
                  </a:lnTo>
                  <a:lnTo>
                    <a:pt x="0" y="7"/>
                  </a:lnTo>
                  <a:lnTo>
                    <a:pt x="0" y="6"/>
                  </a:lnTo>
                  <a:lnTo>
                    <a:pt x="2" y="4"/>
                  </a:lnTo>
                  <a:lnTo>
                    <a:pt x="2" y="3"/>
                  </a:lnTo>
                  <a:lnTo>
                    <a:pt x="12" y="3"/>
                  </a:lnTo>
                  <a:lnTo>
                    <a:pt x="19" y="4"/>
                  </a:lnTo>
                  <a:lnTo>
                    <a:pt x="23" y="4"/>
                  </a:lnTo>
                  <a:lnTo>
                    <a:pt x="26" y="4"/>
                  </a:lnTo>
                  <a:lnTo>
                    <a:pt x="29" y="3"/>
                  </a:lnTo>
                  <a:lnTo>
                    <a:pt x="3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9" name="Freeform 449"/>
            <p:cNvSpPr>
              <a:spLocks/>
            </p:cNvSpPr>
            <p:nvPr/>
          </p:nvSpPr>
          <p:spPr bwMode="auto">
            <a:xfrm>
              <a:off x="3229" y="2373"/>
              <a:ext cx="90" cy="18"/>
            </a:xfrm>
            <a:custGeom>
              <a:avLst/>
              <a:gdLst>
                <a:gd name="T0" fmla="*/ 7 w 90"/>
                <a:gd name="T1" fmla="*/ 0 h 18"/>
                <a:gd name="T2" fmla="*/ 11 w 90"/>
                <a:gd name="T3" fmla="*/ 0 h 18"/>
                <a:gd name="T4" fmla="*/ 14 w 90"/>
                <a:gd name="T5" fmla="*/ 0 h 18"/>
                <a:gd name="T6" fmla="*/ 18 w 90"/>
                <a:gd name="T7" fmla="*/ 0 h 18"/>
                <a:gd name="T8" fmla="*/ 21 w 90"/>
                <a:gd name="T9" fmla="*/ 1 h 18"/>
                <a:gd name="T10" fmla="*/ 37 w 90"/>
                <a:gd name="T11" fmla="*/ 5 h 18"/>
                <a:gd name="T12" fmla="*/ 58 w 90"/>
                <a:gd name="T13" fmla="*/ 8 h 18"/>
                <a:gd name="T14" fmla="*/ 80 w 90"/>
                <a:gd name="T15" fmla="*/ 11 h 18"/>
                <a:gd name="T16" fmla="*/ 90 w 90"/>
                <a:gd name="T17" fmla="*/ 14 h 18"/>
                <a:gd name="T18" fmla="*/ 88 w 90"/>
                <a:gd name="T19" fmla="*/ 15 h 18"/>
                <a:gd name="T20" fmla="*/ 88 w 90"/>
                <a:gd name="T21" fmla="*/ 17 h 18"/>
                <a:gd name="T22" fmla="*/ 64 w 90"/>
                <a:gd name="T23" fmla="*/ 18 h 18"/>
                <a:gd name="T24" fmla="*/ 42 w 90"/>
                <a:gd name="T25" fmla="*/ 18 h 18"/>
                <a:gd name="T26" fmla="*/ 21 w 90"/>
                <a:gd name="T27" fmla="*/ 17 h 18"/>
                <a:gd name="T28" fmla="*/ 0 w 90"/>
                <a:gd name="T29" fmla="*/ 14 h 18"/>
                <a:gd name="T30" fmla="*/ 2 w 90"/>
                <a:gd name="T31" fmla="*/ 5 h 18"/>
                <a:gd name="T32" fmla="*/ 7 w 90"/>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8"/>
                <a:gd name="T53" fmla="*/ 90 w 90"/>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8">
                  <a:moveTo>
                    <a:pt x="7" y="0"/>
                  </a:moveTo>
                  <a:lnTo>
                    <a:pt x="11" y="0"/>
                  </a:lnTo>
                  <a:lnTo>
                    <a:pt x="14" y="0"/>
                  </a:lnTo>
                  <a:lnTo>
                    <a:pt x="18" y="0"/>
                  </a:lnTo>
                  <a:lnTo>
                    <a:pt x="21" y="1"/>
                  </a:lnTo>
                  <a:lnTo>
                    <a:pt x="37" y="5"/>
                  </a:lnTo>
                  <a:lnTo>
                    <a:pt x="58" y="8"/>
                  </a:lnTo>
                  <a:lnTo>
                    <a:pt x="80" y="11"/>
                  </a:lnTo>
                  <a:lnTo>
                    <a:pt x="90" y="14"/>
                  </a:lnTo>
                  <a:lnTo>
                    <a:pt x="88" y="15"/>
                  </a:lnTo>
                  <a:lnTo>
                    <a:pt x="88" y="17"/>
                  </a:lnTo>
                  <a:lnTo>
                    <a:pt x="64" y="18"/>
                  </a:lnTo>
                  <a:lnTo>
                    <a:pt x="42" y="18"/>
                  </a:lnTo>
                  <a:lnTo>
                    <a:pt x="21" y="17"/>
                  </a:lnTo>
                  <a:lnTo>
                    <a:pt x="0" y="14"/>
                  </a:lnTo>
                  <a:lnTo>
                    <a:pt x="2" y="5"/>
                  </a:lnTo>
                  <a:lnTo>
                    <a:pt x="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0" name="Freeform 450"/>
            <p:cNvSpPr>
              <a:spLocks/>
            </p:cNvSpPr>
            <p:nvPr/>
          </p:nvSpPr>
          <p:spPr bwMode="auto">
            <a:xfrm>
              <a:off x="4669" y="2375"/>
              <a:ext cx="2" cy="3"/>
            </a:xfrm>
            <a:custGeom>
              <a:avLst/>
              <a:gdLst>
                <a:gd name="T0" fmla="*/ 0 w 2"/>
                <a:gd name="T1" fmla="*/ 0 h 3"/>
                <a:gd name="T2" fmla="*/ 2 w 2"/>
                <a:gd name="T3" fmla="*/ 2 h 3"/>
                <a:gd name="T4" fmla="*/ 2 w 2"/>
                <a:gd name="T5" fmla="*/ 3 h 3"/>
                <a:gd name="T6" fmla="*/ 2 w 2"/>
                <a:gd name="T7" fmla="*/ 2 h 3"/>
                <a:gd name="T8" fmla="*/ 0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0"/>
                  </a:moveTo>
                  <a:lnTo>
                    <a:pt x="2" y="2"/>
                  </a:lnTo>
                  <a:lnTo>
                    <a:pt x="2" y="3"/>
                  </a:lnTo>
                  <a:lnTo>
                    <a:pt x="2"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1" name="Freeform 451"/>
            <p:cNvSpPr>
              <a:spLocks/>
            </p:cNvSpPr>
            <p:nvPr/>
          </p:nvSpPr>
          <p:spPr bwMode="auto">
            <a:xfrm>
              <a:off x="4946" y="2380"/>
              <a:ext cx="63" cy="14"/>
            </a:xfrm>
            <a:custGeom>
              <a:avLst/>
              <a:gdLst>
                <a:gd name="T0" fmla="*/ 0 w 63"/>
                <a:gd name="T1" fmla="*/ 0 h 14"/>
                <a:gd name="T2" fmla="*/ 16 w 63"/>
                <a:gd name="T3" fmla="*/ 1 h 14"/>
                <a:gd name="T4" fmla="*/ 32 w 63"/>
                <a:gd name="T5" fmla="*/ 1 h 14"/>
                <a:gd name="T6" fmla="*/ 47 w 63"/>
                <a:gd name="T7" fmla="*/ 3 h 14"/>
                <a:gd name="T8" fmla="*/ 63 w 63"/>
                <a:gd name="T9" fmla="*/ 4 h 14"/>
                <a:gd name="T10" fmla="*/ 63 w 63"/>
                <a:gd name="T11" fmla="*/ 7 h 14"/>
                <a:gd name="T12" fmla="*/ 63 w 63"/>
                <a:gd name="T13" fmla="*/ 10 h 14"/>
                <a:gd name="T14" fmla="*/ 56 w 63"/>
                <a:gd name="T15" fmla="*/ 13 h 14"/>
                <a:gd name="T16" fmla="*/ 47 w 63"/>
                <a:gd name="T17" fmla="*/ 13 h 14"/>
                <a:gd name="T18" fmla="*/ 39 w 63"/>
                <a:gd name="T19" fmla="*/ 14 h 14"/>
                <a:gd name="T20" fmla="*/ 30 w 63"/>
                <a:gd name="T21" fmla="*/ 13 h 14"/>
                <a:gd name="T22" fmla="*/ 14 w 63"/>
                <a:gd name="T23" fmla="*/ 10 h 14"/>
                <a:gd name="T24" fmla="*/ 0 w 63"/>
                <a:gd name="T25" fmla="*/ 4 h 14"/>
                <a:gd name="T26" fmla="*/ 0 w 63"/>
                <a:gd name="T27" fmla="*/ 1 h 14"/>
                <a:gd name="T28" fmla="*/ 0 w 63"/>
                <a:gd name="T29" fmla="*/ 0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
                <a:gd name="T46" fmla="*/ 0 h 14"/>
                <a:gd name="T47" fmla="*/ 63 w 63"/>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 h="14">
                  <a:moveTo>
                    <a:pt x="0" y="0"/>
                  </a:moveTo>
                  <a:lnTo>
                    <a:pt x="16" y="1"/>
                  </a:lnTo>
                  <a:lnTo>
                    <a:pt x="32" y="1"/>
                  </a:lnTo>
                  <a:lnTo>
                    <a:pt x="47" y="3"/>
                  </a:lnTo>
                  <a:lnTo>
                    <a:pt x="63" y="4"/>
                  </a:lnTo>
                  <a:lnTo>
                    <a:pt x="63" y="7"/>
                  </a:lnTo>
                  <a:lnTo>
                    <a:pt x="63" y="10"/>
                  </a:lnTo>
                  <a:lnTo>
                    <a:pt x="56" y="13"/>
                  </a:lnTo>
                  <a:lnTo>
                    <a:pt x="47" y="13"/>
                  </a:lnTo>
                  <a:lnTo>
                    <a:pt x="39" y="14"/>
                  </a:lnTo>
                  <a:lnTo>
                    <a:pt x="30" y="13"/>
                  </a:lnTo>
                  <a:lnTo>
                    <a:pt x="14" y="10"/>
                  </a:lnTo>
                  <a:lnTo>
                    <a:pt x="0" y="4"/>
                  </a:lnTo>
                  <a:lnTo>
                    <a:pt x="0" y="1"/>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2" name="Freeform 452"/>
            <p:cNvSpPr>
              <a:spLocks/>
            </p:cNvSpPr>
            <p:nvPr/>
          </p:nvSpPr>
          <p:spPr bwMode="auto">
            <a:xfrm>
              <a:off x="2936" y="2390"/>
              <a:ext cx="168" cy="60"/>
            </a:xfrm>
            <a:custGeom>
              <a:avLst/>
              <a:gdLst>
                <a:gd name="T0" fmla="*/ 58 w 168"/>
                <a:gd name="T1" fmla="*/ 1 h 60"/>
                <a:gd name="T2" fmla="*/ 84 w 168"/>
                <a:gd name="T3" fmla="*/ 5 h 60"/>
                <a:gd name="T4" fmla="*/ 91 w 168"/>
                <a:gd name="T5" fmla="*/ 10 h 60"/>
                <a:gd name="T6" fmla="*/ 94 w 168"/>
                <a:gd name="T7" fmla="*/ 14 h 60"/>
                <a:gd name="T8" fmla="*/ 98 w 168"/>
                <a:gd name="T9" fmla="*/ 15 h 60"/>
                <a:gd name="T10" fmla="*/ 104 w 168"/>
                <a:gd name="T11" fmla="*/ 15 h 60"/>
                <a:gd name="T12" fmla="*/ 110 w 168"/>
                <a:gd name="T13" fmla="*/ 14 h 60"/>
                <a:gd name="T14" fmla="*/ 116 w 168"/>
                <a:gd name="T15" fmla="*/ 18 h 60"/>
                <a:gd name="T16" fmla="*/ 120 w 168"/>
                <a:gd name="T17" fmla="*/ 23 h 60"/>
                <a:gd name="T18" fmla="*/ 124 w 168"/>
                <a:gd name="T19" fmla="*/ 20 h 60"/>
                <a:gd name="T20" fmla="*/ 128 w 168"/>
                <a:gd name="T21" fmla="*/ 17 h 60"/>
                <a:gd name="T22" fmla="*/ 133 w 168"/>
                <a:gd name="T23" fmla="*/ 21 h 60"/>
                <a:gd name="T24" fmla="*/ 146 w 168"/>
                <a:gd name="T25" fmla="*/ 20 h 60"/>
                <a:gd name="T26" fmla="*/ 160 w 168"/>
                <a:gd name="T27" fmla="*/ 14 h 60"/>
                <a:gd name="T28" fmla="*/ 164 w 168"/>
                <a:gd name="T29" fmla="*/ 20 h 60"/>
                <a:gd name="T30" fmla="*/ 158 w 168"/>
                <a:gd name="T31" fmla="*/ 31 h 60"/>
                <a:gd name="T32" fmla="*/ 153 w 168"/>
                <a:gd name="T33" fmla="*/ 40 h 60"/>
                <a:gd name="T34" fmla="*/ 160 w 168"/>
                <a:gd name="T35" fmla="*/ 41 h 60"/>
                <a:gd name="T36" fmla="*/ 164 w 168"/>
                <a:gd name="T37" fmla="*/ 48 h 60"/>
                <a:gd name="T38" fmla="*/ 151 w 168"/>
                <a:gd name="T39" fmla="*/ 57 h 60"/>
                <a:gd name="T40" fmla="*/ 128 w 168"/>
                <a:gd name="T41" fmla="*/ 55 h 60"/>
                <a:gd name="T42" fmla="*/ 91 w 168"/>
                <a:gd name="T43" fmla="*/ 58 h 60"/>
                <a:gd name="T44" fmla="*/ 57 w 168"/>
                <a:gd name="T45" fmla="*/ 58 h 60"/>
                <a:gd name="T46" fmla="*/ 37 w 168"/>
                <a:gd name="T47" fmla="*/ 50 h 60"/>
                <a:gd name="T48" fmla="*/ 51 w 168"/>
                <a:gd name="T49" fmla="*/ 44 h 60"/>
                <a:gd name="T50" fmla="*/ 53 w 168"/>
                <a:gd name="T51" fmla="*/ 41 h 60"/>
                <a:gd name="T52" fmla="*/ 40 w 168"/>
                <a:gd name="T53" fmla="*/ 38 h 60"/>
                <a:gd name="T54" fmla="*/ 43 w 168"/>
                <a:gd name="T55" fmla="*/ 34 h 60"/>
                <a:gd name="T56" fmla="*/ 51 w 168"/>
                <a:gd name="T57" fmla="*/ 35 h 60"/>
                <a:gd name="T58" fmla="*/ 61 w 168"/>
                <a:gd name="T59" fmla="*/ 37 h 60"/>
                <a:gd name="T60" fmla="*/ 57 w 168"/>
                <a:gd name="T61" fmla="*/ 33 h 60"/>
                <a:gd name="T62" fmla="*/ 48 w 168"/>
                <a:gd name="T63" fmla="*/ 28 h 60"/>
                <a:gd name="T64" fmla="*/ 53 w 168"/>
                <a:gd name="T65" fmla="*/ 23 h 60"/>
                <a:gd name="T66" fmla="*/ 57 w 168"/>
                <a:gd name="T67" fmla="*/ 20 h 60"/>
                <a:gd name="T68" fmla="*/ 43 w 168"/>
                <a:gd name="T69" fmla="*/ 23 h 60"/>
                <a:gd name="T70" fmla="*/ 24 w 168"/>
                <a:gd name="T71" fmla="*/ 31 h 60"/>
                <a:gd name="T72" fmla="*/ 10 w 168"/>
                <a:gd name="T73" fmla="*/ 34 h 60"/>
                <a:gd name="T74" fmla="*/ 1 w 168"/>
                <a:gd name="T75" fmla="*/ 27 h 60"/>
                <a:gd name="T76" fmla="*/ 14 w 168"/>
                <a:gd name="T77" fmla="*/ 18 h 60"/>
                <a:gd name="T78" fmla="*/ 36 w 168"/>
                <a:gd name="T79" fmla="*/ 7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60"/>
                <a:gd name="T122" fmla="*/ 168 w 168"/>
                <a:gd name="T123" fmla="*/ 60 h 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60">
                  <a:moveTo>
                    <a:pt x="43" y="0"/>
                  </a:moveTo>
                  <a:lnTo>
                    <a:pt x="58" y="1"/>
                  </a:lnTo>
                  <a:lnTo>
                    <a:pt x="73" y="4"/>
                  </a:lnTo>
                  <a:lnTo>
                    <a:pt x="84" y="5"/>
                  </a:lnTo>
                  <a:lnTo>
                    <a:pt x="93" y="4"/>
                  </a:lnTo>
                  <a:lnTo>
                    <a:pt x="91" y="10"/>
                  </a:lnTo>
                  <a:lnTo>
                    <a:pt x="90" y="14"/>
                  </a:lnTo>
                  <a:lnTo>
                    <a:pt x="94" y="14"/>
                  </a:lnTo>
                  <a:lnTo>
                    <a:pt x="97" y="14"/>
                  </a:lnTo>
                  <a:lnTo>
                    <a:pt x="98" y="15"/>
                  </a:lnTo>
                  <a:lnTo>
                    <a:pt x="100" y="18"/>
                  </a:lnTo>
                  <a:lnTo>
                    <a:pt x="104" y="15"/>
                  </a:lnTo>
                  <a:lnTo>
                    <a:pt x="106" y="14"/>
                  </a:lnTo>
                  <a:lnTo>
                    <a:pt x="110" y="14"/>
                  </a:lnTo>
                  <a:lnTo>
                    <a:pt x="116" y="14"/>
                  </a:lnTo>
                  <a:lnTo>
                    <a:pt x="116" y="18"/>
                  </a:lnTo>
                  <a:lnTo>
                    <a:pt x="117" y="23"/>
                  </a:lnTo>
                  <a:lnTo>
                    <a:pt x="120" y="23"/>
                  </a:lnTo>
                  <a:lnTo>
                    <a:pt x="123" y="23"/>
                  </a:lnTo>
                  <a:lnTo>
                    <a:pt x="124" y="20"/>
                  </a:lnTo>
                  <a:lnTo>
                    <a:pt x="126" y="17"/>
                  </a:lnTo>
                  <a:lnTo>
                    <a:pt x="128" y="17"/>
                  </a:lnTo>
                  <a:lnTo>
                    <a:pt x="134" y="15"/>
                  </a:lnTo>
                  <a:lnTo>
                    <a:pt x="133" y="21"/>
                  </a:lnTo>
                  <a:lnTo>
                    <a:pt x="133" y="25"/>
                  </a:lnTo>
                  <a:lnTo>
                    <a:pt x="146" y="20"/>
                  </a:lnTo>
                  <a:lnTo>
                    <a:pt x="156" y="11"/>
                  </a:lnTo>
                  <a:lnTo>
                    <a:pt x="160" y="14"/>
                  </a:lnTo>
                  <a:lnTo>
                    <a:pt x="164" y="15"/>
                  </a:lnTo>
                  <a:lnTo>
                    <a:pt x="164" y="20"/>
                  </a:lnTo>
                  <a:lnTo>
                    <a:pt x="164" y="23"/>
                  </a:lnTo>
                  <a:lnTo>
                    <a:pt x="158" y="31"/>
                  </a:lnTo>
                  <a:lnTo>
                    <a:pt x="153" y="40"/>
                  </a:lnTo>
                  <a:lnTo>
                    <a:pt x="153" y="41"/>
                  </a:lnTo>
                  <a:lnTo>
                    <a:pt x="160" y="41"/>
                  </a:lnTo>
                  <a:lnTo>
                    <a:pt x="168" y="42"/>
                  </a:lnTo>
                  <a:lnTo>
                    <a:pt x="164" y="48"/>
                  </a:lnTo>
                  <a:lnTo>
                    <a:pt x="158" y="52"/>
                  </a:lnTo>
                  <a:lnTo>
                    <a:pt x="151" y="57"/>
                  </a:lnTo>
                  <a:lnTo>
                    <a:pt x="147" y="60"/>
                  </a:lnTo>
                  <a:lnTo>
                    <a:pt x="128" y="55"/>
                  </a:lnTo>
                  <a:lnTo>
                    <a:pt x="113" y="54"/>
                  </a:lnTo>
                  <a:lnTo>
                    <a:pt x="91" y="58"/>
                  </a:lnTo>
                  <a:lnTo>
                    <a:pt x="74" y="60"/>
                  </a:lnTo>
                  <a:lnTo>
                    <a:pt x="57" y="58"/>
                  </a:lnTo>
                  <a:lnTo>
                    <a:pt x="36" y="54"/>
                  </a:lnTo>
                  <a:lnTo>
                    <a:pt x="37" y="50"/>
                  </a:lnTo>
                  <a:lnTo>
                    <a:pt x="37" y="47"/>
                  </a:lnTo>
                  <a:lnTo>
                    <a:pt x="51" y="44"/>
                  </a:lnTo>
                  <a:lnTo>
                    <a:pt x="66" y="41"/>
                  </a:lnTo>
                  <a:lnTo>
                    <a:pt x="53" y="41"/>
                  </a:lnTo>
                  <a:lnTo>
                    <a:pt x="40" y="41"/>
                  </a:lnTo>
                  <a:lnTo>
                    <a:pt x="40" y="38"/>
                  </a:lnTo>
                  <a:lnTo>
                    <a:pt x="40" y="35"/>
                  </a:lnTo>
                  <a:lnTo>
                    <a:pt x="43" y="34"/>
                  </a:lnTo>
                  <a:lnTo>
                    <a:pt x="46" y="34"/>
                  </a:lnTo>
                  <a:lnTo>
                    <a:pt x="51" y="35"/>
                  </a:lnTo>
                  <a:lnTo>
                    <a:pt x="56" y="35"/>
                  </a:lnTo>
                  <a:lnTo>
                    <a:pt x="61" y="37"/>
                  </a:lnTo>
                  <a:lnTo>
                    <a:pt x="67" y="35"/>
                  </a:lnTo>
                  <a:lnTo>
                    <a:pt x="57" y="33"/>
                  </a:lnTo>
                  <a:lnTo>
                    <a:pt x="47" y="31"/>
                  </a:lnTo>
                  <a:lnTo>
                    <a:pt x="48" y="28"/>
                  </a:lnTo>
                  <a:lnTo>
                    <a:pt x="48" y="25"/>
                  </a:lnTo>
                  <a:lnTo>
                    <a:pt x="53" y="23"/>
                  </a:lnTo>
                  <a:lnTo>
                    <a:pt x="57" y="20"/>
                  </a:lnTo>
                  <a:lnTo>
                    <a:pt x="57" y="18"/>
                  </a:lnTo>
                  <a:lnTo>
                    <a:pt x="43" y="23"/>
                  </a:lnTo>
                  <a:lnTo>
                    <a:pt x="30" y="28"/>
                  </a:lnTo>
                  <a:lnTo>
                    <a:pt x="24" y="31"/>
                  </a:lnTo>
                  <a:lnTo>
                    <a:pt x="17" y="33"/>
                  </a:lnTo>
                  <a:lnTo>
                    <a:pt x="10" y="34"/>
                  </a:lnTo>
                  <a:lnTo>
                    <a:pt x="0" y="33"/>
                  </a:lnTo>
                  <a:lnTo>
                    <a:pt x="1" y="27"/>
                  </a:lnTo>
                  <a:lnTo>
                    <a:pt x="1" y="21"/>
                  </a:lnTo>
                  <a:lnTo>
                    <a:pt x="14" y="18"/>
                  </a:lnTo>
                  <a:lnTo>
                    <a:pt x="26" y="14"/>
                  </a:lnTo>
                  <a:lnTo>
                    <a:pt x="36" y="7"/>
                  </a:lnTo>
                  <a:lnTo>
                    <a:pt x="4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3" name="Freeform 453"/>
            <p:cNvSpPr>
              <a:spLocks/>
            </p:cNvSpPr>
            <p:nvPr/>
          </p:nvSpPr>
          <p:spPr bwMode="auto">
            <a:xfrm>
              <a:off x="3123" y="2397"/>
              <a:ext cx="51" cy="30"/>
            </a:xfrm>
            <a:custGeom>
              <a:avLst/>
              <a:gdLst>
                <a:gd name="T0" fmla="*/ 23 w 51"/>
                <a:gd name="T1" fmla="*/ 0 h 30"/>
                <a:gd name="T2" fmla="*/ 37 w 51"/>
                <a:gd name="T3" fmla="*/ 0 h 30"/>
                <a:gd name="T4" fmla="*/ 51 w 51"/>
                <a:gd name="T5" fmla="*/ 0 h 30"/>
                <a:gd name="T6" fmla="*/ 44 w 51"/>
                <a:gd name="T7" fmla="*/ 8 h 30"/>
                <a:gd name="T8" fmla="*/ 37 w 51"/>
                <a:gd name="T9" fmla="*/ 14 h 30"/>
                <a:gd name="T10" fmla="*/ 40 w 51"/>
                <a:gd name="T11" fmla="*/ 17 h 30"/>
                <a:gd name="T12" fmla="*/ 40 w 51"/>
                <a:gd name="T13" fmla="*/ 20 h 30"/>
                <a:gd name="T14" fmla="*/ 37 w 51"/>
                <a:gd name="T15" fmla="*/ 23 h 30"/>
                <a:gd name="T16" fmla="*/ 34 w 51"/>
                <a:gd name="T17" fmla="*/ 26 h 30"/>
                <a:gd name="T18" fmla="*/ 26 w 51"/>
                <a:gd name="T19" fmla="*/ 24 h 30"/>
                <a:gd name="T20" fmla="*/ 20 w 51"/>
                <a:gd name="T21" fmla="*/ 26 h 30"/>
                <a:gd name="T22" fmla="*/ 13 w 51"/>
                <a:gd name="T23" fmla="*/ 27 h 30"/>
                <a:gd name="T24" fmla="*/ 7 w 51"/>
                <a:gd name="T25" fmla="*/ 30 h 30"/>
                <a:gd name="T26" fmla="*/ 7 w 51"/>
                <a:gd name="T27" fmla="*/ 23 h 30"/>
                <a:gd name="T28" fmla="*/ 6 w 51"/>
                <a:gd name="T29" fmla="*/ 18 h 30"/>
                <a:gd name="T30" fmla="*/ 3 w 51"/>
                <a:gd name="T31" fmla="*/ 16 h 30"/>
                <a:gd name="T32" fmla="*/ 0 w 51"/>
                <a:gd name="T33" fmla="*/ 10 h 30"/>
                <a:gd name="T34" fmla="*/ 7 w 51"/>
                <a:gd name="T35" fmla="*/ 13 h 30"/>
                <a:gd name="T36" fmla="*/ 14 w 51"/>
                <a:gd name="T37" fmla="*/ 14 h 30"/>
                <a:gd name="T38" fmla="*/ 19 w 51"/>
                <a:gd name="T39" fmla="*/ 7 h 30"/>
                <a:gd name="T40" fmla="*/ 23 w 51"/>
                <a:gd name="T41" fmla="*/ 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30"/>
                <a:gd name="T65" fmla="*/ 51 w 5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30">
                  <a:moveTo>
                    <a:pt x="23" y="0"/>
                  </a:moveTo>
                  <a:lnTo>
                    <a:pt x="37" y="0"/>
                  </a:lnTo>
                  <a:lnTo>
                    <a:pt x="51" y="0"/>
                  </a:lnTo>
                  <a:lnTo>
                    <a:pt x="44" y="8"/>
                  </a:lnTo>
                  <a:lnTo>
                    <a:pt x="37" y="14"/>
                  </a:lnTo>
                  <a:lnTo>
                    <a:pt x="40" y="17"/>
                  </a:lnTo>
                  <a:lnTo>
                    <a:pt x="40" y="20"/>
                  </a:lnTo>
                  <a:lnTo>
                    <a:pt x="37" y="23"/>
                  </a:lnTo>
                  <a:lnTo>
                    <a:pt x="34" y="26"/>
                  </a:lnTo>
                  <a:lnTo>
                    <a:pt x="26" y="24"/>
                  </a:lnTo>
                  <a:lnTo>
                    <a:pt x="20" y="26"/>
                  </a:lnTo>
                  <a:lnTo>
                    <a:pt x="13" y="27"/>
                  </a:lnTo>
                  <a:lnTo>
                    <a:pt x="7" y="30"/>
                  </a:lnTo>
                  <a:lnTo>
                    <a:pt x="7" y="23"/>
                  </a:lnTo>
                  <a:lnTo>
                    <a:pt x="6" y="18"/>
                  </a:lnTo>
                  <a:lnTo>
                    <a:pt x="3" y="16"/>
                  </a:lnTo>
                  <a:lnTo>
                    <a:pt x="0" y="10"/>
                  </a:lnTo>
                  <a:lnTo>
                    <a:pt x="7" y="13"/>
                  </a:lnTo>
                  <a:lnTo>
                    <a:pt x="14" y="14"/>
                  </a:lnTo>
                  <a:lnTo>
                    <a:pt x="19" y="7"/>
                  </a:lnTo>
                  <a:lnTo>
                    <a:pt x="2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4" name="Freeform 454"/>
            <p:cNvSpPr>
              <a:spLocks/>
            </p:cNvSpPr>
            <p:nvPr/>
          </p:nvSpPr>
          <p:spPr bwMode="auto">
            <a:xfrm>
              <a:off x="3177" y="2397"/>
              <a:ext cx="37" cy="23"/>
            </a:xfrm>
            <a:custGeom>
              <a:avLst/>
              <a:gdLst>
                <a:gd name="T0" fmla="*/ 13 w 37"/>
                <a:gd name="T1" fmla="*/ 0 h 23"/>
                <a:gd name="T2" fmla="*/ 25 w 37"/>
                <a:gd name="T3" fmla="*/ 0 h 23"/>
                <a:gd name="T4" fmla="*/ 36 w 37"/>
                <a:gd name="T5" fmla="*/ 0 h 23"/>
                <a:gd name="T6" fmla="*/ 36 w 37"/>
                <a:gd name="T7" fmla="*/ 1 h 23"/>
                <a:gd name="T8" fmla="*/ 36 w 37"/>
                <a:gd name="T9" fmla="*/ 3 h 23"/>
                <a:gd name="T10" fmla="*/ 36 w 37"/>
                <a:gd name="T11" fmla="*/ 6 h 23"/>
                <a:gd name="T12" fmla="*/ 37 w 37"/>
                <a:gd name="T13" fmla="*/ 8 h 23"/>
                <a:gd name="T14" fmla="*/ 36 w 37"/>
                <a:gd name="T15" fmla="*/ 10 h 23"/>
                <a:gd name="T16" fmla="*/ 36 w 37"/>
                <a:gd name="T17" fmla="*/ 10 h 23"/>
                <a:gd name="T18" fmla="*/ 25 w 37"/>
                <a:gd name="T19" fmla="*/ 11 h 23"/>
                <a:gd name="T20" fmla="*/ 16 w 37"/>
                <a:gd name="T21" fmla="*/ 13 h 23"/>
                <a:gd name="T22" fmla="*/ 9 w 37"/>
                <a:gd name="T23" fmla="*/ 17 h 23"/>
                <a:gd name="T24" fmla="*/ 3 w 37"/>
                <a:gd name="T25" fmla="*/ 23 h 23"/>
                <a:gd name="T26" fmla="*/ 2 w 37"/>
                <a:gd name="T27" fmla="*/ 21 h 23"/>
                <a:gd name="T28" fmla="*/ 0 w 37"/>
                <a:gd name="T29" fmla="*/ 21 h 23"/>
                <a:gd name="T30" fmla="*/ 0 w 37"/>
                <a:gd name="T31" fmla="*/ 20 h 23"/>
                <a:gd name="T32" fmla="*/ 0 w 37"/>
                <a:gd name="T33" fmla="*/ 18 h 23"/>
                <a:gd name="T34" fmla="*/ 2 w 37"/>
                <a:gd name="T35" fmla="*/ 13 h 23"/>
                <a:gd name="T36" fmla="*/ 5 w 37"/>
                <a:gd name="T37" fmla="*/ 7 h 23"/>
                <a:gd name="T38" fmla="*/ 9 w 37"/>
                <a:gd name="T39" fmla="*/ 4 h 23"/>
                <a:gd name="T40" fmla="*/ 13 w 37"/>
                <a:gd name="T41" fmla="*/ 0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23"/>
                <a:gd name="T65" fmla="*/ 37 w 37"/>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23">
                  <a:moveTo>
                    <a:pt x="13" y="0"/>
                  </a:moveTo>
                  <a:lnTo>
                    <a:pt x="25" y="0"/>
                  </a:lnTo>
                  <a:lnTo>
                    <a:pt x="36" y="0"/>
                  </a:lnTo>
                  <a:lnTo>
                    <a:pt x="36" y="1"/>
                  </a:lnTo>
                  <a:lnTo>
                    <a:pt x="36" y="3"/>
                  </a:lnTo>
                  <a:lnTo>
                    <a:pt x="36" y="6"/>
                  </a:lnTo>
                  <a:lnTo>
                    <a:pt x="37" y="8"/>
                  </a:lnTo>
                  <a:lnTo>
                    <a:pt x="36" y="10"/>
                  </a:lnTo>
                  <a:lnTo>
                    <a:pt x="25" y="11"/>
                  </a:lnTo>
                  <a:lnTo>
                    <a:pt x="16" y="13"/>
                  </a:lnTo>
                  <a:lnTo>
                    <a:pt x="9" y="17"/>
                  </a:lnTo>
                  <a:lnTo>
                    <a:pt x="3" y="23"/>
                  </a:lnTo>
                  <a:lnTo>
                    <a:pt x="2" y="21"/>
                  </a:lnTo>
                  <a:lnTo>
                    <a:pt x="0" y="21"/>
                  </a:lnTo>
                  <a:lnTo>
                    <a:pt x="0" y="20"/>
                  </a:lnTo>
                  <a:lnTo>
                    <a:pt x="0" y="18"/>
                  </a:lnTo>
                  <a:lnTo>
                    <a:pt x="2" y="13"/>
                  </a:lnTo>
                  <a:lnTo>
                    <a:pt x="5" y="7"/>
                  </a:lnTo>
                  <a:lnTo>
                    <a:pt x="9" y="4"/>
                  </a:lnTo>
                  <a:lnTo>
                    <a:pt x="1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5" name="Freeform 455"/>
            <p:cNvSpPr>
              <a:spLocks/>
            </p:cNvSpPr>
            <p:nvPr/>
          </p:nvSpPr>
          <p:spPr bwMode="auto">
            <a:xfrm>
              <a:off x="2371" y="2397"/>
              <a:ext cx="1120" cy="1599"/>
            </a:xfrm>
            <a:custGeom>
              <a:avLst/>
              <a:gdLst>
                <a:gd name="T0" fmla="*/ 1020 w 1120"/>
                <a:gd name="T1" fmla="*/ 74 h 1599"/>
                <a:gd name="T2" fmla="*/ 972 w 1120"/>
                <a:gd name="T3" fmla="*/ 117 h 1599"/>
                <a:gd name="T4" fmla="*/ 909 w 1120"/>
                <a:gd name="T5" fmla="*/ 103 h 1599"/>
                <a:gd name="T6" fmla="*/ 950 w 1120"/>
                <a:gd name="T7" fmla="*/ 75 h 1599"/>
                <a:gd name="T8" fmla="*/ 866 w 1120"/>
                <a:gd name="T9" fmla="*/ 71 h 1599"/>
                <a:gd name="T10" fmla="*/ 782 w 1120"/>
                <a:gd name="T11" fmla="*/ 88 h 1599"/>
                <a:gd name="T12" fmla="*/ 738 w 1120"/>
                <a:gd name="T13" fmla="*/ 108 h 1599"/>
                <a:gd name="T14" fmla="*/ 682 w 1120"/>
                <a:gd name="T15" fmla="*/ 184 h 1599"/>
                <a:gd name="T16" fmla="*/ 761 w 1120"/>
                <a:gd name="T17" fmla="*/ 257 h 1599"/>
                <a:gd name="T18" fmla="*/ 859 w 1120"/>
                <a:gd name="T19" fmla="*/ 124 h 1599"/>
                <a:gd name="T20" fmla="*/ 943 w 1120"/>
                <a:gd name="T21" fmla="*/ 163 h 1599"/>
                <a:gd name="T22" fmla="*/ 1000 w 1120"/>
                <a:gd name="T23" fmla="*/ 234 h 1599"/>
                <a:gd name="T24" fmla="*/ 852 w 1120"/>
                <a:gd name="T25" fmla="*/ 287 h 1599"/>
                <a:gd name="T26" fmla="*/ 886 w 1120"/>
                <a:gd name="T27" fmla="*/ 294 h 1599"/>
                <a:gd name="T28" fmla="*/ 918 w 1120"/>
                <a:gd name="T29" fmla="*/ 327 h 1599"/>
                <a:gd name="T30" fmla="*/ 883 w 1120"/>
                <a:gd name="T31" fmla="*/ 328 h 1599"/>
                <a:gd name="T32" fmla="*/ 728 w 1120"/>
                <a:gd name="T33" fmla="*/ 425 h 1599"/>
                <a:gd name="T34" fmla="*/ 645 w 1120"/>
                <a:gd name="T35" fmla="*/ 574 h 1599"/>
                <a:gd name="T36" fmla="*/ 512 w 1120"/>
                <a:gd name="T37" fmla="*/ 528 h 1599"/>
                <a:gd name="T38" fmla="*/ 455 w 1120"/>
                <a:gd name="T39" fmla="*/ 662 h 1599"/>
                <a:gd name="T40" fmla="*/ 565 w 1120"/>
                <a:gd name="T41" fmla="*/ 639 h 1599"/>
                <a:gd name="T42" fmla="*/ 588 w 1120"/>
                <a:gd name="T43" fmla="*/ 734 h 1599"/>
                <a:gd name="T44" fmla="*/ 668 w 1120"/>
                <a:gd name="T45" fmla="*/ 776 h 1599"/>
                <a:gd name="T46" fmla="*/ 746 w 1120"/>
                <a:gd name="T47" fmla="*/ 762 h 1599"/>
                <a:gd name="T48" fmla="*/ 868 w 1120"/>
                <a:gd name="T49" fmla="*/ 826 h 1599"/>
                <a:gd name="T50" fmla="*/ 952 w 1120"/>
                <a:gd name="T51" fmla="*/ 928 h 1599"/>
                <a:gd name="T52" fmla="*/ 1073 w 1120"/>
                <a:gd name="T53" fmla="*/ 951 h 1599"/>
                <a:gd name="T54" fmla="*/ 1077 w 1120"/>
                <a:gd name="T55" fmla="*/ 1105 h 1599"/>
                <a:gd name="T56" fmla="*/ 996 w 1120"/>
                <a:gd name="T57" fmla="*/ 1223 h 1599"/>
                <a:gd name="T58" fmla="*/ 925 w 1120"/>
                <a:gd name="T59" fmla="*/ 1379 h 1599"/>
                <a:gd name="T60" fmla="*/ 859 w 1120"/>
                <a:gd name="T61" fmla="*/ 1436 h 1599"/>
                <a:gd name="T62" fmla="*/ 859 w 1120"/>
                <a:gd name="T63" fmla="*/ 1543 h 1599"/>
                <a:gd name="T64" fmla="*/ 792 w 1120"/>
                <a:gd name="T65" fmla="*/ 1526 h 1599"/>
                <a:gd name="T66" fmla="*/ 786 w 1120"/>
                <a:gd name="T67" fmla="*/ 1468 h 1599"/>
                <a:gd name="T68" fmla="*/ 751 w 1120"/>
                <a:gd name="T69" fmla="*/ 1358 h 1599"/>
                <a:gd name="T70" fmla="*/ 668 w 1120"/>
                <a:gd name="T71" fmla="*/ 1086 h 1599"/>
                <a:gd name="T72" fmla="*/ 601 w 1120"/>
                <a:gd name="T73" fmla="*/ 929 h 1599"/>
                <a:gd name="T74" fmla="*/ 635 w 1120"/>
                <a:gd name="T75" fmla="*/ 795 h 1599"/>
                <a:gd name="T76" fmla="*/ 551 w 1120"/>
                <a:gd name="T77" fmla="*/ 752 h 1599"/>
                <a:gd name="T78" fmla="*/ 454 w 1120"/>
                <a:gd name="T79" fmla="*/ 702 h 1599"/>
                <a:gd name="T80" fmla="*/ 325 w 1120"/>
                <a:gd name="T81" fmla="*/ 562 h 1599"/>
                <a:gd name="T82" fmla="*/ 317 w 1120"/>
                <a:gd name="T83" fmla="*/ 611 h 1599"/>
                <a:gd name="T84" fmla="*/ 244 w 1120"/>
                <a:gd name="T85" fmla="*/ 462 h 1599"/>
                <a:gd name="T86" fmla="*/ 307 w 1120"/>
                <a:gd name="T87" fmla="*/ 292 h 1599"/>
                <a:gd name="T88" fmla="*/ 328 w 1120"/>
                <a:gd name="T89" fmla="*/ 281 h 1599"/>
                <a:gd name="T90" fmla="*/ 317 w 1120"/>
                <a:gd name="T91" fmla="*/ 174 h 1599"/>
                <a:gd name="T92" fmla="*/ 225 w 1120"/>
                <a:gd name="T93" fmla="*/ 140 h 1599"/>
                <a:gd name="T94" fmla="*/ 124 w 1120"/>
                <a:gd name="T95" fmla="*/ 177 h 1599"/>
                <a:gd name="T96" fmla="*/ 65 w 1120"/>
                <a:gd name="T97" fmla="*/ 191 h 1599"/>
                <a:gd name="T98" fmla="*/ 71 w 1120"/>
                <a:gd name="T99" fmla="*/ 138 h 1599"/>
                <a:gd name="T100" fmla="*/ 121 w 1120"/>
                <a:gd name="T101" fmla="*/ 97 h 1599"/>
                <a:gd name="T102" fmla="*/ 177 w 1120"/>
                <a:gd name="T103" fmla="*/ 55 h 1599"/>
                <a:gd name="T104" fmla="*/ 469 w 1120"/>
                <a:gd name="T105" fmla="*/ 50 h 1599"/>
                <a:gd name="T106" fmla="*/ 591 w 1120"/>
                <a:gd name="T107" fmla="*/ 54 h 1599"/>
                <a:gd name="T108" fmla="*/ 666 w 1120"/>
                <a:gd name="T109" fmla="*/ 57 h 1599"/>
                <a:gd name="T110" fmla="*/ 743 w 1120"/>
                <a:gd name="T111" fmla="*/ 55 h 1599"/>
                <a:gd name="T112" fmla="*/ 793 w 1120"/>
                <a:gd name="T113" fmla="*/ 26 h 1599"/>
                <a:gd name="T114" fmla="*/ 812 w 1120"/>
                <a:gd name="T115" fmla="*/ 71 h 1599"/>
                <a:gd name="T116" fmla="*/ 863 w 1120"/>
                <a:gd name="T117" fmla="*/ 7 h 1599"/>
                <a:gd name="T118" fmla="*/ 910 w 1120"/>
                <a:gd name="T119" fmla="*/ 6 h 1599"/>
                <a:gd name="T120" fmla="*/ 928 w 1120"/>
                <a:gd name="T121" fmla="*/ 10 h 15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20"/>
                <a:gd name="T184" fmla="*/ 0 h 1599"/>
                <a:gd name="T185" fmla="*/ 1120 w 1120"/>
                <a:gd name="T186" fmla="*/ 1599 h 159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20" h="1599">
                  <a:moveTo>
                    <a:pt x="928" y="0"/>
                  </a:moveTo>
                  <a:lnTo>
                    <a:pt x="940" y="1"/>
                  </a:lnTo>
                  <a:lnTo>
                    <a:pt x="953" y="3"/>
                  </a:lnTo>
                  <a:lnTo>
                    <a:pt x="958" y="14"/>
                  </a:lnTo>
                  <a:lnTo>
                    <a:pt x="962" y="27"/>
                  </a:lnTo>
                  <a:lnTo>
                    <a:pt x="969" y="26"/>
                  </a:lnTo>
                  <a:lnTo>
                    <a:pt x="976" y="26"/>
                  </a:lnTo>
                  <a:lnTo>
                    <a:pt x="978" y="30"/>
                  </a:lnTo>
                  <a:lnTo>
                    <a:pt x="978" y="34"/>
                  </a:lnTo>
                  <a:lnTo>
                    <a:pt x="982" y="34"/>
                  </a:lnTo>
                  <a:lnTo>
                    <a:pt x="985" y="34"/>
                  </a:lnTo>
                  <a:lnTo>
                    <a:pt x="985" y="43"/>
                  </a:lnTo>
                  <a:lnTo>
                    <a:pt x="985" y="50"/>
                  </a:lnTo>
                  <a:lnTo>
                    <a:pt x="988" y="55"/>
                  </a:lnTo>
                  <a:lnTo>
                    <a:pt x="990" y="63"/>
                  </a:lnTo>
                  <a:lnTo>
                    <a:pt x="1000" y="65"/>
                  </a:lnTo>
                  <a:lnTo>
                    <a:pt x="1012" y="70"/>
                  </a:lnTo>
                  <a:lnTo>
                    <a:pt x="1020" y="74"/>
                  </a:lnTo>
                  <a:lnTo>
                    <a:pt x="1026" y="81"/>
                  </a:lnTo>
                  <a:lnTo>
                    <a:pt x="1018" y="83"/>
                  </a:lnTo>
                  <a:lnTo>
                    <a:pt x="1010" y="85"/>
                  </a:lnTo>
                  <a:lnTo>
                    <a:pt x="1005" y="90"/>
                  </a:lnTo>
                  <a:lnTo>
                    <a:pt x="999" y="95"/>
                  </a:lnTo>
                  <a:lnTo>
                    <a:pt x="996" y="95"/>
                  </a:lnTo>
                  <a:lnTo>
                    <a:pt x="993" y="95"/>
                  </a:lnTo>
                  <a:lnTo>
                    <a:pt x="993" y="93"/>
                  </a:lnTo>
                  <a:lnTo>
                    <a:pt x="990" y="88"/>
                  </a:lnTo>
                  <a:lnTo>
                    <a:pt x="988" y="85"/>
                  </a:lnTo>
                  <a:lnTo>
                    <a:pt x="983" y="83"/>
                  </a:lnTo>
                  <a:lnTo>
                    <a:pt x="980" y="81"/>
                  </a:lnTo>
                  <a:lnTo>
                    <a:pt x="976" y="80"/>
                  </a:lnTo>
                  <a:lnTo>
                    <a:pt x="973" y="81"/>
                  </a:lnTo>
                  <a:lnTo>
                    <a:pt x="970" y="85"/>
                  </a:lnTo>
                  <a:lnTo>
                    <a:pt x="973" y="98"/>
                  </a:lnTo>
                  <a:lnTo>
                    <a:pt x="978" y="114"/>
                  </a:lnTo>
                  <a:lnTo>
                    <a:pt x="972" y="117"/>
                  </a:lnTo>
                  <a:lnTo>
                    <a:pt x="965" y="120"/>
                  </a:lnTo>
                  <a:lnTo>
                    <a:pt x="959" y="115"/>
                  </a:lnTo>
                  <a:lnTo>
                    <a:pt x="953" y="110"/>
                  </a:lnTo>
                  <a:lnTo>
                    <a:pt x="952" y="110"/>
                  </a:lnTo>
                  <a:lnTo>
                    <a:pt x="950" y="110"/>
                  </a:lnTo>
                  <a:lnTo>
                    <a:pt x="949" y="113"/>
                  </a:lnTo>
                  <a:lnTo>
                    <a:pt x="948" y="114"/>
                  </a:lnTo>
                  <a:lnTo>
                    <a:pt x="953" y="120"/>
                  </a:lnTo>
                  <a:lnTo>
                    <a:pt x="959" y="124"/>
                  </a:lnTo>
                  <a:lnTo>
                    <a:pt x="959" y="128"/>
                  </a:lnTo>
                  <a:lnTo>
                    <a:pt x="959" y="131"/>
                  </a:lnTo>
                  <a:lnTo>
                    <a:pt x="956" y="131"/>
                  </a:lnTo>
                  <a:lnTo>
                    <a:pt x="953" y="131"/>
                  </a:lnTo>
                  <a:lnTo>
                    <a:pt x="938" y="125"/>
                  </a:lnTo>
                  <a:lnTo>
                    <a:pt x="923" y="118"/>
                  </a:lnTo>
                  <a:lnTo>
                    <a:pt x="918" y="114"/>
                  </a:lnTo>
                  <a:lnTo>
                    <a:pt x="912" y="108"/>
                  </a:lnTo>
                  <a:lnTo>
                    <a:pt x="909" y="103"/>
                  </a:lnTo>
                  <a:lnTo>
                    <a:pt x="906" y="95"/>
                  </a:lnTo>
                  <a:lnTo>
                    <a:pt x="915" y="90"/>
                  </a:lnTo>
                  <a:lnTo>
                    <a:pt x="920" y="85"/>
                  </a:lnTo>
                  <a:lnTo>
                    <a:pt x="925" y="83"/>
                  </a:lnTo>
                  <a:lnTo>
                    <a:pt x="929" y="81"/>
                  </a:lnTo>
                  <a:lnTo>
                    <a:pt x="935" y="80"/>
                  </a:lnTo>
                  <a:lnTo>
                    <a:pt x="943" y="80"/>
                  </a:lnTo>
                  <a:lnTo>
                    <a:pt x="945" y="81"/>
                  </a:lnTo>
                  <a:lnTo>
                    <a:pt x="946" y="84"/>
                  </a:lnTo>
                  <a:lnTo>
                    <a:pt x="948" y="84"/>
                  </a:lnTo>
                  <a:lnTo>
                    <a:pt x="950" y="85"/>
                  </a:lnTo>
                  <a:lnTo>
                    <a:pt x="955" y="84"/>
                  </a:lnTo>
                  <a:lnTo>
                    <a:pt x="960" y="83"/>
                  </a:lnTo>
                  <a:lnTo>
                    <a:pt x="960" y="81"/>
                  </a:lnTo>
                  <a:lnTo>
                    <a:pt x="959" y="78"/>
                  </a:lnTo>
                  <a:lnTo>
                    <a:pt x="956" y="77"/>
                  </a:lnTo>
                  <a:lnTo>
                    <a:pt x="950" y="75"/>
                  </a:lnTo>
                  <a:lnTo>
                    <a:pt x="945" y="75"/>
                  </a:lnTo>
                  <a:lnTo>
                    <a:pt x="945" y="68"/>
                  </a:lnTo>
                  <a:lnTo>
                    <a:pt x="946" y="61"/>
                  </a:lnTo>
                  <a:lnTo>
                    <a:pt x="940" y="60"/>
                  </a:lnTo>
                  <a:lnTo>
                    <a:pt x="938" y="57"/>
                  </a:lnTo>
                  <a:lnTo>
                    <a:pt x="933" y="54"/>
                  </a:lnTo>
                  <a:lnTo>
                    <a:pt x="930" y="50"/>
                  </a:lnTo>
                  <a:lnTo>
                    <a:pt x="925" y="43"/>
                  </a:lnTo>
                  <a:lnTo>
                    <a:pt x="918" y="35"/>
                  </a:lnTo>
                  <a:lnTo>
                    <a:pt x="900" y="40"/>
                  </a:lnTo>
                  <a:lnTo>
                    <a:pt x="879" y="43"/>
                  </a:lnTo>
                  <a:lnTo>
                    <a:pt x="879" y="48"/>
                  </a:lnTo>
                  <a:lnTo>
                    <a:pt x="879" y="53"/>
                  </a:lnTo>
                  <a:lnTo>
                    <a:pt x="873" y="57"/>
                  </a:lnTo>
                  <a:lnTo>
                    <a:pt x="868" y="61"/>
                  </a:lnTo>
                  <a:lnTo>
                    <a:pt x="868" y="65"/>
                  </a:lnTo>
                  <a:lnTo>
                    <a:pt x="868" y="68"/>
                  </a:lnTo>
                  <a:lnTo>
                    <a:pt x="866" y="71"/>
                  </a:lnTo>
                  <a:lnTo>
                    <a:pt x="863" y="75"/>
                  </a:lnTo>
                  <a:lnTo>
                    <a:pt x="852" y="75"/>
                  </a:lnTo>
                  <a:lnTo>
                    <a:pt x="840" y="77"/>
                  </a:lnTo>
                  <a:lnTo>
                    <a:pt x="840" y="80"/>
                  </a:lnTo>
                  <a:lnTo>
                    <a:pt x="842" y="83"/>
                  </a:lnTo>
                  <a:lnTo>
                    <a:pt x="835" y="81"/>
                  </a:lnTo>
                  <a:lnTo>
                    <a:pt x="829" y="83"/>
                  </a:lnTo>
                  <a:lnTo>
                    <a:pt x="825" y="83"/>
                  </a:lnTo>
                  <a:lnTo>
                    <a:pt x="819" y="84"/>
                  </a:lnTo>
                  <a:lnTo>
                    <a:pt x="809" y="88"/>
                  </a:lnTo>
                  <a:lnTo>
                    <a:pt x="798" y="91"/>
                  </a:lnTo>
                  <a:lnTo>
                    <a:pt x="793" y="88"/>
                  </a:lnTo>
                  <a:lnTo>
                    <a:pt x="791" y="85"/>
                  </a:lnTo>
                  <a:lnTo>
                    <a:pt x="786" y="84"/>
                  </a:lnTo>
                  <a:lnTo>
                    <a:pt x="779" y="83"/>
                  </a:lnTo>
                  <a:lnTo>
                    <a:pt x="778" y="85"/>
                  </a:lnTo>
                  <a:lnTo>
                    <a:pt x="776" y="88"/>
                  </a:lnTo>
                  <a:lnTo>
                    <a:pt x="782" y="88"/>
                  </a:lnTo>
                  <a:lnTo>
                    <a:pt x="785" y="90"/>
                  </a:lnTo>
                  <a:lnTo>
                    <a:pt x="788" y="93"/>
                  </a:lnTo>
                  <a:lnTo>
                    <a:pt x="791" y="95"/>
                  </a:lnTo>
                  <a:lnTo>
                    <a:pt x="789" y="101"/>
                  </a:lnTo>
                  <a:lnTo>
                    <a:pt x="789" y="105"/>
                  </a:lnTo>
                  <a:lnTo>
                    <a:pt x="775" y="107"/>
                  </a:lnTo>
                  <a:lnTo>
                    <a:pt x="761" y="107"/>
                  </a:lnTo>
                  <a:lnTo>
                    <a:pt x="761" y="111"/>
                  </a:lnTo>
                  <a:lnTo>
                    <a:pt x="761" y="113"/>
                  </a:lnTo>
                  <a:lnTo>
                    <a:pt x="759" y="113"/>
                  </a:lnTo>
                  <a:lnTo>
                    <a:pt x="755" y="113"/>
                  </a:lnTo>
                  <a:lnTo>
                    <a:pt x="751" y="110"/>
                  </a:lnTo>
                  <a:lnTo>
                    <a:pt x="746" y="108"/>
                  </a:lnTo>
                  <a:lnTo>
                    <a:pt x="742" y="107"/>
                  </a:lnTo>
                  <a:lnTo>
                    <a:pt x="736" y="105"/>
                  </a:lnTo>
                  <a:lnTo>
                    <a:pt x="736" y="107"/>
                  </a:lnTo>
                  <a:lnTo>
                    <a:pt x="738" y="108"/>
                  </a:lnTo>
                  <a:lnTo>
                    <a:pt x="739" y="108"/>
                  </a:lnTo>
                  <a:lnTo>
                    <a:pt x="745" y="113"/>
                  </a:lnTo>
                  <a:lnTo>
                    <a:pt x="752" y="117"/>
                  </a:lnTo>
                  <a:lnTo>
                    <a:pt x="741" y="120"/>
                  </a:lnTo>
                  <a:lnTo>
                    <a:pt x="731" y="123"/>
                  </a:lnTo>
                  <a:lnTo>
                    <a:pt x="721" y="127"/>
                  </a:lnTo>
                  <a:lnTo>
                    <a:pt x="712" y="133"/>
                  </a:lnTo>
                  <a:lnTo>
                    <a:pt x="696" y="143"/>
                  </a:lnTo>
                  <a:lnTo>
                    <a:pt x="679" y="153"/>
                  </a:lnTo>
                  <a:lnTo>
                    <a:pt x="679" y="160"/>
                  </a:lnTo>
                  <a:lnTo>
                    <a:pt x="681" y="167"/>
                  </a:lnTo>
                  <a:lnTo>
                    <a:pt x="685" y="170"/>
                  </a:lnTo>
                  <a:lnTo>
                    <a:pt x="691" y="173"/>
                  </a:lnTo>
                  <a:lnTo>
                    <a:pt x="691" y="175"/>
                  </a:lnTo>
                  <a:lnTo>
                    <a:pt x="691" y="180"/>
                  </a:lnTo>
                  <a:lnTo>
                    <a:pt x="686" y="181"/>
                  </a:lnTo>
                  <a:lnTo>
                    <a:pt x="682" y="184"/>
                  </a:lnTo>
                  <a:lnTo>
                    <a:pt x="682" y="185"/>
                  </a:lnTo>
                  <a:lnTo>
                    <a:pt x="693" y="185"/>
                  </a:lnTo>
                  <a:lnTo>
                    <a:pt x="703" y="187"/>
                  </a:lnTo>
                  <a:lnTo>
                    <a:pt x="711" y="190"/>
                  </a:lnTo>
                  <a:lnTo>
                    <a:pt x="715" y="193"/>
                  </a:lnTo>
                  <a:lnTo>
                    <a:pt x="723" y="201"/>
                  </a:lnTo>
                  <a:lnTo>
                    <a:pt x="735" y="210"/>
                  </a:lnTo>
                  <a:lnTo>
                    <a:pt x="746" y="210"/>
                  </a:lnTo>
                  <a:lnTo>
                    <a:pt x="755" y="213"/>
                  </a:lnTo>
                  <a:lnTo>
                    <a:pt x="756" y="218"/>
                  </a:lnTo>
                  <a:lnTo>
                    <a:pt x="755" y="224"/>
                  </a:lnTo>
                  <a:lnTo>
                    <a:pt x="753" y="228"/>
                  </a:lnTo>
                  <a:lnTo>
                    <a:pt x="752" y="234"/>
                  </a:lnTo>
                  <a:lnTo>
                    <a:pt x="751" y="240"/>
                  </a:lnTo>
                  <a:lnTo>
                    <a:pt x="749" y="245"/>
                  </a:lnTo>
                  <a:lnTo>
                    <a:pt x="749" y="251"/>
                  </a:lnTo>
                  <a:lnTo>
                    <a:pt x="752" y="258"/>
                  </a:lnTo>
                  <a:lnTo>
                    <a:pt x="761" y="257"/>
                  </a:lnTo>
                  <a:lnTo>
                    <a:pt x="768" y="257"/>
                  </a:lnTo>
                  <a:lnTo>
                    <a:pt x="775" y="247"/>
                  </a:lnTo>
                  <a:lnTo>
                    <a:pt x="781" y="235"/>
                  </a:lnTo>
                  <a:lnTo>
                    <a:pt x="786" y="223"/>
                  </a:lnTo>
                  <a:lnTo>
                    <a:pt x="791" y="211"/>
                  </a:lnTo>
                  <a:lnTo>
                    <a:pt x="802" y="210"/>
                  </a:lnTo>
                  <a:lnTo>
                    <a:pt x="811" y="205"/>
                  </a:lnTo>
                  <a:lnTo>
                    <a:pt x="819" y="201"/>
                  </a:lnTo>
                  <a:lnTo>
                    <a:pt x="828" y="197"/>
                  </a:lnTo>
                  <a:lnTo>
                    <a:pt x="828" y="181"/>
                  </a:lnTo>
                  <a:lnTo>
                    <a:pt x="828" y="164"/>
                  </a:lnTo>
                  <a:lnTo>
                    <a:pt x="835" y="160"/>
                  </a:lnTo>
                  <a:lnTo>
                    <a:pt x="839" y="154"/>
                  </a:lnTo>
                  <a:lnTo>
                    <a:pt x="842" y="147"/>
                  </a:lnTo>
                  <a:lnTo>
                    <a:pt x="846" y="141"/>
                  </a:lnTo>
                  <a:lnTo>
                    <a:pt x="849" y="134"/>
                  </a:lnTo>
                  <a:lnTo>
                    <a:pt x="853" y="128"/>
                  </a:lnTo>
                  <a:lnTo>
                    <a:pt x="859" y="124"/>
                  </a:lnTo>
                  <a:lnTo>
                    <a:pt x="866" y="121"/>
                  </a:lnTo>
                  <a:lnTo>
                    <a:pt x="870" y="124"/>
                  </a:lnTo>
                  <a:lnTo>
                    <a:pt x="873" y="125"/>
                  </a:lnTo>
                  <a:lnTo>
                    <a:pt x="876" y="127"/>
                  </a:lnTo>
                  <a:lnTo>
                    <a:pt x="879" y="125"/>
                  </a:lnTo>
                  <a:lnTo>
                    <a:pt x="886" y="124"/>
                  </a:lnTo>
                  <a:lnTo>
                    <a:pt x="895" y="121"/>
                  </a:lnTo>
                  <a:lnTo>
                    <a:pt x="898" y="128"/>
                  </a:lnTo>
                  <a:lnTo>
                    <a:pt x="902" y="134"/>
                  </a:lnTo>
                  <a:lnTo>
                    <a:pt x="909" y="138"/>
                  </a:lnTo>
                  <a:lnTo>
                    <a:pt x="915" y="143"/>
                  </a:lnTo>
                  <a:lnTo>
                    <a:pt x="910" y="154"/>
                  </a:lnTo>
                  <a:lnTo>
                    <a:pt x="908" y="165"/>
                  </a:lnTo>
                  <a:lnTo>
                    <a:pt x="913" y="171"/>
                  </a:lnTo>
                  <a:lnTo>
                    <a:pt x="919" y="174"/>
                  </a:lnTo>
                  <a:lnTo>
                    <a:pt x="926" y="173"/>
                  </a:lnTo>
                  <a:lnTo>
                    <a:pt x="932" y="171"/>
                  </a:lnTo>
                  <a:lnTo>
                    <a:pt x="943" y="163"/>
                  </a:lnTo>
                  <a:lnTo>
                    <a:pt x="955" y="153"/>
                  </a:lnTo>
                  <a:lnTo>
                    <a:pt x="958" y="154"/>
                  </a:lnTo>
                  <a:lnTo>
                    <a:pt x="960" y="157"/>
                  </a:lnTo>
                  <a:lnTo>
                    <a:pt x="965" y="171"/>
                  </a:lnTo>
                  <a:lnTo>
                    <a:pt x="968" y="187"/>
                  </a:lnTo>
                  <a:lnTo>
                    <a:pt x="963" y="190"/>
                  </a:lnTo>
                  <a:lnTo>
                    <a:pt x="959" y="193"/>
                  </a:lnTo>
                  <a:lnTo>
                    <a:pt x="962" y="197"/>
                  </a:lnTo>
                  <a:lnTo>
                    <a:pt x="965" y="200"/>
                  </a:lnTo>
                  <a:lnTo>
                    <a:pt x="966" y="204"/>
                  </a:lnTo>
                  <a:lnTo>
                    <a:pt x="966" y="210"/>
                  </a:lnTo>
                  <a:lnTo>
                    <a:pt x="976" y="211"/>
                  </a:lnTo>
                  <a:lnTo>
                    <a:pt x="985" y="211"/>
                  </a:lnTo>
                  <a:lnTo>
                    <a:pt x="988" y="220"/>
                  </a:lnTo>
                  <a:lnTo>
                    <a:pt x="989" y="228"/>
                  </a:lnTo>
                  <a:lnTo>
                    <a:pt x="996" y="228"/>
                  </a:lnTo>
                  <a:lnTo>
                    <a:pt x="1002" y="227"/>
                  </a:lnTo>
                  <a:lnTo>
                    <a:pt x="1000" y="234"/>
                  </a:lnTo>
                  <a:lnTo>
                    <a:pt x="1000" y="241"/>
                  </a:lnTo>
                  <a:lnTo>
                    <a:pt x="995" y="245"/>
                  </a:lnTo>
                  <a:lnTo>
                    <a:pt x="989" y="250"/>
                  </a:lnTo>
                  <a:lnTo>
                    <a:pt x="980" y="255"/>
                  </a:lnTo>
                  <a:lnTo>
                    <a:pt x="972" y="261"/>
                  </a:lnTo>
                  <a:lnTo>
                    <a:pt x="962" y="265"/>
                  </a:lnTo>
                  <a:lnTo>
                    <a:pt x="952" y="270"/>
                  </a:lnTo>
                  <a:lnTo>
                    <a:pt x="943" y="272"/>
                  </a:lnTo>
                  <a:lnTo>
                    <a:pt x="936" y="272"/>
                  </a:lnTo>
                  <a:lnTo>
                    <a:pt x="925" y="271"/>
                  </a:lnTo>
                  <a:lnTo>
                    <a:pt x="910" y="268"/>
                  </a:lnTo>
                  <a:lnTo>
                    <a:pt x="903" y="267"/>
                  </a:lnTo>
                  <a:lnTo>
                    <a:pt x="896" y="265"/>
                  </a:lnTo>
                  <a:lnTo>
                    <a:pt x="888" y="267"/>
                  </a:lnTo>
                  <a:lnTo>
                    <a:pt x="880" y="268"/>
                  </a:lnTo>
                  <a:lnTo>
                    <a:pt x="869" y="275"/>
                  </a:lnTo>
                  <a:lnTo>
                    <a:pt x="858" y="282"/>
                  </a:lnTo>
                  <a:lnTo>
                    <a:pt x="852" y="287"/>
                  </a:lnTo>
                  <a:lnTo>
                    <a:pt x="846" y="290"/>
                  </a:lnTo>
                  <a:lnTo>
                    <a:pt x="840" y="292"/>
                  </a:lnTo>
                  <a:lnTo>
                    <a:pt x="832" y="295"/>
                  </a:lnTo>
                  <a:lnTo>
                    <a:pt x="829" y="301"/>
                  </a:lnTo>
                  <a:lnTo>
                    <a:pt x="826" y="307"/>
                  </a:lnTo>
                  <a:lnTo>
                    <a:pt x="828" y="307"/>
                  </a:lnTo>
                  <a:lnTo>
                    <a:pt x="843" y="297"/>
                  </a:lnTo>
                  <a:lnTo>
                    <a:pt x="859" y="287"/>
                  </a:lnTo>
                  <a:lnTo>
                    <a:pt x="869" y="284"/>
                  </a:lnTo>
                  <a:lnTo>
                    <a:pt x="879" y="281"/>
                  </a:lnTo>
                  <a:lnTo>
                    <a:pt x="889" y="280"/>
                  </a:lnTo>
                  <a:lnTo>
                    <a:pt x="900" y="281"/>
                  </a:lnTo>
                  <a:lnTo>
                    <a:pt x="899" y="287"/>
                  </a:lnTo>
                  <a:lnTo>
                    <a:pt x="899" y="292"/>
                  </a:lnTo>
                  <a:lnTo>
                    <a:pt x="893" y="292"/>
                  </a:lnTo>
                  <a:lnTo>
                    <a:pt x="889" y="292"/>
                  </a:lnTo>
                  <a:lnTo>
                    <a:pt x="886" y="294"/>
                  </a:lnTo>
                  <a:lnTo>
                    <a:pt x="882" y="297"/>
                  </a:lnTo>
                  <a:lnTo>
                    <a:pt x="882" y="298"/>
                  </a:lnTo>
                  <a:lnTo>
                    <a:pt x="886" y="301"/>
                  </a:lnTo>
                  <a:lnTo>
                    <a:pt x="890" y="304"/>
                  </a:lnTo>
                  <a:lnTo>
                    <a:pt x="886" y="307"/>
                  </a:lnTo>
                  <a:lnTo>
                    <a:pt x="882" y="310"/>
                  </a:lnTo>
                  <a:lnTo>
                    <a:pt x="886" y="312"/>
                  </a:lnTo>
                  <a:lnTo>
                    <a:pt x="886" y="314"/>
                  </a:lnTo>
                  <a:lnTo>
                    <a:pt x="888" y="317"/>
                  </a:lnTo>
                  <a:lnTo>
                    <a:pt x="886" y="322"/>
                  </a:lnTo>
                  <a:lnTo>
                    <a:pt x="896" y="325"/>
                  </a:lnTo>
                  <a:lnTo>
                    <a:pt x="903" y="327"/>
                  </a:lnTo>
                  <a:lnTo>
                    <a:pt x="906" y="327"/>
                  </a:lnTo>
                  <a:lnTo>
                    <a:pt x="909" y="327"/>
                  </a:lnTo>
                  <a:lnTo>
                    <a:pt x="913" y="325"/>
                  </a:lnTo>
                  <a:lnTo>
                    <a:pt x="918" y="322"/>
                  </a:lnTo>
                  <a:lnTo>
                    <a:pt x="918" y="327"/>
                  </a:lnTo>
                  <a:lnTo>
                    <a:pt x="918" y="330"/>
                  </a:lnTo>
                  <a:lnTo>
                    <a:pt x="916" y="330"/>
                  </a:lnTo>
                  <a:lnTo>
                    <a:pt x="915" y="330"/>
                  </a:lnTo>
                  <a:lnTo>
                    <a:pt x="902" y="335"/>
                  </a:lnTo>
                  <a:lnTo>
                    <a:pt x="889" y="341"/>
                  </a:lnTo>
                  <a:lnTo>
                    <a:pt x="878" y="347"/>
                  </a:lnTo>
                  <a:lnTo>
                    <a:pt x="865" y="354"/>
                  </a:lnTo>
                  <a:lnTo>
                    <a:pt x="860" y="352"/>
                  </a:lnTo>
                  <a:lnTo>
                    <a:pt x="856" y="351"/>
                  </a:lnTo>
                  <a:lnTo>
                    <a:pt x="855" y="348"/>
                  </a:lnTo>
                  <a:lnTo>
                    <a:pt x="855" y="347"/>
                  </a:lnTo>
                  <a:lnTo>
                    <a:pt x="855" y="344"/>
                  </a:lnTo>
                  <a:lnTo>
                    <a:pt x="856" y="342"/>
                  </a:lnTo>
                  <a:lnTo>
                    <a:pt x="869" y="337"/>
                  </a:lnTo>
                  <a:lnTo>
                    <a:pt x="882" y="332"/>
                  </a:lnTo>
                  <a:lnTo>
                    <a:pt x="883" y="331"/>
                  </a:lnTo>
                  <a:lnTo>
                    <a:pt x="883" y="330"/>
                  </a:lnTo>
                  <a:lnTo>
                    <a:pt x="883" y="328"/>
                  </a:lnTo>
                  <a:lnTo>
                    <a:pt x="882" y="327"/>
                  </a:lnTo>
                  <a:lnTo>
                    <a:pt x="876" y="327"/>
                  </a:lnTo>
                  <a:lnTo>
                    <a:pt x="869" y="325"/>
                  </a:lnTo>
                  <a:lnTo>
                    <a:pt x="862" y="331"/>
                  </a:lnTo>
                  <a:lnTo>
                    <a:pt x="855" y="337"/>
                  </a:lnTo>
                  <a:lnTo>
                    <a:pt x="846" y="341"/>
                  </a:lnTo>
                  <a:lnTo>
                    <a:pt x="836" y="345"/>
                  </a:lnTo>
                  <a:lnTo>
                    <a:pt x="818" y="354"/>
                  </a:lnTo>
                  <a:lnTo>
                    <a:pt x="802" y="362"/>
                  </a:lnTo>
                  <a:lnTo>
                    <a:pt x="801" y="370"/>
                  </a:lnTo>
                  <a:lnTo>
                    <a:pt x="801" y="377"/>
                  </a:lnTo>
                  <a:lnTo>
                    <a:pt x="789" y="381"/>
                  </a:lnTo>
                  <a:lnTo>
                    <a:pt x="776" y="387"/>
                  </a:lnTo>
                  <a:lnTo>
                    <a:pt x="766" y="392"/>
                  </a:lnTo>
                  <a:lnTo>
                    <a:pt x="755" y="400"/>
                  </a:lnTo>
                  <a:lnTo>
                    <a:pt x="745" y="407"/>
                  </a:lnTo>
                  <a:lnTo>
                    <a:pt x="736" y="415"/>
                  </a:lnTo>
                  <a:lnTo>
                    <a:pt x="728" y="425"/>
                  </a:lnTo>
                  <a:lnTo>
                    <a:pt x="722" y="434"/>
                  </a:lnTo>
                  <a:lnTo>
                    <a:pt x="719" y="442"/>
                  </a:lnTo>
                  <a:lnTo>
                    <a:pt x="718" y="450"/>
                  </a:lnTo>
                  <a:lnTo>
                    <a:pt x="715" y="455"/>
                  </a:lnTo>
                  <a:lnTo>
                    <a:pt x="709" y="461"/>
                  </a:lnTo>
                  <a:lnTo>
                    <a:pt x="692" y="471"/>
                  </a:lnTo>
                  <a:lnTo>
                    <a:pt x="672" y="482"/>
                  </a:lnTo>
                  <a:lnTo>
                    <a:pt x="662" y="490"/>
                  </a:lnTo>
                  <a:lnTo>
                    <a:pt x="653" y="497"/>
                  </a:lnTo>
                  <a:lnTo>
                    <a:pt x="646" y="504"/>
                  </a:lnTo>
                  <a:lnTo>
                    <a:pt x="642" y="512"/>
                  </a:lnTo>
                  <a:lnTo>
                    <a:pt x="641" y="519"/>
                  </a:lnTo>
                  <a:lnTo>
                    <a:pt x="641" y="528"/>
                  </a:lnTo>
                  <a:lnTo>
                    <a:pt x="641" y="537"/>
                  </a:lnTo>
                  <a:lnTo>
                    <a:pt x="642" y="545"/>
                  </a:lnTo>
                  <a:lnTo>
                    <a:pt x="643" y="555"/>
                  </a:lnTo>
                  <a:lnTo>
                    <a:pt x="645" y="564"/>
                  </a:lnTo>
                  <a:lnTo>
                    <a:pt x="645" y="574"/>
                  </a:lnTo>
                  <a:lnTo>
                    <a:pt x="643" y="582"/>
                  </a:lnTo>
                  <a:lnTo>
                    <a:pt x="636" y="582"/>
                  </a:lnTo>
                  <a:lnTo>
                    <a:pt x="631" y="581"/>
                  </a:lnTo>
                  <a:lnTo>
                    <a:pt x="626" y="569"/>
                  </a:lnTo>
                  <a:lnTo>
                    <a:pt x="621" y="562"/>
                  </a:lnTo>
                  <a:lnTo>
                    <a:pt x="622" y="548"/>
                  </a:lnTo>
                  <a:lnTo>
                    <a:pt x="622" y="535"/>
                  </a:lnTo>
                  <a:lnTo>
                    <a:pt x="619" y="531"/>
                  </a:lnTo>
                  <a:lnTo>
                    <a:pt x="615" y="527"/>
                  </a:lnTo>
                  <a:lnTo>
                    <a:pt x="609" y="524"/>
                  </a:lnTo>
                  <a:lnTo>
                    <a:pt x="602" y="522"/>
                  </a:lnTo>
                  <a:lnTo>
                    <a:pt x="586" y="519"/>
                  </a:lnTo>
                  <a:lnTo>
                    <a:pt x="574" y="515"/>
                  </a:lnTo>
                  <a:lnTo>
                    <a:pt x="562" y="525"/>
                  </a:lnTo>
                  <a:lnTo>
                    <a:pt x="552" y="534"/>
                  </a:lnTo>
                  <a:lnTo>
                    <a:pt x="539" y="529"/>
                  </a:lnTo>
                  <a:lnTo>
                    <a:pt x="526" y="528"/>
                  </a:lnTo>
                  <a:lnTo>
                    <a:pt x="512" y="528"/>
                  </a:lnTo>
                  <a:lnTo>
                    <a:pt x="499" y="529"/>
                  </a:lnTo>
                  <a:lnTo>
                    <a:pt x="486" y="534"/>
                  </a:lnTo>
                  <a:lnTo>
                    <a:pt x="475" y="541"/>
                  </a:lnTo>
                  <a:lnTo>
                    <a:pt x="469" y="544"/>
                  </a:lnTo>
                  <a:lnTo>
                    <a:pt x="465" y="548"/>
                  </a:lnTo>
                  <a:lnTo>
                    <a:pt x="462" y="554"/>
                  </a:lnTo>
                  <a:lnTo>
                    <a:pt x="458" y="559"/>
                  </a:lnTo>
                  <a:lnTo>
                    <a:pt x="456" y="568"/>
                  </a:lnTo>
                  <a:lnTo>
                    <a:pt x="455" y="578"/>
                  </a:lnTo>
                  <a:lnTo>
                    <a:pt x="451" y="587"/>
                  </a:lnTo>
                  <a:lnTo>
                    <a:pt x="445" y="598"/>
                  </a:lnTo>
                  <a:lnTo>
                    <a:pt x="442" y="604"/>
                  </a:lnTo>
                  <a:lnTo>
                    <a:pt x="441" y="611"/>
                  </a:lnTo>
                  <a:lnTo>
                    <a:pt x="441" y="617"/>
                  </a:lnTo>
                  <a:lnTo>
                    <a:pt x="441" y="624"/>
                  </a:lnTo>
                  <a:lnTo>
                    <a:pt x="444" y="638"/>
                  </a:lnTo>
                  <a:lnTo>
                    <a:pt x="449" y="651"/>
                  </a:lnTo>
                  <a:lnTo>
                    <a:pt x="455" y="662"/>
                  </a:lnTo>
                  <a:lnTo>
                    <a:pt x="461" y="674"/>
                  </a:lnTo>
                  <a:lnTo>
                    <a:pt x="472" y="674"/>
                  </a:lnTo>
                  <a:lnTo>
                    <a:pt x="484" y="672"/>
                  </a:lnTo>
                  <a:lnTo>
                    <a:pt x="494" y="671"/>
                  </a:lnTo>
                  <a:lnTo>
                    <a:pt x="505" y="671"/>
                  </a:lnTo>
                  <a:lnTo>
                    <a:pt x="509" y="662"/>
                  </a:lnTo>
                  <a:lnTo>
                    <a:pt x="514" y="655"/>
                  </a:lnTo>
                  <a:lnTo>
                    <a:pt x="519" y="647"/>
                  </a:lnTo>
                  <a:lnTo>
                    <a:pt x="526" y="639"/>
                  </a:lnTo>
                  <a:lnTo>
                    <a:pt x="534" y="634"/>
                  </a:lnTo>
                  <a:lnTo>
                    <a:pt x="544" y="629"/>
                  </a:lnTo>
                  <a:lnTo>
                    <a:pt x="548" y="629"/>
                  </a:lnTo>
                  <a:lnTo>
                    <a:pt x="554" y="629"/>
                  </a:lnTo>
                  <a:lnTo>
                    <a:pt x="559" y="631"/>
                  </a:lnTo>
                  <a:lnTo>
                    <a:pt x="565" y="634"/>
                  </a:lnTo>
                  <a:lnTo>
                    <a:pt x="565" y="635"/>
                  </a:lnTo>
                  <a:lnTo>
                    <a:pt x="565" y="639"/>
                  </a:lnTo>
                  <a:lnTo>
                    <a:pt x="564" y="642"/>
                  </a:lnTo>
                  <a:lnTo>
                    <a:pt x="558" y="645"/>
                  </a:lnTo>
                  <a:lnTo>
                    <a:pt x="552" y="651"/>
                  </a:lnTo>
                  <a:lnTo>
                    <a:pt x="548" y="658"/>
                  </a:lnTo>
                  <a:lnTo>
                    <a:pt x="544" y="667"/>
                  </a:lnTo>
                  <a:lnTo>
                    <a:pt x="539" y="675"/>
                  </a:lnTo>
                  <a:lnTo>
                    <a:pt x="538" y="684"/>
                  </a:lnTo>
                  <a:lnTo>
                    <a:pt x="536" y="692"/>
                  </a:lnTo>
                  <a:lnTo>
                    <a:pt x="538" y="698"/>
                  </a:lnTo>
                  <a:lnTo>
                    <a:pt x="552" y="701"/>
                  </a:lnTo>
                  <a:lnTo>
                    <a:pt x="565" y="701"/>
                  </a:lnTo>
                  <a:lnTo>
                    <a:pt x="571" y="702"/>
                  </a:lnTo>
                  <a:lnTo>
                    <a:pt x="576" y="702"/>
                  </a:lnTo>
                  <a:lnTo>
                    <a:pt x="584" y="705"/>
                  </a:lnTo>
                  <a:lnTo>
                    <a:pt x="589" y="708"/>
                  </a:lnTo>
                  <a:lnTo>
                    <a:pt x="589" y="711"/>
                  </a:lnTo>
                  <a:lnTo>
                    <a:pt x="591" y="712"/>
                  </a:lnTo>
                  <a:lnTo>
                    <a:pt x="588" y="734"/>
                  </a:lnTo>
                  <a:lnTo>
                    <a:pt x="584" y="752"/>
                  </a:lnTo>
                  <a:lnTo>
                    <a:pt x="584" y="759"/>
                  </a:lnTo>
                  <a:lnTo>
                    <a:pt x="585" y="769"/>
                  </a:lnTo>
                  <a:lnTo>
                    <a:pt x="586" y="779"/>
                  </a:lnTo>
                  <a:lnTo>
                    <a:pt x="591" y="791"/>
                  </a:lnTo>
                  <a:lnTo>
                    <a:pt x="615" y="785"/>
                  </a:lnTo>
                  <a:lnTo>
                    <a:pt x="632" y="784"/>
                  </a:lnTo>
                  <a:lnTo>
                    <a:pt x="638" y="786"/>
                  </a:lnTo>
                  <a:lnTo>
                    <a:pt x="642" y="792"/>
                  </a:lnTo>
                  <a:lnTo>
                    <a:pt x="645" y="798"/>
                  </a:lnTo>
                  <a:lnTo>
                    <a:pt x="648" y="804"/>
                  </a:lnTo>
                  <a:lnTo>
                    <a:pt x="649" y="802"/>
                  </a:lnTo>
                  <a:lnTo>
                    <a:pt x="652" y="801"/>
                  </a:lnTo>
                  <a:lnTo>
                    <a:pt x="656" y="794"/>
                  </a:lnTo>
                  <a:lnTo>
                    <a:pt x="662" y="788"/>
                  </a:lnTo>
                  <a:lnTo>
                    <a:pt x="665" y="785"/>
                  </a:lnTo>
                  <a:lnTo>
                    <a:pt x="666" y="782"/>
                  </a:lnTo>
                  <a:lnTo>
                    <a:pt x="668" y="776"/>
                  </a:lnTo>
                  <a:lnTo>
                    <a:pt x="668" y="771"/>
                  </a:lnTo>
                  <a:lnTo>
                    <a:pt x="679" y="766"/>
                  </a:lnTo>
                  <a:lnTo>
                    <a:pt x="691" y="762"/>
                  </a:lnTo>
                  <a:lnTo>
                    <a:pt x="701" y="758"/>
                  </a:lnTo>
                  <a:lnTo>
                    <a:pt x="712" y="754"/>
                  </a:lnTo>
                  <a:lnTo>
                    <a:pt x="713" y="755"/>
                  </a:lnTo>
                  <a:lnTo>
                    <a:pt x="715" y="755"/>
                  </a:lnTo>
                  <a:lnTo>
                    <a:pt x="712" y="764"/>
                  </a:lnTo>
                  <a:lnTo>
                    <a:pt x="711" y="775"/>
                  </a:lnTo>
                  <a:lnTo>
                    <a:pt x="711" y="781"/>
                  </a:lnTo>
                  <a:lnTo>
                    <a:pt x="712" y="785"/>
                  </a:lnTo>
                  <a:lnTo>
                    <a:pt x="715" y="789"/>
                  </a:lnTo>
                  <a:lnTo>
                    <a:pt x="718" y="792"/>
                  </a:lnTo>
                  <a:lnTo>
                    <a:pt x="718" y="781"/>
                  </a:lnTo>
                  <a:lnTo>
                    <a:pt x="716" y="771"/>
                  </a:lnTo>
                  <a:lnTo>
                    <a:pt x="725" y="765"/>
                  </a:lnTo>
                  <a:lnTo>
                    <a:pt x="735" y="758"/>
                  </a:lnTo>
                  <a:lnTo>
                    <a:pt x="746" y="762"/>
                  </a:lnTo>
                  <a:lnTo>
                    <a:pt x="756" y="768"/>
                  </a:lnTo>
                  <a:lnTo>
                    <a:pt x="768" y="772"/>
                  </a:lnTo>
                  <a:lnTo>
                    <a:pt x="781" y="776"/>
                  </a:lnTo>
                  <a:lnTo>
                    <a:pt x="796" y="774"/>
                  </a:lnTo>
                  <a:lnTo>
                    <a:pt x="811" y="772"/>
                  </a:lnTo>
                  <a:lnTo>
                    <a:pt x="812" y="775"/>
                  </a:lnTo>
                  <a:lnTo>
                    <a:pt x="813" y="778"/>
                  </a:lnTo>
                  <a:lnTo>
                    <a:pt x="815" y="781"/>
                  </a:lnTo>
                  <a:lnTo>
                    <a:pt x="818" y="782"/>
                  </a:lnTo>
                  <a:lnTo>
                    <a:pt x="823" y="785"/>
                  </a:lnTo>
                  <a:lnTo>
                    <a:pt x="829" y="786"/>
                  </a:lnTo>
                  <a:lnTo>
                    <a:pt x="829" y="791"/>
                  </a:lnTo>
                  <a:lnTo>
                    <a:pt x="829" y="795"/>
                  </a:lnTo>
                  <a:lnTo>
                    <a:pt x="840" y="798"/>
                  </a:lnTo>
                  <a:lnTo>
                    <a:pt x="850" y="801"/>
                  </a:lnTo>
                  <a:lnTo>
                    <a:pt x="855" y="811"/>
                  </a:lnTo>
                  <a:lnTo>
                    <a:pt x="860" y="819"/>
                  </a:lnTo>
                  <a:lnTo>
                    <a:pt x="868" y="826"/>
                  </a:lnTo>
                  <a:lnTo>
                    <a:pt x="875" y="834"/>
                  </a:lnTo>
                  <a:lnTo>
                    <a:pt x="892" y="834"/>
                  </a:lnTo>
                  <a:lnTo>
                    <a:pt x="906" y="836"/>
                  </a:lnTo>
                  <a:lnTo>
                    <a:pt x="919" y="841"/>
                  </a:lnTo>
                  <a:lnTo>
                    <a:pt x="929" y="846"/>
                  </a:lnTo>
                  <a:lnTo>
                    <a:pt x="933" y="851"/>
                  </a:lnTo>
                  <a:lnTo>
                    <a:pt x="938" y="856"/>
                  </a:lnTo>
                  <a:lnTo>
                    <a:pt x="942" y="861"/>
                  </a:lnTo>
                  <a:lnTo>
                    <a:pt x="945" y="866"/>
                  </a:lnTo>
                  <a:lnTo>
                    <a:pt x="949" y="879"/>
                  </a:lnTo>
                  <a:lnTo>
                    <a:pt x="950" y="895"/>
                  </a:lnTo>
                  <a:lnTo>
                    <a:pt x="943" y="901"/>
                  </a:lnTo>
                  <a:lnTo>
                    <a:pt x="939" y="908"/>
                  </a:lnTo>
                  <a:lnTo>
                    <a:pt x="935" y="915"/>
                  </a:lnTo>
                  <a:lnTo>
                    <a:pt x="930" y="924"/>
                  </a:lnTo>
                  <a:lnTo>
                    <a:pt x="939" y="922"/>
                  </a:lnTo>
                  <a:lnTo>
                    <a:pt x="946" y="924"/>
                  </a:lnTo>
                  <a:lnTo>
                    <a:pt x="952" y="928"/>
                  </a:lnTo>
                  <a:lnTo>
                    <a:pt x="958" y="934"/>
                  </a:lnTo>
                  <a:lnTo>
                    <a:pt x="965" y="928"/>
                  </a:lnTo>
                  <a:lnTo>
                    <a:pt x="969" y="922"/>
                  </a:lnTo>
                  <a:lnTo>
                    <a:pt x="972" y="919"/>
                  </a:lnTo>
                  <a:lnTo>
                    <a:pt x="975" y="918"/>
                  </a:lnTo>
                  <a:lnTo>
                    <a:pt x="979" y="915"/>
                  </a:lnTo>
                  <a:lnTo>
                    <a:pt x="985" y="914"/>
                  </a:lnTo>
                  <a:lnTo>
                    <a:pt x="995" y="921"/>
                  </a:lnTo>
                  <a:lnTo>
                    <a:pt x="1000" y="926"/>
                  </a:lnTo>
                  <a:lnTo>
                    <a:pt x="1006" y="934"/>
                  </a:lnTo>
                  <a:lnTo>
                    <a:pt x="1012" y="945"/>
                  </a:lnTo>
                  <a:lnTo>
                    <a:pt x="1019" y="942"/>
                  </a:lnTo>
                  <a:lnTo>
                    <a:pt x="1026" y="942"/>
                  </a:lnTo>
                  <a:lnTo>
                    <a:pt x="1035" y="942"/>
                  </a:lnTo>
                  <a:lnTo>
                    <a:pt x="1045" y="942"/>
                  </a:lnTo>
                  <a:lnTo>
                    <a:pt x="1053" y="944"/>
                  </a:lnTo>
                  <a:lnTo>
                    <a:pt x="1063" y="946"/>
                  </a:lnTo>
                  <a:lnTo>
                    <a:pt x="1073" y="951"/>
                  </a:lnTo>
                  <a:lnTo>
                    <a:pt x="1082" y="955"/>
                  </a:lnTo>
                  <a:lnTo>
                    <a:pt x="1090" y="961"/>
                  </a:lnTo>
                  <a:lnTo>
                    <a:pt x="1099" y="966"/>
                  </a:lnTo>
                  <a:lnTo>
                    <a:pt x="1106" y="972"/>
                  </a:lnTo>
                  <a:lnTo>
                    <a:pt x="1112" y="979"/>
                  </a:lnTo>
                  <a:lnTo>
                    <a:pt x="1116" y="986"/>
                  </a:lnTo>
                  <a:lnTo>
                    <a:pt x="1119" y="995"/>
                  </a:lnTo>
                  <a:lnTo>
                    <a:pt x="1120" y="1002"/>
                  </a:lnTo>
                  <a:lnTo>
                    <a:pt x="1120" y="1011"/>
                  </a:lnTo>
                  <a:lnTo>
                    <a:pt x="1117" y="1019"/>
                  </a:lnTo>
                  <a:lnTo>
                    <a:pt x="1113" y="1028"/>
                  </a:lnTo>
                  <a:lnTo>
                    <a:pt x="1109" y="1036"/>
                  </a:lnTo>
                  <a:lnTo>
                    <a:pt x="1103" y="1043"/>
                  </a:lnTo>
                  <a:lnTo>
                    <a:pt x="1090" y="1058"/>
                  </a:lnTo>
                  <a:lnTo>
                    <a:pt x="1079" y="1071"/>
                  </a:lnTo>
                  <a:lnTo>
                    <a:pt x="1079" y="1082"/>
                  </a:lnTo>
                  <a:lnTo>
                    <a:pt x="1079" y="1093"/>
                  </a:lnTo>
                  <a:lnTo>
                    <a:pt x="1077" y="1105"/>
                  </a:lnTo>
                  <a:lnTo>
                    <a:pt x="1077" y="1116"/>
                  </a:lnTo>
                  <a:lnTo>
                    <a:pt x="1077" y="1131"/>
                  </a:lnTo>
                  <a:lnTo>
                    <a:pt x="1076" y="1142"/>
                  </a:lnTo>
                  <a:lnTo>
                    <a:pt x="1075" y="1153"/>
                  </a:lnTo>
                  <a:lnTo>
                    <a:pt x="1072" y="1165"/>
                  </a:lnTo>
                  <a:lnTo>
                    <a:pt x="1068" y="1175"/>
                  </a:lnTo>
                  <a:lnTo>
                    <a:pt x="1063" y="1183"/>
                  </a:lnTo>
                  <a:lnTo>
                    <a:pt x="1058" y="1192"/>
                  </a:lnTo>
                  <a:lnTo>
                    <a:pt x="1052" y="1201"/>
                  </a:lnTo>
                  <a:lnTo>
                    <a:pt x="1042" y="1201"/>
                  </a:lnTo>
                  <a:lnTo>
                    <a:pt x="1033" y="1201"/>
                  </a:lnTo>
                  <a:lnTo>
                    <a:pt x="1026" y="1202"/>
                  </a:lnTo>
                  <a:lnTo>
                    <a:pt x="1019" y="1203"/>
                  </a:lnTo>
                  <a:lnTo>
                    <a:pt x="1013" y="1206"/>
                  </a:lnTo>
                  <a:lnTo>
                    <a:pt x="1008" y="1209"/>
                  </a:lnTo>
                  <a:lnTo>
                    <a:pt x="1003" y="1213"/>
                  </a:lnTo>
                  <a:lnTo>
                    <a:pt x="999" y="1218"/>
                  </a:lnTo>
                  <a:lnTo>
                    <a:pt x="996" y="1223"/>
                  </a:lnTo>
                  <a:lnTo>
                    <a:pt x="993" y="1228"/>
                  </a:lnTo>
                  <a:lnTo>
                    <a:pt x="990" y="1235"/>
                  </a:lnTo>
                  <a:lnTo>
                    <a:pt x="989" y="1241"/>
                  </a:lnTo>
                  <a:lnTo>
                    <a:pt x="986" y="1256"/>
                  </a:lnTo>
                  <a:lnTo>
                    <a:pt x="986" y="1273"/>
                  </a:lnTo>
                  <a:lnTo>
                    <a:pt x="978" y="1280"/>
                  </a:lnTo>
                  <a:lnTo>
                    <a:pt x="970" y="1288"/>
                  </a:lnTo>
                  <a:lnTo>
                    <a:pt x="965" y="1296"/>
                  </a:lnTo>
                  <a:lnTo>
                    <a:pt x="960" y="1305"/>
                  </a:lnTo>
                  <a:lnTo>
                    <a:pt x="953" y="1326"/>
                  </a:lnTo>
                  <a:lnTo>
                    <a:pt x="945" y="1348"/>
                  </a:lnTo>
                  <a:lnTo>
                    <a:pt x="925" y="1346"/>
                  </a:lnTo>
                  <a:lnTo>
                    <a:pt x="906" y="1345"/>
                  </a:lnTo>
                  <a:lnTo>
                    <a:pt x="912" y="1353"/>
                  </a:lnTo>
                  <a:lnTo>
                    <a:pt x="919" y="1363"/>
                  </a:lnTo>
                  <a:lnTo>
                    <a:pt x="922" y="1369"/>
                  </a:lnTo>
                  <a:lnTo>
                    <a:pt x="925" y="1375"/>
                  </a:lnTo>
                  <a:lnTo>
                    <a:pt x="925" y="1379"/>
                  </a:lnTo>
                  <a:lnTo>
                    <a:pt x="923" y="1383"/>
                  </a:lnTo>
                  <a:lnTo>
                    <a:pt x="919" y="1389"/>
                  </a:lnTo>
                  <a:lnTo>
                    <a:pt x="912" y="1393"/>
                  </a:lnTo>
                  <a:lnTo>
                    <a:pt x="905" y="1396"/>
                  </a:lnTo>
                  <a:lnTo>
                    <a:pt x="898" y="1398"/>
                  </a:lnTo>
                  <a:lnTo>
                    <a:pt x="882" y="1399"/>
                  </a:lnTo>
                  <a:lnTo>
                    <a:pt x="869" y="1405"/>
                  </a:lnTo>
                  <a:lnTo>
                    <a:pt x="873" y="1409"/>
                  </a:lnTo>
                  <a:lnTo>
                    <a:pt x="875" y="1415"/>
                  </a:lnTo>
                  <a:lnTo>
                    <a:pt x="876" y="1420"/>
                  </a:lnTo>
                  <a:lnTo>
                    <a:pt x="873" y="1428"/>
                  </a:lnTo>
                  <a:lnTo>
                    <a:pt x="872" y="1428"/>
                  </a:lnTo>
                  <a:lnTo>
                    <a:pt x="862" y="1426"/>
                  </a:lnTo>
                  <a:lnTo>
                    <a:pt x="853" y="1426"/>
                  </a:lnTo>
                  <a:lnTo>
                    <a:pt x="853" y="1428"/>
                  </a:lnTo>
                  <a:lnTo>
                    <a:pt x="859" y="1436"/>
                  </a:lnTo>
                  <a:lnTo>
                    <a:pt x="865" y="1445"/>
                  </a:lnTo>
                  <a:lnTo>
                    <a:pt x="863" y="1462"/>
                  </a:lnTo>
                  <a:lnTo>
                    <a:pt x="859" y="1475"/>
                  </a:lnTo>
                  <a:lnTo>
                    <a:pt x="853" y="1478"/>
                  </a:lnTo>
                  <a:lnTo>
                    <a:pt x="849" y="1480"/>
                  </a:lnTo>
                  <a:lnTo>
                    <a:pt x="849" y="1486"/>
                  </a:lnTo>
                  <a:lnTo>
                    <a:pt x="850" y="1490"/>
                  </a:lnTo>
                  <a:lnTo>
                    <a:pt x="852" y="1493"/>
                  </a:lnTo>
                  <a:lnTo>
                    <a:pt x="855" y="1496"/>
                  </a:lnTo>
                  <a:lnTo>
                    <a:pt x="860" y="1497"/>
                  </a:lnTo>
                  <a:lnTo>
                    <a:pt x="863" y="1499"/>
                  </a:lnTo>
                  <a:lnTo>
                    <a:pt x="868" y="1502"/>
                  </a:lnTo>
                  <a:lnTo>
                    <a:pt x="870" y="1503"/>
                  </a:lnTo>
                  <a:lnTo>
                    <a:pt x="870" y="1512"/>
                  </a:lnTo>
                  <a:lnTo>
                    <a:pt x="869" y="1519"/>
                  </a:lnTo>
                  <a:lnTo>
                    <a:pt x="866" y="1525"/>
                  </a:lnTo>
                  <a:lnTo>
                    <a:pt x="863" y="1530"/>
                  </a:lnTo>
                  <a:lnTo>
                    <a:pt x="859" y="1543"/>
                  </a:lnTo>
                  <a:lnTo>
                    <a:pt x="856" y="1556"/>
                  </a:lnTo>
                  <a:lnTo>
                    <a:pt x="868" y="1565"/>
                  </a:lnTo>
                  <a:lnTo>
                    <a:pt x="886" y="1577"/>
                  </a:lnTo>
                  <a:lnTo>
                    <a:pt x="905" y="1592"/>
                  </a:lnTo>
                  <a:lnTo>
                    <a:pt x="913" y="1599"/>
                  </a:lnTo>
                  <a:lnTo>
                    <a:pt x="892" y="1599"/>
                  </a:lnTo>
                  <a:lnTo>
                    <a:pt x="876" y="1597"/>
                  </a:lnTo>
                  <a:lnTo>
                    <a:pt x="863" y="1593"/>
                  </a:lnTo>
                  <a:lnTo>
                    <a:pt x="852" y="1587"/>
                  </a:lnTo>
                  <a:lnTo>
                    <a:pt x="833" y="1573"/>
                  </a:lnTo>
                  <a:lnTo>
                    <a:pt x="808" y="1555"/>
                  </a:lnTo>
                  <a:lnTo>
                    <a:pt x="809" y="1550"/>
                  </a:lnTo>
                  <a:lnTo>
                    <a:pt x="809" y="1545"/>
                  </a:lnTo>
                  <a:lnTo>
                    <a:pt x="809" y="1543"/>
                  </a:lnTo>
                  <a:lnTo>
                    <a:pt x="809" y="1540"/>
                  </a:lnTo>
                  <a:lnTo>
                    <a:pt x="808" y="1539"/>
                  </a:lnTo>
                  <a:lnTo>
                    <a:pt x="806" y="1537"/>
                  </a:lnTo>
                  <a:lnTo>
                    <a:pt x="792" y="1526"/>
                  </a:lnTo>
                  <a:lnTo>
                    <a:pt x="779" y="1513"/>
                  </a:lnTo>
                  <a:lnTo>
                    <a:pt x="788" y="1513"/>
                  </a:lnTo>
                  <a:lnTo>
                    <a:pt x="796" y="1515"/>
                  </a:lnTo>
                  <a:lnTo>
                    <a:pt x="795" y="1512"/>
                  </a:lnTo>
                  <a:lnTo>
                    <a:pt x="795" y="1510"/>
                  </a:lnTo>
                  <a:lnTo>
                    <a:pt x="788" y="1506"/>
                  </a:lnTo>
                  <a:lnTo>
                    <a:pt x="779" y="1502"/>
                  </a:lnTo>
                  <a:lnTo>
                    <a:pt x="772" y="1496"/>
                  </a:lnTo>
                  <a:lnTo>
                    <a:pt x="768" y="1490"/>
                  </a:lnTo>
                  <a:lnTo>
                    <a:pt x="772" y="1490"/>
                  </a:lnTo>
                  <a:lnTo>
                    <a:pt x="776" y="1489"/>
                  </a:lnTo>
                  <a:lnTo>
                    <a:pt x="776" y="1485"/>
                  </a:lnTo>
                  <a:lnTo>
                    <a:pt x="776" y="1480"/>
                  </a:lnTo>
                  <a:lnTo>
                    <a:pt x="783" y="1480"/>
                  </a:lnTo>
                  <a:lnTo>
                    <a:pt x="791" y="1480"/>
                  </a:lnTo>
                  <a:lnTo>
                    <a:pt x="791" y="1475"/>
                  </a:lnTo>
                  <a:lnTo>
                    <a:pt x="791" y="1470"/>
                  </a:lnTo>
                  <a:lnTo>
                    <a:pt x="786" y="1468"/>
                  </a:lnTo>
                  <a:lnTo>
                    <a:pt x="783" y="1465"/>
                  </a:lnTo>
                  <a:lnTo>
                    <a:pt x="781" y="1462"/>
                  </a:lnTo>
                  <a:lnTo>
                    <a:pt x="781" y="1458"/>
                  </a:lnTo>
                  <a:lnTo>
                    <a:pt x="781" y="1449"/>
                  </a:lnTo>
                  <a:lnTo>
                    <a:pt x="781" y="1438"/>
                  </a:lnTo>
                  <a:lnTo>
                    <a:pt x="776" y="1435"/>
                  </a:lnTo>
                  <a:lnTo>
                    <a:pt x="772" y="1429"/>
                  </a:lnTo>
                  <a:lnTo>
                    <a:pt x="771" y="1429"/>
                  </a:lnTo>
                  <a:lnTo>
                    <a:pt x="769" y="1429"/>
                  </a:lnTo>
                  <a:lnTo>
                    <a:pt x="768" y="1438"/>
                  </a:lnTo>
                  <a:lnTo>
                    <a:pt x="766" y="1446"/>
                  </a:lnTo>
                  <a:lnTo>
                    <a:pt x="765" y="1446"/>
                  </a:lnTo>
                  <a:lnTo>
                    <a:pt x="763" y="1445"/>
                  </a:lnTo>
                  <a:lnTo>
                    <a:pt x="762" y="1426"/>
                  </a:lnTo>
                  <a:lnTo>
                    <a:pt x="759" y="1409"/>
                  </a:lnTo>
                  <a:lnTo>
                    <a:pt x="755" y="1392"/>
                  </a:lnTo>
                  <a:lnTo>
                    <a:pt x="751" y="1373"/>
                  </a:lnTo>
                  <a:lnTo>
                    <a:pt x="751" y="1358"/>
                  </a:lnTo>
                  <a:lnTo>
                    <a:pt x="751" y="1343"/>
                  </a:lnTo>
                  <a:lnTo>
                    <a:pt x="752" y="1328"/>
                  </a:lnTo>
                  <a:lnTo>
                    <a:pt x="752" y="1313"/>
                  </a:lnTo>
                  <a:lnTo>
                    <a:pt x="748" y="1290"/>
                  </a:lnTo>
                  <a:lnTo>
                    <a:pt x="745" y="1265"/>
                  </a:lnTo>
                  <a:lnTo>
                    <a:pt x="743" y="1239"/>
                  </a:lnTo>
                  <a:lnTo>
                    <a:pt x="741" y="1213"/>
                  </a:lnTo>
                  <a:lnTo>
                    <a:pt x="738" y="1192"/>
                  </a:lnTo>
                  <a:lnTo>
                    <a:pt x="738" y="1172"/>
                  </a:lnTo>
                  <a:lnTo>
                    <a:pt x="738" y="1162"/>
                  </a:lnTo>
                  <a:lnTo>
                    <a:pt x="736" y="1152"/>
                  </a:lnTo>
                  <a:lnTo>
                    <a:pt x="735" y="1143"/>
                  </a:lnTo>
                  <a:lnTo>
                    <a:pt x="732" y="1136"/>
                  </a:lnTo>
                  <a:lnTo>
                    <a:pt x="716" y="1129"/>
                  </a:lnTo>
                  <a:lnTo>
                    <a:pt x="703" y="1121"/>
                  </a:lnTo>
                  <a:lnTo>
                    <a:pt x="691" y="1111"/>
                  </a:lnTo>
                  <a:lnTo>
                    <a:pt x="678" y="1099"/>
                  </a:lnTo>
                  <a:lnTo>
                    <a:pt x="668" y="1086"/>
                  </a:lnTo>
                  <a:lnTo>
                    <a:pt x="658" y="1073"/>
                  </a:lnTo>
                  <a:lnTo>
                    <a:pt x="649" y="1059"/>
                  </a:lnTo>
                  <a:lnTo>
                    <a:pt x="642" y="1045"/>
                  </a:lnTo>
                  <a:lnTo>
                    <a:pt x="636" y="1026"/>
                  </a:lnTo>
                  <a:lnTo>
                    <a:pt x="632" y="1009"/>
                  </a:lnTo>
                  <a:lnTo>
                    <a:pt x="615" y="991"/>
                  </a:lnTo>
                  <a:lnTo>
                    <a:pt x="598" y="971"/>
                  </a:lnTo>
                  <a:lnTo>
                    <a:pt x="601" y="958"/>
                  </a:lnTo>
                  <a:lnTo>
                    <a:pt x="606" y="946"/>
                  </a:lnTo>
                  <a:lnTo>
                    <a:pt x="611" y="946"/>
                  </a:lnTo>
                  <a:lnTo>
                    <a:pt x="613" y="946"/>
                  </a:lnTo>
                  <a:lnTo>
                    <a:pt x="615" y="945"/>
                  </a:lnTo>
                  <a:lnTo>
                    <a:pt x="616" y="942"/>
                  </a:lnTo>
                  <a:lnTo>
                    <a:pt x="616" y="941"/>
                  </a:lnTo>
                  <a:lnTo>
                    <a:pt x="615" y="939"/>
                  </a:lnTo>
                  <a:lnTo>
                    <a:pt x="606" y="938"/>
                  </a:lnTo>
                  <a:lnTo>
                    <a:pt x="601" y="935"/>
                  </a:lnTo>
                  <a:lnTo>
                    <a:pt x="601" y="929"/>
                  </a:lnTo>
                  <a:lnTo>
                    <a:pt x="599" y="925"/>
                  </a:lnTo>
                  <a:lnTo>
                    <a:pt x="606" y="909"/>
                  </a:lnTo>
                  <a:lnTo>
                    <a:pt x="612" y="892"/>
                  </a:lnTo>
                  <a:lnTo>
                    <a:pt x="619" y="891"/>
                  </a:lnTo>
                  <a:lnTo>
                    <a:pt x="623" y="891"/>
                  </a:lnTo>
                  <a:lnTo>
                    <a:pt x="625" y="888"/>
                  </a:lnTo>
                  <a:lnTo>
                    <a:pt x="626" y="886"/>
                  </a:lnTo>
                  <a:lnTo>
                    <a:pt x="628" y="881"/>
                  </a:lnTo>
                  <a:lnTo>
                    <a:pt x="632" y="874"/>
                  </a:lnTo>
                  <a:lnTo>
                    <a:pt x="638" y="862"/>
                  </a:lnTo>
                  <a:lnTo>
                    <a:pt x="642" y="851"/>
                  </a:lnTo>
                  <a:lnTo>
                    <a:pt x="642" y="841"/>
                  </a:lnTo>
                  <a:lnTo>
                    <a:pt x="642" y="831"/>
                  </a:lnTo>
                  <a:lnTo>
                    <a:pt x="641" y="822"/>
                  </a:lnTo>
                  <a:lnTo>
                    <a:pt x="639" y="814"/>
                  </a:lnTo>
                  <a:lnTo>
                    <a:pt x="639" y="805"/>
                  </a:lnTo>
                  <a:lnTo>
                    <a:pt x="641" y="796"/>
                  </a:lnTo>
                  <a:lnTo>
                    <a:pt x="635" y="795"/>
                  </a:lnTo>
                  <a:lnTo>
                    <a:pt x="631" y="794"/>
                  </a:lnTo>
                  <a:lnTo>
                    <a:pt x="626" y="794"/>
                  </a:lnTo>
                  <a:lnTo>
                    <a:pt x="621" y="795"/>
                  </a:lnTo>
                  <a:lnTo>
                    <a:pt x="618" y="796"/>
                  </a:lnTo>
                  <a:lnTo>
                    <a:pt x="615" y="798"/>
                  </a:lnTo>
                  <a:lnTo>
                    <a:pt x="616" y="804"/>
                  </a:lnTo>
                  <a:lnTo>
                    <a:pt x="618" y="808"/>
                  </a:lnTo>
                  <a:lnTo>
                    <a:pt x="616" y="811"/>
                  </a:lnTo>
                  <a:lnTo>
                    <a:pt x="611" y="812"/>
                  </a:lnTo>
                  <a:lnTo>
                    <a:pt x="605" y="806"/>
                  </a:lnTo>
                  <a:lnTo>
                    <a:pt x="598" y="804"/>
                  </a:lnTo>
                  <a:lnTo>
                    <a:pt x="591" y="801"/>
                  </a:lnTo>
                  <a:lnTo>
                    <a:pt x="582" y="796"/>
                  </a:lnTo>
                  <a:lnTo>
                    <a:pt x="575" y="791"/>
                  </a:lnTo>
                  <a:lnTo>
                    <a:pt x="568" y="785"/>
                  </a:lnTo>
                  <a:lnTo>
                    <a:pt x="564" y="778"/>
                  </a:lnTo>
                  <a:lnTo>
                    <a:pt x="558" y="769"/>
                  </a:lnTo>
                  <a:lnTo>
                    <a:pt x="551" y="752"/>
                  </a:lnTo>
                  <a:lnTo>
                    <a:pt x="542" y="734"/>
                  </a:lnTo>
                  <a:lnTo>
                    <a:pt x="538" y="732"/>
                  </a:lnTo>
                  <a:lnTo>
                    <a:pt x="535" y="732"/>
                  </a:lnTo>
                  <a:lnTo>
                    <a:pt x="532" y="735"/>
                  </a:lnTo>
                  <a:lnTo>
                    <a:pt x="531" y="739"/>
                  </a:lnTo>
                  <a:lnTo>
                    <a:pt x="522" y="738"/>
                  </a:lnTo>
                  <a:lnTo>
                    <a:pt x="518" y="735"/>
                  </a:lnTo>
                  <a:lnTo>
                    <a:pt x="515" y="731"/>
                  </a:lnTo>
                  <a:lnTo>
                    <a:pt x="509" y="727"/>
                  </a:lnTo>
                  <a:lnTo>
                    <a:pt x="504" y="728"/>
                  </a:lnTo>
                  <a:lnTo>
                    <a:pt x="495" y="728"/>
                  </a:lnTo>
                  <a:lnTo>
                    <a:pt x="484" y="712"/>
                  </a:lnTo>
                  <a:lnTo>
                    <a:pt x="474" y="697"/>
                  </a:lnTo>
                  <a:lnTo>
                    <a:pt x="468" y="695"/>
                  </a:lnTo>
                  <a:lnTo>
                    <a:pt x="464" y="697"/>
                  </a:lnTo>
                  <a:lnTo>
                    <a:pt x="461" y="698"/>
                  </a:lnTo>
                  <a:lnTo>
                    <a:pt x="456" y="699"/>
                  </a:lnTo>
                  <a:lnTo>
                    <a:pt x="454" y="702"/>
                  </a:lnTo>
                  <a:lnTo>
                    <a:pt x="449" y="704"/>
                  </a:lnTo>
                  <a:lnTo>
                    <a:pt x="446" y="705"/>
                  </a:lnTo>
                  <a:lnTo>
                    <a:pt x="442" y="705"/>
                  </a:lnTo>
                  <a:lnTo>
                    <a:pt x="429" y="702"/>
                  </a:lnTo>
                  <a:lnTo>
                    <a:pt x="416" y="698"/>
                  </a:lnTo>
                  <a:lnTo>
                    <a:pt x="404" y="692"/>
                  </a:lnTo>
                  <a:lnTo>
                    <a:pt x="391" y="684"/>
                  </a:lnTo>
                  <a:lnTo>
                    <a:pt x="379" y="677"/>
                  </a:lnTo>
                  <a:lnTo>
                    <a:pt x="368" y="667"/>
                  </a:lnTo>
                  <a:lnTo>
                    <a:pt x="359" y="658"/>
                  </a:lnTo>
                  <a:lnTo>
                    <a:pt x="351" y="649"/>
                  </a:lnTo>
                  <a:lnTo>
                    <a:pt x="354" y="642"/>
                  </a:lnTo>
                  <a:lnTo>
                    <a:pt x="354" y="635"/>
                  </a:lnTo>
                  <a:lnTo>
                    <a:pt x="354" y="627"/>
                  </a:lnTo>
                  <a:lnTo>
                    <a:pt x="351" y="618"/>
                  </a:lnTo>
                  <a:lnTo>
                    <a:pt x="345" y="601"/>
                  </a:lnTo>
                  <a:lnTo>
                    <a:pt x="335" y="582"/>
                  </a:lnTo>
                  <a:lnTo>
                    <a:pt x="325" y="562"/>
                  </a:lnTo>
                  <a:lnTo>
                    <a:pt x="314" y="544"/>
                  </a:lnTo>
                  <a:lnTo>
                    <a:pt x="309" y="534"/>
                  </a:lnTo>
                  <a:lnTo>
                    <a:pt x="307" y="525"/>
                  </a:lnTo>
                  <a:lnTo>
                    <a:pt x="304" y="515"/>
                  </a:lnTo>
                  <a:lnTo>
                    <a:pt x="301" y="507"/>
                  </a:lnTo>
                  <a:lnTo>
                    <a:pt x="298" y="504"/>
                  </a:lnTo>
                  <a:lnTo>
                    <a:pt x="294" y="504"/>
                  </a:lnTo>
                  <a:lnTo>
                    <a:pt x="291" y="502"/>
                  </a:lnTo>
                  <a:lnTo>
                    <a:pt x="287" y="504"/>
                  </a:lnTo>
                  <a:lnTo>
                    <a:pt x="288" y="518"/>
                  </a:lnTo>
                  <a:lnTo>
                    <a:pt x="291" y="532"/>
                  </a:lnTo>
                  <a:lnTo>
                    <a:pt x="295" y="547"/>
                  </a:lnTo>
                  <a:lnTo>
                    <a:pt x="299" y="559"/>
                  </a:lnTo>
                  <a:lnTo>
                    <a:pt x="305" y="572"/>
                  </a:lnTo>
                  <a:lnTo>
                    <a:pt x="309" y="584"/>
                  </a:lnTo>
                  <a:lnTo>
                    <a:pt x="315" y="597"/>
                  </a:lnTo>
                  <a:lnTo>
                    <a:pt x="318" y="611"/>
                  </a:lnTo>
                  <a:lnTo>
                    <a:pt x="317" y="611"/>
                  </a:lnTo>
                  <a:lnTo>
                    <a:pt x="315" y="611"/>
                  </a:lnTo>
                  <a:lnTo>
                    <a:pt x="309" y="611"/>
                  </a:lnTo>
                  <a:lnTo>
                    <a:pt x="307" y="609"/>
                  </a:lnTo>
                  <a:lnTo>
                    <a:pt x="299" y="601"/>
                  </a:lnTo>
                  <a:lnTo>
                    <a:pt x="292" y="594"/>
                  </a:lnTo>
                  <a:lnTo>
                    <a:pt x="294" y="588"/>
                  </a:lnTo>
                  <a:lnTo>
                    <a:pt x="294" y="581"/>
                  </a:lnTo>
                  <a:lnTo>
                    <a:pt x="294" y="577"/>
                  </a:lnTo>
                  <a:lnTo>
                    <a:pt x="291" y="574"/>
                  </a:lnTo>
                  <a:lnTo>
                    <a:pt x="289" y="571"/>
                  </a:lnTo>
                  <a:lnTo>
                    <a:pt x="287" y="568"/>
                  </a:lnTo>
                  <a:lnTo>
                    <a:pt x="279" y="564"/>
                  </a:lnTo>
                  <a:lnTo>
                    <a:pt x="274" y="561"/>
                  </a:lnTo>
                  <a:lnTo>
                    <a:pt x="277" y="555"/>
                  </a:lnTo>
                  <a:lnTo>
                    <a:pt x="281" y="549"/>
                  </a:lnTo>
                  <a:lnTo>
                    <a:pt x="265" y="472"/>
                  </a:lnTo>
                  <a:lnTo>
                    <a:pt x="255" y="467"/>
                  </a:lnTo>
                  <a:lnTo>
                    <a:pt x="244" y="462"/>
                  </a:lnTo>
                  <a:lnTo>
                    <a:pt x="244" y="451"/>
                  </a:lnTo>
                  <a:lnTo>
                    <a:pt x="242" y="442"/>
                  </a:lnTo>
                  <a:lnTo>
                    <a:pt x="244" y="435"/>
                  </a:lnTo>
                  <a:lnTo>
                    <a:pt x="247" y="425"/>
                  </a:lnTo>
                  <a:lnTo>
                    <a:pt x="244" y="424"/>
                  </a:lnTo>
                  <a:lnTo>
                    <a:pt x="242" y="422"/>
                  </a:lnTo>
                  <a:lnTo>
                    <a:pt x="241" y="420"/>
                  </a:lnTo>
                  <a:lnTo>
                    <a:pt x="239" y="417"/>
                  </a:lnTo>
                  <a:lnTo>
                    <a:pt x="239" y="411"/>
                  </a:lnTo>
                  <a:lnTo>
                    <a:pt x="239" y="402"/>
                  </a:lnTo>
                  <a:lnTo>
                    <a:pt x="252" y="375"/>
                  </a:lnTo>
                  <a:lnTo>
                    <a:pt x="269" y="344"/>
                  </a:lnTo>
                  <a:lnTo>
                    <a:pt x="279" y="328"/>
                  </a:lnTo>
                  <a:lnTo>
                    <a:pt x="289" y="314"/>
                  </a:lnTo>
                  <a:lnTo>
                    <a:pt x="299" y="302"/>
                  </a:lnTo>
                  <a:lnTo>
                    <a:pt x="308" y="295"/>
                  </a:lnTo>
                  <a:lnTo>
                    <a:pt x="307" y="294"/>
                  </a:lnTo>
                  <a:lnTo>
                    <a:pt x="307" y="292"/>
                  </a:lnTo>
                  <a:lnTo>
                    <a:pt x="298" y="288"/>
                  </a:lnTo>
                  <a:lnTo>
                    <a:pt x="294" y="282"/>
                  </a:lnTo>
                  <a:lnTo>
                    <a:pt x="289" y="275"/>
                  </a:lnTo>
                  <a:lnTo>
                    <a:pt x="285" y="268"/>
                  </a:lnTo>
                  <a:lnTo>
                    <a:pt x="287" y="265"/>
                  </a:lnTo>
                  <a:lnTo>
                    <a:pt x="287" y="261"/>
                  </a:lnTo>
                  <a:lnTo>
                    <a:pt x="292" y="260"/>
                  </a:lnTo>
                  <a:lnTo>
                    <a:pt x="295" y="260"/>
                  </a:lnTo>
                  <a:lnTo>
                    <a:pt x="299" y="261"/>
                  </a:lnTo>
                  <a:lnTo>
                    <a:pt x="302" y="263"/>
                  </a:lnTo>
                  <a:lnTo>
                    <a:pt x="307" y="267"/>
                  </a:lnTo>
                  <a:lnTo>
                    <a:pt x="309" y="272"/>
                  </a:lnTo>
                  <a:lnTo>
                    <a:pt x="312" y="290"/>
                  </a:lnTo>
                  <a:lnTo>
                    <a:pt x="315" y="305"/>
                  </a:lnTo>
                  <a:lnTo>
                    <a:pt x="317" y="305"/>
                  </a:lnTo>
                  <a:lnTo>
                    <a:pt x="324" y="292"/>
                  </a:lnTo>
                  <a:lnTo>
                    <a:pt x="328" y="281"/>
                  </a:lnTo>
                  <a:lnTo>
                    <a:pt x="317" y="267"/>
                  </a:lnTo>
                  <a:lnTo>
                    <a:pt x="304" y="253"/>
                  </a:lnTo>
                  <a:lnTo>
                    <a:pt x="308" y="247"/>
                  </a:lnTo>
                  <a:lnTo>
                    <a:pt x="308" y="240"/>
                  </a:lnTo>
                  <a:lnTo>
                    <a:pt x="307" y="234"/>
                  </a:lnTo>
                  <a:lnTo>
                    <a:pt x="304" y="227"/>
                  </a:lnTo>
                  <a:lnTo>
                    <a:pt x="314" y="214"/>
                  </a:lnTo>
                  <a:lnTo>
                    <a:pt x="325" y="203"/>
                  </a:lnTo>
                  <a:lnTo>
                    <a:pt x="315" y="203"/>
                  </a:lnTo>
                  <a:lnTo>
                    <a:pt x="308" y="204"/>
                  </a:lnTo>
                  <a:lnTo>
                    <a:pt x="301" y="207"/>
                  </a:lnTo>
                  <a:lnTo>
                    <a:pt x="292" y="210"/>
                  </a:lnTo>
                  <a:lnTo>
                    <a:pt x="301" y="203"/>
                  </a:lnTo>
                  <a:lnTo>
                    <a:pt x="307" y="195"/>
                  </a:lnTo>
                  <a:lnTo>
                    <a:pt x="309" y="191"/>
                  </a:lnTo>
                  <a:lnTo>
                    <a:pt x="312" y="187"/>
                  </a:lnTo>
                  <a:lnTo>
                    <a:pt x="315" y="181"/>
                  </a:lnTo>
                  <a:lnTo>
                    <a:pt x="317" y="174"/>
                  </a:lnTo>
                  <a:lnTo>
                    <a:pt x="311" y="174"/>
                  </a:lnTo>
                  <a:lnTo>
                    <a:pt x="307" y="173"/>
                  </a:lnTo>
                  <a:lnTo>
                    <a:pt x="308" y="171"/>
                  </a:lnTo>
                  <a:lnTo>
                    <a:pt x="311" y="168"/>
                  </a:lnTo>
                  <a:lnTo>
                    <a:pt x="312" y="165"/>
                  </a:lnTo>
                  <a:lnTo>
                    <a:pt x="315" y="164"/>
                  </a:lnTo>
                  <a:lnTo>
                    <a:pt x="315" y="163"/>
                  </a:lnTo>
                  <a:lnTo>
                    <a:pt x="315" y="161"/>
                  </a:lnTo>
                  <a:lnTo>
                    <a:pt x="302" y="165"/>
                  </a:lnTo>
                  <a:lnTo>
                    <a:pt x="291" y="168"/>
                  </a:lnTo>
                  <a:lnTo>
                    <a:pt x="288" y="167"/>
                  </a:lnTo>
                  <a:lnTo>
                    <a:pt x="284" y="165"/>
                  </a:lnTo>
                  <a:lnTo>
                    <a:pt x="287" y="160"/>
                  </a:lnTo>
                  <a:lnTo>
                    <a:pt x="289" y="153"/>
                  </a:lnTo>
                  <a:lnTo>
                    <a:pt x="269" y="150"/>
                  </a:lnTo>
                  <a:lnTo>
                    <a:pt x="251" y="145"/>
                  </a:lnTo>
                  <a:lnTo>
                    <a:pt x="235" y="140"/>
                  </a:lnTo>
                  <a:lnTo>
                    <a:pt x="225" y="140"/>
                  </a:lnTo>
                  <a:lnTo>
                    <a:pt x="218" y="145"/>
                  </a:lnTo>
                  <a:lnTo>
                    <a:pt x="211" y="153"/>
                  </a:lnTo>
                  <a:lnTo>
                    <a:pt x="202" y="154"/>
                  </a:lnTo>
                  <a:lnTo>
                    <a:pt x="195" y="155"/>
                  </a:lnTo>
                  <a:lnTo>
                    <a:pt x="189" y="154"/>
                  </a:lnTo>
                  <a:lnTo>
                    <a:pt x="184" y="153"/>
                  </a:lnTo>
                  <a:lnTo>
                    <a:pt x="178" y="153"/>
                  </a:lnTo>
                  <a:lnTo>
                    <a:pt x="172" y="151"/>
                  </a:lnTo>
                  <a:lnTo>
                    <a:pt x="167" y="151"/>
                  </a:lnTo>
                  <a:lnTo>
                    <a:pt x="161" y="153"/>
                  </a:lnTo>
                  <a:lnTo>
                    <a:pt x="155" y="155"/>
                  </a:lnTo>
                  <a:lnTo>
                    <a:pt x="151" y="160"/>
                  </a:lnTo>
                  <a:lnTo>
                    <a:pt x="148" y="164"/>
                  </a:lnTo>
                  <a:lnTo>
                    <a:pt x="144" y="168"/>
                  </a:lnTo>
                  <a:lnTo>
                    <a:pt x="141" y="171"/>
                  </a:lnTo>
                  <a:lnTo>
                    <a:pt x="135" y="174"/>
                  </a:lnTo>
                  <a:lnTo>
                    <a:pt x="129" y="175"/>
                  </a:lnTo>
                  <a:lnTo>
                    <a:pt x="124" y="177"/>
                  </a:lnTo>
                  <a:lnTo>
                    <a:pt x="111" y="178"/>
                  </a:lnTo>
                  <a:lnTo>
                    <a:pt x="101" y="181"/>
                  </a:lnTo>
                  <a:lnTo>
                    <a:pt x="100" y="185"/>
                  </a:lnTo>
                  <a:lnTo>
                    <a:pt x="98" y="190"/>
                  </a:lnTo>
                  <a:lnTo>
                    <a:pt x="87" y="190"/>
                  </a:lnTo>
                  <a:lnTo>
                    <a:pt x="78" y="191"/>
                  </a:lnTo>
                  <a:lnTo>
                    <a:pt x="70" y="193"/>
                  </a:lnTo>
                  <a:lnTo>
                    <a:pt x="62" y="195"/>
                  </a:lnTo>
                  <a:lnTo>
                    <a:pt x="48" y="203"/>
                  </a:lnTo>
                  <a:lnTo>
                    <a:pt x="32" y="208"/>
                  </a:lnTo>
                  <a:lnTo>
                    <a:pt x="31" y="205"/>
                  </a:lnTo>
                  <a:lnTo>
                    <a:pt x="28" y="203"/>
                  </a:lnTo>
                  <a:lnTo>
                    <a:pt x="15" y="207"/>
                  </a:lnTo>
                  <a:lnTo>
                    <a:pt x="0" y="211"/>
                  </a:lnTo>
                  <a:lnTo>
                    <a:pt x="0" y="210"/>
                  </a:lnTo>
                  <a:lnTo>
                    <a:pt x="1" y="207"/>
                  </a:lnTo>
                  <a:lnTo>
                    <a:pt x="31" y="198"/>
                  </a:lnTo>
                  <a:lnTo>
                    <a:pt x="65" y="191"/>
                  </a:lnTo>
                  <a:lnTo>
                    <a:pt x="81" y="185"/>
                  </a:lnTo>
                  <a:lnTo>
                    <a:pt x="97" y="180"/>
                  </a:lnTo>
                  <a:lnTo>
                    <a:pt x="109" y="174"/>
                  </a:lnTo>
                  <a:lnTo>
                    <a:pt x="119" y="165"/>
                  </a:lnTo>
                  <a:lnTo>
                    <a:pt x="118" y="164"/>
                  </a:lnTo>
                  <a:lnTo>
                    <a:pt x="118" y="163"/>
                  </a:lnTo>
                  <a:lnTo>
                    <a:pt x="97" y="164"/>
                  </a:lnTo>
                  <a:lnTo>
                    <a:pt x="77" y="164"/>
                  </a:lnTo>
                  <a:lnTo>
                    <a:pt x="77" y="163"/>
                  </a:lnTo>
                  <a:lnTo>
                    <a:pt x="77" y="160"/>
                  </a:lnTo>
                  <a:lnTo>
                    <a:pt x="84" y="153"/>
                  </a:lnTo>
                  <a:lnTo>
                    <a:pt x="90" y="144"/>
                  </a:lnTo>
                  <a:lnTo>
                    <a:pt x="81" y="144"/>
                  </a:lnTo>
                  <a:lnTo>
                    <a:pt x="71" y="144"/>
                  </a:lnTo>
                  <a:lnTo>
                    <a:pt x="71" y="141"/>
                  </a:lnTo>
                  <a:lnTo>
                    <a:pt x="71" y="140"/>
                  </a:lnTo>
                  <a:lnTo>
                    <a:pt x="71" y="138"/>
                  </a:lnTo>
                  <a:lnTo>
                    <a:pt x="81" y="130"/>
                  </a:lnTo>
                  <a:lnTo>
                    <a:pt x="90" y="121"/>
                  </a:lnTo>
                  <a:lnTo>
                    <a:pt x="109" y="117"/>
                  </a:lnTo>
                  <a:lnTo>
                    <a:pt x="134" y="114"/>
                  </a:lnTo>
                  <a:lnTo>
                    <a:pt x="144" y="113"/>
                  </a:lnTo>
                  <a:lnTo>
                    <a:pt x="155" y="110"/>
                  </a:lnTo>
                  <a:lnTo>
                    <a:pt x="159" y="107"/>
                  </a:lnTo>
                  <a:lnTo>
                    <a:pt x="162" y="105"/>
                  </a:lnTo>
                  <a:lnTo>
                    <a:pt x="165" y="103"/>
                  </a:lnTo>
                  <a:lnTo>
                    <a:pt x="168" y="98"/>
                  </a:lnTo>
                  <a:lnTo>
                    <a:pt x="157" y="100"/>
                  </a:lnTo>
                  <a:lnTo>
                    <a:pt x="144" y="101"/>
                  </a:lnTo>
                  <a:lnTo>
                    <a:pt x="138" y="101"/>
                  </a:lnTo>
                  <a:lnTo>
                    <a:pt x="132" y="101"/>
                  </a:lnTo>
                  <a:lnTo>
                    <a:pt x="128" y="100"/>
                  </a:lnTo>
                  <a:lnTo>
                    <a:pt x="124" y="98"/>
                  </a:lnTo>
                  <a:lnTo>
                    <a:pt x="122" y="97"/>
                  </a:lnTo>
                  <a:lnTo>
                    <a:pt x="121" y="97"/>
                  </a:lnTo>
                  <a:lnTo>
                    <a:pt x="122" y="91"/>
                  </a:lnTo>
                  <a:lnTo>
                    <a:pt x="124" y="87"/>
                  </a:lnTo>
                  <a:lnTo>
                    <a:pt x="135" y="84"/>
                  </a:lnTo>
                  <a:lnTo>
                    <a:pt x="145" y="81"/>
                  </a:lnTo>
                  <a:lnTo>
                    <a:pt x="157" y="78"/>
                  </a:lnTo>
                  <a:lnTo>
                    <a:pt x="168" y="77"/>
                  </a:lnTo>
                  <a:lnTo>
                    <a:pt x="169" y="81"/>
                  </a:lnTo>
                  <a:lnTo>
                    <a:pt x="171" y="83"/>
                  </a:lnTo>
                  <a:lnTo>
                    <a:pt x="172" y="84"/>
                  </a:lnTo>
                  <a:lnTo>
                    <a:pt x="177" y="85"/>
                  </a:lnTo>
                  <a:lnTo>
                    <a:pt x="184" y="83"/>
                  </a:lnTo>
                  <a:lnTo>
                    <a:pt x="189" y="81"/>
                  </a:lnTo>
                  <a:lnTo>
                    <a:pt x="185" y="74"/>
                  </a:lnTo>
                  <a:lnTo>
                    <a:pt x="181" y="68"/>
                  </a:lnTo>
                  <a:lnTo>
                    <a:pt x="178" y="65"/>
                  </a:lnTo>
                  <a:lnTo>
                    <a:pt x="177" y="63"/>
                  </a:lnTo>
                  <a:lnTo>
                    <a:pt x="177" y="60"/>
                  </a:lnTo>
                  <a:lnTo>
                    <a:pt x="177" y="55"/>
                  </a:lnTo>
                  <a:lnTo>
                    <a:pt x="188" y="54"/>
                  </a:lnTo>
                  <a:lnTo>
                    <a:pt x="201" y="53"/>
                  </a:lnTo>
                  <a:lnTo>
                    <a:pt x="212" y="50"/>
                  </a:lnTo>
                  <a:lnTo>
                    <a:pt x="224" y="48"/>
                  </a:lnTo>
                  <a:lnTo>
                    <a:pt x="241" y="43"/>
                  </a:lnTo>
                  <a:lnTo>
                    <a:pt x="262" y="34"/>
                  </a:lnTo>
                  <a:lnTo>
                    <a:pt x="274" y="30"/>
                  </a:lnTo>
                  <a:lnTo>
                    <a:pt x="285" y="27"/>
                  </a:lnTo>
                  <a:lnTo>
                    <a:pt x="297" y="26"/>
                  </a:lnTo>
                  <a:lnTo>
                    <a:pt x="307" y="26"/>
                  </a:lnTo>
                  <a:lnTo>
                    <a:pt x="334" y="30"/>
                  </a:lnTo>
                  <a:lnTo>
                    <a:pt x="361" y="35"/>
                  </a:lnTo>
                  <a:lnTo>
                    <a:pt x="389" y="41"/>
                  </a:lnTo>
                  <a:lnTo>
                    <a:pt x="416" y="45"/>
                  </a:lnTo>
                  <a:lnTo>
                    <a:pt x="429" y="48"/>
                  </a:lnTo>
                  <a:lnTo>
                    <a:pt x="444" y="50"/>
                  </a:lnTo>
                  <a:lnTo>
                    <a:pt x="456" y="50"/>
                  </a:lnTo>
                  <a:lnTo>
                    <a:pt x="469" y="50"/>
                  </a:lnTo>
                  <a:lnTo>
                    <a:pt x="482" y="48"/>
                  </a:lnTo>
                  <a:lnTo>
                    <a:pt x="495" y="45"/>
                  </a:lnTo>
                  <a:lnTo>
                    <a:pt x="508" y="41"/>
                  </a:lnTo>
                  <a:lnTo>
                    <a:pt x="521" y="37"/>
                  </a:lnTo>
                  <a:lnTo>
                    <a:pt x="524" y="41"/>
                  </a:lnTo>
                  <a:lnTo>
                    <a:pt x="528" y="44"/>
                  </a:lnTo>
                  <a:lnTo>
                    <a:pt x="532" y="45"/>
                  </a:lnTo>
                  <a:lnTo>
                    <a:pt x="541" y="45"/>
                  </a:lnTo>
                  <a:lnTo>
                    <a:pt x="545" y="44"/>
                  </a:lnTo>
                  <a:lnTo>
                    <a:pt x="551" y="43"/>
                  </a:lnTo>
                  <a:lnTo>
                    <a:pt x="556" y="43"/>
                  </a:lnTo>
                  <a:lnTo>
                    <a:pt x="562" y="44"/>
                  </a:lnTo>
                  <a:lnTo>
                    <a:pt x="565" y="48"/>
                  </a:lnTo>
                  <a:lnTo>
                    <a:pt x="569" y="51"/>
                  </a:lnTo>
                  <a:lnTo>
                    <a:pt x="574" y="53"/>
                  </a:lnTo>
                  <a:lnTo>
                    <a:pt x="579" y="53"/>
                  </a:lnTo>
                  <a:lnTo>
                    <a:pt x="585" y="53"/>
                  </a:lnTo>
                  <a:lnTo>
                    <a:pt x="591" y="54"/>
                  </a:lnTo>
                  <a:lnTo>
                    <a:pt x="596" y="55"/>
                  </a:lnTo>
                  <a:lnTo>
                    <a:pt x="601" y="58"/>
                  </a:lnTo>
                  <a:lnTo>
                    <a:pt x="599" y="63"/>
                  </a:lnTo>
                  <a:lnTo>
                    <a:pt x="599" y="67"/>
                  </a:lnTo>
                  <a:lnTo>
                    <a:pt x="619" y="67"/>
                  </a:lnTo>
                  <a:lnTo>
                    <a:pt x="639" y="65"/>
                  </a:lnTo>
                  <a:lnTo>
                    <a:pt x="639" y="71"/>
                  </a:lnTo>
                  <a:lnTo>
                    <a:pt x="641" y="78"/>
                  </a:lnTo>
                  <a:lnTo>
                    <a:pt x="643" y="78"/>
                  </a:lnTo>
                  <a:lnTo>
                    <a:pt x="646" y="78"/>
                  </a:lnTo>
                  <a:lnTo>
                    <a:pt x="648" y="77"/>
                  </a:lnTo>
                  <a:lnTo>
                    <a:pt x="649" y="77"/>
                  </a:lnTo>
                  <a:lnTo>
                    <a:pt x="651" y="73"/>
                  </a:lnTo>
                  <a:lnTo>
                    <a:pt x="652" y="68"/>
                  </a:lnTo>
                  <a:lnTo>
                    <a:pt x="653" y="67"/>
                  </a:lnTo>
                  <a:lnTo>
                    <a:pt x="656" y="64"/>
                  </a:lnTo>
                  <a:lnTo>
                    <a:pt x="661" y="61"/>
                  </a:lnTo>
                  <a:lnTo>
                    <a:pt x="666" y="57"/>
                  </a:lnTo>
                  <a:lnTo>
                    <a:pt x="682" y="58"/>
                  </a:lnTo>
                  <a:lnTo>
                    <a:pt x="703" y="61"/>
                  </a:lnTo>
                  <a:lnTo>
                    <a:pt x="725" y="64"/>
                  </a:lnTo>
                  <a:lnTo>
                    <a:pt x="742" y="67"/>
                  </a:lnTo>
                  <a:lnTo>
                    <a:pt x="742" y="68"/>
                  </a:lnTo>
                  <a:lnTo>
                    <a:pt x="739" y="73"/>
                  </a:lnTo>
                  <a:lnTo>
                    <a:pt x="738" y="77"/>
                  </a:lnTo>
                  <a:lnTo>
                    <a:pt x="738" y="78"/>
                  </a:lnTo>
                  <a:lnTo>
                    <a:pt x="739" y="80"/>
                  </a:lnTo>
                  <a:lnTo>
                    <a:pt x="742" y="78"/>
                  </a:lnTo>
                  <a:lnTo>
                    <a:pt x="746" y="78"/>
                  </a:lnTo>
                  <a:lnTo>
                    <a:pt x="751" y="70"/>
                  </a:lnTo>
                  <a:lnTo>
                    <a:pt x="755" y="64"/>
                  </a:lnTo>
                  <a:lnTo>
                    <a:pt x="755" y="63"/>
                  </a:lnTo>
                  <a:lnTo>
                    <a:pt x="755" y="61"/>
                  </a:lnTo>
                  <a:lnTo>
                    <a:pt x="749" y="58"/>
                  </a:lnTo>
                  <a:lnTo>
                    <a:pt x="743" y="55"/>
                  </a:lnTo>
                  <a:lnTo>
                    <a:pt x="746" y="50"/>
                  </a:lnTo>
                  <a:lnTo>
                    <a:pt x="749" y="44"/>
                  </a:lnTo>
                  <a:lnTo>
                    <a:pt x="755" y="47"/>
                  </a:lnTo>
                  <a:lnTo>
                    <a:pt x="761" y="48"/>
                  </a:lnTo>
                  <a:lnTo>
                    <a:pt x="758" y="53"/>
                  </a:lnTo>
                  <a:lnTo>
                    <a:pt x="753" y="55"/>
                  </a:lnTo>
                  <a:lnTo>
                    <a:pt x="753" y="57"/>
                  </a:lnTo>
                  <a:lnTo>
                    <a:pt x="762" y="58"/>
                  </a:lnTo>
                  <a:lnTo>
                    <a:pt x="771" y="58"/>
                  </a:lnTo>
                  <a:lnTo>
                    <a:pt x="776" y="53"/>
                  </a:lnTo>
                  <a:lnTo>
                    <a:pt x="782" y="48"/>
                  </a:lnTo>
                  <a:lnTo>
                    <a:pt x="776" y="45"/>
                  </a:lnTo>
                  <a:lnTo>
                    <a:pt x="771" y="40"/>
                  </a:lnTo>
                  <a:lnTo>
                    <a:pt x="775" y="34"/>
                  </a:lnTo>
                  <a:lnTo>
                    <a:pt x="779" y="28"/>
                  </a:lnTo>
                  <a:lnTo>
                    <a:pt x="788" y="27"/>
                  </a:lnTo>
                  <a:lnTo>
                    <a:pt x="793" y="26"/>
                  </a:lnTo>
                  <a:lnTo>
                    <a:pt x="799" y="24"/>
                  </a:lnTo>
                  <a:lnTo>
                    <a:pt x="806" y="27"/>
                  </a:lnTo>
                  <a:lnTo>
                    <a:pt x="806" y="31"/>
                  </a:lnTo>
                  <a:lnTo>
                    <a:pt x="806" y="37"/>
                  </a:lnTo>
                  <a:lnTo>
                    <a:pt x="801" y="40"/>
                  </a:lnTo>
                  <a:lnTo>
                    <a:pt x="796" y="44"/>
                  </a:lnTo>
                  <a:lnTo>
                    <a:pt x="801" y="50"/>
                  </a:lnTo>
                  <a:lnTo>
                    <a:pt x="805" y="55"/>
                  </a:lnTo>
                  <a:lnTo>
                    <a:pt x="809" y="53"/>
                  </a:lnTo>
                  <a:lnTo>
                    <a:pt x="813" y="50"/>
                  </a:lnTo>
                  <a:lnTo>
                    <a:pt x="819" y="48"/>
                  </a:lnTo>
                  <a:lnTo>
                    <a:pt x="825" y="50"/>
                  </a:lnTo>
                  <a:lnTo>
                    <a:pt x="823" y="54"/>
                  </a:lnTo>
                  <a:lnTo>
                    <a:pt x="822" y="58"/>
                  </a:lnTo>
                  <a:lnTo>
                    <a:pt x="818" y="61"/>
                  </a:lnTo>
                  <a:lnTo>
                    <a:pt x="813" y="63"/>
                  </a:lnTo>
                  <a:lnTo>
                    <a:pt x="813" y="67"/>
                  </a:lnTo>
                  <a:lnTo>
                    <a:pt x="812" y="71"/>
                  </a:lnTo>
                  <a:lnTo>
                    <a:pt x="816" y="71"/>
                  </a:lnTo>
                  <a:lnTo>
                    <a:pt x="819" y="71"/>
                  </a:lnTo>
                  <a:lnTo>
                    <a:pt x="831" y="67"/>
                  </a:lnTo>
                  <a:lnTo>
                    <a:pt x="843" y="60"/>
                  </a:lnTo>
                  <a:lnTo>
                    <a:pt x="849" y="55"/>
                  </a:lnTo>
                  <a:lnTo>
                    <a:pt x="853" y="51"/>
                  </a:lnTo>
                  <a:lnTo>
                    <a:pt x="858" y="45"/>
                  </a:lnTo>
                  <a:lnTo>
                    <a:pt x="860" y="41"/>
                  </a:lnTo>
                  <a:lnTo>
                    <a:pt x="849" y="37"/>
                  </a:lnTo>
                  <a:lnTo>
                    <a:pt x="833" y="35"/>
                  </a:lnTo>
                  <a:lnTo>
                    <a:pt x="835" y="31"/>
                  </a:lnTo>
                  <a:lnTo>
                    <a:pt x="836" y="30"/>
                  </a:lnTo>
                  <a:lnTo>
                    <a:pt x="839" y="30"/>
                  </a:lnTo>
                  <a:lnTo>
                    <a:pt x="843" y="30"/>
                  </a:lnTo>
                  <a:lnTo>
                    <a:pt x="840" y="26"/>
                  </a:lnTo>
                  <a:lnTo>
                    <a:pt x="839" y="21"/>
                  </a:lnTo>
                  <a:lnTo>
                    <a:pt x="849" y="14"/>
                  </a:lnTo>
                  <a:lnTo>
                    <a:pt x="863" y="7"/>
                  </a:lnTo>
                  <a:lnTo>
                    <a:pt x="870" y="4"/>
                  </a:lnTo>
                  <a:lnTo>
                    <a:pt x="876" y="3"/>
                  </a:lnTo>
                  <a:lnTo>
                    <a:pt x="879" y="4"/>
                  </a:lnTo>
                  <a:lnTo>
                    <a:pt x="880" y="6"/>
                  </a:lnTo>
                  <a:lnTo>
                    <a:pt x="883" y="7"/>
                  </a:lnTo>
                  <a:lnTo>
                    <a:pt x="883" y="10"/>
                  </a:lnTo>
                  <a:lnTo>
                    <a:pt x="876" y="13"/>
                  </a:lnTo>
                  <a:lnTo>
                    <a:pt x="869" y="14"/>
                  </a:lnTo>
                  <a:lnTo>
                    <a:pt x="869" y="21"/>
                  </a:lnTo>
                  <a:lnTo>
                    <a:pt x="869" y="27"/>
                  </a:lnTo>
                  <a:lnTo>
                    <a:pt x="876" y="27"/>
                  </a:lnTo>
                  <a:lnTo>
                    <a:pt x="882" y="27"/>
                  </a:lnTo>
                  <a:lnTo>
                    <a:pt x="880" y="23"/>
                  </a:lnTo>
                  <a:lnTo>
                    <a:pt x="879" y="17"/>
                  </a:lnTo>
                  <a:lnTo>
                    <a:pt x="890" y="13"/>
                  </a:lnTo>
                  <a:lnTo>
                    <a:pt x="900" y="8"/>
                  </a:lnTo>
                  <a:lnTo>
                    <a:pt x="905" y="7"/>
                  </a:lnTo>
                  <a:lnTo>
                    <a:pt x="910" y="6"/>
                  </a:lnTo>
                  <a:lnTo>
                    <a:pt x="918" y="6"/>
                  </a:lnTo>
                  <a:lnTo>
                    <a:pt x="925" y="6"/>
                  </a:lnTo>
                  <a:lnTo>
                    <a:pt x="923" y="10"/>
                  </a:lnTo>
                  <a:lnTo>
                    <a:pt x="922" y="13"/>
                  </a:lnTo>
                  <a:lnTo>
                    <a:pt x="920" y="14"/>
                  </a:lnTo>
                  <a:lnTo>
                    <a:pt x="916" y="16"/>
                  </a:lnTo>
                  <a:lnTo>
                    <a:pt x="918" y="18"/>
                  </a:lnTo>
                  <a:lnTo>
                    <a:pt x="918" y="23"/>
                  </a:lnTo>
                  <a:lnTo>
                    <a:pt x="930" y="21"/>
                  </a:lnTo>
                  <a:lnTo>
                    <a:pt x="943" y="18"/>
                  </a:lnTo>
                  <a:lnTo>
                    <a:pt x="943" y="16"/>
                  </a:lnTo>
                  <a:lnTo>
                    <a:pt x="943" y="11"/>
                  </a:lnTo>
                  <a:lnTo>
                    <a:pt x="942" y="11"/>
                  </a:lnTo>
                  <a:lnTo>
                    <a:pt x="940" y="11"/>
                  </a:lnTo>
                  <a:lnTo>
                    <a:pt x="938" y="13"/>
                  </a:lnTo>
                  <a:lnTo>
                    <a:pt x="935" y="13"/>
                  </a:lnTo>
                  <a:lnTo>
                    <a:pt x="932" y="11"/>
                  </a:lnTo>
                  <a:lnTo>
                    <a:pt x="928" y="10"/>
                  </a:lnTo>
                  <a:lnTo>
                    <a:pt x="928" y="6"/>
                  </a:lnTo>
                  <a:lnTo>
                    <a:pt x="92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6" name="Freeform 456"/>
            <p:cNvSpPr>
              <a:spLocks/>
            </p:cNvSpPr>
            <p:nvPr/>
          </p:nvSpPr>
          <p:spPr bwMode="auto">
            <a:xfrm>
              <a:off x="3714" y="2410"/>
              <a:ext cx="11" cy="5"/>
            </a:xfrm>
            <a:custGeom>
              <a:avLst/>
              <a:gdLst>
                <a:gd name="T0" fmla="*/ 0 w 11"/>
                <a:gd name="T1" fmla="*/ 0 h 5"/>
                <a:gd name="T2" fmla="*/ 1 w 11"/>
                <a:gd name="T3" fmla="*/ 3 h 5"/>
                <a:gd name="T4" fmla="*/ 3 w 11"/>
                <a:gd name="T5" fmla="*/ 5 h 5"/>
                <a:gd name="T6" fmla="*/ 7 w 11"/>
                <a:gd name="T7" fmla="*/ 5 h 5"/>
                <a:gd name="T8" fmla="*/ 11 w 11"/>
                <a:gd name="T9" fmla="*/ 4 h 5"/>
                <a:gd name="T10" fmla="*/ 10 w 11"/>
                <a:gd name="T11" fmla="*/ 4 h 5"/>
                <a:gd name="T12" fmla="*/ 9 w 11"/>
                <a:gd name="T13" fmla="*/ 4 h 5"/>
                <a:gd name="T14" fmla="*/ 4 w 11"/>
                <a:gd name="T15" fmla="*/ 3 h 5"/>
                <a:gd name="T16" fmla="*/ 0 w 11"/>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5"/>
                <a:gd name="T29" fmla="*/ 11 w 1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5">
                  <a:moveTo>
                    <a:pt x="0" y="0"/>
                  </a:moveTo>
                  <a:lnTo>
                    <a:pt x="1" y="3"/>
                  </a:lnTo>
                  <a:lnTo>
                    <a:pt x="3" y="5"/>
                  </a:lnTo>
                  <a:lnTo>
                    <a:pt x="7" y="5"/>
                  </a:lnTo>
                  <a:lnTo>
                    <a:pt x="11" y="4"/>
                  </a:lnTo>
                  <a:lnTo>
                    <a:pt x="10" y="4"/>
                  </a:lnTo>
                  <a:lnTo>
                    <a:pt x="9" y="4"/>
                  </a:lnTo>
                  <a:lnTo>
                    <a:pt x="4" y="3"/>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7" name="Freeform 457"/>
            <p:cNvSpPr>
              <a:spLocks/>
            </p:cNvSpPr>
            <p:nvPr/>
          </p:nvSpPr>
          <p:spPr bwMode="auto">
            <a:xfrm>
              <a:off x="3476" y="2432"/>
              <a:ext cx="17" cy="13"/>
            </a:xfrm>
            <a:custGeom>
              <a:avLst/>
              <a:gdLst>
                <a:gd name="T0" fmla="*/ 2 w 17"/>
                <a:gd name="T1" fmla="*/ 0 h 13"/>
                <a:gd name="T2" fmla="*/ 10 w 17"/>
                <a:gd name="T3" fmla="*/ 0 h 13"/>
                <a:gd name="T4" fmla="*/ 17 w 17"/>
                <a:gd name="T5" fmla="*/ 2 h 13"/>
                <a:gd name="T6" fmla="*/ 17 w 17"/>
                <a:gd name="T7" fmla="*/ 5 h 13"/>
                <a:gd name="T8" fmla="*/ 17 w 17"/>
                <a:gd name="T9" fmla="*/ 8 h 13"/>
                <a:gd name="T10" fmla="*/ 14 w 17"/>
                <a:gd name="T11" fmla="*/ 10 h 13"/>
                <a:gd name="T12" fmla="*/ 11 w 17"/>
                <a:gd name="T13" fmla="*/ 13 h 13"/>
                <a:gd name="T14" fmla="*/ 7 w 17"/>
                <a:gd name="T15" fmla="*/ 12 h 13"/>
                <a:gd name="T16" fmla="*/ 2 w 17"/>
                <a:gd name="T17" fmla="*/ 10 h 13"/>
                <a:gd name="T18" fmla="*/ 1 w 17"/>
                <a:gd name="T19" fmla="*/ 10 h 13"/>
                <a:gd name="T20" fmla="*/ 0 w 17"/>
                <a:gd name="T21" fmla="*/ 10 h 13"/>
                <a:gd name="T22" fmla="*/ 1 w 17"/>
                <a:gd name="T23" fmla="*/ 5 h 13"/>
                <a:gd name="T24" fmla="*/ 2 w 17"/>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3"/>
                <a:gd name="T41" fmla="*/ 17 w 17"/>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3">
                  <a:moveTo>
                    <a:pt x="2" y="0"/>
                  </a:moveTo>
                  <a:lnTo>
                    <a:pt x="10" y="0"/>
                  </a:lnTo>
                  <a:lnTo>
                    <a:pt x="17" y="2"/>
                  </a:lnTo>
                  <a:lnTo>
                    <a:pt x="17" y="5"/>
                  </a:lnTo>
                  <a:lnTo>
                    <a:pt x="17" y="8"/>
                  </a:lnTo>
                  <a:lnTo>
                    <a:pt x="14" y="10"/>
                  </a:lnTo>
                  <a:lnTo>
                    <a:pt x="11" y="13"/>
                  </a:lnTo>
                  <a:lnTo>
                    <a:pt x="7" y="12"/>
                  </a:lnTo>
                  <a:lnTo>
                    <a:pt x="2" y="10"/>
                  </a:lnTo>
                  <a:lnTo>
                    <a:pt x="1" y="10"/>
                  </a:lnTo>
                  <a:lnTo>
                    <a:pt x="0" y="10"/>
                  </a:lnTo>
                  <a:lnTo>
                    <a:pt x="1" y="5"/>
                  </a:lnTo>
                  <a:lnTo>
                    <a:pt x="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8" name="Freeform 458"/>
            <p:cNvSpPr>
              <a:spLocks/>
            </p:cNvSpPr>
            <p:nvPr/>
          </p:nvSpPr>
          <p:spPr bwMode="auto">
            <a:xfrm>
              <a:off x="3274" y="2457"/>
              <a:ext cx="20" cy="13"/>
            </a:xfrm>
            <a:custGeom>
              <a:avLst/>
              <a:gdLst>
                <a:gd name="T0" fmla="*/ 5 w 20"/>
                <a:gd name="T1" fmla="*/ 0 h 13"/>
                <a:gd name="T2" fmla="*/ 12 w 20"/>
                <a:gd name="T3" fmla="*/ 1 h 13"/>
                <a:gd name="T4" fmla="*/ 20 w 20"/>
                <a:gd name="T5" fmla="*/ 3 h 13"/>
                <a:gd name="T6" fmla="*/ 20 w 20"/>
                <a:gd name="T7" fmla="*/ 4 h 13"/>
                <a:gd name="T8" fmla="*/ 20 w 20"/>
                <a:gd name="T9" fmla="*/ 4 h 13"/>
                <a:gd name="T10" fmla="*/ 20 w 20"/>
                <a:gd name="T11" fmla="*/ 7 h 13"/>
                <a:gd name="T12" fmla="*/ 19 w 20"/>
                <a:gd name="T13" fmla="*/ 8 h 13"/>
                <a:gd name="T14" fmla="*/ 13 w 20"/>
                <a:gd name="T15" fmla="*/ 11 h 13"/>
                <a:gd name="T16" fmla="*/ 9 w 20"/>
                <a:gd name="T17" fmla="*/ 13 h 13"/>
                <a:gd name="T18" fmla="*/ 5 w 20"/>
                <a:gd name="T19" fmla="*/ 11 h 13"/>
                <a:gd name="T20" fmla="*/ 0 w 20"/>
                <a:gd name="T21" fmla="*/ 7 h 13"/>
                <a:gd name="T22" fmla="*/ 2 w 20"/>
                <a:gd name="T23" fmla="*/ 5 h 13"/>
                <a:gd name="T24" fmla="*/ 3 w 20"/>
                <a:gd name="T25" fmla="*/ 4 h 13"/>
                <a:gd name="T26" fmla="*/ 3 w 20"/>
                <a:gd name="T27" fmla="*/ 3 h 13"/>
                <a:gd name="T28" fmla="*/ 5 w 20"/>
                <a:gd name="T29" fmla="*/ 0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3"/>
                <a:gd name="T47" fmla="*/ 20 w 20"/>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3">
                  <a:moveTo>
                    <a:pt x="5" y="0"/>
                  </a:moveTo>
                  <a:lnTo>
                    <a:pt x="12" y="1"/>
                  </a:lnTo>
                  <a:lnTo>
                    <a:pt x="20" y="3"/>
                  </a:lnTo>
                  <a:lnTo>
                    <a:pt x="20" y="4"/>
                  </a:lnTo>
                  <a:lnTo>
                    <a:pt x="20" y="7"/>
                  </a:lnTo>
                  <a:lnTo>
                    <a:pt x="19" y="8"/>
                  </a:lnTo>
                  <a:lnTo>
                    <a:pt x="13" y="11"/>
                  </a:lnTo>
                  <a:lnTo>
                    <a:pt x="9" y="13"/>
                  </a:lnTo>
                  <a:lnTo>
                    <a:pt x="5" y="11"/>
                  </a:lnTo>
                  <a:lnTo>
                    <a:pt x="0" y="7"/>
                  </a:lnTo>
                  <a:lnTo>
                    <a:pt x="2" y="5"/>
                  </a:lnTo>
                  <a:lnTo>
                    <a:pt x="3" y="4"/>
                  </a:lnTo>
                  <a:lnTo>
                    <a:pt x="3" y="3"/>
                  </a:lnTo>
                  <a:lnTo>
                    <a:pt x="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9" name="Freeform 459"/>
            <p:cNvSpPr>
              <a:spLocks/>
            </p:cNvSpPr>
            <p:nvPr/>
          </p:nvSpPr>
          <p:spPr bwMode="auto">
            <a:xfrm>
              <a:off x="3713" y="2477"/>
              <a:ext cx="82" cy="33"/>
            </a:xfrm>
            <a:custGeom>
              <a:avLst/>
              <a:gdLst>
                <a:gd name="T0" fmla="*/ 4 w 82"/>
                <a:gd name="T1" fmla="*/ 0 h 33"/>
                <a:gd name="T2" fmla="*/ 11 w 82"/>
                <a:gd name="T3" fmla="*/ 1 h 33"/>
                <a:gd name="T4" fmla="*/ 15 w 82"/>
                <a:gd name="T5" fmla="*/ 3 h 33"/>
                <a:gd name="T6" fmla="*/ 18 w 82"/>
                <a:gd name="T7" fmla="*/ 7 h 33"/>
                <a:gd name="T8" fmla="*/ 21 w 82"/>
                <a:gd name="T9" fmla="*/ 11 h 33"/>
                <a:gd name="T10" fmla="*/ 28 w 82"/>
                <a:gd name="T11" fmla="*/ 5 h 33"/>
                <a:gd name="T12" fmla="*/ 35 w 82"/>
                <a:gd name="T13" fmla="*/ 1 h 33"/>
                <a:gd name="T14" fmla="*/ 47 w 82"/>
                <a:gd name="T15" fmla="*/ 4 h 33"/>
                <a:gd name="T16" fmla="*/ 58 w 82"/>
                <a:gd name="T17" fmla="*/ 4 h 33"/>
                <a:gd name="T18" fmla="*/ 64 w 82"/>
                <a:gd name="T19" fmla="*/ 4 h 33"/>
                <a:gd name="T20" fmla="*/ 70 w 82"/>
                <a:gd name="T21" fmla="*/ 5 h 33"/>
                <a:gd name="T22" fmla="*/ 74 w 82"/>
                <a:gd name="T23" fmla="*/ 7 h 33"/>
                <a:gd name="T24" fmla="*/ 80 w 82"/>
                <a:gd name="T25" fmla="*/ 10 h 33"/>
                <a:gd name="T26" fmla="*/ 81 w 82"/>
                <a:gd name="T27" fmla="*/ 10 h 33"/>
                <a:gd name="T28" fmla="*/ 82 w 82"/>
                <a:gd name="T29" fmla="*/ 10 h 33"/>
                <a:gd name="T30" fmla="*/ 81 w 82"/>
                <a:gd name="T31" fmla="*/ 13 h 33"/>
                <a:gd name="T32" fmla="*/ 80 w 82"/>
                <a:gd name="T33" fmla="*/ 15 h 33"/>
                <a:gd name="T34" fmla="*/ 74 w 82"/>
                <a:gd name="T35" fmla="*/ 21 h 33"/>
                <a:gd name="T36" fmla="*/ 65 w 82"/>
                <a:gd name="T37" fmla="*/ 25 h 33"/>
                <a:gd name="T38" fmla="*/ 54 w 82"/>
                <a:gd name="T39" fmla="*/ 30 h 33"/>
                <a:gd name="T40" fmla="*/ 41 w 82"/>
                <a:gd name="T41" fmla="*/ 33 h 33"/>
                <a:gd name="T42" fmla="*/ 30 w 82"/>
                <a:gd name="T43" fmla="*/ 33 h 33"/>
                <a:gd name="T44" fmla="*/ 18 w 82"/>
                <a:gd name="T45" fmla="*/ 33 h 33"/>
                <a:gd name="T46" fmla="*/ 15 w 82"/>
                <a:gd name="T47" fmla="*/ 30 h 33"/>
                <a:gd name="T48" fmla="*/ 12 w 82"/>
                <a:gd name="T49" fmla="*/ 28 h 33"/>
                <a:gd name="T50" fmla="*/ 10 w 82"/>
                <a:gd name="T51" fmla="*/ 25 h 33"/>
                <a:gd name="T52" fmla="*/ 10 w 82"/>
                <a:gd name="T53" fmla="*/ 21 h 33"/>
                <a:gd name="T54" fmla="*/ 7 w 82"/>
                <a:gd name="T55" fmla="*/ 20 h 33"/>
                <a:gd name="T56" fmla="*/ 5 w 82"/>
                <a:gd name="T57" fmla="*/ 20 h 33"/>
                <a:gd name="T58" fmla="*/ 5 w 82"/>
                <a:gd name="T59" fmla="*/ 18 h 33"/>
                <a:gd name="T60" fmla="*/ 4 w 82"/>
                <a:gd name="T61" fmla="*/ 15 h 33"/>
                <a:gd name="T62" fmla="*/ 7 w 82"/>
                <a:gd name="T63" fmla="*/ 15 h 33"/>
                <a:gd name="T64" fmla="*/ 8 w 82"/>
                <a:gd name="T65" fmla="*/ 15 h 33"/>
                <a:gd name="T66" fmla="*/ 4 w 82"/>
                <a:gd name="T67" fmla="*/ 13 h 33"/>
                <a:gd name="T68" fmla="*/ 0 w 82"/>
                <a:gd name="T69" fmla="*/ 10 h 33"/>
                <a:gd name="T70" fmla="*/ 0 w 82"/>
                <a:gd name="T71" fmla="*/ 8 h 33"/>
                <a:gd name="T72" fmla="*/ 0 w 82"/>
                <a:gd name="T73" fmla="*/ 8 h 33"/>
                <a:gd name="T74" fmla="*/ 4 w 82"/>
                <a:gd name="T75" fmla="*/ 7 h 33"/>
                <a:gd name="T76" fmla="*/ 7 w 82"/>
                <a:gd name="T77" fmla="*/ 5 h 33"/>
                <a:gd name="T78" fmla="*/ 5 w 82"/>
                <a:gd name="T79" fmla="*/ 3 h 33"/>
                <a:gd name="T80" fmla="*/ 4 w 82"/>
                <a:gd name="T81" fmla="*/ 0 h 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2"/>
                <a:gd name="T124" fmla="*/ 0 h 33"/>
                <a:gd name="T125" fmla="*/ 82 w 82"/>
                <a:gd name="T126" fmla="*/ 33 h 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2" h="33">
                  <a:moveTo>
                    <a:pt x="4" y="0"/>
                  </a:moveTo>
                  <a:lnTo>
                    <a:pt x="11" y="1"/>
                  </a:lnTo>
                  <a:lnTo>
                    <a:pt x="15" y="3"/>
                  </a:lnTo>
                  <a:lnTo>
                    <a:pt x="18" y="7"/>
                  </a:lnTo>
                  <a:lnTo>
                    <a:pt x="21" y="11"/>
                  </a:lnTo>
                  <a:lnTo>
                    <a:pt x="28" y="5"/>
                  </a:lnTo>
                  <a:lnTo>
                    <a:pt x="35" y="1"/>
                  </a:lnTo>
                  <a:lnTo>
                    <a:pt x="47" y="4"/>
                  </a:lnTo>
                  <a:lnTo>
                    <a:pt x="58" y="4"/>
                  </a:lnTo>
                  <a:lnTo>
                    <a:pt x="64" y="4"/>
                  </a:lnTo>
                  <a:lnTo>
                    <a:pt x="70" y="5"/>
                  </a:lnTo>
                  <a:lnTo>
                    <a:pt x="74" y="7"/>
                  </a:lnTo>
                  <a:lnTo>
                    <a:pt x="80" y="10"/>
                  </a:lnTo>
                  <a:lnTo>
                    <a:pt x="81" y="10"/>
                  </a:lnTo>
                  <a:lnTo>
                    <a:pt x="82" y="10"/>
                  </a:lnTo>
                  <a:lnTo>
                    <a:pt x="81" y="13"/>
                  </a:lnTo>
                  <a:lnTo>
                    <a:pt x="80" y="15"/>
                  </a:lnTo>
                  <a:lnTo>
                    <a:pt x="74" y="21"/>
                  </a:lnTo>
                  <a:lnTo>
                    <a:pt x="65" y="25"/>
                  </a:lnTo>
                  <a:lnTo>
                    <a:pt x="54" y="30"/>
                  </a:lnTo>
                  <a:lnTo>
                    <a:pt x="41" y="33"/>
                  </a:lnTo>
                  <a:lnTo>
                    <a:pt x="30" y="33"/>
                  </a:lnTo>
                  <a:lnTo>
                    <a:pt x="18" y="33"/>
                  </a:lnTo>
                  <a:lnTo>
                    <a:pt x="15" y="30"/>
                  </a:lnTo>
                  <a:lnTo>
                    <a:pt x="12" y="28"/>
                  </a:lnTo>
                  <a:lnTo>
                    <a:pt x="10" y="25"/>
                  </a:lnTo>
                  <a:lnTo>
                    <a:pt x="10" y="21"/>
                  </a:lnTo>
                  <a:lnTo>
                    <a:pt x="7" y="20"/>
                  </a:lnTo>
                  <a:lnTo>
                    <a:pt x="5" y="20"/>
                  </a:lnTo>
                  <a:lnTo>
                    <a:pt x="5" y="18"/>
                  </a:lnTo>
                  <a:lnTo>
                    <a:pt x="4" y="15"/>
                  </a:lnTo>
                  <a:lnTo>
                    <a:pt x="7" y="15"/>
                  </a:lnTo>
                  <a:lnTo>
                    <a:pt x="8" y="15"/>
                  </a:lnTo>
                  <a:lnTo>
                    <a:pt x="4" y="13"/>
                  </a:lnTo>
                  <a:lnTo>
                    <a:pt x="0" y="10"/>
                  </a:lnTo>
                  <a:lnTo>
                    <a:pt x="0" y="8"/>
                  </a:lnTo>
                  <a:lnTo>
                    <a:pt x="4" y="7"/>
                  </a:lnTo>
                  <a:lnTo>
                    <a:pt x="7" y="5"/>
                  </a:lnTo>
                  <a:lnTo>
                    <a:pt x="5" y="3"/>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0" name="Freeform 460"/>
            <p:cNvSpPr>
              <a:spLocks/>
            </p:cNvSpPr>
            <p:nvPr/>
          </p:nvSpPr>
          <p:spPr bwMode="auto">
            <a:xfrm>
              <a:off x="3244" y="2485"/>
              <a:ext cx="26" cy="17"/>
            </a:xfrm>
            <a:custGeom>
              <a:avLst/>
              <a:gdLst>
                <a:gd name="T0" fmla="*/ 17 w 26"/>
                <a:gd name="T1" fmla="*/ 0 h 17"/>
                <a:gd name="T2" fmla="*/ 22 w 26"/>
                <a:gd name="T3" fmla="*/ 3 h 17"/>
                <a:gd name="T4" fmla="*/ 26 w 26"/>
                <a:gd name="T5" fmla="*/ 9 h 17"/>
                <a:gd name="T6" fmla="*/ 25 w 26"/>
                <a:gd name="T7" fmla="*/ 12 h 17"/>
                <a:gd name="T8" fmla="*/ 25 w 26"/>
                <a:gd name="T9" fmla="*/ 15 h 17"/>
                <a:gd name="T10" fmla="*/ 13 w 26"/>
                <a:gd name="T11" fmla="*/ 16 h 17"/>
                <a:gd name="T12" fmla="*/ 3 w 26"/>
                <a:gd name="T13" fmla="*/ 17 h 17"/>
                <a:gd name="T14" fmla="*/ 2 w 26"/>
                <a:gd name="T15" fmla="*/ 16 h 17"/>
                <a:gd name="T16" fmla="*/ 0 w 26"/>
                <a:gd name="T17" fmla="*/ 15 h 17"/>
                <a:gd name="T18" fmla="*/ 0 w 26"/>
                <a:gd name="T19" fmla="*/ 13 h 17"/>
                <a:gd name="T20" fmla="*/ 0 w 26"/>
                <a:gd name="T21" fmla="*/ 10 h 17"/>
                <a:gd name="T22" fmla="*/ 9 w 26"/>
                <a:gd name="T23" fmla="*/ 6 h 17"/>
                <a:gd name="T24" fmla="*/ 17 w 26"/>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17"/>
                <a:gd name="T41" fmla="*/ 26 w 26"/>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17">
                  <a:moveTo>
                    <a:pt x="17" y="0"/>
                  </a:moveTo>
                  <a:lnTo>
                    <a:pt x="22" y="3"/>
                  </a:lnTo>
                  <a:lnTo>
                    <a:pt x="26" y="9"/>
                  </a:lnTo>
                  <a:lnTo>
                    <a:pt x="25" y="12"/>
                  </a:lnTo>
                  <a:lnTo>
                    <a:pt x="25" y="15"/>
                  </a:lnTo>
                  <a:lnTo>
                    <a:pt x="13" y="16"/>
                  </a:lnTo>
                  <a:lnTo>
                    <a:pt x="3" y="17"/>
                  </a:lnTo>
                  <a:lnTo>
                    <a:pt x="2" y="16"/>
                  </a:lnTo>
                  <a:lnTo>
                    <a:pt x="0" y="15"/>
                  </a:lnTo>
                  <a:lnTo>
                    <a:pt x="0" y="13"/>
                  </a:lnTo>
                  <a:lnTo>
                    <a:pt x="0" y="10"/>
                  </a:lnTo>
                  <a:lnTo>
                    <a:pt x="9" y="6"/>
                  </a:lnTo>
                  <a:lnTo>
                    <a:pt x="1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1" name="Freeform 461"/>
            <p:cNvSpPr>
              <a:spLocks/>
            </p:cNvSpPr>
            <p:nvPr/>
          </p:nvSpPr>
          <p:spPr bwMode="auto">
            <a:xfrm>
              <a:off x="3167" y="2487"/>
              <a:ext cx="52" cy="23"/>
            </a:xfrm>
            <a:custGeom>
              <a:avLst/>
              <a:gdLst>
                <a:gd name="T0" fmla="*/ 17 w 52"/>
                <a:gd name="T1" fmla="*/ 0 h 23"/>
                <a:gd name="T2" fmla="*/ 26 w 52"/>
                <a:gd name="T3" fmla="*/ 1 h 23"/>
                <a:gd name="T4" fmla="*/ 35 w 52"/>
                <a:gd name="T5" fmla="*/ 4 h 23"/>
                <a:gd name="T6" fmla="*/ 43 w 52"/>
                <a:gd name="T7" fmla="*/ 13 h 23"/>
                <a:gd name="T8" fmla="*/ 52 w 52"/>
                <a:gd name="T9" fmla="*/ 18 h 23"/>
                <a:gd name="T10" fmla="*/ 50 w 52"/>
                <a:gd name="T11" fmla="*/ 20 h 23"/>
                <a:gd name="T12" fmla="*/ 50 w 52"/>
                <a:gd name="T13" fmla="*/ 21 h 23"/>
                <a:gd name="T14" fmla="*/ 49 w 52"/>
                <a:gd name="T15" fmla="*/ 21 h 23"/>
                <a:gd name="T16" fmla="*/ 47 w 52"/>
                <a:gd name="T17" fmla="*/ 21 h 23"/>
                <a:gd name="T18" fmla="*/ 35 w 52"/>
                <a:gd name="T19" fmla="*/ 18 h 23"/>
                <a:gd name="T20" fmla="*/ 19 w 52"/>
                <a:gd name="T21" fmla="*/ 15 h 23"/>
                <a:gd name="T22" fmla="*/ 15 w 52"/>
                <a:gd name="T23" fmla="*/ 18 h 23"/>
                <a:gd name="T24" fmla="*/ 12 w 52"/>
                <a:gd name="T25" fmla="*/ 20 h 23"/>
                <a:gd name="T26" fmla="*/ 7 w 52"/>
                <a:gd name="T27" fmla="*/ 23 h 23"/>
                <a:gd name="T28" fmla="*/ 0 w 52"/>
                <a:gd name="T29" fmla="*/ 23 h 23"/>
                <a:gd name="T30" fmla="*/ 7 w 52"/>
                <a:gd name="T31" fmla="*/ 11 h 23"/>
                <a:gd name="T32" fmla="*/ 17 w 52"/>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23"/>
                <a:gd name="T53" fmla="*/ 52 w 5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23">
                  <a:moveTo>
                    <a:pt x="17" y="0"/>
                  </a:moveTo>
                  <a:lnTo>
                    <a:pt x="26" y="1"/>
                  </a:lnTo>
                  <a:lnTo>
                    <a:pt x="35" y="4"/>
                  </a:lnTo>
                  <a:lnTo>
                    <a:pt x="43" y="13"/>
                  </a:lnTo>
                  <a:lnTo>
                    <a:pt x="52" y="18"/>
                  </a:lnTo>
                  <a:lnTo>
                    <a:pt x="50" y="20"/>
                  </a:lnTo>
                  <a:lnTo>
                    <a:pt x="50" y="21"/>
                  </a:lnTo>
                  <a:lnTo>
                    <a:pt x="49" y="21"/>
                  </a:lnTo>
                  <a:lnTo>
                    <a:pt x="47" y="21"/>
                  </a:lnTo>
                  <a:lnTo>
                    <a:pt x="35" y="18"/>
                  </a:lnTo>
                  <a:lnTo>
                    <a:pt x="19" y="15"/>
                  </a:lnTo>
                  <a:lnTo>
                    <a:pt x="15" y="18"/>
                  </a:lnTo>
                  <a:lnTo>
                    <a:pt x="12" y="20"/>
                  </a:lnTo>
                  <a:lnTo>
                    <a:pt x="7" y="23"/>
                  </a:lnTo>
                  <a:lnTo>
                    <a:pt x="0" y="23"/>
                  </a:lnTo>
                  <a:lnTo>
                    <a:pt x="7" y="11"/>
                  </a:lnTo>
                  <a:lnTo>
                    <a:pt x="1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2" name="Freeform 462"/>
            <p:cNvSpPr>
              <a:spLocks/>
            </p:cNvSpPr>
            <p:nvPr/>
          </p:nvSpPr>
          <p:spPr bwMode="auto">
            <a:xfrm>
              <a:off x="3864" y="2567"/>
              <a:ext cx="14" cy="10"/>
            </a:xfrm>
            <a:custGeom>
              <a:avLst/>
              <a:gdLst>
                <a:gd name="T0" fmla="*/ 0 w 14"/>
                <a:gd name="T1" fmla="*/ 0 h 10"/>
                <a:gd name="T2" fmla="*/ 7 w 14"/>
                <a:gd name="T3" fmla="*/ 1 h 10"/>
                <a:gd name="T4" fmla="*/ 13 w 14"/>
                <a:gd name="T5" fmla="*/ 3 h 10"/>
                <a:gd name="T6" fmla="*/ 14 w 14"/>
                <a:gd name="T7" fmla="*/ 5 h 10"/>
                <a:gd name="T8" fmla="*/ 14 w 14"/>
                <a:gd name="T9" fmla="*/ 7 h 10"/>
                <a:gd name="T10" fmla="*/ 14 w 14"/>
                <a:gd name="T11" fmla="*/ 8 h 10"/>
                <a:gd name="T12" fmla="*/ 14 w 14"/>
                <a:gd name="T13" fmla="*/ 10 h 10"/>
                <a:gd name="T14" fmla="*/ 14 w 14"/>
                <a:gd name="T15" fmla="*/ 10 h 10"/>
                <a:gd name="T16" fmla="*/ 13 w 14"/>
                <a:gd name="T17" fmla="*/ 10 h 10"/>
                <a:gd name="T18" fmla="*/ 4 w 14"/>
                <a:gd name="T19" fmla="*/ 5 h 10"/>
                <a:gd name="T20" fmla="*/ 0 w 14"/>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0"/>
                <a:gd name="T35" fmla="*/ 14 w 14"/>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0">
                  <a:moveTo>
                    <a:pt x="0" y="0"/>
                  </a:moveTo>
                  <a:lnTo>
                    <a:pt x="7" y="1"/>
                  </a:lnTo>
                  <a:lnTo>
                    <a:pt x="13" y="3"/>
                  </a:lnTo>
                  <a:lnTo>
                    <a:pt x="14" y="5"/>
                  </a:lnTo>
                  <a:lnTo>
                    <a:pt x="14" y="7"/>
                  </a:lnTo>
                  <a:lnTo>
                    <a:pt x="14" y="8"/>
                  </a:lnTo>
                  <a:lnTo>
                    <a:pt x="14" y="10"/>
                  </a:lnTo>
                  <a:lnTo>
                    <a:pt x="13" y="10"/>
                  </a:lnTo>
                  <a:lnTo>
                    <a:pt x="4"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3" name="Freeform 463"/>
            <p:cNvSpPr>
              <a:spLocks/>
            </p:cNvSpPr>
            <p:nvPr/>
          </p:nvSpPr>
          <p:spPr bwMode="auto">
            <a:xfrm>
              <a:off x="2655" y="2577"/>
              <a:ext cx="17" cy="18"/>
            </a:xfrm>
            <a:custGeom>
              <a:avLst/>
              <a:gdLst>
                <a:gd name="T0" fmla="*/ 4 w 17"/>
                <a:gd name="T1" fmla="*/ 0 h 18"/>
                <a:gd name="T2" fmla="*/ 5 w 17"/>
                <a:gd name="T3" fmla="*/ 1 h 18"/>
                <a:gd name="T4" fmla="*/ 5 w 17"/>
                <a:gd name="T5" fmla="*/ 4 h 18"/>
                <a:gd name="T6" fmla="*/ 11 w 17"/>
                <a:gd name="T7" fmla="*/ 3 h 18"/>
                <a:gd name="T8" fmla="*/ 17 w 17"/>
                <a:gd name="T9" fmla="*/ 3 h 18"/>
                <a:gd name="T10" fmla="*/ 17 w 17"/>
                <a:gd name="T11" fmla="*/ 5 h 18"/>
                <a:gd name="T12" fmla="*/ 17 w 17"/>
                <a:gd name="T13" fmla="*/ 8 h 18"/>
                <a:gd name="T14" fmla="*/ 15 w 17"/>
                <a:gd name="T15" fmla="*/ 10 h 18"/>
                <a:gd name="T16" fmla="*/ 14 w 17"/>
                <a:gd name="T17" fmla="*/ 13 h 18"/>
                <a:gd name="T18" fmla="*/ 10 w 17"/>
                <a:gd name="T19" fmla="*/ 14 h 18"/>
                <a:gd name="T20" fmla="*/ 5 w 17"/>
                <a:gd name="T21" fmla="*/ 18 h 18"/>
                <a:gd name="T22" fmla="*/ 4 w 17"/>
                <a:gd name="T23" fmla="*/ 17 h 18"/>
                <a:gd name="T24" fmla="*/ 3 w 17"/>
                <a:gd name="T25" fmla="*/ 17 h 18"/>
                <a:gd name="T26" fmla="*/ 1 w 17"/>
                <a:gd name="T27" fmla="*/ 10 h 18"/>
                <a:gd name="T28" fmla="*/ 0 w 17"/>
                <a:gd name="T29" fmla="*/ 4 h 18"/>
                <a:gd name="T30" fmla="*/ 3 w 17"/>
                <a:gd name="T31" fmla="*/ 1 h 18"/>
                <a:gd name="T32" fmla="*/ 4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4" y="0"/>
                  </a:moveTo>
                  <a:lnTo>
                    <a:pt x="5" y="1"/>
                  </a:lnTo>
                  <a:lnTo>
                    <a:pt x="5" y="4"/>
                  </a:lnTo>
                  <a:lnTo>
                    <a:pt x="11" y="3"/>
                  </a:lnTo>
                  <a:lnTo>
                    <a:pt x="17" y="3"/>
                  </a:lnTo>
                  <a:lnTo>
                    <a:pt x="17" y="5"/>
                  </a:lnTo>
                  <a:lnTo>
                    <a:pt x="17" y="8"/>
                  </a:lnTo>
                  <a:lnTo>
                    <a:pt x="15" y="10"/>
                  </a:lnTo>
                  <a:lnTo>
                    <a:pt x="14" y="13"/>
                  </a:lnTo>
                  <a:lnTo>
                    <a:pt x="10" y="14"/>
                  </a:lnTo>
                  <a:lnTo>
                    <a:pt x="5" y="18"/>
                  </a:lnTo>
                  <a:lnTo>
                    <a:pt x="4" y="17"/>
                  </a:lnTo>
                  <a:lnTo>
                    <a:pt x="3" y="17"/>
                  </a:lnTo>
                  <a:lnTo>
                    <a:pt x="1" y="10"/>
                  </a:lnTo>
                  <a:lnTo>
                    <a:pt x="0" y="4"/>
                  </a:lnTo>
                  <a:lnTo>
                    <a:pt x="3" y="1"/>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4" name="Freeform 464"/>
            <p:cNvSpPr>
              <a:spLocks/>
            </p:cNvSpPr>
            <p:nvPr/>
          </p:nvSpPr>
          <p:spPr bwMode="auto">
            <a:xfrm>
              <a:off x="3845" y="2580"/>
              <a:ext cx="70" cy="91"/>
            </a:xfrm>
            <a:custGeom>
              <a:avLst/>
              <a:gdLst>
                <a:gd name="T0" fmla="*/ 70 w 70"/>
                <a:gd name="T1" fmla="*/ 55 h 91"/>
                <a:gd name="T2" fmla="*/ 70 w 70"/>
                <a:gd name="T3" fmla="*/ 60 h 91"/>
                <a:gd name="T4" fmla="*/ 70 w 70"/>
                <a:gd name="T5" fmla="*/ 65 h 91"/>
                <a:gd name="T6" fmla="*/ 66 w 70"/>
                <a:gd name="T7" fmla="*/ 65 h 91"/>
                <a:gd name="T8" fmla="*/ 62 w 70"/>
                <a:gd name="T9" fmla="*/ 67 h 91"/>
                <a:gd name="T10" fmla="*/ 63 w 70"/>
                <a:gd name="T11" fmla="*/ 68 h 91"/>
                <a:gd name="T12" fmla="*/ 65 w 70"/>
                <a:gd name="T13" fmla="*/ 71 h 91"/>
                <a:gd name="T14" fmla="*/ 68 w 70"/>
                <a:gd name="T15" fmla="*/ 72 h 91"/>
                <a:gd name="T16" fmla="*/ 69 w 70"/>
                <a:gd name="T17" fmla="*/ 75 h 91"/>
                <a:gd name="T18" fmla="*/ 69 w 70"/>
                <a:gd name="T19" fmla="*/ 77 h 91"/>
                <a:gd name="T20" fmla="*/ 69 w 70"/>
                <a:gd name="T21" fmla="*/ 77 h 91"/>
                <a:gd name="T22" fmla="*/ 49 w 70"/>
                <a:gd name="T23" fmla="*/ 78 h 91"/>
                <a:gd name="T24" fmla="*/ 32 w 70"/>
                <a:gd name="T25" fmla="*/ 81 h 91"/>
                <a:gd name="T26" fmla="*/ 15 w 70"/>
                <a:gd name="T27" fmla="*/ 87 h 91"/>
                <a:gd name="T28" fmla="*/ 0 w 70"/>
                <a:gd name="T29" fmla="*/ 91 h 91"/>
                <a:gd name="T30" fmla="*/ 0 w 70"/>
                <a:gd name="T31" fmla="*/ 91 h 91"/>
                <a:gd name="T32" fmla="*/ 0 w 70"/>
                <a:gd name="T33" fmla="*/ 89 h 91"/>
                <a:gd name="T34" fmla="*/ 0 w 70"/>
                <a:gd name="T35" fmla="*/ 88 h 91"/>
                <a:gd name="T36" fmla="*/ 2 w 70"/>
                <a:gd name="T37" fmla="*/ 85 h 91"/>
                <a:gd name="T38" fmla="*/ 12 w 70"/>
                <a:gd name="T39" fmla="*/ 80 h 91"/>
                <a:gd name="T40" fmla="*/ 25 w 70"/>
                <a:gd name="T41" fmla="*/ 72 h 91"/>
                <a:gd name="T42" fmla="*/ 16 w 70"/>
                <a:gd name="T43" fmla="*/ 71 h 91"/>
                <a:gd name="T44" fmla="*/ 9 w 70"/>
                <a:gd name="T45" fmla="*/ 67 h 91"/>
                <a:gd name="T46" fmla="*/ 12 w 70"/>
                <a:gd name="T47" fmla="*/ 58 h 91"/>
                <a:gd name="T48" fmla="*/ 13 w 70"/>
                <a:gd name="T49" fmla="*/ 51 h 91"/>
                <a:gd name="T50" fmla="*/ 22 w 70"/>
                <a:gd name="T51" fmla="*/ 51 h 91"/>
                <a:gd name="T52" fmla="*/ 30 w 70"/>
                <a:gd name="T53" fmla="*/ 51 h 91"/>
                <a:gd name="T54" fmla="*/ 26 w 70"/>
                <a:gd name="T55" fmla="*/ 37 h 91"/>
                <a:gd name="T56" fmla="*/ 19 w 70"/>
                <a:gd name="T57" fmla="*/ 25 h 91"/>
                <a:gd name="T58" fmla="*/ 10 w 70"/>
                <a:gd name="T59" fmla="*/ 12 h 91"/>
                <a:gd name="T60" fmla="*/ 5 w 70"/>
                <a:gd name="T61" fmla="*/ 1 h 91"/>
                <a:gd name="T62" fmla="*/ 5 w 70"/>
                <a:gd name="T63" fmla="*/ 0 h 91"/>
                <a:gd name="T64" fmla="*/ 5 w 70"/>
                <a:gd name="T65" fmla="*/ 0 h 91"/>
                <a:gd name="T66" fmla="*/ 9 w 70"/>
                <a:gd name="T67" fmla="*/ 0 h 91"/>
                <a:gd name="T68" fmla="*/ 15 w 70"/>
                <a:gd name="T69" fmla="*/ 0 h 91"/>
                <a:gd name="T70" fmla="*/ 15 w 70"/>
                <a:gd name="T71" fmla="*/ 4 h 91"/>
                <a:gd name="T72" fmla="*/ 15 w 70"/>
                <a:gd name="T73" fmla="*/ 8 h 91"/>
                <a:gd name="T74" fmla="*/ 16 w 70"/>
                <a:gd name="T75" fmla="*/ 8 h 91"/>
                <a:gd name="T76" fmla="*/ 19 w 70"/>
                <a:gd name="T77" fmla="*/ 8 h 91"/>
                <a:gd name="T78" fmla="*/ 23 w 70"/>
                <a:gd name="T79" fmla="*/ 5 h 91"/>
                <a:gd name="T80" fmla="*/ 26 w 70"/>
                <a:gd name="T81" fmla="*/ 2 h 91"/>
                <a:gd name="T82" fmla="*/ 32 w 70"/>
                <a:gd name="T83" fmla="*/ 1 h 91"/>
                <a:gd name="T84" fmla="*/ 38 w 70"/>
                <a:gd name="T85" fmla="*/ 1 h 91"/>
                <a:gd name="T86" fmla="*/ 39 w 70"/>
                <a:gd name="T87" fmla="*/ 8 h 91"/>
                <a:gd name="T88" fmla="*/ 40 w 70"/>
                <a:gd name="T89" fmla="*/ 15 h 91"/>
                <a:gd name="T90" fmla="*/ 42 w 70"/>
                <a:gd name="T91" fmla="*/ 24 h 91"/>
                <a:gd name="T92" fmla="*/ 46 w 70"/>
                <a:gd name="T93" fmla="*/ 31 h 91"/>
                <a:gd name="T94" fmla="*/ 49 w 70"/>
                <a:gd name="T95" fmla="*/ 38 h 91"/>
                <a:gd name="T96" fmla="*/ 53 w 70"/>
                <a:gd name="T97" fmla="*/ 45 h 91"/>
                <a:gd name="T98" fmla="*/ 58 w 70"/>
                <a:gd name="T99" fmla="*/ 51 h 91"/>
                <a:gd name="T100" fmla="*/ 62 w 70"/>
                <a:gd name="T101" fmla="*/ 55 h 91"/>
                <a:gd name="T102" fmla="*/ 66 w 70"/>
                <a:gd name="T103" fmla="*/ 55 h 91"/>
                <a:gd name="T104" fmla="*/ 70 w 70"/>
                <a:gd name="T105" fmla="*/ 55 h 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0"/>
                <a:gd name="T160" fmla="*/ 0 h 91"/>
                <a:gd name="T161" fmla="*/ 70 w 70"/>
                <a:gd name="T162" fmla="*/ 91 h 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0" h="91">
                  <a:moveTo>
                    <a:pt x="70" y="55"/>
                  </a:moveTo>
                  <a:lnTo>
                    <a:pt x="70" y="60"/>
                  </a:lnTo>
                  <a:lnTo>
                    <a:pt x="70" y="65"/>
                  </a:lnTo>
                  <a:lnTo>
                    <a:pt x="66" y="65"/>
                  </a:lnTo>
                  <a:lnTo>
                    <a:pt x="62" y="67"/>
                  </a:lnTo>
                  <a:lnTo>
                    <a:pt x="63" y="68"/>
                  </a:lnTo>
                  <a:lnTo>
                    <a:pt x="65" y="71"/>
                  </a:lnTo>
                  <a:lnTo>
                    <a:pt x="68" y="72"/>
                  </a:lnTo>
                  <a:lnTo>
                    <a:pt x="69" y="75"/>
                  </a:lnTo>
                  <a:lnTo>
                    <a:pt x="69" y="77"/>
                  </a:lnTo>
                  <a:lnTo>
                    <a:pt x="49" y="78"/>
                  </a:lnTo>
                  <a:lnTo>
                    <a:pt x="32" y="81"/>
                  </a:lnTo>
                  <a:lnTo>
                    <a:pt x="15" y="87"/>
                  </a:lnTo>
                  <a:lnTo>
                    <a:pt x="0" y="91"/>
                  </a:lnTo>
                  <a:lnTo>
                    <a:pt x="0" y="89"/>
                  </a:lnTo>
                  <a:lnTo>
                    <a:pt x="0" y="88"/>
                  </a:lnTo>
                  <a:lnTo>
                    <a:pt x="2" y="85"/>
                  </a:lnTo>
                  <a:lnTo>
                    <a:pt x="12" y="80"/>
                  </a:lnTo>
                  <a:lnTo>
                    <a:pt x="25" y="72"/>
                  </a:lnTo>
                  <a:lnTo>
                    <a:pt x="16" y="71"/>
                  </a:lnTo>
                  <a:lnTo>
                    <a:pt x="9" y="67"/>
                  </a:lnTo>
                  <a:lnTo>
                    <a:pt x="12" y="58"/>
                  </a:lnTo>
                  <a:lnTo>
                    <a:pt x="13" y="51"/>
                  </a:lnTo>
                  <a:lnTo>
                    <a:pt x="22" y="51"/>
                  </a:lnTo>
                  <a:lnTo>
                    <a:pt x="30" y="51"/>
                  </a:lnTo>
                  <a:lnTo>
                    <a:pt x="26" y="37"/>
                  </a:lnTo>
                  <a:lnTo>
                    <a:pt x="19" y="25"/>
                  </a:lnTo>
                  <a:lnTo>
                    <a:pt x="10" y="12"/>
                  </a:lnTo>
                  <a:lnTo>
                    <a:pt x="5" y="1"/>
                  </a:lnTo>
                  <a:lnTo>
                    <a:pt x="5" y="0"/>
                  </a:lnTo>
                  <a:lnTo>
                    <a:pt x="9" y="0"/>
                  </a:lnTo>
                  <a:lnTo>
                    <a:pt x="15" y="0"/>
                  </a:lnTo>
                  <a:lnTo>
                    <a:pt x="15" y="4"/>
                  </a:lnTo>
                  <a:lnTo>
                    <a:pt x="15" y="8"/>
                  </a:lnTo>
                  <a:lnTo>
                    <a:pt x="16" y="8"/>
                  </a:lnTo>
                  <a:lnTo>
                    <a:pt x="19" y="8"/>
                  </a:lnTo>
                  <a:lnTo>
                    <a:pt x="23" y="5"/>
                  </a:lnTo>
                  <a:lnTo>
                    <a:pt x="26" y="2"/>
                  </a:lnTo>
                  <a:lnTo>
                    <a:pt x="32" y="1"/>
                  </a:lnTo>
                  <a:lnTo>
                    <a:pt x="38" y="1"/>
                  </a:lnTo>
                  <a:lnTo>
                    <a:pt x="39" y="8"/>
                  </a:lnTo>
                  <a:lnTo>
                    <a:pt x="40" y="15"/>
                  </a:lnTo>
                  <a:lnTo>
                    <a:pt x="42" y="24"/>
                  </a:lnTo>
                  <a:lnTo>
                    <a:pt x="46" y="31"/>
                  </a:lnTo>
                  <a:lnTo>
                    <a:pt x="49" y="38"/>
                  </a:lnTo>
                  <a:lnTo>
                    <a:pt x="53" y="45"/>
                  </a:lnTo>
                  <a:lnTo>
                    <a:pt x="58" y="51"/>
                  </a:lnTo>
                  <a:lnTo>
                    <a:pt x="62" y="55"/>
                  </a:lnTo>
                  <a:lnTo>
                    <a:pt x="66" y="55"/>
                  </a:lnTo>
                  <a:lnTo>
                    <a:pt x="70" y="55"/>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5" name="Freeform 465"/>
            <p:cNvSpPr>
              <a:spLocks/>
            </p:cNvSpPr>
            <p:nvPr/>
          </p:nvSpPr>
          <p:spPr bwMode="auto">
            <a:xfrm>
              <a:off x="2359" y="2610"/>
              <a:ext cx="9" cy="4"/>
            </a:xfrm>
            <a:custGeom>
              <a:avLst/>
              <a:gdLst>
                <a:gd name="T0" fmla="*/ 0 w 9"/>
                <a:gd name="T1" fmla="*/ 0 h 4"/>
                <a:gd name="T2" fmla="*/ 4 w 9"/>
                <a:gd name="T3" fmla="*/ 0 h 4"/>
                <a:gd name="T4" fmla="*/ 9 w 9"/>
                <a:gd name="T5" fmla="*/ 0 h 4"/>
                <a:gd name="T6" fmla="*/ 7 w 9"/>
                <a:gd name="T7" fmla="*/ 1 h 4"/>
                <a:gd name="T8" fmla="*/ 7 w 9"/>
                <a:gd name="T9" fmla="*/ 2 h 4"/>
                <a:gd name="T10" fmla="*/ 6 w 9"/>
                <a:gd name="T11" fmla="*/ 2 h 4"/>
                <a:gd name="T12" fmla="*/ 4 w 9"/>
                <a:gd name="T13" fmla="*/ 2 h 4"/>
                <a:gd name="T14" fmla="*/ 2 w 9"/>
                <a:gd name="T15" fmla="*/ 4 h 4"/>
                <a:gd name="T16" fmla="*/ 0 w 9"/>
                <a:gd name="T17" fmla="*/ 4 h 4"/>
                <a:gd name="T18" fmla="*/ 0 w 9"/>
                <a:gd name="T19" fmla="*/ 2 h 4"/>
                <a:gd name="T20" fmla="*/ 0 w 9"/>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4"/>
                <a:gd name="T35" fmla="*/ 9 w 9"/>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4">
                  <a:moveTo>
                    <a:pt x="0" y="0"/>
                  </a:moveTo>
                  <a:lnTo>
                    <a:pt x="4" y="0"/>
                  </a:lnTo>
                  <a:lnTo>
                    <a:pt x="9" y="0"/>
                  </a:lnTo>
                  <a:lnTo>
                    <a:pt x="7" y="1"/>
                  </a:lnTo>
                  <a:lnTo>
                    <a:pt x="7" y="2"/>
                  </a:lnTo>
                  <a:lnTo>
                    <a:pt x="6" y="2"/>
                  </a:lnTo>
                  <a:lnTo>
                    <a:pt x="4" y="2"/>
                  </a:lnTo>
                  <a:lnTo>
                    <a:pt x="2" y="4"/>
                  </a:lnTo>
                  <a:lnTo>
                    <a:pt x="0" y="4"/>
                  </a:lnTo>
                  <a:lnTo>
                    <a:pt x="0"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6" name="Freeform 466"/>
            <p:cNvSpPr>
              <a:spLocks/>
            </p:cNvSpPr>
            <p:nvPr/>
          </p:nvSpPr>
          <p:spPr bwMode="auto">
            <a:xfrm>
              <a:off x="3798" y="2611"/>
              <a:ext cx="49" cy="40"/>
            </a:xfrm>
            <a:custGeom>
              <a:avLst/>
              <a:gdLst>
                <a:gd name="T0" fmla="*/ 23 w 49"/>
                <a:gd name="T1" fmla="*/ 0 h 40"/>
                <a:gd name="T2" fmla="*/ 36 w 49"/>
                <a:gd name="T3" fmla="*/ 1 h 40"/>
                <a:gd name="T4" fmla="*/ 49 w 49"/>
                <a:gd name="T5" fmla="*/ 1 h 40"/>
                <a:gd name="T6" fmla="*/ 49 w 49"/>
                <a:gd name="T7" fmla="*/ 3 h 40"/>
                <a:gd name="T8" fmla="*/ 49 w 49"/>
                <a:gd name="T9" fmla="*/ 3 h 40"/>
                <a:gd name="T10" fmla="*/ 45 w 49"/>
                <a:gd name="T11" fmla="*/ 14 h 40"/>
                <a:gd name="T12" fmla="*/ 42 w 49"/>
                <a:gd name="T13" fmla="*/ 27 h 40"/>
                <a:gd name="T14" fmla="*/ 35 w 49"/>
                <a:gd name="T15" fmla="*/ 31 h 40"/>
                <a:gd name="T16" fmla="*/ 25 w 49"/>
                <a:gd name="T17" fmla="*/ 36 h 40"/>
                <a:gd name="T18" fmla="*/ 20 w 49"/>
                <a:gd name="T19" fmla="*/ 39 h 40"/>
                <a:gd name="T20" fmla="*/ 15 w 49"/>
                <a:gd name="T21" fmla="*/ 40 h 40"/>
                <a:gd name="T22" fmla="*/ 10 w 49"/>
                <a:gd name="T23" fmla="*/ 40 h 40"/>
                <a:gd name="T24" fmla="*/ 6 w 49"/>
                <a:gd name="T25" fmla="*/ 40 h 40"/>
                <a:gd name="T26" fmla="*/ 3 w 49"/>
                <a:gd name="T27" fmla="*/ 39 h 40"/>
                <a:gd name="T28" fmla="*/ 0 w 49"/>
                <a:gd name="T29" fmla="*/ 37 h 40"/>
                <a:gd name="T30" fmla="*/ 5 w 49"/>
                <a:gd name="T31" fmla="*/ 23 h 40"/>
                <a:gd name="T32" fmla="*/ 10 w 49"/>
                <a:gd name="T33" fmla="*/ 9 h 40"/>
                <a:gd name="T34" fmla="*/ 17 w 49"/>
                <a:gd name="T35" fmla="*/ 6 h 40"/>
                <a:gd name="T36" fmla="*/ 23 w 49"/>
                <a:gd name="T37" fmla="*/ 0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40"/>
                <a:gd name="T59" fmla="*/ 49 w 49"/>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40">
                  <a:moveTo>
                    <a:pt x="23" y="0"/>
                  </a:moveTo>
                  <a:lnTo>
                    <a:pt x="36" y="1"/>
                  </a:lnTo>
                  <a:lnTo>
                    <a:pt x="49" y="1"/>
                  </a:lnTo>
                  <a:lnTo>
                    <a:pt x="49" y="3"/>
                  </a:lnTo>
                  <a:lnTo>
                    <a:pt x="45" y="14"/>
                  </a:lnTo>
                  <a:lnTo>
                    <a:pt x="42" y="27"/>
                  </a:lnTo>
                  <a:lnTo>
                    <a:pt x="35" y="31"/>
                  </a:lnTo>
                  <a:lnTo>
                    <a:pt x="25" y="36"/>
                  </a:lnTo>
                  <a:lnTo>
                    <a:pt x="20" y="39"/>
                  </a:lnTo>
                  <a:lnTo>
                    <a:pt x="15" y="40"/>
                  </a:lnTo>
                  <a:lnTo>
                    <a:pt x="10" y="40"/>
                  </a:lnTo>
                  <a:lnTo>
                    <a:pt x="6" y="40"/>
                  </a:lnTo>
                  <a:lnTo>
                    <a:pt x="3" y="39"/>
                  </a:lnTo>
                  <a:lnTo>
                    <a:pt x="0" y="37"/>
                  </a:lnTo>
                  <a:lnTo>
                    <a:pt x="5" y="23"/>
                  </a:lnTo>
                  <a:lnTo>
                    <a:pt x="10" y="9"/>
                  </a:lnTo>
                  <a:lnTo>
                    <a:pt x="17" y="6"/>
                  </a:lnTo>
                  <a:lnTo>
                    <a:pt x="2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7" name="Freeform 467"/>
            <p:cNvSpPr>
              <a:spLocks/>
            </p:cNvSpPr>
            <p:nvPr/>
          </p:nvSpPr>
          <p:spPr bwMode="auto">
            <a:xfrm>
              <a:off x="2643" y="2620"/>
              <a:ext cx="12" cy="18"/>
            </a:xfrm>
            <a:custGeom>
              <a:avLst/>
              <a:gdLst>
                <a:gd name="T0" fmla="*/ 7 w 12"/>
                <a:gd name="T1" fmla="*/ 0 h 18"/>
                <a:gd name="T2" fmla="*/ 10 w 12"/>
                <a:gd name="T3" fmla="*/ 0 h 18"/>
                <a:gd name="T4" fmla="*/ 12 w 12"/>
                <a:gd name="T5" fmla="*/ 0 h 18"/>
                <a:gd name="T6" fmla="*/ 10 w 12"/>
                <a:gd name="T7" fmla="*/ 5 h 18"/>
                <a:gd name="T8" fmla="*/ 9 w 12"/>
                <a:gd name="T9" fmla="*/ 10 h 18"/>
                <a:gd name="T10" fmla="*/ 6 w 12"/>
                <a:gd name="T11" fmla="*/ 14 h 18"/>
                <a:gd name="T12" fmla="*/ 3 w 12"/>
                <a:gd name="T13" fmla="*/ 18 h 18"/>
                <a:gd name="T14" fmla="*/ 2 w 12"/>
                <a:gd name="T15" fmla="*/ 17 h 18"/>
                <a:gd name="T16" fmla="*/ 0 w 12"/>
                <a:gd name="T17" fmla="*/ 17 h 18"/>
                <a:gd name="T18" fmla="*/ 0 w 12"/>
                <a:gd name="T19" fmla="*/ 12 h 18"/>
                <a:gd name="T20" fmla="*/ 0 w 12"/>
                <a:gd name="T21" fmla="*/ 7 h 18"/>
                <a:gd name="T22" fmla="*/ 3 w 12"/>
                <a:gd name="T23" fmla="*/ 4 h 18"/>
                <a:gd name="T24" fmla="*/ 7 w 12"/>
                <a:gd name="T25" fmla="*/ 0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8"/>
                <a:gd name="T41" fmla="*/ 12 w 12"/>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8">
                  <a:moveTo>
                    <a:pt x="7" y="0"/>
                  </a:moveTo>
                  <a:lnTo>
                    <a:pt x="10" y="0"/>
                  </a:lnTo>
                  <a:lnTo>
                    <a:pt x="12" y="0"/>
                  </a:lnTo>
                  <a:lnTo>
                    <a:pt x="10" y="5"/>
                  </a:lnTo>
                  <a:lnTo>
                    <a:pt x="9" y="10"/>
                  </a:lnTo>
                  <a:lnTo>
                    <a:pt x="6" y="14"/>
                  </a:lnTo>
                  <a:lnTo>
                    <a:pt x="3" y="18"/>
                  </a:lnTo>
                  <a:lnTo>
                    <a:pt x="2" y="17"/>
                  </a:lnTo>
                  <a:lnTo>
                    <a:pt x="0" y="17"/>
                  </a:lnTo>
                  <a:lnTo>
                    <a:pt x="0" y="12"/>
                  </a:lnTo>
                  <a:lnTo>
                    <a:pt x="0" y="7"/>
                  </a:lnTo>
                  <a:lnTo>
                    <a:pt x="3" y="4"/>
                  </a:lnTo>
                  <a:lnTo>
                    <a:pt x="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8" name="Freeform 468"/>
            <p:cNvSpPr>
              <a:spLocks/>
            </p:cNvSpPr>
            <p:nvPr/>
          </p:nvSpPr>
          <p:spPr bwMode="auto">
            <a:xfrm>
              <a:off x="3317" y="2654"/>
              <a:ext cx="63" cy="57"/>
            </a:xfrm>
            <a:custGeom>
              <a:avLst/>
              <a:gdLst>
                <a:gd name="T0" fmla="*/ 36 w 63"/>
                <a:gd name="T1" fmla="*/ 0 h 57"/>
                <a:gd name="T2" fmla="*/ 39 w 63"/>
                <a:gd name="T3" fmla="*/ 3 h 57"/>
                <a:gd name="T4" fmla="*/ 39 w 63"/>
                <a:gd name="T5" fmla="*/ 6 h 57"/>
                <a:gd name="T6" fmla="*/ 39 w 63"/>
                <a:gd name="T7" fmla="*/ 7 h 57"/>
                <a:gd name="T8" fmla="*/ 37 w 63"/>
                <a:gd name="T9" fmla="*/ 10 h 57"/>
                <a:gd name="T10" fmla="*/ 34 w 63"/>
                <a:gd name="T11" fmla="*/ 14 h 57"/>
                <a:gd name="T12" fmla="*/ 30 w 63"/>
                <a:gd name="T13" fmla="*/ 17 h 57"/>
                <a:gd name="T14" fmla="*/ 34 w 63"/>
                <a:gd name="T15" fmla="*/ 17 h 57"/>
                <a:gd name="T16" fmla="*/ 37 w 63"/>
                <a:gd name="T17" fmla="*/ 17 h 57"/>
                <a:gd name="T18" fmla="*/ 37 w 63"/>
                <a:gd name="T19" fmla="*/ 21 h 57"/>
                <a:gd name="T20" fmla="*/ 37 w 63"/>
                <a:gd name="T21" fmla="*/ 25 h 57"/>
                <a:gd name="T22" fmla="*/ 40 w 63"/>
                <a:gd name="T23" fmla="*/ 24 h 57"/>
                <a:gd name="T24" fmla="*/ 43 w 63"/>
                <a:gd name="T25" fmla="*/ 21 h 57"/>
                <a:gd name="T26" fmla="*/ 47 w 63"/>
                <a:gd name="T27" fmla="*/ 20 h 57"/>
                <a:gd name="T28" fmla="*/ 53 w 63"/>
                <a:gd name="T29" fmla="*/ 18 h 57"/>
                <a:gd name="T30" fmla="*/ 57 w 63"/>
                <a:gd name="T31" fmla="*/ 20 h 57"/>
                <a:gd name="T32" fmla="*/ 63 w 63"/>
                <a:gd name="T33" fmla="*/ 21 h 57"/>
                <a:gd name="T34" fmla="*/ 59 w 63"/>
                <a:gd name="T35" fmla="*/ 38 h 57"/>
                <a:gd name="T36" fmla="*/ 56 w 63"/>
                <a:gd name="T37" fmla="*/ 57 h 57"/>
                <a:gd name="T38" fmla="*/ 50 w 63"/>
                <a:gd name="T39" fmla="*/ 57 h 57"/>
                <a:gd name="T40" fmla="*/ 44 w 63"/>
                <a:gd name="T41" fmla="*/ 57 h 57"/>
                <a:gd name="T42" fmla="*/ 43 w 63"/>
                <a:gd name="T43" fmla="*/ 57 h 57"/>
                <a:gd name="T44" fmla="*/ 40 w 63"/>
                <a:gd name="T45" fmla="*/ 55 h 57"/>
                <a:gd name="T46" fmla="*/ 40 w 63"/>
                <a:gd name="T47" fmla="*/ 51 h 57"/>
                <a:gd name="T48" fmla="*/ 39 w 63"/>
                <a:gd name="T49" fmla="*/ 48 h 57"/>
                <a:gd name="T50" fmla="*/ 37 w 63"/>
                <a:gd name="T51" fmla="*/ 50 h 57"/>
                <a:gd name="T52" fmla="*/ 34 w 63"/>
                <a:gd name="T53" fmla="*/ 51 h 57"/>
                <a:gd name="T54" fmla="*/ 32 w 63"/>
                <a:gd name="T55" fmla="*/ 55 h 57"/>
                <a:gd name="T56" fmla="*/ 27 w 63"/>
                <a:gd name="T57" fmla="*/ 57 h 57"/>
                <a:gd name="T58" fmla="*/ 24 w 63"/>
                <a:gd name="T59" fmla="*/ 51 h 57"/>
                <a:gd name="T60" fmla="*/ 22 w 63"/>
                <a:gd name="T61" fmla="*/ 45 h 57"/>
                <a:gd name="T62" fmla="*/ 12 w 63"/>
                <a:gd name="T63" fmla="*/ 45 h 57"/>
                <a:gd name="T64" fmla="*/ 2 w 63"/>
                <a:gd name="T65" fmla="*/ 47 h 57"/>
                <a:gd name="T66" fmla="*/ 0 w 63"/>
                <a:gd name="T67" fmla="*/ 41 h 57"/>
                <a:gd name="T68" fmla="*/ 0 w 63"/>
                <a:gd name="T69" fmla="*/ 37 h 57"/>
                <a:gd name="T70" fmla="*/ 9 w 63"/>
                <a:gd name="T71" fmla="*/ 30 h 57"/>
                <a:gd name="T72" fmla="*/ 20 w 63"/>
                <a:gd name="T73" fmla="*/ 20 h 57"/>
                <a:gd name="T74" fmla="*/ 30 w 63"/>
                <a:gd name="T75" fmla="*/ 10 h 57"/>
                <a:gd name="T76" fmla="*/ 36 w 63"/>
                <a:gd name="T77" fmla="*/ 0 h 5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
                <a:gd name="T118" fmla="*/ 0 h 57"/>
                <a:gd name="T119" fmla="*/ 63 w 63"/>
                <a:gd name="T120" fmla="*/ 57 h 5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 h="57">
                  <a:moveTo>
                    <a:pt x="36" y="0"/>
                  </a:moveTo>
                  <a:lnTo>
                    <a:pt x="39" y="3"/>
                  </a:lnTo>
                  <a:lnTo>
                    <a:pt x="39" y="6"/>
                  </a:lnTo>
                  <a:lnTo>
                    <a:pt x="39" y="7"/>
                  </a:lnTo>
                  <a:lnTo>
                    <a:pt x="37" y="10"/>
                  </a:lnTo>
                  <a:lnTo>
                    <a:pt x="34" y="14"/>
                  </a:lnTo>
                  <a:lnTo>
                    <a:pt x="30" y="17"/>
                  </a:lnTo>
                  <a:lnTo>
                    <a:pt x="34" y="17"/>
                  </a:lnTo>
                  <a:lnTo>
                    <a:pt x="37" y="17"/>
                  </a:lnTo>
                  <a:lnTo>
                    <a:pt x="37" y="21"/>
                  </a:lnTo>
                  <a:lnTo>
                    <a:pt x="37" y="25"/>
                  </a:lnTo>
                  <a:lnTo>
                    <a:pt x="40" y="24"/>
                  </a:lnTo>
                  <a:lnTo>
                    <a:pt x="43" y="21"/>
                  </a:lnTo>
                  <a:lnTo>
                    <a:pt x="47" y="20"/>
                  </a:lnTo>
                  <a:lnTo>
                    <a:pt x="53" y="18"/>
                  </a:lnTo>
                  <a:lnTo>
                    <a:pt x="57" y="20"/>
                  </a:lnTo>
                  <a:lnTo>
                    <a:pt x="63" y="21"/>
                  </a:lnTo>
                  <a:lnTo>
                    <a:pt x="59" y="38"/>
                  </a:lnTo>
                  <a:lnTo>
                    <a:pt x="56" y="57"/>
                  </a:lnTo>
                  <a:lnTo>
                    <a:pt x="50" y="57"/>
                  </a:lnTo>
                  <a:lnTo>
                    <a:pt x="44" y="57"/>
                  </a:lnTo>
                  <a:lnTo>
                    <a:pt x="43" y="57"/>
                  </a:lnTo>
                  <a:lnTo>
                    <a:pt x="40" y="55"/>
                  </a:lnTo>
                  <a:lnTo>
                    <a:pt x="40" y="51"/>
                  </a:lnTo>
                  <a:lnTo>
                    <a:pt x="39" y="48"/>
                  </a:lnTo>
                  <a:lnTo>
                    <a:pt x="37" y="50"/>
                  </a:lnTo>
                  <a:lnTo>
                    <a:pt x="34" y="51"/>
                  </a:lnTo>
                  <a:lnTo>
                    <a:pt x="32" y="55"/>
                  </a:lnTo>
                  <a:lnTo>
                    <a:pt x="27" y="57"/>
                  </a:lnTo>
                  <a:lnTo>
                    <a:pt x="24" y="51"/>
                  </a:lnTo>
                  <a:lnTo>
                    <a:pt x="22" y="45"/>
                  </a:lnTo>
                  <a:lnTo>
                    <a:pt x="12" y="45"/>
                  </a:lnTo>
                  <a:lnTo>
                    <a:pt x="2" y="47"/>
                  </a:lnTo>
                  <a:lnTo>
                    <a:pt x="0" y="41"/>
                  </a:lnTo>
                  <a:lnTo>
                    <a:pt x="0" y="37"/>
                  </a:lnTo>
                  <a:lnTo>
                    <a:pt x="9" y="30"/>
                  </a:lnTo>
                  <a:lnTo>
                    <a:pt x="20" y="20"/>
                  </a:lnTo>
                  <a:lnTo>
                    <a:pt x="30" y="10"/>
                  </a:lnTo>
                  <a:lnTo>
                    <a:pt x="3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9" name="Freeform 469"/>
            <p:cNvSpPr>
              <a:spLocks/>
            </p:cNvSpPr>
            <p:nvPr/>
          </p:nvSpPr>
          <p:spPr bwMode="auto">
            <a:xfrm>
              <a:off x="2987" y="2684"/>
              <a:ext cx="106" cy="85"/>
            </a:xfrm>
            <a:custGeom>
              <a:avLst/>
              <a:gdLst>
                <a:gd name="T0" fmla="*/ 43 w 106"/>
                <a:gd name="T1" fmla="*/ 0 h 85"/>
                <a:gd name="T2" fmla="*/ 39 w 106"/>
                <a:gd name="T3" fmla="*/ 3 h 85"/>
                <a:gd name="T4" fmla="*/ 33 w 106"/>
                <a:gd name="T5" fmla="*/ 7 h 85"/>
                <a:gd name="T6" fmla="*/ 26 w 106"/>
                <a:gd name="T7" fmla="*/ 8 h 85"/>
                <a:gd name="T8" fmla="*/ 20 w 106"/>
                <a:gd name="T9" fmla="*/ 11 h 85"/>
                <a:gd name="T10" fmla="*/ 15 w 106"/>
                <a:gd name="T11" fmla="*/ 14 h 85"/>
                <a:gd name="T12" fmla="*/ 9 w 106"/>
                <a:gd name="T13" fmla="*/ 17 h 85"/>
                <a:gd name="T14" fmla="*/ 5 w 106"/>
                <a:gd name="T15" fmla="*/ 21 h 85"/>
                <a:gd name="T16" fmla="*/ 0 w 106"/>
                <a:gd name="T17" fmla="*/ 27 h 85"/>
                <a:gd name="T18" fmla="*/ 2 w 106"/>
                <a:gd name="T19" fmla="*/ 28 h 85"/>
                <a:gd name="T20" fmla="*/ 2 w 106"/>
                <a:gd name="T21" fmla="*/ 30 h 85"/>
                <a:gd name="T22" fmla="*/ 10 w 106"/>
                <a:gd name="T23" fmla="*/ 28 h 85"/>
                <a:gd name="T24" fmla="*/ 17 w 106"/>
                <a:gd name="T25" fmla="*/ 27 h 85"/>
                <a:gd name="T26" fmla="*/ 22 w 106"/>
                <a:gd name="T27" fmla="*/ 23 h 85"/>
                <a:gd name="T28" fmla="*/ 29 w 106"/>
                <a:gd name="T29" fmla="*/ 20 h 85"/>
                <a:gd name="T30" fmla="*/ 45 w 106"/>
                <a:gd name="T31" fmla="*/ 25 h 85"/>
                <a:gd name="T32" fmla="*/ 63 w 106"/>
                <a:gd name="T33" fmla="*/ 31 h 85"/>
                <a:gd name="T34" fmla="*/ 62 w 106"/>
                <a:gd name="T35" fmla="*/ 33 h 85"/>
                <a:gd name="T36" fmla="*/ 62 w 106"/>
                <a:gd name="T37" fmla="*/ 34 h 85"/>
                <a:gd name="T38" fmla="*/ 50 w 106"/>
                <a:gd name="T39" fmla="*/ 37 h 85"/>
                <a:gd name="T40" fmla="*/ 42 w 106"/>
                <a:gd name="T41" fmla="*/ 41 h 85"/>
                <a:gd name="T42" fmla="*/ 33 w 106"/>
                <a:gd name="T43" fmla="*/ 45 h 85"/>
                <a:gd name="T44" fmla="*/ 27 w 106"/>
                <a:gd name="T45" fmla="*/ 51 h 85"/>
                <a:gd name="T46" fmla="*/ 22 w 106"/>
                <a:gd name="T47" fmla="*/ 58 h 85"/>
                <a:gd name="T48" fmla="*/ 17 w 106"/>
                <a:gd name="T49" fmla="*/ 65 h 85"/>
                <a:gd name="T50" fmla="*/ 13 w 106"/>
                <a:gd name="T51" fmla="*/ 74 h 85"/>
                <a:gd name="T52" fmla="*/ 10 w 106"/>
                <a:gd name="T53" fmla="*/ 84 h 85"/>
                <a:gd name="T54" fmla="*/ 10 w 106"/>
                <a:gd name="T55" fmla="*/ 85 h 85"/>
                <a:gd name="T56" fmla="*/ 12 w 106"/>
                <a:gd name="T57" fmla="*/ 85 h 85"/>
                <a:gd name="T58" fmla="*/ 17 w 106"/>
                <a:gd name="T59" fmla="*/ 85 h 85"/>
                <a:gd name="T60" fmla="*/ 23 w 106"/>
                <a:gd name="T61" fmla="*/ 85 h 85"/>
                <a:gd name="T62" fmla="*/ 30 w 106"/>
                <a:gd name="T63" fmla="*/ 70 h 85"/>
                <a:gd name="T64" fmla="*/ 37 w 106"/>
                <a:gd name="T65" fmla="*/ 55 h 85"/>
                <a:gd name="T66" fmla="*/ 43 w 106"/>
                <a:gd name="T67" fmla="*/ 50 h 85"/>
                <a:gd name="T68" fmla="*/ 49 w 106"/>
                <a:gd name="T69" fmla="*/ 45 h 85"/>
                <a:gd name="T70" fmla="*/ 56 w 106"/>
                <a:gd name="T71" fmla="*/ 41 h 85"/>
                <a:gd name="T72" fmla="*/ 66 w 106"/>
                <a:gd name="T73" fmla="*/ 38 h 85"/>
                <a:gd name="T74" fmla="*/ 66 w 106"/>
                <a:gd name="T75" fmla="*/ 40 h 85"/>
                <a:gd name="T76" fmla="*/ 66 w 106"/>
                <a:gd name="T77" fmla="*/ 41 h 85"/>
                <a:gd name="T78" fmla="*/ 67 w 106"/>
                <a:gd name="T79" fmla="*/ 48 h 85"/>
                <a:gd name="T80" fmla="*/ 66 w 106"/>
                <a:gd name="T81" fmla="*/ 54 h 85"/>
                <a:gd name="T82" fmla="*/ 65 w 106"/>
                <a:gd name="T83" fmla="*/ 60 h 85"/>
                <a:gd name="T84" fmla="*/ 63 w 106"/>
                <a:gd name="T85" fmla="*/ 65 h 85"/>
                <a:gd name="T86" fmla="*/ 70 w 106"/>
                <a:gd name="T87" fmla="*/ 65 h 85"/>
                <a:gd name="T88" fmla="*/ 77 w 106"/>
                <a:gd name="T89" fmla="*/ 67 h 85"/>
                <a:gd name="T90" fmla="*/ 85 w 106"/>
                <a:gd name="T91" fmla="*/ 58 h 85"/>
                <a:gd name="T92" fmla="*/ 92 w 106"/>
                <a:gd name="T93" fmla="*/ 48 h 85"/>
                <a:gd name="T94" fmla="*/ 97 w 106"/>
                <a:gd name="T95" fmla="*/ 51 h 85"/>
                <a:gd name="T96" fmla="*/ 105 w 106"/>
                <a:gd name="T97" fmla="*/ 50 h 85"/>
                <a:gd name="T98" fmla="*/ 106 w 106"/>
                <a:gd name="T99" fmla="*/ 48 h 85"/>
                <a:gd name="T100" fmla="*/ 106 w 106"/>
                <a:gd name="T101" fmla="*/ 47 h 85"/>
                <a:gd name="T102" fmla="*/ 87 w 106"/>
                <a:gd name="T103" fmla="*/ 35 h 85"/>
                <a:gd name="T104" fmla="*/ 70 w 106"/>
                <a:gd name="T105" fmla="*/ 25 h 85"/>
                <a:gd name="T106" fmla="*/ 72 w 106"/>
                <a:gd name="T107" fmla="*/ 20 h 85"/>
                <a:gd name="T108" fmla="*/ 73 w 106"/>
                <a:gd name="T109" fmla="*/ 15 h 85"/>
                <a:gd name="T110" fmla="*/ 66 w 106"/>
                <a:gd name="T111" fmla="*/ 8 h 85"/>
                <a:gd name="T112" fmla="*/ 59 w 106"/>
                <a:gd name="T113" fmla="*/ 3 h 85"/>
                <a:gd name="T114" fmla="*/ 52 w 106"/>
                <a:gd name="T115" fmla="*/ 1 h 85"/>
                <a:gd name="T116" fmla="*/ 43 w 106"/>
                <a:gd name="T117" fmla="*/ 0 h 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6"/>
                <a:gd name="T178" fmla="*/ 0 h 85"/>
                <a:gd name="T179" fmla="*/ 106 w 106"/>
                <a:gd name="T180" fmla="*/ 85 h 8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6" h="85">
                  <a:moveTo>
                    <a:pt x="43" y="0"/>
                  </a:moveTo>
                  <a:lnTo>
                    <a:pt x="39" y="3"/>
                  </a:lnTo>
                  <a:lnTo>
                    <a:pt x="33" y="7"/>
                  </a:lnTo>
                  <a:lnTo>
                    <a:pt x="26" y="8"/>
                  </a:lnTo>
                  <a:lnTo>
                    <a:pt x="20" y="11"/>
                  </a:lnTo>
                  <a:lnTo>
                    <a:pt x="15" y="14"/>
                  </a:lnTo>
                  <a:lnTo>
                    <a:pt x="9" y="17"/>
                  </a:lnTo>
                  <a:lnTo>
                    <a:pt x="5" y="21"/>
                  </a:lnTo>
                  <a:lnTo>
                    <a:pt x="0" y="27"/>
                  </a:lnTo>
                  <a:lnTo>
                    <a:pt x="2" y="28"/>
                  </a:lnTo>
                  <a:lnTo>
                    <a:pt x="2" y="30"/>
                  </a:lnTo>
                  <a:lnTo>
                    <a:pt x="10" y="28"/>
                  </a:lnTo>
                  <a:lnTo>
                    <a:pt x="17" y="27"/>
                  </a:lnTo>
                  <a:lnTo>
                    <a:pt x="22" y="23"/>
                  </a:lnTo>
                  <a:lnTo>
                    <a:pt x="29" y="20"/>
                  </a:lnTo>
                  <a:lnTo>
                    <a:pt x="45" y="25"/>
                  </a:lnTo>
                  <a:lnTo>
                    <a:pt x="63" y="31"/>
                  </a:lnTo>
                  <a:lnTo>
                    <a:pt x="62" y="33"/>
                  </a:lnTo>
                  <a:lnTo>
                    <a:pt x="62" y="34"/>
                  </a:lnTo>
                  <a:lnTo>
                    <a:pt x="50" y="37"/>
                  </a:lnTo>
                  <a:lnTo>
                    <a:pt x="42" y="41"/>
                  </a:lnTo>
                  <a:lnTo>
                    <a:pt x="33" y="45"/>
                  </a:lnTo>
                  <a:lnTo>
                    <a:pt x="27" y="51"/>
                  </a:lnTo>
                  <a:lnTo>
                    <a:pt x="22" y="58"/>
                  </a:lnTo>
                  <a:lnTo>
                    <a:pt x="17" y="65"/>
                  </a:lnTo>
                  <a:lnTo>
                    <a:pt x="13" y="74"/>
                  </a:lnTo>
                  <a:lnTo>
                    <a:pt x="10" y="84"/>
                  </a:lnTo>
                  <a:lnTo>
                    <a:pt x="10" y="85"/>
                  </a:lnTo>
                  <a:lnTo>
                    <a:pt x="12" y="85"/>
                  </a:lnTo>
                  <a:lnTo>
                    <a:pt x="17" y="85"/>
                  </a:lnTo>
                  <a:lnTo>
                    <a:pt x="23" y="85"/>
                  </a:lnTo>
                  <a:lnTo>
                    <a:pt x="30" y="70"/>
                  </a:lnTo>
                  <a:lnTo>
                    <a:pt x="37" y="55"/>
                  </a:lnTo>
                  <a:lnTo>
                    <a:pt x="43" y="50"/>
                  </a:lnTo>
                  <a:lnTo>
                    <a:pt x="49" y="45"/>
                  </a:lnTo>
                  <a:lnTo>
                    <a:pt x="56" y="41"/>
                  </a:lnTo>
                  <a:lnTo>
                    <a:pt x="66" y="38"/>
                  </a:lnTo>
                  <a:lnTo>
                    <a:pt x="66" y="40"/>
                  </a:lnTo>
                  <a:lnTo>
                    <a:pt x="66" y="41"/>
                  </a:lnTo>
                  <a:lnTo>
                    <a:pt x="67" y="48"/>
                  </a:lnTo>
                  <a:lnTo>
                    <a:pt x="66" y="54"/>
                  </a:lnTo>
                  <a:lnTo>
                    <a:pt x="65" y="60"/>
                  </a:lnTo>
                  <a:lnTo>
                    <a:pt x="63" y="65"/>
                  </a:lnTo>
                  <a:lnTo>
                    <a:pt x="70" y="65"/>
                  </a:lnTo>
                  <a:lnTo>
                    <a:pt x="77" y="67"/>
                  </a:lnTo>
                  <a:lnTo>
                    <a:pt x="85" y="58"/>
                  </a:lnTo>
                  <a:lnTo>
                    <a:pt x="92" y="48"/>
                  </a:lnTo>
                  <a:lnTo>
                    <a:pt x="97" y="51"/>
                  </a:lnTo>
                  <a:lnTo>
                    <a:pt x="105" y="50"/>
                  </a:lnTo>
                  <a:lnTo>
                    <a:pt x="106" y="48"/>
                  </a:lnTo>
                  <a:lnTo>
                    <a:pt x="106" y="47"/>
                  </a:lnTo>
                  <a:lnTo>
                    <a:pt x="87" y="35"/>
                  </a:lnTo>
                  <a:lnTo>
                    <a:pt x="70" y="25"/>
                  </a:lnTo>
                  <a:lnTo>
                    <a:pt x="72" y="20"/>
                  </a:lnTo>
                  <a:lnTo>
                    <a:pt x="73" y="15"/>
                  </a:lnTo>
                  <a:lnTo>
                    <a:pt x="66" y="8"/>
                  </a:lnTo>
                  <a:lnTo>
                    <a:pt x="59" y="3"/>
                  </a:lnTo>
                  <a:lnTo>
                    <a:pt x="52" y="1"/>
                  </a:lnTo>
                  <a:lnTo>
                    <a:pt x="4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0" name="Freeform 470"/>
            <p:cNvSpPr>
              <a:spLocks/>
            </p:cNvSpPr>
            <p:nvPr/>
          </p:nvSpPr>
          <p:spPr bwMode="auto">
            <a:xfrm>
              <a:off x="4170" y="2701"/>
              <a:ext cx="157" cy="90"/>
            </a:xfrm>
            <a:custGeom>
              <a:avLst/>
              <a:gdLst>
                <a:gd name="T0" fmla="*/ 51 w 157"/>
                <a:gd name="T1" fmla="*/ 20 h 90"/>
                <a:gd name="T2" fmla="*/ 39 w 157"/>
                <a:gd name="T3" fmla="*/ 14 h 90"/>
                <a:gd name="T4" fmla="*/ 29 w 157"/>
                <a:gd name="T5" fmla="*/ 14 h 90"/>
                <a:gd name="T6" fmla="*/ 22 w 157"/>
                <a:gd name="T7" fmla="*/ 23 h 90"/>
                <a:gd name="T8" fmla="*/ 17 w 157"/>
                <a:gd name="T9" fmla="*/ 31 h 90"/>
                <a:gd name="T10" fmla="*/ 11 w 157"/>
                <a:gd name="T11" fmla="*/ 46 h 90"/>
                <a:gd name="T12" fmla="*/ 11 w 157"/>
                <a:gd name="T13" fmla="*/ 70 h 90"/>
                <a:gd name="T14" fmla="*/ 5 w 157"/>
                <a:gd name="T15" fmla="*/ 87 h 90"/>
                <a:gd name="T16" fmla="*/ 9 w 157"/>
                <a:gd name="T17" fmla="*/ 88 h 90"/>
                <a:gd name="T18" fmla="*/ 29 w 157"/>
                <a:gd name="T19" fmla="*/ 84 h 90"/>
                <a:gd name="T20" fmla="*/ 57 w 157"/>
                <a:gd name="T21" fmla="*/ 74 h 90"/>
                <a:gd name="T22" fmla="*/ 75 w 157"/>
                <a:gd name="T23" fmla="*/ 67 h 90"/>
                <a:gd name="T24" fmla="*/ 82 w 157"/>
                <a:gd name="T25" fmla="*/ 67 h 90"/>
                <a:gd name="T26" fmla="*/ 91 w 157"/>
                <a:gd name="T27" fmla="*/ 70 h 90"/>
                <a:gd name="T28" fmla="*/ 99 w 157"/>
                <a:gd name="T29" fmla="*/ 78 h 90"/>
                <a:gd name="T30" fmla="*/ 118 w 157"/>
                <a:gd name="T31" fmla="*/ 81 h 90"/>
                <a:gd name="T32" fmla="*/ 144 w 157"/>
                <a:gd name="T33" fmla="*/ 78 h 90"/>
                <a:gd name="T34" fmla="*/ 157 w 157"/>
                <a:gd name="T35" fmla="*/ 76 h 90"/>
                <a:gd name="T36" fmla="*/ 149 w 157"/>
                <a:gd name="T37" fmla="*/ 70 h 90"/>
                <a:gd name="T38" fmla="*/ 142 w 157"/>
                <a:gd name="T39" fmla="*/ 61 h 90"/>
                <a:gd name="T40" fmla="*/ 135 w 157"/>
                <a:gd name="T41" fmla="*/ 53 h 90"/>
                <a:gd name="T42" fmla="*/ 119 w 157"/>
                <a:gd name="T43" fmla="*/ 47 h 90"/>
                <a:gd name="T44" fmla="*/ 107 w 157"/>
                <a:gd name="T45" fmla="*/ 38 h 90"/>
                <a:gd name="T46" fmla="*/ 101 w 157"/>
                <a:gd name="T47" fmla="*/ 31 h 90"/>
                <a:gd name="T48" fmla="*/ 101 w 157"/>
                <a:gd name="T49" fmla="*/ 26 h 90"/>
                <a:gd name="T50" fmla="*/ 105 w 157"/>
                <a:gd name="T51" fmla="*/ 21 h 90"/>
                <a:gd name="T52" fmla="*/ 109 w 157"/>
                <a:gd name="T53" fmla="*/ 20 h 90"/>
                <a:gd name="T54" fmla="*/ 107 w 157"/>
                <a:gd name="T55" fmla="*/ 17 h 90"/>
                <a:gd name="T56" fmla="*/ 111 w 157"/>
                <a:gd name="T57" fmla="*/ 13 h 90"/>
                <a:gd name="T58" fmla="*/ 117 w 157"/>
                <a:gd name="T59" fmla="*/ 4 h 90"/>
                <a:gd name="T60" fmla="*/ 111 w 157"/>
                <a:gd name="T61" fmla="*/ 1 h 90"/>
                <a:gd name="T62" fmla="*/ 101 w 157"/>
                <a:gd name="T63" fmla="*/ 6 h 90"/>
                <a:gd name="T64" fmla="*/ 84 w 157"/>
                <a:gd name="T65" fmla="*/ 14 h 90"/>
                <a:gd name="T66" fmla="*/ 75 w 157"/>
                <a:gd name="T67" fmla="*/ 18 h 90"/>
                <a:gd name="T68" fmla="*/ 79 w 157"/>
                <a:gd name="T69" fmla="*/ 21 h 90"/>
                <a:gd name="T70" fmla="*/ 82 w 157"/>
                <a:gd name="T71" fmla="*/ 24 h 90"/>
                <a:gd name="T72" fmla="*/ 82 w 157"/>
                <a:gd name="T73" fmla="*/ 31 h 90"/>
                <a:gd name="T74" fmla="*/ 75 w 157"/>
                <a:gd name="T75" fmla="*/ 36 h 90"/>
                <a:gd name="T76" fmla="*/ 67 w 157"/>
                <a:gd name="T77" fmla="*/ 40 h 90"/>
                <a:gd name="T78" fmla="*/ 58 w 157"/>
                <a:gd name="T79" fmla="*/ 31 h 9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7"/>
                <a:gd name="T121" fmla="*/ 0 h 90"/>
                <a:gd name="T122" fmla="*/ 157 w 157"/>
                <a:gd name="T123" fmla="*/ 90 h 9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7" h="90">
                  <a:moveTo>
                    <a:pt x="58" y="23"/>
                  </a:moveTo>
                  <a:lnTo>
                    <a:pt x="51" y="20"/>
                  </a:lnTo>
                  <a:lnTo>
                    <a:pt x="42" y="16"/>
                  </a:lnTo>
                  <a:lnTo>
                    <a:pt x="39" y="14"/>
                  </a:lnTo>
                  <a:lnTo>
                    <a:pt x="35" y="13"/>
                  </a:lnTo>
                  <a:lnTo>
                    <a:pt x="29" y="14"/>
                  </a:lnTo>
                  <a:lnTo>
                    <a:pt x="24" y="16"/>
                  </a:lnTo>
                  <a:lnTo>
                    <a:pt x="22" y="23"/>
                  </a:lnTo>
                  <a:lnTo>
                    <a:pt x="21" y="28"/>
                  </a:lnTo>
                  <a:lnTo>
                    <a:pt x="17" y="31"/>
                  </a:lnTo>
                  <a:lnTo>
                    <a:pt x="11" y="33"/>
                  </a:lnTo>
                  <a:lnTo>
                    <a:pt x="11" y="46"/>
                  </a:lnTo>
                  <a:lnTo>
                    <a:pt x="11" y="57"/>
                  </a:lnTo>
                  <a:lnTo>
                    <a:pt x="11" y="70"/>
                  </a:lnTo>
                  <a:lnTo>
                    <a:pt x="11" y="84"/>
                  </a:lnTo>
                  <a:lnTo>
                    <a:pt x="5" y="87"/>
                  </a:lnTo>
                  <a:lnTo>
                    <a:pt x="0" y="90"/>
                  </a:lnTo>
                  <a:lnTo>
                    <a:pt x="9" y="88"/>
                  </a:lnTo>
                  <a:lnTo>
                    <a:pt x="19" y="87"/>
                  </a:lnTo>
                  <a:lnTo>
                    <a:pt x="29" y="84"/>
                  </a:lnTo>
                  <a:lnTo>
                    <a:pt x="38" y="81"/>
                  </a:lnTo>
                  <a:lnTo>
                    <a:pt x="57" y="74"/>
                  </a:lnTo>
                  <a:lnTo>
                    <a:pt x="74" y="67"/>
                  </a:lnTo>
                  <a:lnTo>
                    <a:pt x="75" y="67"/>
                  </a:lnTo>
                  <a:lnTo>
                    <a:pt x="77" y="67"/>
                  </a:lnTo>
                  <a:lnTo>
                    <a:pt x="82" y="67"/>
                  </a:lnTo>
                  <a:lnTo>
                    <a:pt x="87" y="68"/>
                  </a:lnTo>
                  <a:lnTo>
                    <a:pt x="91" y="70"/>
                  </a:lnTo>
                  <a:lnTo>
                    <a:pt x="94" y="73"/>
                  </a:lnTo>
                  <a:lnTo>
                    <a:pt x="99" y="78"/>
                  </a:lnTo>
                  <a:lnTo>
                    <a:pt x="107" y="81"/>
                  </a:lnTo>
                  <a:lnTo>
                    <a:pt x="118" y="81"/>
                  </a:lnTo>
                  <a:lnTo>
                    <a:pt x="131" y="80"/>
                  </a:lnTo>
                  <a:lnTo>
                    <a:pt x="144" y="78"/>
                  </a:lnTo>
                  <a:lnTo>
                    <a:pt x="157" y="77"/>
                  </a:lnTo>
                  <a:lnTo>
                    <a:pt x="157" y="76"/>
                  </a:lnTo>
                  <a:lnTo>
                    <a:pt x="157" y="73"/>
                  </a:lnTo>
                  <a:lnTo>
                    <a:pt x="149" y="70"/>
                  </a:lnTo>
                  <a:lnTo>
                    <a:pt x="145" y="67"/>
                  </a:lnTo>
                  <a:lnTo>
                    <a:pt x="142" y="61"/>
                  </a:lnTo>
                  <a:lnTo>
                    <a:pt x="141" y="54"/>
                  </a:lnTo>
                  <a:lnTo>
                    <a:pt x="135" y="53"/>
                  </a:lnTo>
                  <a:lnTo>
                    <a:pt x="128" y="50"/>
                  </a:lnTo>
                  <a:lnTo>
                    <a:pt x="119" y="47"/>
                  </a:lnTo>
                  <a:lnTo>
                    <a:pt x="112" y="43"/>
                  </a:lnTo>
                  <a:lnTo>
                    <a:pt x="107" y="38"/>
                  </a:lnTo>
                  <a:lnTo>
                    <a:pt x="102" y="34"/>
                  </a:lnTo>
                  <a:lnTo>
                    <a:pt x="101" y="31"/>
                  </a:lnTo>
                  <a:lnTo>
                    <a:pt x="101" y="28"/>
                  </a:lnTo>
                  <a:lnTo>
                    <a:pt x="101" y="26"/>
                  </a:lnTo>
                  <a:lnTo>
                    <a:pt x="102" y="23"/>
                  </a:lnTo>
                  <a:lnTo>
                    <a:pt x="105" y="21"/>
                  </a:lnTo>
                  <a:lnTo>
                    <a:pt x="109" y="20"/>
                  </a:lnTo>
                  <a:lnTo>
                    <a:pt x="109" y="18"/>
                  </a:lnTo>
                  <a:lnTo>
                    <a:pt x="107" y="17"/>
                  </a:lnTo>
                  <a:lnTo>
                    <a:pt x="104" y="16"/>
                  </a:lnTo>
                  <a:lnTo>
                    <a:pt x="111" y="13"/>
                  </a:lnTo>
                  <a:lnTo>
                    <a:pt x="118" y="7"/>
                  </a:lnTo>
                  <a:lnTo>
                    <a:pt x="117" y="4"/>
                  </a:lnTo>
                  <a:lnTo>
                    <a:pt x="115" y="3"/>
                  </a:lnTo>
                  <a:lnTo>
                    <a:pt x="111" y="1"/>
                  </a:lnTo>
                  <a:lnTo>
                    <a:pt x="108" y="0"/>
                  </a:lnTo>
                  <a:lnTo>
                    <a:pt x="101" y="6"/>
                  </a:lnTo>
                  <a:lnTo>
                    <a:pt x="92" y="10"/>
                  </a:lnTo>
                  <a:lnTo>
                    <a:pt x="84" y="14"/>
                  </a:lnTo>
                  <a:lnTo>
                    <a:pt x="74" y="17"/>
                  </a:lnTo>
                  <a:lnTo>
                    <a:pt x="75" y="18"/>
                  </a:lnTo>
                  <a:lnTo>
                    <a:pt x="75" y="20"/>
                  </a:lnTo>
                  <a:lnTo>
                    <a:pt x="79" y="21"/>
                  </a:lnTo>
                  <a:lnTo>
                    <a:pt x="81" y="23"/>
                  </a:lnTo>
                  <a:lnTo>
                    <a:pt x="82" y="24"/>
                  </a:lnTo>
                  <a:lnTo>
                    <a:pt x="84" y="28"/>
                  </a:lnTo>
                  <a:lnTo>
                    <a:pt x="82" y="31"/>
                  </a:lnTo>
                  <a:lnTo>
                    <a:pt x="81" y="33"/>
                  </a:lnTo>
                  <a:lnTo>
                    <a:pt x="75" y="36"/>
                  </a:lnTo>
                  <a:lnTo>
                    <a:pt x="71" y="38"/>
                  </a:lnTo>
                  <a:lnTo>
                    <a:pt x="67" y="40"/>
                  </a:lnTo>
                  <a:lnTo>
                    <a:pt x="59" y="40"/>
                  </a:lnTo>
                  <a:lnTo>
                    <a:pt x="58" y="31"/>
                  </a:lnTo>
                  <a:lnTo>
                    <a:pt x="58" y="23"/>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1" name="Freeform 471"/>
            <p:cNvSpPr>
              <a:spLocks/>
            </p:cNvSpPr>
            <p:nvPr/>
          </p:nvSpPr>
          <p:spPr bwMode="auto">
            <a:xfrm>
              <a:off x="4365" y="2705"/>
              <a:ext cx="97" cy="132"/>
            </a:xfrm>
            <a:custGeom>
              <a:avLst/>
              <a:gdLst>
                <a:gd name="T0" fmla="*/ 43 w 97"/>
                <a:gd name="T1" fmla="*/ 24 h 132"/>
                <a:gd name="T2" fmla="*/ 53 w 97"/>
                <a:gd name="T3" fmla="*/ 24 h 132"/>
                <a:gd name="T4" fmla="*/ 61 w 97"/>
                <a:gd name="T5" fmla="*/ 23 h 132"/>
                <a:gd name="T6" fmla="*/ 61 w 97"/>
                <a:gd name="T7" fmla="*/ 14 h 132"/>
                <a:gd name="T8" fmla="*/ 60 w 97"/>
                <a:gd name="T9" fmla="*/ 4 h 132"/>
                <a:gd name="T10" fmla="*/ 56 w 97"/>
                <a:gd name="T11" fmla="*/ 2 h 132"/>
                <a:gd name="T12" fmla="*/ 52 w 97"/>
                <a:gd name="T13" fmla="*/ 0 h 132"/>
                <a:gd name="T14" fmla="*/ 37 w 97"/>
                <a:gd name="T15" fmla="*/ 6 h 132"/>
                <a:gd name="T16" fmla="*/ 23 w 97"/>
                <a:gd name="T17" fmla="*/ 12 h 132"/>
                <a:gd name="T18" fmla="*/ 17 w 97"/>
                <a:gd name="T19" fmla="*/ 14 h 132"/>
                <a:gd name="T20" fmla="*/ 12 w 97"/>
                <a:gd name="T21" fmla="*/ 17 h 132"/>
                <a:gd name="T22" fmla="*/ 6 w 97"/>
                <a:gd name="T23" fmla="*/ 22 h 132"/>
                <a:gd name="T24" fmla="*/ 0 w 97"/>
                <a:gd name="T25" fmla="*/ 27 h 132"/>
                <a:gd name="T26" fmla="*/ 2 w 97"/>
                <a:gd name="T27" fmla="*/ 33 h 132"/>
                <a:gd name="T28" fmla="*/ 3 w 97"/>
                <a:gd name="T29" fmla="*/ 36 h 132"/>
                <a:gd name="T30" fmla="*/ 6 w 97"/>
                <a:gd name="T31" fmla="*/ 37 h 132"/>
                <a:gd name="T32" fmla="*/ 7 w 97"/>
                <a:gd name="T33" fmla="*/ 40 h 132"/>
                <a:gd name="T34" fmla="*/ 13 w 97"/>
                <a:gd name="T35" fmla="*/ 43 h 132"/>
                <a:gd name="T36" fmla="*/ 19 w 97"/>
                <a:gd name="T37" fmla="*/ 47 h 132"/>
                <a:gd name="T38" fmla="*/ 24 w 97"/>
                <a:gd name="T39" fmla="*/ 59 h 132"/>
                <a:gd name="T40" fmla="*/ 27 w 97"/>
                <a:gd name="T41" fmla="*/ 67 h 132"/>
                <a:gd name="T42" fmla="*/ 30 w 97"/>
                <a:gd name="T43" fmla="*/ 72 h 132"/>
                <a:gd name="T44" fmla="*/ 34 w 97"/>
                <a:gd name="T45" fmla="*/ 76 h 132"/>
                <a:gd name="T46" fmla="*/ 42 w 97"/>
                <a:gd name="T47" fmla="*/ 79 h 132"/>
                <a:gd name="T48" fmla="*/ 52 w 97"/>
                <a:gd name="T49" fmla="*/ 82 h 132"/>
                <a:gd name="T50" fmla="*/ 49 w 97"/>
                <a:gd name="T51" fmla="*/ 87 h 132"/>
                <a:gd name="T52" fmla="*/ 44 w 97"/>
                <a:gd name="T53" fmla="*/ 90 h 132"/>
                <a:gd name="T54" fmla="*/ 39 w 97"/>
                <a:gd name="T55" fmla="*/ 93 h 132"/>
                <a:gd name="T56" fmla="*/ 33 w 97"/>
                <a:gd name="T57" fmla="*/ 96 h 132"/>
                <a:gd name="T58" fmla="*/ 33 w 97"/>
                <a:gd name="T59" fmla="*/ 100 h 132"/>
                <a:gd name="T60" fmla="*/ 33 w 97"/>
                <a:gd name="T61" fmla="*/ 104 h 132"/>
                <a:gd name="T62" fmla="*/ 39 w 97"/>
                <a:gd name="T63" fmla="*/ 112 h 132"/>
                <a:gd name="T64" fmla="*/ 43 w 97"/>
                <a:gd name="T65" fmla="*/ 117 h 132"/>
                <a:gd name="T66" fmla="*/ 49 w 97"/>
                <a:gd name="T67" fmla="*/ 122 h 132"/>
                <a:gd name="T68" fmla="*/ 54 w 97"/>
                <a:gd name="T69" fmla="*/ 126 h 132"/>
                <a:gd name="T70" fmla="*/ 61 w 97"/>
                <a:gd name="T71" fmla="*/ 129 h 132"/>
                <a:gd name="T72" fmla="*/ 70 w 97"/>
                <a:gd name="T73" fmla="*/ 132 h 132"/>
                <a:gd name="T74" fmla="*/ 80 w 97"/>
                <a:gd name="T75" fmla="*/ 132 h 132"/>
                <a:gd name="T76" fmla="*/ 93 w 97"/>
                <a:gd name="T77" fmla="*/ 132 h 132"/>
                <a:gd name="T78" fmla="*/ 96 w 97"/>
                <a:gd name="T79" fmla="*/ 129 h 132"/>
                <a:gd name="T80" fmla="*/ 97 w 97"/>
                <a:gd name="T81" fmla="*/ 126 h 132"/>
                <a:gd name="T82" fmla="*/ 96 w 97"/>
                <a:gd name="T83" fmla="*/ 124 h 132"/>
                <a:gd name="T84" fmla="*/ 94 w 97"/>
                <a:gd name="T85" fmla="*/ 122 h 132"/>
                <a:gd name="T86" fmla="*/ 90 w 97"/>
                <a:gd name="T87" fmla="*/ 120 h 132"/>
                <a:gd name="T88" fmla="*/ 84 w 97"/>
                <a:gd name="T89" fmla="*/ 119 h 132"/>
                <a:gd name="T90" fmla="*/ 83 w 97"/>
                <a:gd name="T91" fmla="*/ 104 h 132"/>
                <a:gd name="T92" fmla="*/ 80 w 97"/>
                <a:gd name="T93" fmla="*/ 90 h 132"/>
                <a:gd name="T94" fmla="*/ 76 w 97"/>
                <a:gd name="T95" fmla="*/ 80 h 132"/>
                <a:gd name="T96" fmla="*/ 70 w 97"/>
                <a:gd name="T97" fmla="*/ 70 h 132"/>
                <a:gd name="T98" fmla="*/ 57 w 97"/>
                <a:gd name="T99" fmla="*/ 53 h 132"/>
                <a:gd name="T100" fmla="*/ 43 w 97"/>
                <a:gd name="T101" fmla="*/ 36 h 132"/>
                <a:gd name="T102" fmla="*/ 43 w 97"/>
                <a:gd name="T103" fmla="*/ 30 h 132"/>
                <a:gd name="T104" fmla="*/ 43 w 97"/>
                <a:gd name="T105" fmla="*/ 24 h 1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
                <a:gd name="T160" fmla="*/ 0 h 132"/>
                <a:gd name="T161" fmla="*/ 97 w 97"/>
                <a:gd name="T162" fmla="*/ 132 h 1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 h="132">
                  <a:moveTo>
                    <a:pt x="43" y="24"/>
                  </a:moveTo>
                  <a:lnTo>
                    <a:pt x="53" y="24"/>
                  </a:lnTo>
                  <a:lnTo>
                    <a:pt x="61" y="23"/>
                  </a:lnTo>
                  <a:lnTo>
                    <a:pt x="61" y="14"/>
                  </a:lnTo>
                  <a:lnTo>
                    <a:pt x="60" y="4"/>
                  </a:lnTo>
                  <a:lnTo>
                    <a:pt x="56" y="2"/>
                  </a:lnTo>
                  <a:lnTo>
                    <a:pt x="52" y="0"/>
                  </a:lnTo>
                  <a:lnTo>
                    <a:pt x="37" y="6"/>
                  </a:lnTo>
                  <a:lnTo>
                    <a:pt x="23" y="12"/>
                  </a:lnTo>
                  <a:lnTo>
                    <a:pt x="17" y="14"/>
                  </a:lnTo>
                  <a:lnTo>
                    <a:pt x="12" y="17"/>
                  </a:lnTo>
                  <a:lnTo>
                    <a:pt x="6" y="22"/>
                  </a:lnTo>
                  <a:lnTo>
                    <a:pt x="0" y="27"/>
                  </a:lnTo>
                  <a:lnTo>
                    <a:pt x="2" y="33"/>
                  </a:lnTo>
                  <a:lnTo>
                    <a:pt x="3" y="36"/>
                  </a:lnTo>
                  <a:lnTo>
                    <a:pt x="6" y="37"/>
                  </a:lnTo>
                  <a:lnTo>
                    <a:pt x="7" y="40"/>
                  </a:lnTo>
                  <a:lnTo>
                    <a:pt x="13" y="43"/>
                  </a:lnTo>
                  <a:lnTo>
                    <a:pt x="19" y="47"/>
                  </a:lnTo>
                  <a:lnTo>
                    <a:pt x="24" y="59"/>
                  </a:lnTo>
                  <a:lnTo>
                    <a:pt x="27" y="67"/>
                  </a:lnTo>
                  <a:lnTo>
                    <a:pt x="30" y="72"/>
                  </a:lnTo>
                  <a:lnTo>
                    <a:pt x="34" y="76"/>
                  </a:lnTo>
                  <a:lnTo>
                    <a:pt x="42" y="79"/>
                  </a:lnTo>
                  <a:lnTo>
                    <a:pt x="52" y="82"/>
                  </a:lnTo>
                  <a:lnTo>
                    <a:pt x="49" y="87"/>
                  </a:lnTo>
                  <a:lnTo>
                    <a:pt x="44" y="90"/>
                  </a:lnTo>
                  <a:lnTo>
                    <a:pt x="39" y="93"/>
                  </a:lnTo>
                  <a:lnTo>
                    <a:pt x="33" y="96"/>
                  </a:lnTo>
                  <a:lnTo>
                    <a:pt x="33" y="100"/>
                  </a:lnTo>
                  <a:lnTo>
                    <a:pt x="33" y="104"/>
                  </a:lnTo>
                  <a:lnTo>
                    <a:pt x="39" y="112"/>
                  </a:lnTo>
                  <a:lnTo>
                    <a:pt x="43" y="117"/>
                  </a:lnTo>
                  <a:lnTo>
                    <a:pt x="49" y="122"/>
                  </a:lnTo>
                  <a:lnTo>
                    <a:pt x="54" y="126"/>
                  </a:lnTo>
                  <a:lnTo>
                    <a:pt x="61" y="129"/>
                  </a:lnTo>
                  <a:lnTo>
                    <a:pt x="70" y="132"/>
                  </a:lnTo>
                  <a:lnTo>
                    <a:pt x="80" y="132"/>
                  </a:lnTo>
                  <a:lnTo>
                    <a:pt x="93" y="132"/>
                  </a:lnTo>
                  <a:lnTo>
                    <a:pt x="96" y="129"/>
                  </a:lnTo>
                  <a:lnTo>
                    <a:pt x="97" y="126"/>
                  </a:lnTo>
                  <a:lnTo>
                    <a:pt x="96" y="124"/>
                  </a:lnTo>
                  <a:lnTo>
                    <a:pt x="94" y="122"/>
                  </a:lnTo>
                  <a:lnTo>
                    <a:pt x="90" y="120"/>
                  </a:lnTo>
                  <a:lnTo>
                    <a:pt x="84" y="119"/>
                  </a:lnTo>
                  <a:lnTo>
                    <a:pt x="83" y="104"/>
                  </a:lnTo>
                  <a:lnTo>
                    <a:pt x="80" y="90"/>
                  </a:lnTo>
                  <a:lnTo>
                    <a:pt x="76" y="80"/>
                  </a:lnTo>
                  <a:lnTo>
                    <a:pt x="70" y="70"/>
                  </a:lnTo>
                  <a:lnTo>
                    <a:pt x="57" y="53"/>
                  </a:lnTo>
                  <a:lnTo>
                    <a:pt x="43" y="36"/>
                  </a:lnTo>
                  <a:lnTo>
                    <a:pt x="43" y="30"/>
                  </a:lnTo>
                  <a:lnTo>
                    <a:pt x="43" y="2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2" name="Freeform 472"/>
            <p:cNvSpPr>
              <a:spLocks/>
            </p:cNvSpPr>
            <p:nvPr/>
          </p:nvSpPr>
          <p:spPr bwMode="auto">
            <a:xfrm>
              <a:off x="3834" y="2725"/>
              <a:ext cx="443" cy="191"/>
            </a:xfrm>
            <a:custGeom>
              <a:avLst/>
              <a:gdLst>
                <a:gd name="T0" fmla="*/ 97 w 443"/>
                <a:gd name="T1" fmla="*/ 37 h 191"/>
                <a:gd name="T2" fmla="*/ 66 w 443"/>
                <a:gd name="T3" fmla="*/ 60 h 191"/>
                <a:gd name="T4" fmla="*/ 56 w 443"/>
                <a:gd name="T5" fmla="*/ 79 h 191"/>
                <a:gd name="T6" fmla="*/ 44 w 443"/>
                <a:gd name="T7" fmla="*/ 100 h 191"/>
                <a:gd name="T8" fmla="*/ 23 w 443"/>
                <a:gd name="T9" fmla="*/ 112 h 191"/>
                <a:gd name="T10" fmla="*/ 1 w 443"/>
                <a:gd name="T11" fmla="*/ 122 h 191"/>
                <a:gd name="T12" fmla="*/ 1 w 443"/>
                <a:gd name="T13" fmla="*/ 130 h 191"/>
                <a:gd name="T14" fmla="*/ 34 w 443"/>
                <a:gd name="T15" fmla="*/ 126 h 191"/>
                <a:gd name="T16" fmla="*/ 70 w 443"/>
                <a:gd name="T17" fmla="*/ 113 h 191"/>
                <a:gd name="T18" fmla="*/ 108 w 443"/>
                <a:gd name="T19" fmla="*/ 113 h 191"/>
                <a:gd name="T20" fmla="*/ 140 w 443"/>
                <a:gd name="T21" fmla="*/ 106 h 191"/>
                <a:gd name="T22" fmla="*/ 157 w 443"/>
                <a:gd name="T23" fmla="*/ 104 h 191"/>
                <a:gd name="T24" fmla="*/ 167 w 443"/>
                <a:gd name="T25" fmla="*/ 107 h 191"/>
                <a:gd name="T26" fmla="*/ 177 w 443"/>
                <a:gd name="T27" fmla="*/ 147 h 191"/>
                <a:gd name="T28" fmla="*/ 206 w 443"/>
                <a:gd name="T29" fmla="*/ 164 h 191"/>
                <a:gd name="T30" fmla="*/ 231 w 443"/>
                <a:gd name="T31" fmla="*/ 182 h 191"/>
                <a:gd name="T32" fmla="*/ 264 w 443"/>
                <a:gd name="T33" fmla="*/ 191 h 191"/>
                <a:gd name="T34" fmla="*/ 278 w 443"/>
                <a:gd name="T35" fmla="*/ 163 h 191"/>
                <a:gd name="T36" fmla="*/ 291 w 443"/>
                <a:gd name="T37" fmla="*/ 162 h 191"/>
                <a:gd name="T38" fmla="*/ 324 w 443"/>
                <a:gd name="T39" fmla="*/ 173 h 191"/>
                <a:gd name="T40" fmla="*/ 371 w 443"/>
                <a:gd name="T41" fmla="*/ 187 h 191"/>
                <a:gd name="T42" fmla="*/ 398 w 443"/>
                <a:gd name="T43" fmla="*/ 177 h 191"/>
                <a:gd name="T44" fmla="*/ 417 w 443"/>
                <a:gd name="T45" fmla="*/ 180 h 191"/>
                <a:gd name="T46" fmla="*/ 435 w 443"/>
                <a:gd name="T47" fmla="*/ 184 h 191"/>
                <a:gd name="T48" fmla="*/ 431 w 443"/>
                <a:gd name="T49" fmla="*/ 163 h 191"/>
                <a:gd name="T50" fmla="*/ 437 w 443"/>
                <a:gd name="T51" fmla="*/ 127 h 191"/>
                <a:gd name="T52" fmla="*/ 438 w 443"/>
                <a:gd name="T53" fmla="*/ 109 h 191"/>
                <a:gd name="T54" fmla="*/ 393 w 443"/>
                <a:gd name="T55" fmla="*/ 117 h 191"/>
                <a:gd name="T56" fmla="*/ 373 w 443"/>
                <a:gd name="T57" fmla="*/ 116 h 191"/>
                <a:gd name="T58" fmla="*/ 357 w 443"/>
                <a:gd name="T59" fmla="*/ 112 h 191"/>
                <a:gd name="T60" fmla="*/ 344 w 443"/>
                <a:gd name="T61" fmla="*/ 99 h 191"/>
                <a:gd name="T62" fmla="*/ 310 w 443"/>
                <a:gd name="T63" fmla="*/ 60 h 191"/>
                <a:gd name="T64" fmla="*/ 290 w 443"/>
                <a:gd name="T65" fmla="*/ 64 h 191"/>
                <a:gd name="T66" fmla="*/ 293 w 443"/>
                <a:gd name="T67" fmla="*/ 77 h 191"/>
                <a:gd name="T68" fmla="*/ 304 w 443"/>
                <a:gd name="T69" fmla="*/ 100 h 191"/>
                <a:gd name="T70" fmla="*/ 288 w 443"/>
                <a:gd name="T71" fmla="*/ 107 h 191"/>
                <a:gd name="T72" fmla="*/ 258 w 443"/>
                <a:gd name="T73" fmla="*/ 72 h 191"/>
                <a:gd name="T74" fmla="*/ 243 w 443"/>
                <a:gd name="T75" fmla="*/ 39 h 191"/>
                <a:gd name="T76" fmla="*/ 200 w 443"/>
                <a:gd name="T77" fmla="*/ 0 h 191"/>
                <a:gd name="T78" fmla="*/ 188 w 443"/>
                <a:gd name="T79" fmla="*/ 4 h 191"/>
                <a:gd name="T80" fmla="*/ 187 w 443"/>
                <a:gd name="T81" fmla="*/ 14 h 191"/>
                <a:gd name="T82" fmla="*/ 207 w 443"/>
                <a:gd name="T83" fmla="*/ 36 h 191"/>
                <a:gd name="T84" fmla="*/ 247 w 443"/>
                <a:gd name="T85" fmla="*/ 69 h 191"/>
                <a:gd name="T86" fmla="*/ 243 w 443"/>
                <a:gd name="T87" fmla="*/ 70 h 191"/>
                <a:gd name="T88" fmla="*/ 233 w 443"/>
                <a:gd name="T89" fmla="*/ 66 h 191"/>
                <a:gd name="T90" fmla="*/ 233 w 443"/>
                <a:gd name="T91" fmla="*/ 82 h 191"/>
                <a:gd name="T92" fmla="*/ 213 w 443"/>
                <a:gd name="T93" fmla="*/ 96 h 191"/>
                <a:gd name="T94" fmla="*/ 200 w 443"/>
                <a:gd name="T95" fmla="*/ 106 h 191"/>
                <a:gd name="T96" fmla="*/ 208 w 443"/>
                <a:gd name="T97" fmla="*/ 93 h 191"/>
                <a:gd name="T98" fmla="*/ 221 w 443"/>
                <a:gd name="T99" fmla="*/ 89 h 191"/>
                <a:gd name="T100" fmla="*/ 224 w 443"/>
                <a:gd name="T101" fmla="*/ 73 h 191"/>
                <a:gd name="T102" fmla="*/ 196 w 443"/>
                <a:gd name="T103" fmla="*/ 57 h 191"/>
                <a:gd name="T104" fmla="*/ 160 w 443"/>
                <a:gd name="T105" fmla="*/ 22 h 191"/>
                <a:gd name="T106" fmla="*/ 146 w 443"/>
                <a:gd name="T107" fmla="*/ 24 h 191"/>
                <a:gd name="T108" fmla="*/ 133 w 443"/>
                <a:gd name="T109" fmla="*/ 33 h 191"/>
                <a:gd name="T110" fmla="*/ 118 w 443"/>
                <a:gd name="T111" fmla="*/ 33 h 191"/>
                <a:gd name="T112" fmla="*/ 97 w 443"/>
                <a:gd name="T113" fmla="*/ 24 h 19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3"/>
                <a:gd name="T172" fmla="*/ 0 h 191"/>
                <a:gd name="T173" fmla="*/ 443 w 443"/>
                <a:gd name="T174" fmla="*/ 191 h 19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3" h="191">
                  <a:moveTo>
                    <a:pt x="97" y="24"/>
                  </a:moveTo>
                  <a:lnTo>
                    <a:pt x="97" y="30"/>
                  </a:lnTo>
                  <a:lnTo>
                    <a:pt x="97" y="37"/>
                  </a:lnTo>
                  <a:lnTo>
                    <a:pt x="87" y="46"/>
                  </a:lnTo>
                  <a:lnTo>
                    <a:pt x="77" y="53"/>
                  </a:lnTo>
                  <a:lnTo>
                    <a:pt x="66" y="60"/>
                  </a:lnTo>
                  <a:lnTo>
                    <a:pt x="51" y="66"/>
                  </a:lnTo>
                  <a:lnTo>
                    <a:pt x="54" y="72"/>
                  </a:lnTo>
                  <a:lnTo>
                    <a:pt x="56" y="79"/>
                  </a:lnTo>
                  <a:lnTo>
                    <a:pt x="57" y="84"/>
                  </a:lnTo>
                  <a:lnTo>
                    <a:pt x="54" y="92"/>
                  </a:lnTo>
                  <a:lnTo>
                    <a:pt x="44" y="100"/>
                  </a:lnTo>
                  <a:lnTo>
                    <a:pt x="34" y="107"/>
                  </a:lnTo>
                  <a:lnTo>
                    <a:pt x="29" y="110"/>
                  </a:lnTo>
                  <a:lnTo>
                    <a:pt x="23" y="112"/>
                  </a:lnTo>
                  <a:lnTo>
                    <a:pt x="13" y="113"/>
                  </a:lnTo>
                  <a:lnTo>
                    <a:pt x="1" y="113"/>
                  </a:lnTo>
                  <a:lnTo>
                    <a:pt x="1" y="122"/>
                  </a:lnTo>
                  <a:lnTo>
                    <a:pt x="0" y="129"/>
                  </a:lnTo>
                  <a:lnTo>
                    <a:pt x="1" y="129"/>
                  </a:lnTo>
                  <a:lnTo>
                    <a:pt x="1" y="130"/>
                  </a:lnTo>
                  <a:lnTo>
                    <a:pt x="14" y="129"/>
                  </a:lnTo>
                  <a:lnTo>
                    <a:pt x="26" y="129"/>
                  </a:lnTo>
                  <a:lnTo>
                    <a:pt x="34" y="126"/>
                  </a:lnTo>
                  <a:lnTo>
                    <a:pt x="41" y="124"/>
                  </a:lnTo>
                  <a:lnTo>
                    <a:pt x="54" y="119"/>
                  </a:lnTo>
                  <a:lnTo>
                    <a:pt x="70" y="113"/>
                  </a:lnTo>
                  <a:lnTo>
                    <a:pt x="83" y="113"/>
                  </a:lnTo>
                  <a:lnTo>
                    <a:pt x="96" y="113"/>
                  </a:lnTo>
                  <a:lnTo>
                    <a:pt x="108" y="113"/>
                  </a:lnTo>
                  <a:lnTo>
                    <a:pt x="121" y="112"/>
                  </a:lnTo>
                  <a:lnTo>
                    <a:pt x="130" y="110"/>
                  </a:lnTo>
                  <a:lnTo>
                    <a:pt x="140" y="106"/>
                  </a:lnTo>
                  <a:lnTo>
                    <a:pt x="146" y="104"/>
                  </a:lnTo>
                  <a:lnTo>
                    <a:pt x="151" y="104"/>
                  </a:lnTo>
                  <a:lnTo>
                    <a:pt x="157" y="104"/>
                  </a:lnTo>
                  <a:lnTo>
                    <a:pt x="161" y="104"/>
                  </a:lnTo>
                  <a:lnTo>
                    <a:pt x="164" y="106"/>
                  </a:lnTo>
                  <a:lnTo>
                    <a:pt x="167" y="107"/>
                  </a:lnTo>
                  <a:lnTo>
                    <a:pt x="168" y="122"/>
                  </a:lnTo>
                  <a:lnTo>
                    <a:pt x="173" y="136"/>
                  </a:lnTo>
                  <a:lnTo>
                    <a:pt x="177" y="147"/>
                  </a:lnTo>
                  <a:lnTo>
                    <a:pt x="183" y="157"/>
                  </a:lnTo>
                  <a:lnTo>
                    <a:pt x="196" y="160"/>
                  </a:lnTo>
                  <a:lnTo>
                    <a:pt x="206" y="164"/>
                  </a:lnTo>
                  <a:lnTo>
                    <a:pt x="214" y="170"/>
                  </a:lnTo>
                  <a:lnTo>
                    <a:pt x="223" y="176"/>
                  </a:lnTo>
                  <a:lnTo>
                    <a:pt x="231" y="182"/>
                  </a:lnTo>
                  <a:lnTo>
                    <a:pt x="241" y="186"/>
                  </a:lnTo>
                  <a:lnTo>
                    <a:pt x="251" y="190"/>
                  </a:lnTo>
                  <a:lnTo>
                    <a:pt x="264" y="191"/>
                  </a:lnTo>
                  <a:lnTo>
                    <a:pt x="268" y="177"/>
                  </a:lnTo>
                  <a:lnTo>
                    <a:pt x="273" y="164"/>
                  </a:lnTo>
                  <a:lnTo>
                    <a:pt x="278" y="163"/>
                  </a:lnTo>
                  <a:lnTo>
                    <a:pt x="283" y="162"/>
                  </a:lnTo>
                  <a:lnTo>
                    <a:pt x="287" y="162"/>
                  </a:lnTo>
                  <a:lnTo>
                    <a:pt x="291" y="162"/>
                  </a:lnTo>
                  <a:lnTo>
                    <a:pt x="301" y="164"/>
                  </a:lnTo>
                  <a:lnTo>
                    <a:pt x="310" y="167"/>
                  </a:lnTo>
                  <a:lnTo>
                    <a:pt x="324" y="173"/>
                  </a:lnTo>
                  <a:lnTo>
                    <a:pt x="340" y="177"/>
                  </a:lnTo>
                  <a:lnTo>
                    <a:pt x="355" y="182"/>
                  </a:lnTo>
                  <a:lnTo>
                    <a:pt x="371" y="187"/>
                  </a:lnTo>
                  <a:lnTo>
                    <a:pt x="381" y="183"/>
                  </a:lnTo>
                  <a:lnTo>
                    <a:pt x="391" y="179"/>
                  </a:lnTo>
                  <a:lnTo>
                    <a:pt x="398" y="177"/>
                  </a:lnTo>
                  <a:lnTo>
                    <a:pt x="404" y="177"/>
                  </a:lnTo>
                  <a:lnTo>
                    <a:pt x="411" y="177"/>
                  </a:lnTo>
                  <a:lnTo>
                    <a:pt x="417" y="180"/>
                  </a:lnTo>
                  <a:lnTo>
                    <a:pt x="427" y="184"/>
                  </a:lnTo>
                  <a:lnTo>
                    <a:pt x="435" y="189"/>
                  </a:lnTo>
                  <a:lnTo>
                    <a:pt x="435" y="184"/>
                  </a:lnTo>
                  <a:lnTo>
                    <a:pt x="435" y="180"/>
                  </a:lnTo>
                  <a:lnTo>
                    <a:pt x="433" y="172"/>
                  </a:lnTo>
                  <a:lnTo>
                    <a:pt x="431" y="163"/>
                  </a:lnTo>
                  <a:lnTo>
                    <a:pt x="431" y="154"/>
                  </a:lnTo>
                  <a:lnTo>
                    <a:pt x="433" y="144"/>
                  </a:lnTo>
                  <a:lnTo>
                    <a:pt x="437" y="127"/>
                  </a:lnTo>
                  <a:lnTo>
                    <a:pt x="443" y="112"/>
                  </a:lnTo>
                  <a:lnTo>
                    <a:pt x="440" y="110"/>
                  </a:lnTo>
                  <a:lnTo>
                    <a:pt x="438" y="109"/>
                  </a:lnTo>
                  <a:lnTo>
                    <a:pt x="420" y="116"/>
                  </a:lnTo>
                  <a:lnTo>
                    <a:pt x="403" y="123"/>
                  </a:lnTo>
                  <a:lnTo>
                    <a:pt x="393" y="117"/>
                  </a:lnTo>
                  <a:lnTo>
                    <a:pt x="384" y="110"/>
                  </a:lnTo>
                  <a:lnTo>
                    <a:pt x="378" y="114"/>
                  </a:lnTo>
                  <a:lnTo>
                    <a:pt x="373" y="116"/>
                  </a:lnTo>
                  <a:lnTo>
                    <a:pt x="367" y="116"/>
                  </a:lnTo>
                  <a:lnTo>
                    <a:pt x="363" y="114"/>
                  </a:lnTo>
                  <a:lnTo>
                    <a:pt x="357" y="112"/>
                  </a:lnTo>
                  <a:lnTo>
                    <a:pt x="353" y="109"/>
                  </a:lnTo>
                  <a:lnTo>
                    <a:pt x="348" y="104"/>
                  </a:lnTo>
                  <a:lnTo>
                    <a:pt x="344" y="99"/>
                  </a:lnTo>
                  <a:lnTo>
                    <a:pt x="330" y="74"/>
                  </a:lnTo>
                  <a:lnTo>
                    <a:pt x="316" y="56"/>
                  </a:lnTo>
                  <a:lnTo>
                    <a:pt x="310" y="60"/>
                  </a:lnTo>
                  <a:lnTo>
                    <a:pt x="304" y="63"/>
                  </a:lnTo>
                  <a:lnTo>
                    <a:pt x="298" y="63"/>
                  </a:lnTo>
                  <a:lnTo>
                    <a:pt x="290" y="64"/>
                  </a:lnTo>
                  <a:lnTo>
                    <a:pt x="288" y="67"/>
                  </a:lnTo>
                  <a:lnTo>
                    <a:pt x="288" y="72"/>
                  </a:lnTo>
                  <a:lnTo>
                    <a:pt x="293" y="77"/>
                  </a:lnTo>
                  <a:lnTo>
                    <a:pt x="298" y="84"/>
                  </a:lnTo>
                  <a:lnTo>
                    <a:pt x="301" y="92"/>
                  </a:lnTo>
                  <a:lnTo>
                    <a:pt x="304" y="100"/>
                  </a:lnTo>
                  <a:lnTo>
                    <a:pt x="300" y="107"/>
                  </a:lnTo>
                  <a:lnTo>
                    <a:pt x="297" y="114"/>
                  </a:lnTo>
                  <a:lnTo>
                    <a:pt x="288" y="107"/>
                  </a:lnTo>
                  <a:lnTo>
                    <a:pt x="277" y="93"/>
                  </a:lnTo>
                  <a:lnTo>
                    <a:pt x="264" y="80"/>
                  </a:lnTo>
                  <a:lnTo>
                    <a:pt x="258" y="72"/>
                  </a:lnTo>
                  <a:lnTo>
                    <a:pt x="258" y="59"/>
                  </a:lnTo>
                  <a:lnTo>
                    <a:pt x="257" y="46"/>
                  </a:lnTo>
                  <a:lnTo>
                    <a:pt x="243" y="39"/>
                  </a:lnTo>
                  <a:lnTo>
                    <a:pt x="228" y="30"/>
                  </a:lnTo>
                  <a:lnTo>
                    <a:pt x="214" y="16"/>
                  </a:lnTo>
                  <a:lnTo>
                    <a:pt x="200" y="0"/>
                  </a:lnTo>
                  <a:lnTo>
                    <a:pt x="194" y="2"/>
                  </a:lnTo>
                  <a:lnTo>
                    <a:pt x="190" y="2"/>
                  </a:lnTo>
                  <a:lnTo>
                    <a:pt x="188" y="4"/>
                  </a:lnTo>
                  <a:lnTo>
                    <a:pt x="186" y="6"/>
                  </a:lnTo>
                  <a:lnTo>
                    <a:pt x="186" y="10"/>
                  </a:lnTo>
                  <a:lnTo>
                    <a:pt x="187" y="14"/>
                  </a:lnTo>
                  <a:lnTo>
                    <a:pt x="193" y="22"/>
                  </a:lnTo>
                  <a:lnTo>
                    <a:pt x="198" y="29"/>
                  </a:lnTo>
                  <a:lnTo>
                    <a:pt x="207" y="36"/>
                  </a:lnTo>
                  <a:lnTo>
                    <a:pt x="216" y="43"/>
                  </a:lnTo>
                  <a:lnTo>
                    <a:pt x="233" y="54"/>
                  </a:lnTo>
                  <a:lnTo>
                    <a:pt x="247" y="69"/>
                  </a:lnTo>
                  <a:lnTo>
                    <a:pt x="247" y="70"/>
                  </a:lnTo>
                  <a:lnTo>
                    <a:pt x="243" y="70"/>
                  </a:lnTo>
                  <a:lnTo>
                    <a:pt x="240" y="70"/>
                  </a:lnTo>
                  <a:lnTo>
                    <a:pt x="236" y="67"/>
                  </a:lnTo>
                  <a:lnTo>
                    <a:pt x="233" y="66"/>
                  </a:lnTo>
                  <a:lnTo>
                    <a:pt x="233" y="72"/>
                  </a:lnTo>
                  <a:lnTo>
                    <a:pt x="233" y="77"/>
                  </a:lnTo>
                  <a:lnTo>
                    <a:pt x="233" y="82"/>
                  </a:lnTo>
                  <a:lnTo>
                    <a:pt x="231" y="87"/>
                  </a:lnTo>
                  <a:lnTo>
                    <a:pt x="221" y="92"/>
                  </a:lnTo>
                  <a:lnTo>
                    <a:pt x="213" y="96"/>
                  </a:lnTo>
                  <a:lnTo>
                    <a:pt x="213" y="104"/>
                  </a:lnTo>
                  <a:lnTo>
                    <a:pt x="213" y="113"/>
                  </a:lnTo>
                  <a:lnTo>
                    <a:pt x="200" y="106"/>
                  </a:lnTo>
                  <a:lnTo>
                    <a:pt x="187" y="97"/>
                  </a:lnTo>
                  <a:lnTo>
                    <a:pt x="198" y="94"/>
                  </a:lnTo>
                  <a:lnTo>
                    <a:pt x="208" y="93"/>
                  </a:lnTo>
                  <a:lnTo>
                    <a:pt x="213" y="93"/>
                  </a:lnTo>
                  <a:lnTo>
                    <a:pt x="217" y="92"/>
                  </a:lnTo>
                  <a:lnTo>
                    <a:pt x="221" y="89"/>
                  </a:lnTo>
                  <a:lnTo>
                    <a:pt x="226" y="86"/>
                  </a:lnTo>
                  <a:lnTo>
                    <a:pt x="224" y="79"/>
                  </a:lnTo>
                  <a:lnTo>
                    <a:pt x="224" y="73"/>
                  </a:lnTo>
                  <a:lnTo>
                    <a:pt x="213" y="69"/>
                  </a:lnTo>
                  <a:lnTo>
                    <a:pt x="204" y="64"/>
                  </a:lnTo>
                  <a:lnTo>
                    <a:pt x="196" y="57"/>
                  </a:lnTo>
                  <a:lnTo>
                    <a:pt x="188" y="50"/>
                  </a:lnTo>
                  <a:lnTo>
                    <a:pt x="174" y="34"/>
                  </a:lnTo>
                  <a:lnTo>
                    <a:pt x="160" y="22"/>
                  </a:lnTo>
                  <a:lnTo>
                    <a:pt x="154" y="22"/>
                  </a:lnTo>
                  <a:lnTo>
                    <a:pt x="150" y="23"/>
                  </a:lnTo>
                  <a:lnTo>
                    <a:pt x="146" y="24"/>
                  </a:lnTo>
                  <a:lnTo>
                    <a:pt x="143" y="26"/>
                  </a:lnTo>
                  <a:lnTo>
                    <a:pt x="138" y="30"/>
                  </a:lnTo>
                  <a:lnTo>
                    <a:pt x="133" y="33"/>
                  </a:lnTo>
                  <a:lnTo>
                    <a:pt x="127" y="34"/>
                  </a:lnTo>
                  <a:lnTo>
                    <a:pt x="123" y="33"/>
                  </a:lnTo>
                  <a:lnTo>
                    <a:pt x="118" y="33"/>
                  </a:lnTo>
                  <a:lnTo>
                    <a:pt x="114" y="30"/>
                  </a:lnTo>
                  <a:lnTo>
                    <a:pt x="106" y="27"/>
                  </a:lnTo>
                  <a:lnTo>
                    <a:pt x="97" y="2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3" name="Freeform 473"/>
            <p:cNvSpPr>
              <a:spLocks/>
            </p:cNvSpPr>
            <p:nvPr/>
          </p:nvSpPr>
          <p:spPr bwMode="auto">
            <a:xfrm>
              <a:off x="5309" y="2727"/>
              <a:ext cx="3" cy="2"/>
            </a:xfrm>
            <a:custGeom>
              <a:avLst/>
              <a:gdLst>
                <a:gd name="T0" fmla="*/ 0 w 3"/>
                <a:gd name="T1" fmla="*/ 0 h 2"/>
                <a:gd name="T2" fmla="*/ 1 w 3"/>
                <a:gd name="T3" fmla="*/ 1 h 2"/>
                <a:gd name="T4" fmla="*/ 3 w 3"/>
                <a:gd name="T5" fmla="*/ 2 h 2"/>
                <a:gd name="T6" fmla="*/ 1 w 3"/>
                <a:gd name="T7" fmla="*/ 2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lnTo>
                    <a:pt x="1" y="1"/>
                  </a:lnTo>
                  <a:lnTo>
                    <a:pt x="3" y="2"/>
                  </a:lnTo>
                  <a:lnTo>
                    <a:pt x="1"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4" name="Freeform 474"/>
            <p:cNvSpPr>
              <a:spLocks/>
            </p:cNvSpPr>
            <p:nvPr/>
          </p:nvSpPr>
          <p:spPr bwMode="auto">
            <a:xfrm>
              <a:off x="5313" y="2729"/>
              <a:ext cx="56" cy="43"/>
            </a:xfrm>
            <a:custGeom>
              <a:avLst/>
              <a:gdLst>
                <a:gd name="T0" fmla="*/ 56 w 56"/>
                <a:gd name="T1" fmla="*/ 19 h 43"/>
                <a:gd name="T2" fmla="*/ 56 w 56"/>
                <a:gd name="T3" fmla="*/ 23 h 43"/>
                <a:gd name="T4" fmla="*/ 56 w 56"/>
                <a:gd name="T5" fmla="*/ 28 h 43"/>
                <a:gd name="T6" fmla="*/ 50 w 56"/>
                <a:gd name="T7" fmla="*/ 30 h 43"/>
                <a:gd name="T8" fmla="*/ 44 w 56"/>
                <a:gd name="T9" fmla="*/ 33 h 43"/>
                <a:gd name="T10" fmla="*/ 46 w 56"/>
                <a:gd name="T11" fmla="*/ 38 h 43"/>
                <a:gd name="T12" fmla="*/ 46 w 56"/>
                <a:gd name="T13" fmla="*/ 42 h 43"/>
                <a:gd name="T14" fmla="*/ 37 w 56"/>
                <a:gd name="T15" fmla="*/ 39 h 43"/>
                <a:gd name="T16" fmla="*/ 30 w 56"/>
                <a:gd name="T17" fmla="*/ 38 h 43"/>
                <a:gd name="T18" fmla="*/ 26 w 56"/>
                <a:gd name="T19" fmla="*/ 36 h 43"/>
                <a:gd name="T20" fmla="*/ 23 w 56"/>
                <a:gd name="T21" fmla="*/ 38 h 43"/>
                <a:gd name="T22" fmla="*/ 20 w 56"/>
                <a:gd name="T23" fmla="*/ 39 h 43"/>
                <a:gd name="T24" fmla="*/ 19 w 56"/>
                <a:gd name="T25" fmla="*/ 43 h 43"/>
                <a:gd name="T26" fmla="*/ 13 w 56"/>
                <a:gd name="T27" fmla="*/ 42 h 43"/>
                <a:gd name="T28" fmla="*/ 9 w 56"/>
                <a:gd name="T29" fmla="*/ 40 h 43"/>
                <a:gd name="T30" fmla="*/ 6 w 56"/>
                <a:gd name="T31" fmla="*/ 38 h 43"/>
                <a:gd name="T32" fmla="*/ 4 w 56"/>
                <a:gd name="T33" fmla="*/ 32 h 43"/>
                <a:gd name="T34" fmla="*/ 12 w 56"/>
                <a:gd name="T35" fmla="*/ 30 h 43"/>
                <a:gd name="T36" fmla="*/ 19 w 56"/>
                <a:gd name="T37" fmla="*/ 29 h 43"/>
                <a:gd name="T38" fmla="*/ 16 w 56"/>
                <a:gd name="T39" fmla="*/ 18 h 43"/>
                <a:gd name="T40" fmla="*/ 13 w 56"/>
                <a:gd name="T41" fmla="*/ 8 h 43"/>
                <a:gd name="T42" fmla="*/ 9 w 56"/>
                <a:gd name="T43" fmla="*/ 6 h 43"/>
                <a:gd name="T44" fmla="*/ 6 w 56"/>
                <a:gd name="T45" fmla="*/ 6 h 43"/>
                <a:gd name="T46" fmla="*/ 3 w 56"/>
                <a:gd name="T47" fmla="*/ 5 h 43"/>
                <a:gd name="T48" fmla="*/ 0 w 56"/>
                <a:gd name="T49" fmla="*/ 2 h 43"/>
                <a:gd name="T50" fmla="*/ 0 w 56"/>
                <a:gd name="T51" fmla="*/ 2 h 43"/>
                <a:gd name="T52" fmla="*/ 0 w 56"/>
                <a:gd name="T53" fmla="*/ 0 h 43"/>
                <a:gd name="T54" fmla="*/ 6 w 56"/>
                <a:gd name="T55" fmla="*/ 0 h 43"/>
                <a:gd name="T56" fmla="*/ 12 w 56"/>
                <a:gd name="T57" fmla="*/ 0 h 43"/>
                <a:gd name="T58" fmla="*/ 22 w 56"/>
                <a:gd name="T59" fmla="*/ 9 h 43"/>
                <a:gd name="T60" fmla="*/ 32 w 56"/>
                <a:gd name="T61" fmla="*/ 15 h 43"/>
                <a:gd name="T62" fmla="*/ 36 w 56"/>
                <a:gd name="T63" fmla="*/ 16 h 43"/>
                <a:gd name="T64" fmla="*/ 42 w 56"/>
                <a:gd name="T65" fmla="*/ 18 h 43"/>
                <a:gd name="T66" fmla="*/ 49 w 56"/>
                <a:gd name="T67" fmla="*/ 19 h 43"/>
                <a:gd name="T68" fmla="*/ 56 w 56"/>
                <a:gd name="T69" fmla="*/ 19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
                <a:gd name="T106" fmla="*/ 0 h 43"/>
                <a:gd name="T107" fmla="*/ 56 w 56"/>
                <a:gd name="T108" fmla="*/ 43 h 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 h="43">
                  <a:moveTo>
                    <a:pt x="56" y="19"/>
                  </a:moveTo>
                  <a:lnTo>
                    <a:pt x="56" y="23"/>
                  </a:lnTo>
                  <a:lnTo>
                    <a:pt x="56" y="28"/>
                  </a:lnTo>
                  <a:lnTo>
                    <a:pt x="50" y="30"/>
                  </a:lnTo>
                  <a:lnTo>
                    <a:pt x="44" y="33"/>
                  </a:lnTo>
                  <a:lnTo>
                    <a:pt x="46" y="38"/>
                  </a:lnTo>
                  <a:lnTo>
                    <a:pt x="46" y="42"/>
                  </a:lnTo>
                  <a:lnTo>
                    <a:pt x="37" y="39"/>
                  </a:lnTo>
                  <a:lnTo>
                    <a:pt x="30" y="38"/>
                  </a:lnTo>
                  <a:lnTo>
                    <a:pt x="26" y="36"/>
                  </a:lnTo>
                  <a:lnTo>
                    <a:pt x="23" y="38"/>
                  </a:lnTo>
                  <a:lnTo>
                    <a:pt x="20" y="39"/>
                  </a:lnTo>
                  <a:lnTo>
                    <a:pt x="19" y="43"/>
                  </a:lnTo>
                  <a:lnTo>
                    <a:pt x="13" y="42"/>
                  </a:lnTo>
                  <a:lnTo>
                    <a:pt x="9" y="40"/>
                  </a:lnTo>
                  <a:lnTo>
                    <a:pt x="6" y="38"/>
                  </a:lnTo>
                  <a:lnTo>
                    <a:pt x="4" y="32"/>
                  </a:lnTo>
                  <a:lnTo>
                    <a:pt x="12" y="30"/>
                  </a:lnTo>
                  <a:lnTo>
                    <a:pt x="19" y="29"/>
                  </a:lnTo>
                  <a:lnTo>
                    <a:pt x="16" y="18"/>
                  </a:lnTo>
                  <a:lnTo>
                    <a:pt x="13" y="8"/>
                  </a:lnTo>
                  <a:lnTo>
                    <a:pt x="9" y="6"/>
                  </a:lnTo>
                  <a:lnTo>
                    <a:pt x="6" y="6"/>
                  </a:lnTo>
                  <a:lnTo>
                    <a:pt x="3" y="5"/>
                  </a:lnTo>
                  <a:lnTo>
                    <a:pt x="0" y="2"/>
                  </a:lnTo>
                  <a:lnTo>
                    <a:pt x="0" y="0"/>
                  </a:lnTo>
                  <a:lnTo>
                    <a:pt x="6" y="0"/>
                  </a:lnTo>
                  <a:lnTo>
                    <a:pt x="12" y="0"/>
                  </a:lnTo>
                  <a:lnTo>
                    <a:pt x="22" y="9"/>
                  </a:lnTo>
                  <a:lnTo>
                    <a:pt x="32" y="15"/>
                  </a:lnTo>
                  <a:lnTo>
                    <a:pt x="36" y="16"/>
                  </a:lnTo>
                  <a:lnTo>
                    <a:pt x="42" y="18"/>
                  </a:lnTo>
                  <a:lnTo>
                    <a:pt x="49" y="19"/>
                  </a:lnTo>
                  <a:lnTo>
                    <a:pt x="56" y="19"/>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5" name="Freeform 475"/>
            <p:cNvSpPr>
              <a:spLocks/>
            </p:cNvSpPr>
            <p:nvPr/>
          </p:nvSpPr>
          <p:spPr bwMode="auto">
            <a:xfrm>
              <a:off x="3977" y="2751"/>
              <a:ext cx="18" cy="57"/>
            </a:xfrm>
            <a:custGeom>
              <a:avLst/>
              <a:gdLst>
                <a:gd name="T0" fmla="*/ 13 w 18"/>
                <a:gd name="T1" fmla="*/ 0 h 57"/>
                <a:gd name="T2" fmla="*/ 15 w 18"/>
                <a:gd name="T3" fmla="*/ 3 h 57"/>
                <a:gd name="T4" fmla="*/ 18 w 18"/>
                <a:gd name="T5" fmla="*/ 6 h 57"/>
                <a:gd name="T6" fmla="*/ 15 w 18"/>
                <a:gd name="T7" fmla="*/ 14 h 57"/>
                <a:gd name="T8" fmla="*/ 13 w 18"/>
                <a:gd name="T9" fmla="*/ 23 h 57"/>
                <a:gd name="T10" fmla="*/ 14 w 18"/>
                <a:gd name="T11" fmla="*/ 28 h 57"/>
                <a:gd name="T12" fmla="*/ 17 w 18"/>
                <a:gd name="T13" fmla="*/ 36 h 57"/>
                <a:gd name="T14" fmla="*/ 17 w 18"/>
                <a:gd name="T15" fmla="*/ 43 h 57"/>
                <a:gd name="T16" fmla="*/ 15 w 18"/>
                <a:gd name="T17" fmla="*/ 51 h 57"/>
                <a:gd name="T18" fmla="*/ 14 w 18"/>
                <a:gd name="T19" fmla="*/ 54 h 57"/>
                <a:gd name="T20" fmla="*/ 13 w 18"/>
                <a:gd name="T21" fmla="*/ 57 h 57"/>
                <a:gd name="T22" fmla="*/ 5 w 18"/>
                <a:gd name="T23" fmla="*/ 56 h 57"/>
                <a:gd name="T24" fmla="*/ 1 w 18"/>
                <a:gd name="T25" fmla="*/ 54 h 57"/>
                <a:gd name="T26" fmla="*/ 1 w 18"/>
                <a:gd name="T27" fmla="*/ 43 h 57"/>
                <a:gd name="T28" fmla="*/ 0 w 18"/>
                <a:gd name="T29" fmla="*/ 31 h 57"/>
                <a:gd name="T30" fmla="*/ 5 w 18"/>
                <a:gd name="T31" fmla="*/ 31 h 57"/>
                <a:gd name="T32" fmla="*/ 10 w 18"/>
                <a:gd name="T33" fmla="*/ 30 h 57"/>
                <a:gd name="T34" fmla="*/ 7 w 18"/>
                <a:gd name="T35" fmla="*/ 24 h 57"/>
                <a:gd name="T36" fmla="*/ 3 w 18"/>
                <a:gd name="T37" fmla="*/ 17 h 57"/>
                <a:gd name="T38" fmla="*/ 8 w 18"/>
                <a:gd name="T39" fmla="*/ 8 h 57"/>
                <a:gd name="T40" fmla="*/ 13 w 18"/>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57"/>
                <a:gd name="T65" fmla="*/ 18 w 18"/>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57">
                  <a:moveTo>
                    <a:pt x="13" y="0"/>
                  </a:moveTo>
                  <a:lnTo>
                    <a:pt x="15" y="3"/>
                  </a:lnTo>
                  <a:lnTo>
                    <a:pt x="18" y="6"/>
                  </a:lnTo>
                  <a:lnTo>
                    <a:pt x="15" y="14"/>
                  </a:lnTo>
                  <a:lnTo>
                    <a:pt x="13" y="23"/>
                  </a:lnTo>
                  <a:lnTo>
                    <a:pt x="14" y="28"/>
                  </a:lnTo>
                  <a:lnTo>
                    <a:pt x="17" y="36"/>
                  </a:lnTo>
                  <a:lnTo>
                    <a:pt x="17" y="43"/>
                  </a:lnTo>
                  <a:lnTo>
                    <a:pt x="15" y="51"/>
                  </a:lnTo>
                  <a:lnTo>
                    <a:pt x="14" y="54"/>
                  </a:lnTo>
                  <a:lnTo>
                    <a:pt x="13" y="57"/>
                  </a:lnTo>
                  <a:lnTo>
                    <a:pt x="5" y="56"/>
                  </a:lnTo>
                  <a:lnTo>
                    <a:pt x="1" y="54"/>
                  </a:lnTo>
                  <a:lnTo>
                    <a:pt x="1" y="43"/>
                  </a:lnTo>
                  <a:lnTo>
                    <a:pt x="0" y="31"/>
                  </a:lnTo>
                  <a:lnTo>
                    <a:pt x="5" y="31"/>
                  </a:lnTo>
                  <a:lnTo>
                    <a:pt x="10" y="30"/>
                  </a:lnTo>
                  <a:lnTo>
                    <a:pt x="7" y="24"/>
                  </a:lnTo>
                  <a:lnTo>
                    <a:pt x="3" y="17"/>
                  </a:lnTo>
                  <a:lnTo>
                    <a:pt x="8" y="8"/>
                  </a:lnTo>
                  <a:lnTo>
                    <a:pt x="1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6" name="Freeform 476"/>
            <p:cNvSpPr>
              <a:spLocks/>
            </p:cNvSpPr>
            <p:nvPr/>
          </p:nvSpPr>
          <p:spPr bwMode="auto">
            <a:xfrm>
              <a:off x="5280" y="2781"/>
              <a:ext cx="90" cy="108"/>
            </a:xfrm>
            <a:custGeom>
              <a:avLst/>
              <a:gdLst>
                <a:gd name="T0" fmla="*/ 90 w 90"/>
                <a:gd name="T1" fmla="*/ 74 h 108"/>
                <a:gd name="T2" fmla="*/ 56 w 90"/>
                <a:gd name="T3" fmla="*/ 84 h 108"/>
                <a:gd name="T4" fmla="*/ 55 w 90"/>
                <a:gd name="T5" fmla="*/ 91 h 108"/>
                <a:gd name="T6" fmla="*/ 55 w 90"/>
                <a:gd name="T7" fmla="*/ 98 h 108"/>
                <a:gd name="T8" fmla="*/ 50 w 90"/>
                <a:gd name="T9" fmla="*/ 98 h 108"/>
                <a:gd name="T10" fmla="*/ 45 w 90"/>
                <a:gd name="T11" fmla="*/ 98 h 108"/>
                <a:gd name="T12" fmla="*/ 45 w 90"/>
                <a:gd name="T13" fmla="*/ 94 h 108"/>
                <a:gd name="T14" fmla="*/ 45 w 90"/>
                <a:gd name="T15" fmla="*/ 90 h 108"/>
                <a:gd name="T16" fmla="*/ 45 w 90"/>
                <a:gd name="T17" fmla="*/ 90 h 108"/>
                <a:gd name="T18" fmla="*/ 43 w 90"/>
                <a:gd name="T19" fmla="*/ 90 h 108"/>
                <a:gd name="T20" fmla="*/ 40 w 90"/>
                <a:gd name="T21" fmla="*/ 91 h 108"/>
                <a:gd name="T22" fmla="*/ 37 w 90"/>
                <a:gd name="T23" fmla="*/ 91 h 108"/>
                <a:gd name="T24" fmla="*/ 35 w 90"/>
                <a:gd name="T25" fmla="*/ 97 h 108"/>
                <a:gd name="T26" fmla="*/ 32 w 90"/>
                <a:gd name="T27" fmla="*/ 103 h 108"/>
                <a:gd name="T28" fmla="*/ 27 w 90"/>
                <a:gd name="T29" fmla="*/ 106 h 108"/>
                <a:gd name="T30" fmla="*/ 22 w 90"/>
                <a:gd name="T31" fmla="*/ 108 h 108"/>
                <a:gd name="T32" fmla="*/ 20 w 90"/>
                <a:gd name="T33" fmla="*/ 98 h 108"/>
                <a:gd name="T34" fmla="*/ 16 w 90"/>
                <a:gd name="T35" fmla="*/ 91 h 108"/>
                <a:gd name="T36" fmla="*/ 10 w 90"/>
                <a:gd name="T37" fmla="*/ 94 h 108"/>
                <a:gd name="T38" fmla="*/ 6 w 90"/>
                <a:gd name="T39" fmla="*/ 97 h 108"/>
                <a:gd name="T40" fmla="*/ 2 w 90"/>
                <a:gd name="T41" fmla="*/ 94 h 108"/>
                <a:gd name="T42" fmla="*/ 0 w 90"/>
                <a:gd name="T43" fmla="*/ 91 h 108"/>
                <a:gd name="T44" fmla="*/ 6 w 90"/>
                <a:gd name="T45" fmla="*/ 80 h 108"/>
                <a:gd name="T46" fmla="*/ 13 w 90"/>
                <a:gd name="T47" fmla="*/ 68 h 108"/>
                <a:gd name="T48" fmla="*/ 29 w 90"/>
                <a:gd name="T49" fmla="*/ 70 h 108"/>
                <a:gd name="T50" fmla="*/ 45 w 90"/>
                <a:gd name="T51" fmla="*/ 71 h 108"/>
                <a:gd name="T52" fmla="*/ 46 w 90"/>
                <a:gd name="T53" fmla="*/ 64 h 108"/>
                <a:gd name="T54" fmla="*/ 49 w 90"/>
                <a:gd name="T55" fmla="*/ 58 h 108"/>
                <a:gd name="T56" fmla="*/ 52 w 90"/>
                <a:gd name="T57" fmla="*/ 56 h 108"/>
                <a:gd name="T58" fmla="*/ 56 w 90"/>
                <a:gd name="T59" fmla="*/ 53 h 108"/>
                <a:gd name="T60" fmla="*/ 60 w 90"/>
                <a:gd name="T61" fmla="*/ 50 h 108"/>
                <a:gd name="T62" fmla="*/ 63 w 90"/>
                <a:gd name="T63" fmla="*/ 46 h 108"/>
                <a:gd name="T64" fmla="*/ 66 w 90"/>
                <a:gd name="T65" fmla="*/ 41 h 108"/>
                <a:gd name="T66" fmla="*/ 69 w 90"/>
                <a:gd name="T67" fmla="*/ 36 h 108"/>
                <a:gd name="T68" fmla="*/ 63 w 90"/>
                <a:gd name="T69" fmla="*/ 21 h 108"/>
                <a:gd name="T70" fmla="*/ 57 w 90"/>
                <a:gd name="T71" fmla="*/ 8 h 108"/>
                <a:gd name="T72" fmla="*/ 59 w 90"/>
                <a:gd name="T73" fmla="*/ 6 h 108"/>
                <a:gd name="T74" fmla="*/ 60 w 90"/>
                <a:gd name="T75" fmla="*/ 4 h 108"/>
                <a:gd name="T76" fmla="*/ 60 w 90"/>
                <a:gd name="T77" fmla="*/ 4 h 108"/>
                <a:gd name="T78" fmla="*/ 60 w 90"/>
                <a:gd name="T79" fmla="*/ 0 h 108"/>
                <a:gd name="T80" fmla="*/ 65 w 90"/>
                <a:gd name="T81" fmla="*/ 1 h 108"/>
                <a:gd name="T82" fmla="*/ 69 w 90"/>
                <a:gd name="T83" fmla="*/ 1 h 108"/>
                <a:gd name="T84" fmla="*/ 75 w 90"/>
                <a:gd name="T85" fmla="*/ 11 h 108"/>
                <a:gd name="T86" fmla="*/ 82 w 90"/>
                <a:gd name="T87" fmla="*/ 18 h 108"/>
                <a:gd name="T88" fmla="*/ 85 w 90"/>
                <a:gd name="T89" fmla="*/ 31 h 108"/>
                <a:gd name="T90" fmla="*/ 86 w 90"/>
                <a:gd name="T91" fmla="*/ 46 h 108"/>
                <a:gd name="T92" fmla="*/ 89 w 90"/>
                <a:gd name="T93" fmla="*/ 60 h 108"/>
                <a:gd name="T94" fmla="*/ 90 w 90"/>
                <a:gd name="T95" fmla="*/ 74 h 1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0"/>
                <a:gd name="T145" fmla="*/ 0 h 108"/>
                <a:gd name="T146" fmla="*/ 90 w 90"/>
                <a:gd name="T147" fmla="*/ 108 h 1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0" h="108">
                  <a:moveTo>
                    <a:pt x="90" y="74"/>
                  </a:moveTo>
                  <a:lnTo>
                    <a:pt x="56" y="84"/>
                  </a:lnTo>
                  <a:lnTo>
                    <a:pt x="55" y="91"/>
                  </a:lnTo>
                  <a:lnTo>
                    <a:pt x="55" y="98"/>
                  </a:lnTo>
                  <a:lnTo>
                    <a:pt x="50" y="98"/>
                  </a:lnTo>
                  <a:lnTo>
                    <a:pt x="45" y="98"/>
                  </a:lnTo>
                  <a:lnTo>
                    <a:pt x="45" y="94"/>
                  </a:lnTo>
                  <a:lnTo>
                    <a:pt x="45" y="90"/>
                  </a:lnTo>
                  <a:lnTo>
                    <a:pt x="43" y="90"/>
                  </a:lnTo>
                  <a:lnTo>
                    <a:pt x="40" y="91"/>
                  </a:lnTo>
                  <a:lnTo>
                    <a:pt x="37" y="91"/>
                  </a:lnTo>
                  <a:lnTo>
                    <a:pt x="35" y="97"/>
                  </a:lnTo>
                  <a:lnTo>
                    <a:pt x="32" y="103"/>
                  </a:lnTo>
                  <a:lnTo>
                    <a:pt x="27" y="106"/>
                  </a:lnTo>
                  <a:lnTo>
                    <a:pt x="22" y="108"/>
                  </a:lnTo>
                  <a:lnTo>
                    <a:pt x="20" y="98"/>
                  </a:lnTo>
                  <a:lnTo>
                    <a:pt x="16" y="91"/>
                  </a:lnTo>
                  <a:lnTo>
                    <a:pt x="10" y="94"/>
                  </a:lnTo>
                  <a:lnTo>
                    <a:pt x="6" y="97"/>
                  </a:lnTo>
                  <a:lnTo>
                    <a:pt x="2" y="94"/>
                  </a:lnTo>
                  <a:lnTo>
                    <a:pt x="0" y="91"/>
                  </a:lnTo>
                  <a:lnTo>
                    <a:pt x="6" y="80"/>
                  </a:lnTo>
                  <a:lnTo>
                    <a:pt x="13" y="68"/>
                  </a:lnTo>
                  <a:lnTo>
                    <a:pt x="29" y="70"/>
                  </a:lnTo>
                  <a:lnTo>
                    <a:pt x="45" y="71"/>
                  </a:lnTo>
                  <a:lnTo>
                    <a:pt x="46" y="64"/>
                  </a:lnTo>
                  <a:lnTo>
                    <a:pt x="49" y="58"/>
                  </a:lnTo>
                  <a:lnTo>
                    <a:pt x="52" y="56"/>
                  </a:lnTo>
                  <a:lnTo>
                    <a:pt x="56" y="53"/>
                  </a:lnTo>
                  <a:lnTo>
                    <a:pt x="60" y="50"/>
                  </a:lnTo>
                  <a:lnTo>
                    <a:pt x="63" y="46"/>
                  </a:lnTo>
                  <a:lnTo>
                    <a:pt x="66" y="41"/>
                  </a:lnTo>
                  <a:lnTo>
                    <a:pt x="69" y="36"/>
                  </a:lnTo>
                  <a:lnTo>
                    <a:pt x="63" y="21"/>
                  </a:lnTo>
                  <a:lnTo>
                    <a:pt x="57" y="8"/>
                  </a:lnTo>
                  <a:lnTo>
                    <a:pt x="59" y="6"/>
                  </a:lnTo>
                  <a:lnTo>
                    <a:pt x="60" y="4"/>
                  </a:lnTo>
                  <a:lnTo>
                    <a:pt x="60" y="0"/>
                  </a:lnTo>
                  <a:lnTo>
                    <a:pt x="65" y="1"/>
                  </a:lnTo>
                  <a:lnTo>
                    <a:pt x="69" y="1"/>
                  </a:lnTo>
                  <a:lnTo>
                    <a:pt x="75" y="11"/>
                  </a:lnTo>
                  <a:lnTo>
                    <a:pt x="82" y="18"/>
                  </a:lnTo>
                  <a:lnTo>
                    <a:pt x="85" y="31"/>
                  </a:lnTo>
                  <a:lnTo>
                    <a:pt x="86" y="46"/>
                  </a:lnTo>
                  <a:lnTo>
                    <a:pt x="89" y="60"/>
                  </a:lnTo>
                  <a:lnTo>
                    <a:pt x="90" y="7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7" name="Freeform 477"/>
            <p:cNvSpPr>
              <a:spLocks/>
            </p:cNvSpPr>
            <p:nvPr/>
          </p:nvSpPr>
          <p:spPr bwMode="auto">
            <a:xfrm>
              <a:off x="5270" y="2875"/>
              <a:ext cx="27" cy="32"/>
            </a:xfrm>
            <a:custGeom>
              <a:avLst/>
              <a:gdLst>
                <a:gd name="T0" fmla="*/ 27 w 27"/>
                <a:gd name="T1" fmla="*/ 10 h 32"/>
                <a:gd name="T2" fmla="*/ 25 w 27"/>
                <a:gd name="T3" fmla="*/ 22 h 32"/>
                <a:gd name="T4" fmla="*/ 23 w 27"/>
                <a:gd name="T5" fmla="*/ 32 h 32"/>
                <a:gd name="T6" fmla="*/ 19 w 27"/>
                <a:gd name="T7" fmla="*/ 32 h 32"/>
                <a:gd name="T8" fmla="*/ 15 w 27"/>
                <a:gd name="T9" fmla="*/ 32 h 32"/>
                <a:gd name="T10" fmla="*/ 13 w 27"/>
                <a:gd name="T11" fmla="*/ 23 h 32"/>
                <a:gd name="T12" fmla="*/ 13 w 27"/>
                <a:gd name="T13" fmla="*/ 13 h 32"/>
                <a:gd name="T14" fmla="*/ 7 w 27"/>
                <a:gd name="T15" fmla="*/ 13 h 32"/>
                <a:gd name="T16" fmla="*/ 6 w 27"/>
                <a:gd name="T17" fmla="*/ 12 h 32"/>
                <a:gd name="T18" fmla="*/ 3 w 27"/>
                <a:gd name="T19" fmla="*/ 10 h 32"/>
                <a:gd name="T20" fmla="*/ 0 w 27"/>
                <a:gd name="T21" fmla="*/ 7 h 32"/>
                <a:gd name="T22" fmla="*/ 2 w 27"/>
                <a:gd name="T23" fmla="*/ 6 h 32"/>
                <a:gd name="T24" fmla="*/ 2 w 27"/>
                <a:gd name="T25" fmla="*/ 3 h 32"/>
                <a:gd name="T26" fmla="*/ 5 w 27"/>
                <a:gd name="T27" fmla="*/ 2 h 32"/>
                <a:gd name="T28" fmla="*/ 9 w 27"/>
                <a:gd name="T29" fmla="*/ 0 h 32"/>
                <a:gd name="T30" fmla="*/ 12 w 27"/>
                <a:gd name="T31" fmla="*/ 4 h 32"/>
                <a:gd name="T32" fmla="*/ 16 w 27"/>
                <a:gd name="T33" fmla="*/ 7 h 32"/>
                <a:gd name="T34" fmla="*/ 20 w 27"/>
                <a:gd name="T35" fmla="*/ 9 h 32"/>
                <a:gd name="T36" fmla="*/ 27 w 27"/>
                <a:gd name="T37" fmla="*/ 1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32"/>
                <a:gd name="T59" fmla="*/ 27 w 27"/>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32">
                  <a:moveTo>
                    <a:pt x="27" y="10"/>
                  </a:moveTo>
                  <a:lnTo>
                    <a:pt x="25" y="22"/>
                  </a:lnTo>
                  <a:lnTo>
                    <a:pt x="23" y="32"/>
                  </a:lnTo>
                  <a:lnTo>
                    <a:pt x="19" y="32"/>
                  </a:lnTo>
                  <a:lnTo>
                    <a:pt x="15" y="32"/>
                  </a:lnTo>
                  <a:lnTo>
                    <a:pt x="13" y="23"/>
                  </a:lnTo>
                  <a:lnTo>
                    <a:pt x="13" y="13"/>
                  </a:lnTo>
                  <a:lnTo>
                    <a:pt x="7" y="13"/>
                  </a:lnTo>
                  <a:lnTo>
                    <a:pt x="6" y="12"/>
                  </a:lnTo>
                  <a:lnTo>
                    <a:pt x="3" y="10"/>
                  </a:lnTo>
                  <a:lnTo>
                    <a:pt x="0" y="7"/>
                  </a:lnTo>
                  <a:lnTo>
                    <a:pt x="2" y="6"/>
                  </a:lnTo>
                  <a:lnTo>
                    <a:pt x="2" y="3"/>
                  </a:lnTo>
                  <a:lnTo>
                    <a:pt x="5" y="2"/>
                  </a:lnTo>
                  <a:lnTo>
                    <a:pt x="9" y="0"/>
                  </a:lnTo>
                  <a:lnTo>
                    <a:pt x="12" y="4"/>
                  </a:lnTo>
                  <a:lnTo>
                    <a:pt x="16" y="7"/>
                  </a:lnTo>
                  <a:lnTo>
                    <a:pt x="20" y="9"/>
                  </a:lnTo>
                  <a:lnTo>
                    <a:pt x="27" y="1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8" name="Freeform 478"/>
            <p:cNvSpPr>
              <a:spLocks/>
            </p:cNvSpPr>
            <p:nvPr/>
          </p:nvSpPr>
          <p:spPr bwMode="auto">
            <a:xfrm>
              <a:off x="5202" y="2982"/>
              <a:ext cx="15" cy="40"/>
            </a:xfrm>
            <a:custGeom>
              <a:avLst/>
              <a:gdLst>
                <a:gd name="T0" fmla="*/ 8 w 15"/>
                <a:gd name="T1" fmla="*/ 0 h 40"/>
                <a:gd name="T2" fmla="*/ 13 w 15"/>
                <a:gd name="T3" fmla="*/ 2 h 40"/>
                <a:gd name="T4" fmla="*/ 15 w 15"/>
                <a:gd name="T5" fmla="*/ 2 h 40"/>
                <a:gd name="T6" fmla="*/ 15 w 15"/>
                <a:gd name="T7" fmla="*/ 22 h 40"/>
                <a:gd name="T8" fmla="*/ 13 w 15"/>
                <a:gd name="T9" fmla="*/ 39 h 40"/>
                <a:gd name="T10" fmla="*/ 11 w 15"/>
                <a:gd name="T11" fmla="*/ 39 h 40"/>
                <a:gd name="T12" fmla="*/ 10 w 15"/>
                <a:gd name="T13" fmla="*/ 40 h 40"/>
                <a:gd name="T14" fmla="*/ 5 w 15"/>
                <a:gd name="T15" fmla="*/ 36 h 40"/>
                <a:gd name="T16" fmla="*/ 1 w 15"/>
                <a:gd name="T17" fmla="*/ 33 h 40"/>
                <a:gd name="T18" fmla="*/ 0 w 15"/>
                <a:gd name="T19" fmla="*/ 23 h 40"/>
                <a:gd name="T20" fmla="*/ 1 w 15"/>
                <a:gd name="T21" fmla="*/ 14 h 40"/>
                <a:gd name="T22" fmla="*/ 4 w 15"/>
                <a:gd name="T23" fmla="*/ 7 h 40"/>
                <a:gd name="T24" fmla="*/ 8 w 15"/>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40"/>
                <a:gd name="T41" fmla="*/ 15 w 15"/>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40">
                  <a:moveTo>
                    <a:pt x="8" y="0"/>
                  </a:moveTo>
                  <a:lnTo>
                    <a:pt x="13" y="2"/>
                  </a:lnTo>
                  <a:lnTo>
                    <a:pt x="15" y="2"/>
                  </a:lnTo>
                  <a:lnTo>
                    <a:pt x="15" y="22"/>
                  </a:lnTo>
                  <a:lnTo>
                    <a:pt x="13" y="39"/>
                  </a:lnTo>
                  <a:lnTo>
                    <a:pt x="11" y="39"/>
                  </a:lnTo>
                  <a:lnTo>
                    <a:pt x="10" y="40"/>
                  </a:lnTo>
                  <a:lnTo>
                    <a:pt x="5" y="36"/>
                  </a:lnTo>
                  <a:lnTo>
                    <a:pt x="1" y="33"/>
                  </a:lnTo>
                  <a:lnTo>
                    <a:pt x="0" y="23"/>
                  </a:lnTo>
                  <a:lnTo>
                    <a:pt x="1" y="14"/>
                  </a:lnTo>
                  <a:lnTo>
                    <a:pt x="4" y="7"/>
                  </a:lnTo>
                  <a:lnTo>
                    <a:pt x="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9" name="Freeform 479"/>
            <p:cNvSpPr>
              <a:spLocks/>
            </p:cNvSpPr>
            <p:nvPr/>
          </p:nvSpPr>
          <p:spPr bwMode="auto">
            <a:xfrm>
              <a:off x="2955" y="3005"/>
              <a:ext cx="111" cy="41"/>
            </a:xfrm>
            <a:custGeom>
              <a:avLst/>
              <a:gdLst>
                <a:gd name="T0" fmla="*/ 68 w 111"/>
                <a:gd name="T1" fmla="*/ 36 h 41"/>
                <a:gd name="T2" fmla="*/ 67 w 111"/>
                <a:gd name="T3" fmla="*/ 31 h 41"/>
                <a:gd name="T4" fmla="*/ 65 w 111"/>
                <a:gd name="T5" fmla="*/ 26 h 41"/>
                <a:gd name="T6" fmla="*/ 45 w 111"/>
                <a:gd name="T7" fmla="*/ 19 h 41"/>
                <a:gd name="T8" fmla="*/ 27 w 111"/>
                <a:gd name="T9" fmla="*/ 10 h 41"/>
                <a:gd name="T10" fmla="*/ 12 w 111"/>
                <a:gd name="T11" fmla="*/ 14 h 41"/>
                <a:gd name="T12" fmla="*/ 0 w 111"/>
                <a:gd name="T13" fmla="*/ 19 h 41"/>
                <a:gd name="T14" fmla="*/ 1 w 111"/>
                <a:gd name="T15" fmla="*/ 17 h 41"/>
                <a:gd name="T16" fmla="*/ 2 w 111"/>
                <a:gd name="T17" fmla="*/ 16 h 41"/>
                <a:gd name="T18" fmla="*/ 7 w 111"/>
                <a:gd name="T19" fmla="*/ 9 h 41"/>
                <a:gd name="T20" fmla="*/ 12 w 111"/>
                <a:gd name="T21" fmla="*/ 4 h 41"/>
                <a:gd name="T22" fmla="*/ 18 w 111"/>
                <a:gd name="T23" fmla="*/ 1 h 41"/>
                <a:gd name="T24" fmla="*/ 25 w 111"/>
                <a:gd name="T25" fmla="*/ 0 h 41"/>
                <a:gd name="T26" fmla="*/ 32 w 111"/>
                <a:gd name="T27" fmla="*/ 1 h 41"/>
                <a:gd name="T28" fmla="*/ 41 w 111"/>
                <a:gd name="T29" fmla="*/ 3 h 41"/>
                <a:gd name="T30" fmla="*/ 49 w 111"/>
                <a:gd name="T31" fmla="*/ 6 h 41"/>
                <a:gd name="T32" fmla="*/ 57 w 111"/>
                <a:gd name="T33" fmla="*/ 9 h 41"/>
                <a:gd name="T34" fmla="*/ 89 w 111"/>
                <a:gd name="T35" fmla="*/ 27 h 41"/>
                <a:gd name="T36" fmla="*/ 111 w 111"/>
                <a:gd name="T37" fmla="*/ 39 h 41"/>
                <a:gd name="T38" fmla="*/ 111 w 111"/>
                <a:gd name="T39" fmla="*/ 40 h 41"/>
                <a:gd name="T40" fmla="*/ 111 w 111"/>
                <a:gd name="T41" fmla="*/ 41 h 41"/>
                <a:gd name="T42" fmla="*/ 94 w 111"/>
                <a:gd name="T43" fmla="*/ 41 h 41"/>
                <a:gd name="T44" fmla="*/ 75 w 111"/>
                <a:gd name="T45" fmla="*/ 41 h 41"/>
                <a:gd name="T46" fmla="*/ 77 w 111"/>
                <a:gd name="T47" fmla="*/ 39 h 41"/>
                <a:gd name="T48" fmla="*/ 77 w 111"/>
                <a:gd name="T49" fmla="*/ 36 h 41"/>
                <a:gd name="T50" fmla="*/ 72 w 111"/>
                <a:gd name="T51" fmla="*/ 36 h 41"/>
                <a:gd name="T52" fmla="*/ 68 w 111"/>
                <a:gd name="T53" fmla="*/ 36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
                <a:gd name="T82" fmla="*/ 0 h 41"/>
                <a:gd name="T83" fmla="*/ 111 w 111"/>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 h="41">
                  <a:moveTo>
                    <a:pt x="68" y="36"/>
                  </a:moveTo>
                  <a:lnTo>
                    <a:pt x="67" y="31"/>
                  </a:lnTo>
                  <a:lnTo>
                    <a:pt x="65" y="26"/>
                  </a:lnTo>
                  <a:lnTo>
                    <a:pt x="45" y="19"/>
                  </a:lnTo>
                  <a:lnTo>
                    <a:pt x="27" y="10"/>
                  </a:lnTo>
                  <a:lnTo>
                    <a:pt x="12" y="14"/>
                  </a:lnTo>
                  <a:lnTo>
                    <a:pt x="0" y="19"/>
                  </a:lnTo>
                  <a:lnTo>
                    <a:pt x="1" y="17"/>
                  </a:lnTo>
                  <a:lnTo>
                    <a:pt x="2" y="16"/>
                  </a:lnTo>
                  <a:lnTo>
                    <a:pt x="7" y="9"/>
                  </a:lnTo>
                  <a:lnTo>
                    <a:pt x="12" y="4"/>
                  </a:lnTo>
                  <a:lnTo>
                    <a:pt x="18" y="1"/>
                  </a:lnTo>
                  <a:lnTo>
                    <a:pt x="25" y="0"/>
                  </a:lnTo>
                  <a:lnTo>
                    <a:pt x="32" y="1"/>
                  </a:lnTo>
                  <a:lnTo>
                    <a:pt x="41" y="3"/>
                  </a:lnTo>
                  <a:lnTo>
                    <a:pt x="49" y="6"/>
                  </a:lnTo>
                  <a:lnTo>
                    <a:pt x="57" y="9"/>
                  </a:lnTo>
                  <a:lnTo>
                    <a:pt x="89" y="27"/>
                  </a:lnTo>
                  <a:lnTo>
                    <a:pt x="111" y="39"/>
                  </a:lnTo>
                  <a:lnTo>
                    <a:pt x="111" y="40"/>
                  </a:lnTo>
                  <a:lnTo>
                    <a:pt x="111" y="41"/>
                  </a:lnTo>
                  <a:lnTo>
                    <a:pt x="94" y="41"/>
                  </a:lnTo>
                  <a:lnTo>
                    <a:pt x="75" y="41"/>
                  </a:lnTo>
                  <a:lnTo>
                    <a:pt x="77" y="39"/>
                  </a:lnTo>
                  <a:lnTo>
                    <a:pt x="77" y="36"/>
                  </a:lnTo>
                  <a:lnTo>
                    <a:pt x="72" y="36"/>
                  </a:lnTo>
                  <a:lnTo>
                    <a:pt x="68" y="36"/>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0" name="Freeform 480"/>
            <p:cNvSpPr>
              <a:spLocks/>
            </p:cNvSpPr>
            <p:nvPr/>
          </p:nvSpPr>
          <p:spPr bwMode="auto">
            <a:xfrm>
              <a:off x="3054" y="3048"/>
              <a:ext cx="72" cy="23"/>
            </a:xfrm>
            <a:custGeom>
              <a:avLst/>
              <a:gdLst>
                <a:gd name="T0" fmla="*/ 29 w 72"/>
                <a:gd name="T1" fmla="*/ 0 h 23"/>
                <a:gd name="T2" fmla="*/ 43 w 72"/>
                <a:gd name="T3" fmla="*/ 1 h 23"/>
                <a:gd name="T4" fmla="*/ 55 w 72"/>
                <a:gd name="T5" fmla="*/ 4 h 23"/>
                <a:gd name="T6" fmla="*/ 63 w 72"/>
                <a:gd name="T7" fmla="*/ 8 h 23"/>
                <a:gd name="T8" fmla="*/ 72 w 72"/>
                <a:gd name="T9" fmla="*/ 16 h 23"/>
                <a:gd name="T10" fmla="*/ 70 w 72"/>
                <a:gd name="T11" fmla="*/ 18 h 23"/>
                <a:gd name="T12" fmla="*/ 69 w 72"/>
                <a:gd name="T13" fmla="*/ 21 h 23"/>
                <a:gd name="T14" fmla="*/ 50 w 72"/>
                <a:gd name="T15" fmla="*/ 23 h 23"/>
                <a:gd name="T16" fmla="*/ 32 w 72"/>
                <a:gd name="T17" fmla="*/ 21 h 23"/>
                <a:gd name="T18" fmla="*/ 23 w 72"/>
                <a:gd name="T19" fmla="*/ 21 h 23"/>
                <a:gd name="T20" fmla="*/ 16 w 72"/>
                <a:gd name="T21" fmla="*/ 20 h 23"/>
                <a:gd name="T22" fmla="*/ 8 w 72"/>
                <a:gd name="T23" fmla="*/ 17 h 23"/>
                <a:gd name="T24" fmla="*/ 0 w 72"/>
                <a:gd name="T25" fmla="*/ 14 h 23"/>
                <a:gd name="T26" fmla="*/ 0 w 72"/>
                <a:gd name="T27" fmla="*/ 13 h 23"/>
                <a:gd name="T28" fmla="*/ 0 w 72"/>
                <a:gd name="T29" fmla="*/ 13 h 23"/>
                <a:gd name="T30" fmla="*/ 8 w 72"/>
                <a:gd name="T31" fmla="*/ 10 h 23"/>
                <a:gd name="T32" fmla="*/ 16 w 72"/>
                <a:gd name="T33" fmla="*/ 7 h 23"/>
                <a:gd name="T34" fmla="*/ 23 w 72"/>
                <a:gd name="T35" fmla="*/ 4 h 23"/>
                <a:gd name="T36" fmla="*/ 29 w 72"/>
                <a:gd name="T37" fmla="*/ 0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3"/>
                <a:gd name="T59" fmla="*/ 72 w 72"/>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3">
                  <a:moveTo>
                    <a:pt x="29" y="0"/>
                  </a:moveTo>
                  <a:lnTo>
                    <a:pt x="43" y="1"/>
                  </a:lnTo>
                  <a:lnTo>
                    <a:pt x="55" y="4"/>
                  </a:lnTo>
                  <a:lnTo>
                    <a:pt x="63" y="8"/>
                  </a:lnTo>
                  <a:lnTo>
                    <a:pt x="72" y="16"/>
                  </a:lnTo>
                  <a:lnTo>
                    <a:pt x="70" y="18"/>
                  </a:lnTo>
                  <a:lnTo>
                    <a:pt x="69" y="21"/>
                  </a:lnTo>
                  <a:lnTo>
                    <a:pt x="50" y="23"/>
                  </a:lnTo>
                  <a:lnTo>
                    <a:pt x="32" y="21"/>
                  </a:lnTo>
                  <a:lnTo>
                    <a:pt x="23" y="21"/>
                  </a:lnTo>
                  <a:lnTo>
                    <a:pt x="16" y="20"/>
                  </a:lnTo>
                  <a:lnTo>
                    <a:pt x="8" y="17"/>
                  </a:lnTo>
                  <a:lnTo>
                    <a:pt x="0" y="14"/>
                  </a:lnTo>
                  <a:lnTo>
                    <a:pt x="0" y="13"/>
                  </a:lnTo>
                  <a:lnTo>
                    <a:pt x="8" y="10"/>
                  </a:lnTo>
                  <a:lnTo>
                    <a:pt x="16" y="7"/>
                  </a:lnTo>
                  <a:lnTo>
                    <a:pt x="23" y="4"/>
                  </a:lnTo>
                  <a:lnTo>
                    <a:pt x="2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1" name="Freeform 481"/>
            <p:cNvSpPr>
              <a:spLocks/>
            </p:cNvSpPr>
            <p:nvPr/>
          </p:nvSpPr>
          <p:spPr bwMode="auto">
            <a:xfrm>
              <a:off x="5080" y="3048"/>
              <a:ext cx="28" cy="24"/>
            </a:xfrm>
            <a:custGeom>
              <a:avLst/>
              <a:gdLst>
                <a:gd name="T0" fmla="*/ 18 w 28"/>
                <a:gd name="T1" fmla="*/ 0 h 24"/>
                <a:gd name="T2" fmla="*/ 23 w 28"/>
                <a:gd name="T3" fmla="*/ 3 h 24"/>
                <a:gd name="T4" fmla="*/ 25 w 28"/>
                <a:gd name="T5" fmla="*/ 6 h 24"/>
                <a:gd name="T6" fmla="*/ 26 w 28"/>
                <a:gd name="T7" fmla="*/ 7 h 24"/>
                <a:gd name="T8" fmla="*/ 28 w 28"/>
                <a:gd name="T9" fmla="*/ 13 h 24"/>
                <a:gd name="T10" fmla="*/ 28 w 28"/>
                <a:gd name="T11" fmla="*/ 13 h 24"/>
                <a:gd name="T12" fmla="*/ 28 w 28"/>
                <a:gd name="T13" fmla="*/ 14 h 24"/>
                <a:gd name="T14" fmla="*/ 23 w 28"/>
                <a:gd name="T15" fmla="*/ 17 h 24"/>
                <a:gd name="T16" fmla="*/ 19 w 28"/>
                <a:gd name="T17" fmla="*/ 20 h 24"/>
                <a:gd name="T18" fmla="*/ 15 w 28"/>
                <a:gd name="T19" fmla="*/ 23 h 24"/>
                <a:gd name="T20" fmla="*/ 8 w 28"/>
                <a:gd name="T21" fmla="*/ 24 h 24"/>
                <a:gd name="T22" fmla="*/ 5 w 28"/>
                <a:gd name="T23" fmla="*/ 23 h 24"/>
                <a:gd name="T24" fmla="*/ 3 w 28"/>
                <a:gd name="T25" fmla="*/ 21 h 24"/>
                <a:gd name="T26" fmla="*/ 2 w 28"/>
                <a:gd name="T27" fmla="*/ 18 h 24"/>
                <a:gd name="T28" fmla="*/ 0 w 28"/>
                <a:gd name="T29" fmla="*/ 17 h 24"/>
                <a:gd name="T30" fmla="*/ 3 w 28"/>
                <a:gd name="T31" fmla="*/ 11 h 24"/>
                <a:gd name="T32" fmla="*/ 8 w 28"/>
                <a:gd name="T33" fmla="*/ 7 h 24"/>
                <a:gd name="T34" fmla="*/ 12 w 28"/>
                <a:gd name="T35" fmla="*/ 4 h 24"/>
                <a:gd name="T36" fmla="*/ 18 w 28"/>
                <a:gd name="T37" fmla="*/ 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4"/>
                <a:gd name="T59" fmla="*/ 28 w 28"/>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4">
                  <a:moveTo>
                    <a:pt x="18" y="0"/>
                  </a:moveTo>
                  <a:lnTo>
                    <a:pt x="23" y="3"/>
                  </a:lnTo>
                  <a:lnTo>
                    <a:pt x="25" y="6"/>
                  </a:lnTo>
                  <a:lnTo>
                    <a:pt x="26" y="7"/>
                  </a:lnTo>
                  <a:lnTo>
                    <a:pt x="28" y="13"/>
                  </a:lnTo>
                  <a:lnTo>
                    <a:pt x="28" y="14"/>
                  </a:lnTo>
                  <a:lnTo>
                    <a:pt x="23" y="17"/>
                  </a:lnTo>
                  <a:lnTo>
                    <a:pt x="19" y="20"/>
                  </a:lnTo>
                  <a:lnTo>
                    <a:pt x="15" y="23"/>
                  </a:lnTo>
                  <a:lnTo>
                    <a:pt x="8" y="24"/>
                  </a:lnTo>
                  <a:lnTo>
                    <a:pt x="5" y="23"/>
                  </a:lnTo>
                  <a:lnTo>
                    <a:pt x="3" y="21"/>
                  </a:lnTo>
                  <a:lnTo>
                    <a:pt x="2" y="18"/>
                  </a:lnTo>
                  <a:lnTo>
                    <a:pt x="0" y="17"/>
                  </a:lnTo>
                  <a:lnTo>
                    <a:pt x="3" y="11"/>
                  </a:lnTo>
                  <a:lnTo>
                    <a:pt x="8" y="7"/>
                  </a:lnTo>
                  <a:lnTo>
                    <a:pt x="12" y="4"/>
                  </a:lnTo>
                  <a:lnTo>
                    <a:pt x="1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2" name="Freeform 482"/>
            <p:cNvSpPr>
              <a:spLocks/>
            </p:cNvSpPr>
            <p:nvPr/>
          </p:nvSpPr>
          <p:spPr bwMode="auto">
            <a:xfrm>
              <a:off x="5216" y="3069"/>
              <a:ext cx="26" cy="56"/>
            </a:xfrm>
            <a:custGeom>
              <a:avLst/>
              <a:gdLst>
                <a:gd name="T0" fmla="*/ 4 w 26"/>
                <a:gd name="T1" fmla="*/ 0 h 56"/>
                <a:gd name="T2" fmla="*/ 7 w 26"/>
                <a:gd name="T3" fmla="*/ 0 h 56"/>
                <a:gd name="T4" fmla="*/ 10 w 26"/>
                <a:gd name="T5" fmla="*/ 0 h 56"/>
                <a:gd name="T6" fmla="*/ 16 w 26"/>
                <a:gd name="T7" fmla="*/ 5 h 56"/>
                <a:gd name="T8" fmla="*/ 20 w 26"/>
                <a:gd name="T9" fmla="*/ 10 h 56"/>
                <a:gd name="T10" fmla="*/ 24 w 26"/>
                <a:gd name="T11" fmla="*/ 17 h 56"/>
                <a:gd name="T12" fmla="*/ 26 w 26"/>
                <a:gd name="T13" fmla="*/ 26 h 56"/>
                <a:gd name="T14" fmla="*/ 21 w 26"/>
                <a:gd name="T15" fmla="*/ 29 h 56"/>
                <a:gd name="T16" fmla="*/ 17 w 26"/>
                <a:gd name="T17" fmla="*/ 32 h 56"/>
                <a:gd name="T18" fmla="*/ 19 w 26"/>
                <a:gd name="T19" fmla="*/ 45 h 56"/>
                <a:gd name="T20" fmla="*/ 19 w 26"/>
                <a:gd name="T21" fmla="*/ 56 h 56"/>
                <a:gd name="T22" fmla="*/ 17 w 26"/>
                <a:gd name="T23" fmla="*/ 56 h 56"/>
                <a:gd name="T24" fmla="*/ 17 w 26"/>
                <a:gd name="T25" fmla="*/ 56 h 56"/>
                <a:gd name="T26" fmla="*/ 9 w 26"/>
                <a:gd name="T27" fmla="*/ 50 h 56"/>
                <a:gd name="T28" fmla="*/ 0 w 26"/>
                <a:gd name="T29" fmla="*/ 45 h 56"/>
                <a:gd name="T30" fmla="*/ 0 w 26"/>
                <a:gd name="T31" fmla="*/ 25 h 56"/>
                <a:gd name="T32" fmla="*/ 0 w 26"/>
                <a:gd name="T33" fmla="*/ 5 h 56"/>
                <a:gd name="T34" fmla="*/ 3 w 26"/>
                <a:gd name="T35" fmla="*/ 2 h 56"/>
                <a:gd name="T36" fmla="*/ 4 w 26"/>
                <a:gd name="T37" fmla="*/ 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56"/>
                <a:gd name="T59" fmla="*/ 26 w 2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56">
                  <a:moveTo>
                    <a:pt x="4" y="0"/>
                  </a:moveTo>
                  <a:lnTo>
                    <a:pt x="7" y="0"/>
                  </a:lnTo>
                  <a:lnTo>
                    <a:pt x="10" y="0"/>
                  </a:lnTo>
                  <a:lnTo>
                    <a:pt x="16" y="5"/>
                  </a:lnTo>
                  <a:lnTo>
                    <a:pt x="20" y="10"/>
                  </a:lnTo>
                  <a:lnTo>
                    <a:pt x="24" y="17"/>
                  </a:lnTo>
                  <a:lnTo>
                    <a:pt x="26" y="26"/>
                  </a:lnTo>
                  <a:lnTo>
                    <a:pt x="21" y="29"/>
                  </a:lnTo>
                  <a:lnTo>
                    <a:pt x="17" y="32"/>
                  </a:lnTo>
                  <a:lnTo>
                    <a:pt x="19" y="45"/>
                  </a:lnTo>
                  <a:lnTo>
                    <a:pt x="19" y="56"/>
                  </a:lnTo>
                  <a:lnTo>
                    <a:pt x="17" y="56"/>
                  </a:lnTo>
                  <a:lnTo>
                    <a:pt x="9" y="50"/>
                  </a:lnTo>
                  <a:lnTo>
                    <a:pt x="0" y="45"/>
                  </a:lnTo>
                  <a:lnTo>
                    <a:pt x="0" y="25"/>
                  </a:lnTo>
                  <a:lnTo>
                    <a:pt x="0" y="5"/>
                  </a:lnTo>
                  <a:lnTo>
                    <a:pt x="3" y="2"/>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3" name="Freeform 483"/>
            <p:cNvSpPr>
              <a:spLocks/>
            </p:cNvSpPr>
            <p:nvPr/>
          </p:nvSpPr>
          <p:spPr bwMode="auto">
            <a:xfrm>
              <a:off x="5115" y="3081"/>
              <a:ext cx="21" cy="27"/>
            </a:xfrm>
            <a:custGeom>
              <a:avLst/>
              <a:gdLst>
                <a:gd name="T0" fmla="*/ 14 w 21"/>
                <a:gd name="T1" fmla="*/ 0 h 27"/>
                <a:gd name="T2" fmla="*/ 17 w 21"/>
                <a:gd name="T3" fmla="*/ 4 h 27"/>
                <a:gd name="T4" fmla="*/ 21 w 21"/>
                <a:gd name="T5" fmla="*/ 8 h 27"/>
                <a:gd name="T6" fmla="*/ 18 w 21"/>
                <a:gd name="T7" fmla="*/ 10 h 27"/>
                <a:gd name="T8" fmla="*/ 15 w 21"/>
                <a:gd name="T9" fmla="*/ 11 h 27"/>
                <a:gd name="T10" fmla="*/ 13 w 21"/>
                <a:gd name="T11" fmla="*/ 8 h 27"/>
                <a:gd name="T12" fmla="*/ 11 w 21"/>
                <a:gd name="T13" fmla="*/ 8 h 27"/>
                <a:gd name="T14" fmla="*/ 8 w 21"/>
                <a:gd name="T15" fmla="*/ 11 h 27"/>
                <a:gd name="T16" fmla="*/ 7 w 21"/>
                <a:gd name="T17" fmla="*/ 14 h 27"/>
                <a:gd name="T18" fmla="*/ 8 w 21"/>
                <a:gd name="T19" fmla="*/ 18 h 27"/>
                <a:gd name="T20" fmla="*/ 8 w 21"/>
                <a:gd name="T21" fmla="*/ 21 h 27"/>
                <a:gd name="T22" fmla="*/ 8 w 21"/>
                <a:gd name="T23" fmla="*/ 23 h 27"/>
                <a:gd name="T24" fmla="*/ 7 w 21"/>
                <a:gd name="T25" fmla="*/ 27 h 27"/>
                <a:gd name="T26" fmla="*/ 4 w 21"/>
                <a:gd name="T27" fmla="*/ 23 h 27"/>
                <a:gd name="T28" fmla="*/ 0 w 21"/>
                <a:gd name="T29" fmla="*/ 20 h 27"/>
                <a:gd name="T30" fmla="*/ 5 w 21"/>
                <a:gd name="T31" fmla="*/ 13 h 27"/>
                <a:gd name="T32" fmla="*/ 11 w 21"/>
                <a:gd name="T33" fmla="*/ 1 h 27"/>
                <a:gd name="T34" fmla="*/ 13 w 21"/>
                <a:gd name="T35" fmla="*/ 1 h 27"/>
                <a:gd name="T36" fmla="*/ 14 w 21"/>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7"/>
                <a:gd name="T59" fmla="*/ 21 w 21"/>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7">
                  <a:moveTo>
                    <a:pt x="14" y="0"/>
                  </a:moveTo>
                  <a:lnTo>
                    <a:pt x="17" y="4"/>
                  </a:lnTo>
                  <a:lnTo>
                    <a:pt x="21" y="8"/>
                  </a:lnTo>
                  <a:lnTo>
                    <a:pt x="18" y="10"/>
                  </a:lnTo>
                  <a:lnTo>
                    <a:pt x="15" y="11"/>
                  </a:lnTo>
                  <a:lnTo>
                    <a:pt x="13" y="8"/>
                  </a:lnTo>
                  <a:lnTo>
                    <a:pt x="11" y="8"/>
                  </a:lnTo>
                  <a:lnTo>
                    <a:pt x="8" y="11"/>
                  </a:lnTo>
                  <a:lnTo>
                    <a:pt x="7" y="14"/>
                  </a:lnTo>
                  <a:lnTo>
                    <a:pt x="8" y="18"/>
                  </a:lnTo>
                  <a:lnTo>
                    <a:pt x="8" y="21"/>
                  </a:lnTo>
                  <a:lnTo>
                    <a:pt x="8" y="23"/>
                  </a:lnTo>
                  <a:lnTo>
                    <a:pt x="7" y="27"/>
                  </a:lnTo>
                  <a:lnTo>
                    <a:pt x="4" y="23"/>
                  </a:lnTo>
                  <a:lnTo>
                    <a:pt x="0" y="20"/>
                  </a:lnTo>
                  <a:lnTo>
                    <a:pt x="5" y="13"/>
                  </a:lnTo>
                  <a:lnTo>
                    <a:pt x="11" y="1"/>
                  </a:lnTo>
                  <a:lnTo>
                    <a:pt x="13" y="1"/>
                  </a:lnTo>
                  <a:lnTo>
                    <a:pt x="1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4" name="Freeform 484"/>
            <p:cNvSpPr>
              <a:spLocks/>
            </p:cNvSpPr>
            <p:nvPr/>
          </p:nvSpPr>
          <p:spPr bwMode="auto">
            <a:xfrm>
              <a:off x="5225" y="3122"/>
              <a:ext cx="7" cy="7"/>
            </a:xfrm>
            <a:custGeom>
              <a:avLst/>
              <a:gdLst>
                <a:gd name="T0" fmla="*/ 0 w 7"/>
                <a:gd name="T1" fmla="*/ 7 h 7"/>
                <a:gd name="T2" fmla="*/ 0 w 7"/>
                <a:gd name="T3" fmla="*/ 3 h 7"/>
                <a:gd name="T4" fmla="*/ 1 w 7"/>
                <a:gd name="T5" fmla="*/ 0 h 7"/>
                <a:gd name="T6" fmla="*/ 1 w 7"/>
                <a:gd name="T7" fmla="*/ 0 h 7"/>
                <a:gd name="T8" fmla="*/ 2 w 7"/>
                <a:gd name="T9" fmla="*/ 0 h 7"/>
                <a:gd name="T10" fmla="*/ 4 w 7"/>
                <a:gd name="T11" fmla="*/ 4 h 7"/>
                <a:gd name="T12" fmla="*/ 7 w 7"/>
                <a:gd name="T13" fmla="*/ 7 h 7"/>
                <a:gd name="T14" fmla="*/ 2 w 7"/>
                <a:gd name="T15" fmla="*/ 7 h 7"/>
                <a:gd name="T16" fmla="*/ 0 w 7"/>
                <a:gd name="T17" fmla="*/ 7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7"/>
                <a:gd name="T29" fmla="*/ 7 w 7"/>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7">
                  <a:moveTo>
                    <a:pt x="0" y="7"/>
                  </a:moveTo>
                  <a:lnTo>
                    <a:pt x="0" y="3"/>
                  </a:lnTo>
                  <a:lnTo>
                    <a:pt x="1" y="0"/>
                  </a:lnTo>
                  <a:lnTo>
                    <a:pt x="2" y="0"/>
                  </a:lnTo>
                  <a:lnTo>
                    <a:pt x="4" y="4"/>
                  </a:lnTo>
                  <a:lnTo>
                    <a:pt x="7" y="7"/>
                  </a:lnTo>
                  <a:lnTo>
                    <a:pt x="2" y="7"/>
                  </a:lnTo>
                  <a:lnTo>
                    <a:pt x="0" y="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5" name="Freeform 485"/>
            <p:cNvSpPr>
              <a:spLocks/>
            </p:cNvSpPr>
            <p:nvPr/>
          </p:nvSpPr>
          <p:spPr bwMode="auto">
            <a:xfrm>
              <a:off x="5242" y="3126"/>
              <a:ext cx="10" cy="9"/>
            </a:xfrm>
            <a:custGeom>
              <a:avLst/>
              <a:gdLst>
                <a:gd name="T0" fmla="*/ 0 w 10"/>
                <a:gd name="T1" fmla="*/ 0 h 9"/>
                <a:gd name="T2" fmla="*/ 4 w 10"/>
                <a:gd name="T3" fmla="*/ 0 h 9"/>
                <a:gd name="T4" fmla="*/ 8 w 10"/>
                <a:gd name="T5" fmla="*/ 0 h 9"/>
                <a:gd name="T6" fmla="*/ 8 w 10"/>
                <a:gd name="T7" fmla="*/ 2 h 9"/>
                <a:gd name="T8" fmla="*/ 8 w 10"/>
                <a:gd name="T9" fmla="*/ 3 h 9"/>
                <a:gd name="T10" fmla="*/ 10 w 10"/>
                <a:gd name="T11" fmla="*/ 6 h 9"/>
                <a:gd name="T12" fmla="*/ 10 w 10"/>
                <a:gd name="T13" fmla="*/ 9 h 9"/>
                <a:gd name="T14" fmla="*/ 7 w 10"/>
                <a:gd name="T15" fmla="*/ 8 h 9"/>
                <a:gd name="T16" fmla="*/ 4 w 10"/>
                <a:gd name="T17" fmla="*/ 6 h 9"/>
                <a:gd name="T18" fmla="*/ 1 w 10"/>
                <a:gd name="T19" fmla="*/ 5 h 9"/>
                <a:gd name="T20" fmla="*/ 0 w 10"/>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9"/>
                <a:gd name="T35" fmla="*/ 10 w 10"/>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9">
                  <a:moveTo>
                    <a:pt x="0" y="0"/>
                  </a:moveTo>
                  <a:lnTo>
                    <a:pt x="4" y="0"/>
                  </a:lnTo>
                  <a:lnTo>
                    <a:pt x="8" y="0"/>
                  </a:lnTo>
                  <a:lnTo>
                    <a:pt x="8" y="2"/>
                  </a:lnTo>
                  <a:lnTo>
                    <a:pt x="8" y="3"/>
                  </a:lnTo>
                  <a:lnTo>
                    <a:pt x="10" y="6"/>
                  </a:lnTo>
                  <a:lnTo>
                    <a:pt x="10" y="9"/>
                  </a:lnTo>
                  <a:lnTo>
                    <a:pt x="7" y="8"/>
                  </a:lnTo>
                  <a:lnTo>
                    <a:pt x="4" y="6"/>
                  </a:lnTo>
                  <a:lnTo>
                    <a:pt x="1"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6" name="Freeform 486"/>
            <p:cNvSpPr>
              <a:spLocks/>
            </p:cNvSpPr>
            <p:nvPr/>
          </p:nvSpPr>
          <p:spPr bwMode="auto">
            <a:xfrm>
              <a:off x="5229" y="3134"/>
              <a:ext cx="6" cy="14"/>
            </a:xfrm>
            <a:custGeom>
              <a:avLst/>
              <a:gdLst>
                <a:gd name="T0" fmla="*/ 0 w 6"/>
                <a:gd name="T1" fmla="*/ 0 h 14"/>
                <a:gd name="T2" fmla="*/ 3 w 6"/>
                <a:gd name="T3" fmla="*/ 2 h 14"/>
                <a:gd name="T4" fmla="*/ 4 w 6"/>
                <a:gd name="T5" fmla="*/ 5 h 14"/>
                <a:gd name="T6" fmla="*/ 6 w 6"/>
                <a:gd name="T7" fmla="*/ 8 h 14"/>
                <a:gd name="T8" fmla="*/ 6 w 6"/>
                <a:gd name="T9" fmla="*/ 14 h 14"/>
                <a:gd name="T10" fmla="*/ 4 w 6"/>
                <a:gd name="T11" fmla="*/ 14 h 14"/>
                <a:gd name="T12" fmla="*/ 3 w 6"/>
                <a:gd name="T13" fmla="*/ 12 h 14"/>
                <a:gd name="T14" fmla="*/ 1 w 6"/>
                <a:gd name="T15" fmla="*/ 7 h 14"/>
                <a:gd name="T16" fmla="*/ 0 w 6"/>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4"/>
                <a:gd name="T29" fmla="*/ 6 w 6"/>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4">
                  <a:moveTo>
                    <a:pt x="0" y="0"/>
                  </a:moveTo>
                  <a:lnTo>
                    <a:pt x="3" y="2"/>
                  </a:lnTo>
                  <a:lnTo>
                    <a:pt x="4" y="5"/>
                  </a:lnTo>
                  <a:lnTo>
                    <a:pt x="6" y="8"/>
                  </a:lnTo>
                  <a:lnTo>
                    <a:pt x="6" y="14"/>
                  </a:lnTo>
                  <a:lnTo>
                    <a:pt x="4" y="14"/>
                  </a:lnTo>
                  <a:lnTo>
                    <a:pt x="3" y="12"/>
                  </a:lnTo>
                  <a:lnTo>
                    <a:pt x="1" y="7"/>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7" name="Freeform 487"/>
            <p:cNvSpPr>
              <a:spLocks/>
            </p:cNvSpPr>
            <p:nvPr/>
          </p:nvSpPr>
          <p:spPr bwMode="auto">
            <a:xfrm>
              <a:off x="5257" y="3134"/>
              <a:ext cx="8" cy="7"/>
            </a:xfrm>
            <a:custGeom>
              <a:avLst/>
              <a:gdLst>
                <a:gd name="T0" fmla="*/ 3 w 8"/>
                <a:gd name="T1" fmla="*/ 0 h 7"/>
                <a:gd name="T2" fmla="*/ 6 w 8"/>
                <a:gd name="T3" fmla="*/ 1 h 7"/>
                <a:gd name="T4" fmla="*/ 8 w 8"/>
                <a:gd name="T5" fmla="*/ 4 h 7"/>
                <a:gd name="T6" fmla="*/ 8 w 8"/>
                <a:gd name="T7" fmla="*/ 5 h 7"/>
                <a:gd name="T8" fmla="*/ 6 w 8"/>
                <a:gd name="T9" fmla="*/ 7 h 7"/>
                <a:gd name="T10" fmla="*/ 3 w 8"/>
                <a:gd name="T11" fmla="*/ 7 h 7"/>
                <a:gd name="T12" fmla="*/ 0 w 8"/>
                <a:gd name="T13" fmla="*/ 7 h 7"/>
                <a:gd name="T14" fmla="*/ 0 w 8"/>
                <a:gd name="T15" fmla="*/ 5 h 7"/>
                <a:gd name="T16" fmla="*/ 0 w 8"/>
                <a:gd name="T17" fmla="*/ 2 h 7"/>
                <a:gd name="T18" fmla="*/ 2 w 8"/>
                <a:gd name="T19" fmla="*/ 2 h 7"/>
                <a:gd name="T20" fmla="*/ 3 w 8"/>
                <a:gd name="T21" fmla="*/ 2 h 7"/>
                <a:gd name="T22" fmla="*/ 3 w 8"/>
                <a:gd name="T23" fmla="*/ 1 h 7"/>
                <a:gd name="T24" fmla="*/ 3 w 8"/>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3" y="0"/>
                  </a:moveTo>
                  <a:lnTo>
                    <a:pt x="6" y="1"/>
                  </a:lnTo>
                  <a:lnTo>
                    <a:pt x="8" y="4"/>
                  </a:lnTo>
                  <a:lnTo>
                    <a:pt x="8" y="5"/>
                  </a:lnTo>
                  <a:lnTo>
                    <a:pt x="6" y="7"/>
                  </a:lnTo>
                  <a:lnTo>
                    <a:pt x="3" y="7"/>
                  </a:lnTo>
                  <a:lnTo>
                    <a:pt x="0" y="7"/>
                  </a:lnTo>
                  <a:lnTo>
                    <a:pt x="0" y="5"/>
                  </a:lnTo>
                  <a:lnTo>
                    <a:pt x="0" y="2"/>
                  </a:lnTo>
                  <a:lnTo>
                    <a:pt x="2" y="2"/>
                  </a:lnTo>
                  <a:lnTo>
                    <a:pt x="3" y="2"/>
                  </a:lnTo>
                  <a:lnTo>
                    <a:pt x="3" y="1"/>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8" name="Freeform 488"/>
            <p:cNvSpPr>
              <a:spLocks/>
            </p:cNvSpPr>
            <p:nvPr/>
          </p:nvSpPr>
          <p:spPr bwMode="auto">
            <a:xfrm>
              <a:off x="5256" y="3145"/>
              <a:ext cx="9" cy="6"/>
            </a:xfrm>
            <a:custGeom>
              <a:avLst/>
              <a:gdLst>
                <a:gd name="T0" fmla="*/ 4 w 9"/>
                <a:gd name="T1" fmla="*/ 0 h 6"/>
                <a:gd name="T2" fmla="*/ 7 w 9"/>
                <a:gd name="T3" fmla="*/ 3 h 6"/>
                <a:gd name="T4" fmla="*/ 9 w 9"/>
                <a:gd name="T5" fmla="*/ 6 h 6"/>
                <a:gd name="T6" fmla="*/ 6 w 9"/>
                <a:gd name="T7" fmla="*/ 6 h 6"/>
                <a:gd name="T8" fmla="*/ 3 w 9"/>
                <a:gd name="T9" fmla="*/ 6 h 6"/>
                <a:gd name="T10" fmla="*/ 1 w 9"/>
                <a:gd name="T11" fmla="*/ 4 h 6"/>
                <a:gd name="T12" fmla="*/ 0 w 9"/>
                <a:gd name="T13" fmla="*/ 3 h 6"/>
                <a:gd name="T14" fmla="*/ 1 w 9"/>
                <a:gd name="T15" fmla="*/ 3 h 6"/>
                <a:gd name="T16" fmla="*/ 3 w 9"/>
                <a:gd name="T17" fmla="*/ 3 h 6"/>
                <a:gd name="T18" fmla="*/ 4 w 9"/>
                <a:gd name="T19" fmla="*/ 1 h 6"/>
                <a:gd name="T20" fmla="*/ 4 w 9"/>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6"/>
                <a:gd name="T35" fmla="*/ 9 w 9"/>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6">
                  <a:moveTo>
                    <a:pt x="4" y="0"/>
                  </a:moveTo>
                  <a:lnTo>
                    <a:pt x="7" y="3"/>
                  </a:lnTo>
                  <a:lnTo>
                    <a:pt x="9" y="6"/>
                  </a:lnTo>
                  <a:lnTo>
                    <a:pt x="6" y="6"/>
                  </a:lnTo>
                  <a:lnTo>
                    <a:pt x="3" y="6"/>
                  </a:lnTo>
                  <a:lnTo>
                    <a:pt x="1" y="4"/>
                  </a:lnTo>
                  <a:lnTo>
                    <a:pt x="0" y="3"/>
                  </a:lnTo>
                  <a:lnTo>
                    <a:pt x="1" y="3"/>
                  </a:lnTo>
                  <a:lnTo>
                    <a:pt x="3" y="3"/>
                  </a:lnTo>
                  <a:lnTo>
                    <a:pt x="4" y="1"/>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9" name="Freeform 489"/>
            <p:cNvSpPr>
              <a:spLocks/>
            </p:cNvSpPr>
            <p:nvPr/>
          </p:nvSpPr>
          <p:spPr bwMode="auto">
            <a:xfrm>
              <a:off x="5273" y="3148"/>
              <a:ext cx="9" cy="4"/>
            </a:xfrm>
            <a:custGeom>
              <a:avLst/>
              <a:gdLst>
                <a:gd name="T0" fmla="*/ 0 w 9"/>
                <a:gd name="T1" fmla="*/ 0 h 4"/>
                <a:gd name="T2" fmla="*/ 4 w 9"/>
                <a:gd name="T3" fmla="*/ 1 h 4"/>
                <a:gd name="T4" fmla="*/ 9 w 9"/>
                <a:gd name="T5" fmla="*/ 3 h 4"/>
                <a:gd name="T6" fmla="*/ 9 w 9"/>
                <a:gd name="T7" fmla="*/ 4 h 4"/>
                <a:gd name="T8" fmla="*/ 9 w 9"/>
                <a:gd name="T9" fmla="*/ 4 h 4"/>
                <a:gd name="T10" fmla="*/ 6 w 9"/>
                <a:gd name="T11" fmla="*/ 4 h 4"/>
                <a:gd name="T12" fmla="*/ 4 w 9"/>
                <a:gd name="T13" fmla="*/ 4 h 4"/>
                <a:gd name="T14" fmla="*/ 2 w 9"/>
                <a:gd name="T15" fmla="*/ 3 h 4"/>
                <a:gd name="T16" fmla="*/ 0 w 9"/>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4"/>
                <a:gd name="T29" fmla="*/ 9 w 9"/>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4">
                  <a:moveTo>
                    <a:pt x="0" y="0"/>
                  </a:moveTo>
                  <a:lnTo>
                    <a:pt x="4" y="1"/>
                  </a:lnTo>
                  <a:lnTo>
                    <a:pt x="9" y="3"/>
                  </a:lnTo>
                  <a:lnTo>
                    <a:pt x="9" y="4"/>
                  </a:lnTo>
                  <a:lnTo>
                    <a:pt x="6" y="4"/>
                  </a:lnTo>
                  <a:lnTo>
                    <a:pt x="4" y="4"/>
                  </a:lnTo>
                  <a:lnTo>
                    <a:pt x="2" y="3"/>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0" name="Freeform 490"/>
            <p:cNvSpPr>
              <a:spLocks/>
            </p:cNvSpPr>
            <p:nvPr/>
          </p:nvSpPr>
          <p:spPr bwMode="auto">
            <a:xfrm>
              <a:off x="5245" y="3155"/>
              <a:ext cx="8" cy="14"/>
            </a:xfrm>
            <a:custGeom>
              <a:avLst/>
              <a:gdLst>
                <a:gd name="T0" fmla="*/ 1 w 8"/>
                <a:gd name="T1" fmla="*/ 0 h 14"/>
                <a:gd name="T2" fmla="*/ 4 w 8"/>
                <a:gd name="T3" fmla="*/ 4 h 14"/>
                <a:gd name="T4" fmla="*/ 7 w 8"/>
                <a:gd name="T5" fmla="*/ 7 h 14"/>
                <a:gd name="T6" fmla="*/ 8 w 8"/>
                <a:gd name="T7" fmla="*/ 10 h 14"/>
                <a:gd name="T8" fmla="*/ 8 w 8"/>
                <a:gd name="T9" fmla="*/ 14 h 14"/>
                <a:gd name="T10" fmla="*/ 8 w 8"/>
                <a:gd name="T11" fmla="*/ 14 h 14"/>
                <a:gd name="T12" fmla="*/ 7 w 8"/>
                <a:gd name="T13" fmla="*/ 14 h 14"/>
                <a:gd name="T14" fmla="*/ 2 w 8"/>
                <a:gd name="T15" fmla="*/ 13 h 14"/>
                <a:gd name="T16" fmla="*/ 0 w 8"/>
                <a:gd name="T17" fmla="*/ 13 h 14"/>
                <a:gd name="T18" fmla="*/ 0 w 8"/>
                <a:gd name="T19" fmla="*/ 7 h 14"/>
                <a:gd name="T20" fmla="*/ 1 w 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4"/>
                <a:gd name="T35" fmla="*/ 8 w 8"/>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4">
                  <a:moveTo>
                    <a:pt x="1" y="0"/>
                  </a:moveTo>
                  <a:lnTo>
                    <a:pt x="4" y="4"/>
                  </a:lnTo>
                  <a:lnTo>
                    <a:pt x="7" y="7"/>
                  </a:lnTo>
                  <a:lnTo>
                    <a:pt x="8" y="10"/>
                  </a:lnTo>
                  <a:lnTo>
                    <a:pt x="8" y="14"/>
                  </a:lnTo>
                  <a:lnTo>
                    <a:pt x="7" y="14"/>
                  </a:lnTo>
                  <a:lnTo>
                    <a:pt x="2" y="13"/>
                  </a:lnTo>
                  <a:lnTo>
                    <a:pt x="0" y="13"/>
                  </a:lnTo>
                  <a:lnTo>
                    <a:pt x="0" y="7"/>
                  </a:lnTo>
                  <a:lnTo>
                    <a:pt x="1"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1" name="Freeform 491"/>
            <p:cNvSpPr>
              <a:spLocks/>
            </p:cNvSpPr>
            <p:nvPr/>
          </p:nvSpPr>
          <p:spPr bwMode="auto">
            <a:xfrm>
              <a:off x="5269" y="3158"/>
              <a:ext cx="14" cy="7"/>
            </a:xfrm>
            <a:custGeom>
              <a:avLst/>
              <a:gdLst>
                <a:gd name="T0" fmla="*/ 8 w 14"/>
                <a:gd name="T1" fmla="*/ 0 h 7"/>
                <a:gd name="T2" fmla="*/ 11 w 14"/>
                <a:gd name="T3" fmla="*/ 1 h 7"/>
                <a:gd name="T4" fmla="*/ 13 w 14"/>
                <a:gd name="T5" fmla="*/ 3 h 7"/>
                <a:gd name="T6" fmla="*/ 13 w 14"/>
                <a:gd name="T7" fmla="*/ 3 h 7"/>
                <a:gd name="T8" fmla="*/ 14 w 14"/>
                <a:gd name="T9" fmla="*/ 7 h 7"/>
                <a:gd name="T10" fmla="*/ 10 w 14"/>
                <a:gd name="T11" fmla="*/ 7 h 7"/>
                <a:gd name="T12" fmla="*/ 4 w 14"/>
                <a:gd name="T13" fmla="*/ 7 h 7"/>
                <a:gd name="T14" fmla="*/ 3 w 14"/>
                <a:gd name="T15" fmla="*/ 4 h 7"/>
                <a:gd name="T16" fmla="*/ 0 w 14"/>
                <a:gd name="T17" fmla="*/ 3 h 7"/>
                <a:gd name="T18" fmla="*/ 4 w 14"/>
                <a:gd name="T19" fmla="*/ 1 h 7"/>
                <a:gd name="T20" fmla="*/ 8 w 14"/>
                <a:gd name="T21" fmla="*/ 0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7"/>
                <a:gd name="T35" fmla="*/ 14 w 14"/>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7">
                  <a:moveTo>
                    <a:pt x="8" y="0"/>
                  </a:moveTo>
                  <a:lnTo>
                    <a:pt x="11" y="1"/>
                  </a:lnTo>
                  <a:lnTo>
                    <a:pt x="13" y="3"/>
                  </a:lnTo>
                  <a:lnTo>
                    <a:pt x="14" y="7"/>
                  </a:lnTo>
                  <a:lnTo>
                    <a:pt x="10" y="7"/>
                  </a:lnTo>
                  <a:lnTo>
                    <a:pt x="4" y="7"/>
                  </a:lnTo>
                  <a:lnTo>
                    <a:pt x="3" y="4"/>
                  </a:lnTo>
                  <a:lnTo>
                    <a:pt x="0" y="3"/>
                  </a:lnTo>
                  <a:lnTo>
                    <a:pt x="4" y="1"/>
                  </a:lnTo>
                  <a:lnTo>
                    <a:pt x="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2" name="Freeform 492"/>
            <p:cNvSpPr>
              <a:spLocks/>
            </p:cNvSpPr>
            <p:nvPr/>
          </p:nvSpPr>
          <p:spPr bwMode="auto">
            <a:xfrm>
              <a:off x="5253" y="3172"/>
              <a:ext cx="9" cy="16"/>
            </a:xfrm>
            <a:custGeom>
              <a:avLst/>
              <a:gdLst>
                <a:gd name="T0" fmla="*/ 6 w 9"/>
                <a:gd name="T1" fmla="*/ 0 h 16"/>
                <a:gd name="T2" fmla="*/ 9 w 9"/>
                <a:gd name="T3" fmla="*/ 1 h 16"/>
                <a:gd name="T4" fmla="*/ 9 w 9"/>
                <a:gd name="T5" fmla="*/ 6 h 16"/>
                <a:gd name="T6" fmla="*/ 6 w 9"/>
                <a:gd name="T7" fmla="*/ 10 h 16"/>
                <a:gd name="T8" fmla="*/ 3 w 9"/>
                <a:gd name="T9" fmla="*/ 16 h 16"/>
                <a:gd name="T10" fmla="*/ 3 w 9"/>
                <a:gd name="T11" fmla="*/ 14 h 16"/>
                <a:gd name="T12" fmla="*/ 3 w 9"/>
                <a:gd name="T13" fmla="*/ 13 h 16"/>
                <a:gd name="T14" fmla="*/ 2 w 9"/>
                <a:gd name="T15" fmla="*/ 7 h 16"/>
                <a:gd name="T16" fmla="*/ 0 w 9"/>
                <a:gd name="T17" fmla="*/ 3 h 16"/>
                <a:gd name="T18" fmla="*/ 3 w 9"/>
                <a:gd name="T19" fmla="*/ 1 h 16"/>
                <a:gd name="T20" fmla="*/ 6 w 9"/>
                <a:gd name="T21" fmla="*/ 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16"/>
                <a:gd name="T35" fmla="*/ 9 w 9"/>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16">
                  <a:moveTo>
                    <a:pt x="6" y="0"/>
                  </a:moveTo>
                  <a:lnTo>
                    <a:pt x="9" y="1"/>
                  </a:lnTo>
                  <a:lnTo>
                    <a:pt x="9" y="6"/>
                  </a:lnTo>
                  <a:lnTo>
                    <a:pt x="6" y="10"/>
                  </a:lnTo>
                  <a:lnTo>
                    <a:pt x="3" y="16"/>
                  </a:lnTo>
                  <a:lnTo>
                    <a:pt x="3" y="14"/>
                  </a:lnTo>
                  <a:lnTo>
                    <a:pt x="3" y="13"/>
                  </a:lnTo>
                  <a:lnTo>
                    <a:pt x="2" y="7"/>
                  </a:lnTo>
                  <a:lnTo>
                    <a:pt x="0" y="3"/>
                  </a:lnTo>
                  <a:lnTo>
                    <a:pt x="3" y="1"/>
                  </a:lnTo>
                  <a:lnTo>
                    <a:pt x="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3" name="Freeform 493"/>
            <p:cNvSpPr>
              <a:spLocks/>
            </p:cNvSpPr>
            <p:nvPr/>
          </p:nvSpPr>
          <p:spPr bwMode="auto">
            <a:xfrm>
              <a:off x="4778" y="3181"/>
              <a:ext cx="24" cy="48"/>
            </a:xfrm>
            <a:custGeom>
              <a:avLst/>
              <a:gdLst>
                <a:gd name="T0" fmla="*/ 3 w 24"/>
                <a:gd name="T1" fmla="*/ 0 h 48"/>
                <a:gd name="T2" fmla="*/ 10 w 24"/>
                <a:gd name="T3" fmla="*/ 4 h 48"/>
                <a:gd name="T4" fmla="*/ 14 w 24"/>
                <a:gd name="T5" fmla="*/ 12 h 48"/>
                <a:gd name="T6" fmla="*/ 18 w 24"/>
                <a:gd name="T7" fmla="*/ 20 h 48"/>
                <a:gd name="T8" fmla="*/ 24 w 24"/>
                <a:gd name="T9" fmla="*/ 28 h 48"/>
                <a:gd name="T10" fmla="*/ 20 w 24"/>
                <a:gd name="T11" fmla="*/ 40 h 48"/>
                <a:gd name="T12" fmla="*/ 14 w 24"/>
                <a:gd name="T13" fmla="*/ 48 h 48"/>
                <a:gd name="T14" fmla="*/ 14 w 24"/>
                <a:gd name="T15" fmla="*/ 48 h 48"/>
                <a:gd name="T16" fmla="*/ 13 w 24"/>
                <a:gd name="T17" fmla="*/ 48 h 48"/>
                <a:gd name="T18" fmla="*/ 7 w 24"/>
                <a:gd name="T19" fmla="*/ 47 h 48"/>
                <a:gd name="T20" fmla="*/ 1 w 24"/>
                <a:gd name="T21" fmla="*/ 47 h 48"/>
                <a:gd name="T22" fmla="*/ 0 w 24"/>
                <a:gd name="T23" fmla="*/ 34 h 48"/>
                <a:gd name="T24" fmla="*/ 0 w 24"/>
                <a:gd name="T25" fmla="*/ 22 h 48"/>
                <a:gd name="T26" fmla="*/ 0 w 24"/>
                <a:gd name="T27" fmla="*/ 11 h 48"/>
                <a:gd name="T28" fmla="*/ 3 w 24"/>
                <a:gd name="T29" fmla="*/ 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48"/>
                <a:gd name="T47" fmla="*/ 24 w 24"/>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48">
                  <a:moveTo>
                    <a:pt x="3" y="0"/>
                  </a:moveTo>
                  <a:lnTo>
                    <a:pt x="10" y="4"/>
                  </a:lnTo>
                  <a:lnTo>
                    <a:pt x="14" y="12"/>
                  </a:lnTo>
                  <a:lnTo>
                    <a:pt x="18" y="20"/>
                  </a:lnTo>
                  <a:lnTo>
                    <a:pt x="24" y="28"/>
                  </a:lnTo>
                  <a:lnTo>
                    <a:pt x="20" y="40"/>
                  </a:lnTo>
                  <a:lnTo>
                    <a:pt x="14" y="48"/>
                  </a:lnTo>
                  <a:lnTo>
                    <a:pt x="13" y="48"/>
                  </a:lnTo>
                  <a:lnTo>
                    <a:pt x="7" y="47"/>
                  </a:lnTo>
                  <a:lnTo>
                    <a:pt x="1" y="47"/>
                  </a:lnTo>
                  <a:lnTo>
                    <a:pt x="0" y="34"/>
                  </a:lnTo>
                  <a:lnTo>
                    <a:pt x="0" y="22"/>
                  </a:lnTo>
                  <a:lnTo>
                    <a:pt x="0" y="11"/>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4" name="Freeform 494"/>
            <p:cNvSpPr>
              <a:spLocks/>
            </p:cNvSpPr>
            <p:nvPr/>
          </p:nvSpPr>
          <p:spPr bwMode="auto">
            <a:xfrm>
              <a:off x="5269" y="3182"/>
              <a:ext cx="27" cy="47"/>
            </a:xfrm>
            <a:custGeom>
              <a:avLst/>
              <a:gdLst>
                <a:gd name="T0" fmla="*/ 21 w 27"/>
                <a:gd name="T1" fmla="*/ 47 h 47"/>
                <a:gd name="T2" fmla="*/ 16 w 27"/>
                <a:gd name="T3" fmla="*/ 47 h 47"/>
                <a:gd name="T4" fmla="*/ 10 w 27"/>
                <a:gd name="T5" fmla="*/ 46 h 47"/>
                <a:gd name="T6" fmla="*/ 7 w 27"/>
                <a:gd name="T7" fmla="*/ 43 h 47"/>
                <a:gd name="T8" fmla="*/ 4 w 27"/>
                <a:gd name="T9" fmla="*/ 40 h 47"/>
                <a:gd name="T10" fmla="*/ 1 w 27"/>
                <a:gd name="T11" fmla="*/ 31 h 47"/>
                <a:gd name="T12" fmla="*/ 0 w 27"/>
                <a:gd name="T13" fmla="*/ 20 h 47"/>
                <a:gd name="T14" fmla="*/ 10 w 27"/>
                <a:gd name="T15" fmla="*/ 10 h 47"/>
                <a:gd name="T16" fmla="*/ 18 w 27"/>
                <a:gd name="T17" fmla="*/ 0 h 47"/>
                <a:gd name="T18" fmla="*/ 18 w 27"/>
                <a:gd name="T19" fmla="*/ 1 h 47"/>
                <a:gd name="T20" fmla="*/ 18 w 27"/>
                <a:gd name="T21" fmla="*/ 3 h 47"/>
                <a:gd name="T22" fmla="*/ 23 w 27"/>
                <a:gd name="T23" fmla="*/ 16 h 47"/>
                <a:gd name="T24" fmla="*/ 27 w 27"/>
                <a:gd name="T25" fmla="*/ 27 h 47"/>
                <a:gd name="T26" fmla="*/ 23 w 27"/>
                <a:gd name="T27" fmla="*/ 31 h 47"/>
                <a:gd name="T28" fmla="*/ 18 w 27"/>
                <a:gd name="T29" fmla="*/ 36 h 47"/>
                <a:gd name="T30" fmla="*/ 20 w 27"/>
                <a:gd name="T31" fmla="*/ 41 h 47"/>
                <a:gd name="T32" fmla="*/ 21 w 27"/>
                <a:gd name="T33" fmla="*/ 47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47"/>
                <a:gd name="T53" fmla="*/ 27 w 27"/>
                <a:gd name="T54" fmla="*/ 47 h 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47">
                  <a:moveTo>
                    <a:pt x="21" y="47"/>
                  </a:moveTo>
                  <a:lnTo>
                    <a:pt x="16" y="47"/>
                  </a:lnTo>
                  <a:lnTo>
                    <a:pt x="10" y="46"/>
                  </a:lnTo>
                  <a:lnTo>
                    <a:pt x="7" y="43"/>
                  </a:lnTo>
                  <a:lnTo>
                    <a:pt x="4" y="40"/>
                  </a:lnTo>
                  <a:lnTo>
                    <a:pt x="1" y="31"/>
                  </a:lnTo>
                  <a:lnTo>
                    <a:pt x="0" y="20"/>
                  </a:lnTo>
                  <a:lnTo>
                    <a:pt x="10" y="10"/>
                  </a:lnTo>
                  <a:lnTo>
                    <a:pt x="18" y="0"/>
                  </a:lnTo>
                  <a:lnTo>
                    <a:pt x="18" y="1"/>
                  </a:lnTo>
                  <a:lnTo>
                    <a:pt x="18" y="3"/>
                  </a:lnTo>
                  <a:lnTo>
                    <a:pt x="23" y="16"/>
                  </a:lnTo>
                  <a:lnTo>
                    <a:pt x="27" y="27"/>
                  </a:lnTo>
                  <a:lnTo>
                    <a:pt x="23" y="31"/>
                  </a:lnTo>
                  <a:lnTo>
                    <a:pt x="18" y="36"/>
                  </a:lnTo>
                  <a:lnTo>
                    <a:pt x="20" y="41"/>
                  </a:lnTo>
                  <a:lnTo>
                    <a:pt x="21" y="4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5" name="Freeform 495"/>
            <p:cNvSpPr>
              <a:spLocks/>
            </p:cNvSpPr>
            <p:nvPr/>
          </p:nvSpPr>
          <p:spPr bwMode="auto">
            <a:xfrm>
              <a:off x="5252" y="3195"/>
              <a:ext cx="14" cy="13"/>
            </a:xfrm>
            <a:custGeom>
              <a:avLst/>
              <a:gdLst>
                <a:gd name="T0" fmla="*/ 11 w 14"/>
                <a:gd name="T1" fmla="*/ 0 h 13"/>
                <a:gd name="T2" fmla="*/ 14 w 14"/>
                <a:gd name="T3" fmla="*/ 3 h 13"/>
                <a:gd name="T4" fmla="*/ 14 w 14"/>
                <a:gd name="T5" fmla="*/ 6 h 13"/>
                <a:gd name="T6" fmla="*/ 14 w 14"/>
                <a:gd name="T7" fmla="*/ 10 h 13"/>
                <a:gd name="T8" fmla="*/ 13 w 14"/>
                <a:gd name="T9" fmla="*/ 13 h 13"/>
                <a:gd name="T10" fmla="*/ 13 w 14"/>
                <a:gd name="T11" fmla="*/ 13 h 13"/>
                <a:gd name="T12" fmla="*/ 11 w 14"/>
                <a:gd name="T13" fmla="*/ 13 h 13"/>
                <a:gd name="T14" fmla="*/ 5 w 14"/>
                <a:gd name="T15" fmla="*/ 13 h 13"/>
                <a:gd name="T16" fmla="*/ 0 w 14"/>
                <a:gd name="T17" fmla="*/ 11 h 13"/>
                <a:gd name="T18" fmla="*/ 5 w 14"/>
                <a:gd name="T19" fmla="*/ 6 h 13"/>
                <a:gd name="T20" fmla="*/ 11 w 14"/>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3"/>
                <a:gd name="T35" fmla="*/ 14 w 14"/>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3">
                  <a:moveTo>
                    <a:pt x="11" y="0"/>
                  </a:moveTo>
                  <a:lnTo>
                    <a:pt x="14" y="3"/>
                  </a:lnTo>
                  <a:lnTo>
                    <a:pt x="14" y="6"/>
                  </a:lnTo>
                  <a:lnTo>
                    <a:pt x="14" y="10"/>
                  </a:lnTo>
                  <a:lnTo>
                    <a:pt x="13" y="13"/>
                  </a:lnTo>
                  <a:lnTo>
                    <a:pt x="11" y="13"/>
                  </a:lnTo>
                  <a:lnTo>
                    <a:pt x="5" y="13"/>
                  </a:lnTo>
                  <a:lnTo>
                    <a:pt x="0" y="11"/>
                  </a:lnTo>
                  <a:lnTo>
                    <a:pt x="5" y="6"/>
                  </a:lnTo>
                  <a:lnTo>
                    <a:pt x="11"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6" name="Freeform 496"/>
            <p:cNvSpPr>
              <a:spLocks/>
            </p:cNvSpPr>
            <p:nvPr/>
          </p:nvSpPr>
          <p:spPr bwMode="auto">
            <a:xfrm>
              <a:off x="5102" y="3218"/>
              <a:ext cx="114" cy="137"/>
            </a:xfrm>
            <a:custGeom>
              <a:avLst/>
              <a:gdLst>
                <a:gd name="T0" fmla="*/ 88 w 114"/>
                <a:gd name="T1" fmla="*/ 0 h 137"/>
                <a:gd name="T2" fmla="*/ 101 w 114"/>
                <a:gd name="T3" fmla="*/ 8 h 137"/>
                <a:gd name="T4" fmla="*/ 114 w 114"/>
                <a:gd name="T5" fmla="*/ 18 h 137"/>
                <a:gd name="T6" fmla="*/ 114 w 114"/>
                <a:gd name="T7" fmla="*/ 20 h 137"/>
                <a:gd name="T8" fmla="*/ 114 w 114"/>
                <a:gd name="T9" fmla="*/ 23 h 137"/>
                <a:gd name="T10" fmla="*/ 111 w 114"/>
                <a:gd name="T11" fmla="*/ 30 h 137"/>
                <a:gd name="T12" fmla="*/ 107 w 114"/>
                <a:gd name="T13" fmla="*/ 34 h 137"/>
                <a:gd name="T14" fmla="*/ 103 w 114"/>
                <a:gd name="T15" fmla="*/ 38 h 137"/>
                <a:gd name="T16" fmla="*/ 97 w 114"/>
                <a:gd name="T17" fmla="*/ 43 h 137"/>
                <a:gd name="T18" fmla="*/ 104 w 114"/>
                <a:gd name="T19" fmla="*/ 58 h 137"/>
                <a:gd name="T20" fmla="*/ 110 w 114"/>
                <a:gd name="T21" fmla="*/ 75 h 137"/>
                <a:gd name="T22" fmla="*/ 104 w 114"/>
                <a:gd name="T23" fmla="*/ 81 h 137"/>
                <a:gd name="T24" fmla="*/ 100 w 114"/>
                <a:gd name="T25" fmla="*/ 88 h 137"/>
                <a:gd name="T26" fmla="*/ 95 w 114"/>
                <a:gd name="T27" fmla="*/ 97 h 137"/>
                <a:gd name="T28" fmla="*/ 94 w 114"/>
                <a:gd name="T29" fmla="*/ 105 h 137"/>
                <a:gd name="T30" fmla="*/ 91 w 114"/>
                <a:gd name="T31" fmla="*/ 114 h 137"/>
                <a:gd name="T32" fmla="*/ 88 w 114"/>
                <a:gd name="T33" fmla="*/ 123 h 137"/>
                <a:gd name="T34" fmla="*/ 84 w 114"/>
                <a:gd name="T35" fmla="*/ 130 h 137"/>
                <a:gd name="T36" fmla="*/ 80 w 114"/>
                <a:gd name="T37" fmla="*/ 137 h 137"/>
                <a:gd name="T38" fmla="*/ 68 w 114"/>
                <a:gd name="T39" fmla="*/ 133 h 137"/>
                <a:gd name="T40" fmla="*/ 58 w 114"/>
                <a:gd name="T41" fmla="*/ 127 h 137"/>
                <a:gd name="T42" fmla="*/ 37 w 114"/>
                <a:gd name="T43" fmla="*/ 125 h 137"/>
                <a:gd name="T44" fmla="*/ 17 w 114"/>
                <a:gd name="T45" fmla="*/ 124 h 137"/>
                <a:gd name="T46" fmla="*/ 16 w 114"/>
                <a:gd name="T47" fmla="*/ 113 h 137"/>
                <a:gd name="T48" fmla="*/ 11 w 114"/>
                <a:gd name="T49" fmla="*/ 104 h 137"/>
                <a:gd name="T50" fmla="*/ 7 w 114"/>
                <a:gd name="T51" fmla="*/ 97 h 137"/>
                <a:gd name="T52" fmla="*/ 0 w 114"/>
                <a:gd name="T53" fmla="*/ 90 h 137"/>
                <a:gd name="T54" fmla="*/ 0 w 114"/>
                <a:gd name="T55" fmla="*/ 83 h 137"/>
                <a:gd name="T56" fmla="*/ 1 w 114"/>
                <a:gd name="T57" fmla="*/ 77 h 137"/>
                <a:gd name="T58" fmla="*/ 4 w 114"/>
                <a:gd name="T59" fmla="*/ 71 h 137"/>
                <a:gd name="T60" fmla="*/ 6 w 114"/>
                <a:gd name="T61" fmla="*/ 67 h 137"/>
                <a:gd name="T62" fmla="*/ 13 w 114"/>
                <a:gd name="T63" fmla="*/ 68 h 137"/>
                <a:gd name="T64" fmla="*/ 21 w 114"/>
                <a:gd name="T65" fmla="*/ 70 h 137"/>
                <a:gd name="T66" fmla="*/ 27 w 114"/>
                <a:gd name="T67" fmla="*/ 61 h 137"/>
                <a:gd name="T68" fmla="*/ 33 w 114"/>
                <a:gd name="T69" fmla="*/ 54 h 137"/>
                <a:gd name="T70" fmla="*/ 44 w 114"/>
                <a:gd name="T71" fmla="*/ 47 h 137"/>
                <a:gd name="T72" fmla="*/ 55 w 114"/>
                <a:gd name="T73" fmla="*/ 41 h 137"/>
                <a:gd name="T74" fmla="*/ 73 w 114"/>
                <a:gd name="T75" fmla="*/ 20 h 137"/>
                <a:gd name="T76" fmla="*/ 88 w 114"/>
                <a:gd name="T77" fmla="*/ 0 h 1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4"/>
                <a:gd name="T118" fmla="*/ 0 h 137"/>
                <a:gd name="T119" fmla="*/ 114 w 114"/>
                <a:gd name="T120" fmla="*/ 137 h 1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4" h="137">
                  <a:moveTo>
                    <a:pt x="88" y="0"/>
                  </a:moveTo>
                  <a:lnTo>
                    <a:pt x="101" y="8"/>
                  </a:lnTo>
                  <a:lnTo>
                    <a:pt x="114" y="18"/>
                  </a:lnTo>
                  <a:lnTo>
                    <a:pt x="114" y="20"/>
                  </a:lnTo>
                  <a:lnTo>
                    <a:pt x="114" y="23"/>
                  </a:lnTo>
                  <a:lnTo>
                    <a:pt x="111" y="30"/>
                  </a:lnTo>
                  <a:lnTo>
                    <a:pt x="107" y="34"/>
                  </a:lnTo>
                  <a:lnTo>
                    <a:pt x="103" y="38"/>
                  </a:lnTo>
                  <a:lnTo>
                    <a:pt x="97" y="43"/>
                  </a:lnTo>
                  <a:lnTo>
                    <a:pt x="104" y="58"/>
                  </a:lnTo>
                  <a:lnTo>
                    <a:pt x="110" y="75"/>
                  </a:lnTo>
                  <a:lnTo>
                    <a:pt x="104" y="81"/>
                  </a:lnTo>
                  <a:lnTo>
                    <a:pt x="100" y="88"/>
                  </a:lnTo>
                  <a:lnTo>
                    <a:pt x="95" y="97"/>
                  </a:lnTo>
                  <a:lnTo>
                    <a:pt x="94" y="105"/>
                  </a:lnTo>
                  <a:lnTo>
                    <a:pt x="91" y="114"/>
                  </a:lnTo>
                  <a:lnTo>
                    <a:pt x="88" y="123"/>
                  </a:lnTo>
                  <a:lnTo>
                    <a:pt x="84" y="130"/>
                  </a:lnTo>
                  <a:lnTo>
                    <a:pt x="80" y="137"/>
                  </a:lnTo>
                  <a:lnTo>
                    <a:pt x="68" y="133"/>
                  </a:lnTo>
                  <a:lnTo>
                    <a:pt x="58" y="127"/>
                  </a:lnTo>
                  <a:lnTo>
                    <a:pt x="37" y="125"/>
                  </a:lnTo>
                  <a:lnTo>
                    <a:pt x="17" y="124"/>
                  </a:lnTo>
                  <a:lnTo>
                    <a:pt x="16" y="113"/>
                  </a:lnTo>
                  <a:lnTo>
                    <a:pt x="11" y="104"/>
                  </a:lnTo>
                  <a:lnTo>
                    <a:pt x="7" y="97"/>
                  </a:lnTo>
                  <a:lnTo>
                    <a:pt x="0" y="90"/>
                  </a:lnTo>
                  <a:lnTo>
                    <a:pt x="0" y="83"/>
                  </a:lnTo>
                  <a:lnTo>
                    <a:pt x="1" y="77"/>
                  </a:lnTo>
                  <a:lnTo>
                    <a:pt x="4" y="71"/>
                  </a:lnTo>
                  <a:lnTo>
                    <a:pt x="6" y="67"/>
                  </a:lnTo>
                  <a:lnTo>
                    <a:pt x="13" y="68"/>
                  </a:lnTo>
                  <a:lnTo>
                    <a:pt x="21" y="70"/>
                  </a:lnTo>
                  <a:lnTo>
                    <a:pt x="27" y="61"/>
                  </a:lnTo>
                  <a:lnTo>
                    <a:pt x="33" y="54"/>
                  </a:lnTo>
                  <a:lnTo>
                    <a:pt x="44" y="47"/>
                  </a:lnTo>
                  <a:lnTo>
                    <a:pt x="55" y="41"/>
                  </a:lnTo>
                  <a:lnTo>
                    <a:pt x="73" y="20"/>
                  </a:lnTo>
                  <a:lnTo>
                    <a:pt x="8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7" name="Freeform 497"/>
            <p:cNvSpPr>
              <a:spLocks/>
            </p:cNvSpPr>
            <p:nvPr/>
          </p:nvSpPr>
          <p:spPr bwMode="auto">
            <a:xfrm>
              <a:off x="4945" y="3229"/>
              <a:ext cx="127" cy="150"/>
            </a:xfrm>
            <a:custGeom>
              <a:avLst/>
              <a:gdLst>
                <a:gd name="T0" fmla="*/ 3 w 127"/>
                <a:gd name="T1" fmla="*/ 0 h 150"/>
                <a:gd name="T2" fmla="*/ 17 w 127"/>
                <a:gd name="T3" fmla="*/ 4 h 150"/>
                <a:gd name="T4" fmla="*/ 33 w 127"/>
                <a:gd name="T5" fmla="*/ 9 h 150"/>
                <a:gd name="T6" fmla="*/ 37 w 127"/>
                <a:gd name="T7" fmla="*/ 17 h 150"/>
                <a:gd name="T8" fmla="*/ 43 w 127"/>
                <a:gd name="T9" fmla="*/ 26 h 150"/>
                <a:gd name="T10" fmla="*/ 50 w 127"/>
                <a:gd name="T11" fmla="*/ 32 h 150"/>
                <a:gd name="T12" fmla="*/ 57 w 127"/>
                <a:gd name="T13" fmla="*/ 37 h 150"/>
                <a:gd name="T14" fmla="*/ 65 w 127"/>
                <a:gd name="T15" fmla="*/ 43 h 150"/>
                <a:gd name="T16" fmla="*/ 74 w 127"/>
                <a:gd name="T17" fmla="*/ 47 h 150"/>
                <a:gd name="T18" fmla="*/ 81 w 127"/>
                <a:gd name="T19" fmla="*/ 53 h 150"/>
                <a:gd name="T20" fmla="*/ 88 w 127"/>
                <a:gd name="T21" fmla="*/ 60 h 150"/>
                <a:gd name="T22" fmla="*/ 100 w 127"/>
                <a:gd name="T23" fmla="*/ 80 h 150"/>
                <a:gd name="T24" fmla="*/ 108 w 127"/>
                <a:gd name="T25" fmla="*/ 103 h 150"/>
                <a:gd name="T26" fmla="*/ 115 w 127"/>
                <a:gd name="T27" fmla="*/ 107 h 150"/>
                <a:gd name="T28" fmla="*/ 124 w 127"/>
                <a:gd name="T29" fmla="*/ 112 h 150"/>
                <a:gd name="T30" fmla="*/ 125 w 127"/>
                <a:gd name="T31" fmla="*/ 120 h 150"/>
                <a:gd name="T32" fmla="*/ 127 w 127"/>
                <a:gd name="T33" fmla="*/ 130 h 150"/>
                <a:gd name="T34" fmla="*/ 125 w 127"/>
                <a:gd name="T35" fmla="*/ 142 h 150"/>
                <a:gd name="T36" fmla="*/ 124 w 127"/>
                <a:gd name="T37" fmla="*/ 150 h 150"/>
                <a:gd name="T38" fmla="*/ 114 w 127"/>
                <a:gd name="T39" fmla="*/ 150 h 150"/>
                <a:gd name="T40" fmla="*/ 105 w 127"/>
                <a:gd name="T41" fmla="*/ 150 h 150"/>
                <a:gd name="T42" fmla="*/ 97 w 127"/>
                <a:gd name="T43" fmla="*/ 139 h 150"/>
                <a:gd name="T44" fmla="*/ 87 w 127"/>
                <a:gd name="T45" fmla="*/ 127 h 150"/>
                <a:gd name="T46" fmla="*/ 78 w 127"/>
                <a:gd name="T47" fmla="*/ 117 h 150"/>
                <a:gd name="T48" fmla="*/ 70 w 127"/>
                <a:gd name="T49" fmla="*/ 106 h 150"/>
                <a:gd name="T50" fmla="*/ 63 w 127"/>
                <a:gd name="T51" fmla="*/ 93 h 150"/>
                <a:gd name="T52" fmla="*/ 58 w 127"/>
                <a:gd name="T53" fmla="*/ 80 h 150"/>
                <a:gd name="T54" fmla="*/ 54 w 127"/>
                <a:gd name="T55" fmla="*/ 66 h 150"/>
                <a:gd name="T56" fmla="*/ 47 w 127"/>
                <a:gd name="T57" fmla="*/ 53 h 150"/>
                <a:gd name="T58" fmla="*/ 43 w 127"/>
                <a:gd name="T59" fmla="*/ 46 h 150"/>
                <a:gd name="T60" fmla="*/ 37 w 127"/>
                <a:gd name="T61" fmla="*/ 40 h 150"/>
                <a:gd name="T62" fmla="*/ 30 w 127"/>
                <a:gd name="T63" fmla="*/ 36 h 150"/>
                <a:gd name="T64" fmla="*/ 24 w 127"/>
                <a:gd name="T65" fmla="*/ 30 h 150"/>
                <a:gd name="T66" fmla="*/ 17 w 127"/>
                <a:gd name="T67" fmla="*/ 26 h 150"/>
                <a:gd name="T68" fmla="*/ 10 w 127"/>
                <a:gd name="T69" fmla="*/ 20 h 150"/>
                <a:gd name="T70" fmla="*/ 4 w 127"/>
                <a:gd name="T71" fmla="*/ 14 h 150"/>
                <a:gd name="T72" fmla="*/ 0 w 127"/>
                <a:gd name="T73" fmla="*/ 7 h 150"/>
                <a:gd name="T74" fmla="*/ 1 w 127"/>
                <a:gd name="T75" fmla="*/ 3 h 150"/>
                <a:gd name="T76" fmla="*/ 3 w 127"/>
                <a:gd name="T77" fmla="*/ 0 h 1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50"/>
                <a:gd name="T119" fmla="*/ 127 w 127"/>
                <a:gd name="T120" fmla="*/ 150 h 1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50">
                  <a:moveTo>
                    <a:pt x="3" y="0"/>
                  </a:moveTo>
                  <a:lnTo>
                    <a:pt x="17" y="4"/>
                  </a:lnTo>
                  <a:lnTo>
                    <a:pt x="33" y="9"/>
                  </a:lnTo>
                  <a:lnTo>
                    <a:pt x="37" y="17"/>
                  </a:lnTo>
                  <a:lnTo>
                    <a:pt x="43" y="26"/>
                  </a:lnTo>
                  <a:lnTo>
                    <a:pt x="50" y="32"/>
                  </a:lnTo>
                  <a:lnTo>
                    <a:pt x="57" y="37"/>
                  </a:lnTo>
                  <a:lnTo>
                    <a:pt x="65" y="43"/>
                  </a:lnTo>
                  <a:lnTo>
                    <a:pt x="74" y="47"/>
                  </a:lnTo>
                  <a:lnTo>
                    <a:pt x="81" y="53"/>
                  </a:lnTo>
                  <a:lnTo>
                    <a:pt x="88" y="60"/>
                  </a:lnTo>
                  <a:lnTo>
                    <a:pt x="100" y="80"/>
                  </a:lnTo>
                  <a:lnTo>
                    <a:pt x="108" y="103"/>
                  </a:lnTo>
                  <a:lnTo>
                    <a:pt x="115" y="107"/>
                  </a:lnTo>
                  <a:lnTo>
                    <a:pt x="124" y="112"/>
                  </a:lnTo>
                  <a:lnTo>
                    <a:pt x="125" y="120"/>
                  </a:lnTo>
                  <a:lnTo>
                    <a:pt x="127" y="130"/>
                  </a:lnTo>
                  <a:lnTo>
                    <a:pt x="125" y="142"/>
                  </a:lnTo>
                  <a:lnTo>
                    <a:pt x="124" y="150"/>
                  </a:lnTo>
                  <a:lnTo>
                    <a:pt x="114" y="150"/>
                  </a:lnTo>
                  <a:lnTo>
                    <a:pt x="105" y="150"/>
                  </a:lnTo>
                  <a:lnTo>
                    <a:pt x="97" y="139"/>
                  </a:lnTo>
                  <a:lnTo>
                    <a:pt x="87" y="127"/>
                  </a:lnTo>
                  <a:lnTo>
                    <a:pt x="78" y="117"/>
                  </a:lnTo>
                  <a:lnTo>
                    <a:pt x="70" y="106"/>
                  </a:lnTo>
                  <a:lnTo>
                    <a:pt x="63" y="93"/>
                  </a:lnTo>
                  <a:lnTo>
                    <a:pt x="58" y="80"/>
                  </a:lnTo>
                  <a:lnTo>
                    <a:pt x="54" y="66"/>
                  </a:lnTo>
                  <a:lnTo>
                    <a:pt x="47" y="53"/>
                  </a:lnTo>
                  <a:lnTo>
                    <a:pt x="43" y="46"/>
                  </a:lnTo>
                  <a:lnTo>
                    <a:pt x="37" y="40"/>
                  </a:lnTo>
                  <a:lnTo>
                    <a:pt x="30" y="36"/>
                  </a:lnTo>
                  <a:lnTo>
                    <a:pt x="24" y="30"/>
                  </a:lnTo>
                  <a:lnTo>
                    <a:pt x="17" y="26"/>
                  </a:lnTo>
                  <a:lnTo>
                    <a:pt x="10" y="20"/>
                  </a:lnTo>
                  <a:lnTo>
                    <a:pt x="4" y="14"/>
                  </a:lnTo>
                  <a:lnTo>
                    <a:pt x="0" y="7"/>
                  </a:lnTo>
                  <a:lnTo>
                    <a:pt x="1" y="3"/>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8" name="Freeform 498"/>
            <p:cNvSpPr>
              <a:spLocks/>
            </p:cNvSpPr>
            <p:nvPr/>
          </p:nvSpPr>
          <p:spPr bwMode="auto">
            <a:xfrm>
              <a:off x="5317" y="3273"/>
              <a:ext cx="6" cy="6"/>
            </a:xfrm>
            <a:custGeom>
              <a:avLst/>
              <a:gdLst>
                <a:gd name="T0" fmla="*/ 3 w 6"/>
                <a:gd name="T1" fmla="*/ 0 h 6"/>
                <a:gd name="T2" fmla="*/ 5 w 6"/>
                <a:gd name="T3" fmla="*/ 0 h 6"/>
                <a:gd name="T4" fmla="*/ 6 w 6"/>
                <a:gd name="T5" fmla="*/ 0 h 6"/>
                <a:gd name="T6" fmla="*/ 6 w 6"/>
                <a:gd name="T7" fmla="*/ 3 h 6"/>
                <a:gd name="T8" fmla="*/ 5 w 6"/>
                <a:gd name="T9" fmla="*/ 5 h 6"/>
                <a:gd name="T10" fmla="*/ 5 w 6"/>
                <a:gd name="T11" fmla="*/ 5 h 6"/>
                <a:gd name="T12" fmla="*/ 0 w 6"/>
                <a:gd name="T13" fmla="*/ 6 h 6"/>
                <a:gd name="T14" fmla="*/ 2 w 6"/>
                <a:gd name="T15" fmla="*/ 3 h 6"/>
                <a:gd name="T16" fmla="*/ 3 w 6"/>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3" y="0"/>
                  </a:moveTo>
                  <a:lnTo>
                    <a:pt x="5" y="0"/>
                  </a:lnTo>
                  <a:lnTo>
                    <a:pt x="6" y="0"/>
                  </a:lnTo>
                  <a:lnTo>
                    <a:pt x="6" y="3"/>
                  </a:lnTo>
                  <a:lnTo>
                    <a:pt x="5" y="5"/>
                  </a:lnTo>
                  <a:lnTo>
                    <a:pt x="0" y="6"/>
                  </a:lnTo>
                  <a:lnTo>
                    <a:pt x="2" y="3"/>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9" name="Freeform 499"/>
            <p:cNvSpPr>
              <a:spLocks/>
            </p:cNvSpPr>
            <p:nvPr/>
          </p:nvSpPr>
          <p:spPr bwMode="auto">
            <a:xfrm>
              <a:off x="5312" y="3283"/>
              <a:ext cx="5" cy="29"/>
            </a:xfrm>
            <a:custGeom>
              <a:avLst/>
              <a:gdLst>
                <a:gd name="T0" fmla="*/ 0 w 5"/>
                <a:gd name="T1" fmla="*/ 0 h 29"/>
                <a:gd name="T2" fmla="*/ 3 w 5"/>
                <a:gd name="T3" fmla="*/ 0 h 29"/>
                <a:gd name="T4" fmla="*/ 4 w 5"/>
                <a:gd name="T5" fmla="*/ 0 h 29"/>
                <a:gd name="T6" fmla="*/ 5 w 5"/>
                <a:gd name="T7" fmla="*/ 15 h 29"/>
                <a:gd name="T8" fmla="*/ 5 w 5"/>
                <a:gd name="T9" fmla="*/ 29 h 29"/>
                <a:gd name="T10" fmla="*/ 4 w 5"/>
                <a:gd name="T11" fmla="*/ 29 h 29"/>
                <a:gd name="T12" fmla="*/ 3 w 5"/>
                <a:gd name="T13" fmla="*/ 29 h 29"/>
                <a:gd name="T14" fmla="*/ 0 w 5"/>
                <a:gd name="T15" fmla="*/ 15 h 29"/>
                <a:gd name="T16" fmla="*/ 0 w 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29"/>
                <a:gd name="T29" fmla="*/ 5 w 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29">
                  <a:moveTo>
                    <a:pt x="0" y="0"/>
                  </a:moveTo>
                  <a:lnTo>
                    <a:pt x="3" y="0"/>
                  </a:lnTo>
                  <a:lnTo>
                    <a:pt x="4" y="0"/>
                  </a:lnTo>
                  <a:lnTo>
                    <a:pt x="5" y="15"/>
                  </a:lnTo>
                  <a:lnTo>
                    <a:pt x="5" y="29"/>
                  </a:lnTo>
                  <a:lnTo>
                    <a:pt x="4" y="29"/>
                  </a:lnTo>
                  <a:lnTo>
                    <a:pt x="3" y="29"/>
                  </a:lnTo>
                  <a:lnTo>
                    <a:pt x="0" y="1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0" name="Freeform 500"/>
            <p:cNvSpPr>
              <a:spLocks/>
            </p:cNvSpPr>
            <p:nvPr/>
          </p:nvSpPr>
          <p:spPr bwMode="auto">
            <a:xfrm>
              <a:off x="5262" y="3286"/>
              <a:ext cx="21" cy="15"/>
            </a:xfrm>
            <a:custGeom>
              <a:avLst/>
              <a:gdLst>
                <a:gd name="T0" fmla="*/ 20 w 21"/>
                <a:gd name="T1" fmla="*/ 0 h 15"/>
                <a:gd name="T2" fmla="*/ 21 w 21"/>
                <a:gd name="T3" fmla="*/ 3 h 15"/>
                <a:gd name="T4" fmla="*/ 21 w 21"/>
                <a:gd name="T5" fmla="*/ 5 h 15"/>
                <a:gd name="T6" fmla="*/ 21 w 21"/>
                <a:gd name="T7" fmla="*/ 7 h 15"/>
                <a:gd name="T8" fmla="*/ 20 w 21"/>
                <a:gd name="T9" fmla="*/ 9 h 15"/>
                <a:gd name="T10" fmla="*/ 15 w 21"/>
                <a:gd name="T11" fmla="*/ 12 h 15"/>
                <a:gd name="T12" fmla="*/ 10 w 21"/>
                <a:gd name="T13" fmla="*/ 15 h 15"/>
                <a:gd name="T14" fmla="*/ 5 w 21"/>
                <a:gd name="T15" fmla="*/ 12 h 15"/>
                <a:gd name="T16" fmla="*/ 0 w 21"/>
                <a:gd name="T17" fmla="*/ 9 h 15"/>
                <a:gd name="T18" fmla="*/ 0 w 21"/>
                <a:gd name="T19" fmla="*/ 9 h 15"/>
                <a:gd name="T20" fmla="*/ 0 w 21"/>
                <a:gd name="T21" fmla="*/ 7 h 15"/>
                <a:gd name="T22" fmla="*/ 8 w 21"/>
                <a:gd name="T23" fmla="*/ 7 h 15"/>
                <a:gd name="T24" fmla="*/ 18 w 21"/>
                <a:gd name="T25" fmla="*/ 6 h 15"/>
                <a:gd name="T26" fmla="*/ 18 w 21"/>
                <a:gd name="T27" fmla="*/ 3 h 15"/>
                <a:gd name="T28" fmla="*/ 20 w 21"/>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15"/>
                <a:gd name="T47" fmla="*/ 21 w 21"/>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15">
                  <a:moveTo>
                    <a:pt x="20" y="0"/>
                  </a:moveTo>
                  <a:lnTo>
                    <a:pt x="21" y="3"/>
                  </a:lnTo>
                  <a:lnTo>
                    <a:pt x="21" y="5"/>
                  </a:lnTo>
                  <a:lnTo>
                    <a:pt x="21" y="7"/>
                  </a:lnTo>
                  <a:lnTo>
                    <a:pt x="20" y="9"/>
                  </a:lnTo>
                  <a:lnTo>
                    <a:pt x="15" y="12"/>
                  </a:lnTo>
                  <a:lnTo>
                    <a:pt x="10" y="15"/>
                  </a:lnTo>
                  <a:lnTo>
                    <a:pt x="5" y="12"/>
                  </a:lnTo>
                  <a:lnTo>
                    <a:pt x="0" y="9"/>
                  </a:lnTo>
                  <a:lnTo>
                    <a:pt x="0" y="7"/>
                  </a:lnTo>
                  <a:lnTo>
                    <a:pt x="8" y="7"/>
                  </a:lnTo>
                  <a:lnTo>
                    <a:pt x="18" y="6"/>
                  </a:lnTo>
                  <a:lnTo>
                    <a:pt x="18" y="3"/>
                  </a:lnTo>
                  <a:lnTo>
                    <a:pt x="2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1" name="Freeform 501"/>
            <p:cNvSpPr>
              <a:spLocks/>
            </p:cNvSpPr>
            <p:nvPr/>
          </p:nvSpPr>
          <p:spPr bwMode="auto">
            <a:xfrm>
              <a:off x="5232" y="3292"/>
              <a:ext cx="27" cy="9"/>
            </a:xfrm>
            <a:custGeom>
              <a:avLst/>
              <a:gdLst>
                <a:gd name="T0" fmla="*/ 15 w 27"/>
                <a:gd name="T1" fmla="*/ 0 h 9"/>
                <a:gd name="T2" fmla="*/ 21 w 27"/>
                <a:gd name="T3" fmla="*/ 1 h 9"/>
                <a:gd name="T4" fmla="*/ 27 w 27"/>
                <a:gd name="T5" fmla="*/ 1 h 9"/>
                <a:gd name="T6" fmla="*/ 27 w 27"/>
                <a:gd name="T7" fmla="*/ 3 h 9"/>
                <a:gd name="T8" fmla="*/ 27 w 27"/>
                <a:gd name="T9" fmla="*/ 3 h 9"/>
                <a:gd name="T10" fmla="*/ 18 w 27"/>
                <a:gd name="T11" fmla="*/ 4 h 9"/>
                <a:gd name="T12" fmla="*/ 11 w 27"/>
                <a:gd name="T13" fmla="*/ 7 h 9"/>
                <a:gd name="T14" fmla="*/ 8 w 27"/>
                <a:gd name="T15" fmla="*/ 9 h 9"/>
                <a:gd name="T16" fmla="*/ 5 w 27"/>
                <a:gd name="T17" fmla="*/ 9 h 9"/>
                <a:gd name="T18" fmla="*/ 3 w 27"/>
                <a:gd name="T19" fmla="*/ 7 h 9"/>
                <a:gd name="T20" fmla="*/ 0 w 27"/>
                <a:gd name="T21" fmla="*/ 6 h 9"/>
                <a:gd name="T22" fmla="*/ 0 w 27"/>
                <a:gd name="T23" fmla="*/ 4 h 9"/>
                <a:gd name="T24" fmla="*/ 1 w 27"/>
                <a:gd name="T25" fmla="*/ 1 h 9"/>
                <a:gd name="T26" fmla="*/ 8 w 27"/>
                <a:gd name="T27" fmla="*/ 1 h 9"/>
                <a:gd name="T28" fmla="*/ 15 w 27"/>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9"/>
                <a:gd name="T47" fmla="*/ 27 w 27"/>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9">
                  <a:moveTo>
                    <a:pt x="15" y="0"/>
                  </a:moveTo>
                  <a:lnTo>
                    <a:pt x="21" y="1"/>
                  </a:lnTo>
                  <a:lnTo>
                    <a:pt x="27" y="1"/>
                  </a:lnTo>
                  <a:lnTo>
                    <a:pt x="27" y="3"/>
                  </a:lnTo>
                  <a:lnTo>
                    <a:pt x="18" y="4"/>
                  </a:lnTo>
                  <a:lnTo>
                    <a:pt x="11" y="7"/>
                  </a:lnTo>
                  <a:lnTo>
                    <a:pt x="8" y="9"/>
                  </a:lnTo>
                  <a:lnTo>
                    <a:pt x="5" y="9"/>
                  </a:lnTo>
                  <a:lnTo>
                    <a:pt x="3" y="7"/>
                  </a:lnTo>
                  <a:lnTo>
                    <a:pt x="0" y="6"/>
                  </a:lnTo>
                  <a:lnTo>
                    <a:pt x="0" y="4"/>
                  </a:lnTo>
                  <a:lnTo>
                    <a:pt x="1" y="1"/>
                  </a:lnTo>
                  <a:lnTo>
                    <a:pt x="8" y="1"/>
                  </a:lnTo>
                  <a:lnTo>
                    <a:pt x="1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2" name="Freeform 502"/>
            <p:cNvSpPr>
              <a:spLocks/>
            </p:cNvSpPr>
            <p:nvPr/>
          </p:nvSpPr>
          <p:spPr bwMode="auto">
            <a:xfrm>
              <a:off x="5355" y="3308"/>
              <a:ext cx="211" cy="128"/>
            </a:xfrm>
            <a:custGeom>
              <a:avLst/>
              <a:gdLst>
                <a:gd name="T0" fmla="*/ 71 w 211"/>
                <a:gd name="T1" fmla="*/ 97 h 128"/>
                <a:gd name="T2" fmla="*/ 77 w 211"/>
                <a:gd name="T3" fmla="*/ 91 h 128"/>
                <a:gd name="T4" fmla="*/ 82 w 211"/>
                <a:gd name="T5" fmla="*/ 85 h 128"/>
                <a:gd name="T6" fmla="*/ 69 w 211"/>
                <a:gd name="T7" fmla="*/ 70 h 128"/>
                <a:gd name="T8" fmla="*/ 57 w 211"/>
                <a:gd name="T9" fmla="*/ 55 h 128"/>
                <a:gd name="T10" fmla="*/ 44 w 211"/>
                <a:gd name="T11" fmla="*/ 55 h 128"/>
                <a:gd name="T12" fmla="*/ 34 w 211"/>
                <a:gd name="T13" fmla="*/ 58 h 128"/>
                <a:gd name="T14" fmla="*/ 31 w 211"/>
                <a:gd name="T15" fmla="*/ 48 h 128"/>
                <a:gd name="T16" fmla="*/ 28 w 211"/>
                <a:gd name="T17" fmla="*/ 40 h 128"/>
                <a:gd name="T18" fmla="*/ 18 w 211"/>
                <a:gd name="T19" fmla="*/ 37 h 128"/>
                <a:gd name="T20" fmla="*/ 10 w 211"/>
                <a:gd name="T21" fmla="*/ 35 h 128"/>
                <a:gd name="T22" fmla="*/ 11 w 211"/>
                <a:gd name="T23" fmla="*/ 33 h 128"/>
                <a:gd name="T24" fmla="*/ 20 w 211"/>
                <a:gd name="T25" fmla="*/ 30 h 128"/>
                <a:gd name="T26" fmla="*/ 25 w 211"/>
                <a:gd name="T27" fmla="*/ 25 h 128"/>
                <a:gd name="T28" fmla="*/ 17 w 211"/>
                <a:gd name="T29" fmla="*/ 24 h 128"/>
                <a:gd name="T30" fmla="*/ 7 w 211"/>
                <a:gd name="T31" fmla="*/ 20 h 128"/>
                <a:gd name="T32" fmla="*/ 1 w 211"/>
                <a:gd name="T33" fmla="*/ 14 h 128"/>
                <a:gd name="T34" fmla="*/ 8 w 211"/>
                <a:gd name="T35" fmla="*/ 5 h 128"/>
                <a:gd name="T36" fmla="*/ 21 w 211"/>
                <a:gd name="T37" fmla="*/ 3 h 128"/>
                <a:gd name="T38" fmla="*/ 31 w 211"/>
                <a:gd name="T39" fmla="*/ 10 h 128"/>
                <a:gd name="T40" fmla="*/ 32 w 211"/>
                <a:gd name="T41" fmla="*/ 20 h 128"/>
                <a:gd name="T42" fmla="*/ 30 w 211"/>
                <a:gd name="T43" fmla="*/ 27 h 128"/>
                <a:gd name="T44" fmla="*/ 32 w 211"/>
                <a:gd name="T45" fmla="*/ 34 h 128"/>
                <a:gd name="T46" fmla="*/ 42 w 211"/>
                <a:gd name="T47" fmla="*/ 37 h 128"/>
                <a:gd name="T48" fmla="*/ 54 w 211"/>
                <a:gd name="T49" fmla="*/ 33 h 128"/>
                <a:gd name="T50" fmla="*/ 62 w 211"/>
                <a:gd name="T51" fmla="*/ 25 h 128"/>
                <a:gd name="T52" fmla="*/ 71 w 211"/>
                <a:gd name="T53" fmla="*/ 18 h 128"/>
                <a:gd name="T54" fmla="*/ 94 w 211"/>
                <a:gd name="T55" fmla="*/ 23 h 128"/>
                <a:gd name="T56" fmla="*/ 132 w 211"/>
                <a:gd name="T57" fmla="*/ 40 h 128"/>
                <a:gd name="T58" fmla="*/ 154 w 211"/>
                <a:gd name="T59" fmla="*/ 54 h 128"/>
                <a:gd name="T60" fmla="*/ 165 w 211"/>
                <a:gd name="T61" fmla="*/ 68 h 128"/>
                <a:gd name="T62" fmla="*/ 178 w 211"/>
                <a:gd name="T63" fmla="*/ 94 h 128"/>
                <a:gd name="T64" fmla="*/ 199 w 211"/>
                <a:gd name="T65" fmla="*/ 118 h 128"/>
                <a:gd name="T66" fmla="*/ 209 w 211"/>
                <a:gd name="T67" fmla="*/ 128 h 128"/>
                <a:gd name="T68" fmla="*/ 195 w 211"/>
                <a:gd name="T69" fmla="*/ 127 h 128"/>
                <a:gd name="T70" fmla="*/ 167 w 211"/>
                <a:gd name="T71" fmla="*/ 110 h 128"/>
                <a:gd name="T72" fmla="*/ 144 w 211"/>
                <a:gd name="T73" fmla="*/ 92 h 128"/>
                <a:gd name="T74" fmla="*/ 135 w 211"/>
                <a:gd name="T75" fmla="*/ 97 h 128"/>
                <a:gd name="T76" fmla="*/ 129 w 211"/>
                <a:gd name="T77" fmla="*/ 108 h 128"/>
                <a:gd name="T78" fmla="*/ 111 w 211"/>
                <a:gd name="T79" fmla="*/ 111 h 128"/>
                <a:gd name="T80" fmla="*/ 92 w 211"/>
                <a:gd name="T81" fmla="*/ 104 h 128"/>
                <a:gd name="T82" fmla="*/ 79 w 211"/>
                <a:gd name="T83" fmla="*/ 101 h 1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1"/>
                <a:gd name="T127" fmla="*/ 0 h 128"/>
                <a:gd name="T128" fmla="*/ 211 w 211"/>
                <a:gd name="T129" fmla="*/ 128 h 1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1" h="128">
                  <a:moveTo>
                    <a:pt x="69" y="101"/>
                  </a:moveTo>
                  <a:lnTo>
                    <a:pt x="71" y="97"/>
                  </a:lnTo>
                  <a:lnTo>
                    <a:pt x="71" y="91"/>
                  </a:lnTo>
                  <a:lnTo>
                    <a:pt x="77" y="91"/>
                  </a:lnTo>
                  <a:lnTo>
                    <a:pt x="82" y="91"/>
                  </a:lnTo>
                  <a:lnTo>
                    <a:pt x="82" y="85"/>
                  </a:lnTo>
                  <a:lnTo>
                    <a:pt x="82" y="80"/>
                  </a:lnTo>
                  <a:lnTo>
                    <a:pt x="69" y="70"/>
                  </a:lnTo>
                  <a:lnTo>
                    <a:pt x="61" y="58"/>
                  </a:lnTo>
                  <a:lnTo>
                    <a:pt x="57" y="55"/>
                  </a:lnTo>
                  <a:lnTo>
                    <a:pt x="51" y="54"/>
                  </a:lnTo>
                  <a:lnTo>
                    <a:pt x="44" y="55"/>
                  </a:lnTo>
                  <a:lnTo>
                    <a:pt x="37" y="60"/>
                  </a:lnTo>
                  <a:lnTo>
                    <a:pt x="34" y="58"/>
                  </a:lnTo>
                  <a:lnTo>
                    <a:pt x="31" y="55"/>
                  </a:lnTo>
                  <a:lnTo>
                    <a:pt x="31" y="48"/>
                  </a:lnTo>
                  <a:lnTo>
                    <a:pt x="30" y="44"/>
                  </a:lnTo>
                  <a:lnTo>
                    <a:pt x="28" y="40"/>
                  </a:lnTo>
                  <a:lnTo>
                    <a:pt x="22" y="35"/>
                  </a:lnTo>
                  <a:lnTo>
                    <a:pt x="18" y="37"/>
                  </a:lnTo>
                  <a:lnTo>
                    <a:pt x="14" y="37"/>
                  </a:lnTo>
                  <a:lnTo>
                    <a:pt x="10" y="35"/>
                  </a:lnTo>
                  <a:lnTo>
                    <a:pt x="7" y="31"/>
                  </a:lnTo>
                  <a:lnTo>
                    <a:pt x="11" y="33"/>
                  </a:lnTo>
                  <a:lnTo>
                    <a:pt x="14" y="35"/>
                  </a:lnTo>
                  <a:lnTo>
                    <a:pt x="20" y="30"/>
                  </a:lnTo>
                  <a:lnTo>
                    <a:pt x="25" y="27"/>
                  </a:lnTo>
                  <a:lnTo>
                    <a:pt x="25" y="25"/>
                  </a:lnTo>
                  <a:lnTo>
                    <a:pt x="17" y="24"/>
                  </a:lnTo>
                  <a:lnTo>
                    <a:pt x="10" y="21"/>
                  </a:lnTo>
                  <a:lnTo>
                    <a:pt x="7" y="20"/>
                  </a:lnTo>
                  <a:lnTo>
                    <a:pt x="4" y="17"/>
                  </a:lnTo>
                  <a:lnTo>
                    <a:pt x="1" y="14"/>
                  </a:lnTo>
                  <a:lnTo>
                    <a:pt x="0" y="10"/>
                  </a:lnTo>
                  <a:lnTo>
                    <a:pt x="8" y="5"/>
                  </a:lnTo>
                  <a:lnTo>
                    <a:pt x="15" y="0"/>
                  </a:lnTo>
                  <a:lnTo>
                    <a:pt x="21" y="3"/>
                  </a:lnTo>
                  <a:lnTo>
                    <a:pt x="27" y="5"/>
                  </a:lnTo>
                  <a:lnTo>
                    <a:pt x="31" y="10"/>
                  </a:lnTo>
                  <a:lnTo>
                    <a:pt x="35" y="15"/>
                  </a:lnTo>
                  <a:lnTo>
                    <a:pt x="32" y="20"/>
                  </a:lnTo>
                  <a:lnTo>
                    <a:pt x="30" y="24"/>
                  </a:lnTo>
                  <a:lnTo>
                    <a:pt x="30" y="27"/>
                  </a:lnTo>
                  <a:lnTo>
                    <a:pt x="31" y="31"/>
                  </a:lnTo>
                  <a:lnTo>
                    <a:pt x="32" y="34"/>
                  </a:lnTo>
                  <a:lnTo>
                    <a:pt x="35" y="35"/>
                  </a:lnTo>
                  <a:lnTo>
                    <a:pt x="42" y="37"/>
                  </a:lnTo>
                  <a:lnTo>
                    <a:pt x="48" y="35"/>
                  </a:lnTo>
                  <a:lnTo>
                    <a:pt x="54" y="33"/>
                  </a:lnTo>
                  <a:lnTo>
                    <a:pt x="58" y="30"/>
                  </a:lnTo>
                  <a:lnTo>
                    <a:pt x="62" y="25"/>
                  </a:lnTo>
                  <a:lnTo>
                    <a:pt x="67" y="21"/>
                  </a:lnTo>
                  <a:lnTo>
                    <a:pt x="71" y="18"/>
                  </a:lnTo>
                  <a:lnTo>
                    <a:pt x="77" y="17"/>
                  </a:lnTo>
                  <a:lnTo>
                    <a:pt x="94" y="23"/>
                  </a:lnTo>
                  <a:lnTo>
                    <a:pt x="114" y="31"/>
                  </a:lnTo>
                  <a:lnTo>
                    <a:pt x="132" y="40"/>
                  </a:lnTo>
                  <a:lnTo>
                    <a:pt x="148" y="48"/>
                  </a:lnTo>
                  <a:lnTo>
                    <a:pt x="154" y="54"/>
                  </a:lnTo>
                  <a:lnTo>
                    <a:pt x="159" y="61"/>
                  </a:lnTo>
                  <a:lnTo>
                    <a:pt x="165" y="68"/>
                  </a:lnTo>
                  <a:lnTo>
                    <a:pt x="169" y="77"/>
                  </a:lnTo>
                  <a:lnTo>
                    <a:pt x="178" y="94"/>
                  </a:lnTo>
                  <a:lnTo>
                    <a:pt x="188" y="108"/>
                  </a:lnTo>
                  <a:lnTo>
                    <a:pt x="199" y="118"/>
                  </a:lnTo>
                  <a:lnTo>
                    <a:pt x="211" y="128"/>
                  </a:lnTo>
                  <a:lnTo>
                    <a:pt x="209" y="128"/>
                  </a:lnTo>
                  <a:lnTo>
                    <a:pt x="195" y="127"/>
                  </a:lnTo>
                  <a:lnTo>
                    <a:pt x="181" y="127"/>
                  </a:lnTo>
                  <a:lnTo>
                    <a:pt x="167" y="110"/>
                  </a:lnTo>
                  <a:lnTo>
                    <a:pt x="151" y="92"/>
                  </a:lnTo>
                  <a:lnTo>
                    <a:pt x="144" y="92"/>
                  </a:lnTo>
                  <a:lnTo>
                    <a:pt x="138" y="94"/>
                  </a:lnTo>
                  <a:lnTo>
                    <a:pt x="135" y="97"/>
                  </a:lnTo>
                  <a:lnTo>
                    <a:pt x="129" y="98"/>
                  </a:lnTo>
                  <a:lnTo>
                    <a:pt x="129" y="108"/>
                  </a:lnTo>
                  <a:lnTo>
                    <a:pt x="127" y="114"/>
                  </a:lnTo>
                  <a:lnTo>
                    <a:pt x="111" y="111"/>
                  </a:lnTo>
                  <a:lnTo>
                    <a:pt x="98" y="107"/>
                  </a:lnTo>
                  <a:lnTo>
                    <a:pt x="92" y="104"/>
                  </a:lnTo>
                  <a:lnTo>
                    <a:pt x="87" y="102"/>
                  </a:lnTo>
                  <a:lnTo>
                    <a:pt x="79" y="101"/>
                  </a:lnTo>
                  <a:lnTo>
                    <a:pt x="69" y="101"/>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3" name="Freeform 503"/>
            <p:cNvSpPr>
              <a:spLocks/>
            </p:cNvSpPr>
            <p:nvPr/>
          </p:nvSpPr>
          <p:spPr bwMode="auto">
            <a:xfrm>
              <a:off x="3317" y="3312"/>
              <a:ext cx="14" cy="10"/>
            </a:xfrm>
            <a:custGeom>
              <a:avLst/>
              <a:gdLst>
                <a:gd name="T0" fmla="*/ 4 w 14"/>
                <a:gd name="T1" fmla="*/ 0 h 10"/>
                <a:gd name="T2" fmla="*/ 9 w 14"/>
                <a:gd name="T3" fmla="*/ 0 h 10"/>
                <a:gd name="T4" fmla="*/ 14 w 14"/>
                <a:gd name="T5" fmla="*/ 0 h 10"/>
                <a:gd name="T6" fmla="*/ 14 w 14"/>
                <a:gd name="T7" fmla="*/ 3 h 10"/>
                <a:gd name="T8" fmla="*/ 14 w 14"/>
                <a:gd name="T9" fmla="*/ 6 h 10"/>
                <a:gd name="T10" fmla="*/ 13 w 14"/>
                <a:gd name="T11" fmla="*/ 9 h 10"/>
                <a:gd name="T12" fmla="*/ 12 w 14"/>
                <a:gd name="T13" fmla="*/ 10 h 10"/>
                <a:gd name="T14" fmla="*/ 10 w 14"/>
                <a:gd name="T15" fmla="*/ 10 h 10"/>
                <a:gd name="T16" fmla="*/ 10 w 14"/>
                <a:gd name="T17" fmla="*/ 10 h 10"/>
                <a:gd name="T18" fmla="*/ 4 w 14"/>
                <a:gd name="T19" fmla="*/ 9 h 10"/>
                <a:gd name="T20" fmla="*/ 0 w 14"/>
                <a:gd name="T21" fmla="*/ 6 h 10"/>
                <a:gd name="T22" fmla="*/ 2 w 14"/>
                <a:gd name="T23" fmla="*/ 3 h 10"/>
                <a:gd name="T24" fmla="*/ 4 w 14"/>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0"/>
                <a:gd name="T41" fmla="*/ 14 w 14"/>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0">
                  <a:moveTo>
                    <a:pt x="4" y="0"/>
                  </a:moveTo>
                  <a:lnTo>
                    <a:pt x="9" y="0"/>
                  </a:lnTo>
                  <a:lnTo>
                    <a:pt x="14" y="0"/>
                  </a:lnTo>
                  <a:lnTo>
                    <a:pt x="14" y="3"/>
                  </a:lnTo>
                  <a:lnTo>
                    <a:pt x="14" y="6"/>
                  </a:lnTo>
                  <a:lnTo>
                    <a:pt x="13" y="9"/>
                  </a:lnTo>
                  <a:lnTo>
                    <a:pt x="12" y="10"/>
                  </a:lnTo>
                  <a:lnTo>
                    <a:pt x="10" y="10"/>
                  </a:lnTo>
                  <a:lnTo>
                    <a:pt x="4" y="9"/>
                  </a:lnTo>
                  <a:lnTo>
                    <a:pt x="0" y="6"/>
                  </a:lnTo>
                  <a:lnTo>
                    <a:pt x="2" y="3"/>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4" name="Freeform 504"/>
            <p:cNvSpPr>
              <a:spLocks/>
            </p:cNvSpPr>
            <p:nvPr/>
          </p:nvSpPr>
          <p:spPr bwMode="auto">
            <a:xfrm>
              <a:off x="5215" y="3313"/>
              <a:ext cx="48" cy="55"/>
            </a:xfrm>
            <a:custGeom>
              <a:avLst/>
              <a:gdLst>
                <a:gd name="T0" fmla="*/ 48 w 48"/>
                <a:gd name="T1" fmla="*/ 12 h 55"/>
                <a:gd name="T2" fmla="*/ 42 w 48"/>
                <a:gd name="T3" fmla="*/ 12 h 55"/>
                <a:gd name="T4" fmla="*/ 35 w 48"/>
                <a:gd name="T5" fmla="*/ 13 h 55"/>
                <a:gd name="T6" fmla="*/ 35 w 48"/>
                <a:gd name="T7" fmla="*/ 22 h 55"/>
                <a:gd name="T8" fmla="*/ 37 w 48"/>
                <a:gd name="T9" fmla="*/ 30 h 55"/>
                <a:gd name="T10" fmla="*/ 40 w 48"/>
                <a:gd name="T11" fmla="*/ 40 h 55"/>
                <a:gd name="T12" fmla="*/ 42 w 48"/>
                <a:gd name="T13" fmla="*/ 50 h 55"/>
                <a:gd name="T14" fmla="*/ 40 w 48"/>
                <a:gd name="T15" fmla="*/ 50 h 55"/>
                <a:gd name="T16" fmla="*/ 37 w 48"/>
                <a:gd name="T17" fmla="*/ 49 h 55"/>
                <a:gd name="T18" fmla="*/ 28 w 48"/>
                <a:gd name="T19" fmla="*/ 38 h 55"/>
                <a:gd name="T20" fmla="*/ 20 w 48"/>
                <a:gd name="T21" fmla="*/ 26 h 55"/>
                <a:gd name="T22" fmla="*/ 17 w 48"/>
                <a:gd name="T23" fmla="*/ 28 h 55"/>
                <a:gd name="T24" fmla="*/ 15 w 48"/>
                <a:gd name="T25" fmla="*/ 29 h 55"/>
                <a:gd name="T26" fmla="*/ 14 w 48"/>
                <a:gd name="T27" fmla="*/ 42 h 55"/>
                <a:gd name="T28" fmla="*/ 17 w 48"/>
                <a:gd name="T29" fmla="*/ 55 h 55"/>
                <a:gd name="T30" fmla="*/ 14 w 48"/>
                <a:gd name="T31" fmla="*/ 53 h 55"/>
                <a:gd name="T32" fmla="*/ 11 w 48"/>
                <a:gd name="T33" fmla="*/ 52 h 55"/>
                <a:gd name="T34" fmla="*/ 8 w 48"/>
                <a:gd name="T35" fmla="*/ 52 h 55"/>
                <a:gd name="T36" fmla="*/ 7 w 48"/>
                <a:gd name="T37" fmla="*/ 49 h 55"/>
                <a:gd name="T38" fmla="*/ 4 w 48"/>
                <a:gd name="T39" fmla="*/ 36 h 55"/>
                <a:gd name="T40" fmla="*/ 0 w 48"/>
                <a:gd name="T41" fmla="*/ 23 h 55"/>
                <a:gd name="T42" fmla="*/ 5 w 48"/>
                <a:gd name="T43" fmla="*/ 12 h 55"/>
                <a:gd name="T44" fmla="*/ 11 w 48"/>
                <a:gd name="T45" fmla="*/ 0 h 55"/>
                <a:gd name="T46" fmla="*/ 17 w 48"/>
                <a:gd name="T47" fmla="*/ 5 h 55"/>
                <a:gd name="T48" fmla="*/ 24 w 48"/>
                <a:gd name="T49" fmla="*/ 9 h 55"/>
                <a:gd name="T50" fmla="*/ 30 w 48"/>
                <a:gd name="T51" fmla="*/ 6 h 55"/>
                <a:gd name="T52" fmla="*/ 35 w 48"/>
                <a:gd name="T53" fmla="*/ 3 h 55"/>
                <a:gd name="T54" fmla="*/ 41 w 48"/>
                <a:gd name="T55" fmla="*/ 3 h 55"/>
                <a:gd name="T56" fmla="*/ 48 w 48"/>
                <a:gd name="T57" fmla="*/ 3 h 55"/>
                <a:gd name="T58" fmla="*/ 48 w 48"/>
                <a:gd name="T59" fmla="*/ 8 h 55"/>
                <a:gd name="T60" fmla="*/ 48 w 48"/>
                <a:gd name="T61" fmla="*/ 12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8"/>
                <a:gd name="T94" fmla="*/ 0 h 55"/>
                <a:gd name="T95" fmla="*/ 48 w 48"/>
                <a:gd name="T96" fmla="*/ 55 h 5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8" h="55">
                  <a:moveTo>
                    <a:pt x="48" y="12"/>
                  </a:moveTo>
                  <a:lnTo>
                    <a:pt x="42" y="12"/>
                  </a:lnTo>
                  <a:lnTo>
                    <a:pt x="35" y="13"/>
                  </a:lnTo>
                  <a:lnTo>
                    <a:pt x="35" y="22"/>
                  </a:lnTo>
                  <a:lnTo>
                    <a:pt x="37" y="30"/>
                  </a:lnTo>
                  <a:lnTo>
                    <a:pt x="40" y="40"/>
                  </a:lnTo>
                  <a:lnTo>
                    <a:pt x="42" y="50"/>
                  </a:lnTo>
                  <a:lnTo>
                    <a:pt x="40" y="50"/>
                  </a:lnTo>
                  <a:lnTo>
                    <a:pt x="37" y="49"/>
                  </a:lnTo>
                  <a:lnTo>
                    <a:pt x="28" y="38"/>
                  </a:lnTo>
                  <a:lnTo>
                    <a:pt x="20" y="26"/>
                  </a:lnTo>
                  <a:lnTo>
                    <a:pt x="17" y="28"/>
                  </a:lnTo>
                  <a:lnTo>
                    <a:pt x="15" y="29"/>
                  </a:lnTo>
                  <a:lnTo>
                    <a:pt x="14" y="42"/>
                  </a:lnTo>
                  <a:lnTo>
                    <a:pt x="17" y="55"/>
                  </a:lnTo>
                  <a:lnTo>
                    <a:pt x="14" y="53"/>
                  </a:lnTo>
                  <a:lnTo>
                    <a:pt x="11" y="52"/>
                  </a:lnTo>
                  <a:lnTo>
                    <a:pt x="8" y="52"/>
                  </a:lnTo>
                  <a:lnTo>
                    <a:pt x="7" y="49"/>
                  </a:lnTo>
                  <a:lnTo>
                    <a:pt x="4" y="36"/>
                  </a:lnTo>
                  <a:lnTo>
                    <a:pt x="0" y="23"/>
                  </a:lnTo>
                  <a:lnTo>
                    <a:pt x="5" y="12"/>
                  </a:lnTo>
                  <a:lnTo>
                    <a:pt x="11" y="0"/>
                  </a:lnTo>
                  <a:lnTo>
                    <a:pt x="17" y="5"/>
                  </a:lnTo>
                  <a:lnTo>
                    <a:pt x="24" y="9"/>
                  </a:lnTo>
                  <a:lnTo>
                    <a:pt x="30" y="6"/>
                  </a:lnTo>
                  <a:lnTo>
                    <a:pt x="35" y="3"/>
                  </a:lnTo>
                  <a:lnTo>
                    <a:pt x="41" y="3"/>
                  </a:lnTo>
                  <a:lnTo>
                    <a:pt x="48" y="3"/>
                  </a:lnTo>
                  <a:lnTo>
                    <a:pt x="48" y="8"/>
                  </a:lnTo>
                  <a:lnTo>
                    <a:pt x="48" y="12"/>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5" name="Freeform 505"/>
            <p:cNvSpPr>
              <a:spLocks/>
            </p:cNvSpPr>
            <p:nvPr/>
          </p:nvSpPr>
          <p:spPr bwMode="auto">
            <a:xfrm>
              <a:off x="5066" y="3381"/>
              <a:ext cx="100" cy="32"/>
            </a:xfrm>
            <a:custGeom>
              <a:avLst/>
              <a:gdLst>
                <a:gd name="T0" fmla="*/ 0 w 100"/>
                <a:gd name="T1" fmla="*/ 0 h 32"/>
                <a:gd name="T2" fmla="*/ 12 w 100"/>
                <a:gd name="T3" fmla="*/ 0 h 32"/>
                <a:gd name="T4" fmla="*/ 23 w 100"/>
                <a:gd name="T5" fmla="*/ 0 h 32"/>
                <a:gd name="T6" fmla="*/ 32 w 100"/>
                <a:gd name="T7" fmla="*/ 5 h 32"/>
                <a:gd name="T8" fmla="*/ 40 w 100"/>
                <a:gd name="T9" fmla="*/ 12 h 32"/>
                <a:gd name="T10" fmla="*/ 54 w 100"/>
                <a:gd name="T11" fmla="*/ 10 h 32"/>
                <a:gd name="T12" fmla="*/ 69 w 100"/>
                <a:gd name="T13" fmla="*/ 8 h 32"/>
                <a:gd name="T14" fmla="*/ 84 w 100"/>
                <a:gd name="T15" fmla="*/ 18 h 32"/>
                <a:gd name="T16" fmla="*/ 100 w 100"/>
                <a:gd name="T17" fmla="*/ 29 h 32"/>
                <a:gd name="T18" fmla="*/ 100 w 100"/>
                <a:gd name="T19" fmla="*/ 31 h 32"/>
                <a:gd name="T20" fmla="*/ 99 w 100"/>
                <a:gd name="T21" fmla="*/ 32 h 32"/>
                <a:gd name="T22" fmla="*/ 77 w 100"/>
                <a:gd name="T23" fmla="*/ 29 h 32"/>
                <a:gd name="T24" fmla="*/ 56 w 100"/>
                <a:gd name="T25" fmla="*/ 27 h 32"/>
                <a:gd name="T26" fmla="*/ 33 w 100"/>
                <a:gd name="T27" fmla="*/ 24 h 32"/>
                <a:gd name="T28" fmla="*/ 12 w 100"/>
                <a:gd name="T29" fmla="*/ 21 h 32"/>
                <a:gd name="T30" fmla="*/ 7 w 100"/>
                <a:gd name="T31" fmla="*/ 15 h 32"/>
                <a:gd name="T32" fmla="*/ 3 w 100"/>
                <a:gd name="T33" fmla="*/ 11 h 32"/>
                <a:gd name="T34" fmla="*/ 0 w 100"/>
                <a:gd name="T35" fmla="*/ 5 h 32"/>
                <a:gd name="T36" fmla="*/ 0 w 100"/>
                <a:gd name="T37" fmla="*/ 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
                <a:gd name="T58" fmla="*/ 0 h 32"/>
                <a:gd name="T59" fmla="*/ 100 w 100"/>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 h="32">
                  <a:moveTo>
                    <a:pt x="0" y="0"/>
                  </a:moveTo>
                  <a:lnTo>
                    <a:pt x="12" y="0"/>
                  </a:lnTo>
                  <a:lnTo>
                    <a:pt x="23" y="0"/>
                  </a:lnTo>
                  <a:lnTo>
                    <a:pt x="32" y="5"/>
                  </a:lnTo>
                  <a:lnTo>
                    <a:pt x="40" y="12"/>
                  </a:lnTo>
                  <a:lnTo>
                    <a:pt x="54" y="10"/>
                  </a:lnTo>
                  <a:lnTo>
                    <a:pt x="69" y="8"/>
                  </a:lnTo>
                  <a:lnTo>
                    <a:pt x="84" y="18"/>
                  </a:lnTo>
                  <a:lnTo>
                    <a:pt x="100" y="29"/>
                  </a:lnTo>
                  <a:lnTo>
                    <a:pt x="100" y="31"/>
                  </a:lnTo>
                  <a:lnTo>
                    <a:pt x="99" y="32"/>
                  </a:lnTo>
                  <a:lnTo>
                    <a:pt x="77" y="29"/>
                  </a:lnTo>
                  <a:lnTo>
                    <a:pt x="56" y="27"/>
                  </a:lnTo>
                  <a:lnTo>
                    <a:pt x="33" y="24"/>
                  </a:lnTo>
                  <a:lnTo>
                    <a:pt x="12" y="21"/>
                  </a:lnTo>
                  <a:lnTo>
                    <a:pt x="7" y="15"/>
                  </a:lnTo>
                  <a:lnTo>
                    <a:pt x="3" y="11"/>
                  </a:lnTo>
                  <a:lnTo>
                    <a:pt x="0"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6" name="Freeform 506"/>
            <p:cNvSpPr>
              <a:spLocks/>
            </p:cNvSpPr>
            <p:nvPr/>
          </p:nvSpPr>
          <p:spPr bwMode="auto">
            <a:xfrm>
              <a:off x="5108" y="3443"/>
              <a:ext cx="446" cy="356"/>
            </a:xfrm>
            <a:custGeom>
              <a:avLst/>
              <a:gdLst>
                <a:gd name="T0" fmla="*/ 145 w 446"/>
                <a:gd name="T1" fmla="*/ 70 h 356"/>
                <a:gd name="T2" fmla="*/ 158 w 446"/>
                <a:gd name="T3" fmla="*/ 57 h 356"/>
                <a:gd name="T4" fmla="*/ 161 w 446"/>
                <a:gd name="T5" fmla="*/ 45 h 356"/>
                <a:gd name="T6" fmla="*/ 199 w 446"/>
                <a:gd name="T7" fmla="*/ 46 h 356"/>
                <a:gd name="T8" fmla="*/ 217 w 446"/>
                <a:gd name="T9" fmla="*/ 53 h 356"/>
                <a:gd name="T10" fmla="*/ 219 w 446"/>
                <a:gd name="T11" fmla="*/ 33 h 356"/>
                <a:gd name="T12" fmla="*/ 237 w 446"/>
                <a:gd name="T13" fmla="*/ 15 h 356"/>
                <a:gd name="T14" fmla="*/ 249 w 446"/>
                <a:gd name="T15" fmla="*/ 16 h 356"/>
                <a:gd name="T16" fmla="*/ 252 w 446"/>
                <a:gd name="T17" fmla="*/ 2 h 356"/>
                <a:gd name="T18" fmla="*/ 285 w 446"/>
                <a:gd name="T19" fmla="*/ 15 h 356"/>
                <a:gd name="T20" fmla="*/ 299 w 446"/>
                <a:gd name="T21" fmla="*/ 23 h 356"/>
                <a:gd name="T22" fmla="*/ 289 w 446"/>
                <a:gd name="T23" fmla="*/ 35 h 356"/>
                <a:gd name="T24" fmla="*/ 326 w 446"/>
                <a:gd name="T25" fmla="*/ 20 h 356"/>
                <a:gd name="T26" fmla="*/ 368 w 446"/>
                <a:gd name="T27" fmla="*/ 9 h 356"/>
                <a:gd name="T28" fmla="*/ 376 w 446"/>
                <a:gd name="T29" fmla="*/ 40 h 356"/>
                <a:gd name="T30" fmla="*/ 386 w 446"/>
                <a:gd name="T31" fmla="*/ 59 h 356"/>
                <a:gd name="T32" fmla="*/ 389 w 446"/>
                <a:gd name="T33" fmla="*/ 89 h 356"/>
                <a:gd name="T34" fmla="*/ 404 w 446"/>
                <a:gd name="T35" fmla="*/ 109 h 356"/>
                <a:gd name="T36" fmla="*/ 419 w 446"/>
                <a:gd name="T37" fmla="*/ 137 h 356"/>
                <a:gd name="T38" fmla="*/ 435 w 446"/>
                <a:gd name="T39" fmla="*/ 162 h 356"/>
                <a:gd name="T40" fmla="*/ 446 w 446"/>
                <a:gd name="T41" fmla="*/ 189 h 356"/>
                <a:gd name="T42" fmla="*/ 444 w 446"/>
                <a:gd name="T43" fmla="*/ 216 h 356"/>
                <a:gd name="T44" fmla="*/ 419 w 446"/>
                <a:gd name="T45" fmla="*/ 259 h 356"/>
                <a:gd name="T46" fmla="*/ 379 w 446"/>
                <a:gd name="T47" fmla="*/ 299 h 356"/>
                <a:gd name="T48" fmla="*/ 346 w 446"/>
                <a:gd name="T49" fmla="*/ 340 h 356"/>
                <a:gd name="T50" fmla="*/ 309 w 446"/>
                <a:gd name="T51" fmla="*/ 353 h 356"/>
                <a:gd name="T52" fmla="*/ 295 w 446"/>
                <a:gd name="T53" fmla="*/ 346 h 356"/>
                <a:gd name="T54" fmla="*/ 261 w 446"/>
                <a:gd name="T55" fmla="*/ 349 h 356"/>
                <a:gd name="T56" fmla="*/ 242 w 446"/>
                <a:gd name="T57" fmla="*/ 336 h 356"/>
                <a:gd name="T58" fmla="*/ 247 w 446"/>
                <a:gd name="T59" fmla="*/ 317 h 356"/>
                <a:gd name="T60" fmla="*/ 241 w 446"/>
                <a:gd name="T61" fmla="*/ 310 h 356"/>
                <a:gd name="T62" fmla="*/ 234 w 446"/>
                <a:gd name="T63" fmla="*/ 304 h 356"/>
                <a:gd name="T64" fmla="*/ 227 w 446"/>
                <a:gd name="T65" fmla="*/ 307 h 356"/>
                <a:gd name="T66" fmla="*/ 238 w 446"/>
                <a:gd name="T67" fmla="*/ 302 h 356"/>
                <a:gd name="T68" fmla="*/ 247 w 446"/>
                <a:gd name="T69" fmla="*/ 293 h 356"/>
                <a:gd name="T70" fmla="*/ 229 w 446"/>
                <a:gd name="T71" fmla="*/ 293 h 356"/>
                <a:gd name="T72" fmla="*/ 212 w 446"/>
                <a:gd name="T73" fmla="*/ 282 h 356"/>
                <a:gd name="T74" fmla="*/ 195 w 446"/>
                <a:gd name="T75" fmla="*/ 266 h 356"/>
                <a:gd name="T76" fmla="*/ 171 w 446"/>
                <a:gd name="T77" fmla="*/ 264 h 356"/>
                <a:gd name="T78" fmla="*/ 114 w 446"/>
                <a:gd name="T79" fmla="*/ 282 h 356"/>
                <a:gd name="T80" fmla="*/ 54 w 446"/>
                <a:gd name="T81" fmla="*/ 293 h 356"/>
                <a:gd name="T82" fmla="*/ 27 w 446"/>
                <a:gd name="T83" fmla="*/ 307 h 356"/>
                <a:gd name="T84" fmla="*/ 5 w 446"/>
                <a:gd name="T85" fmla="*/ 303 h 356"/>
                <a:gd name="T86" fmla="*/ 5 w 446"/>
                <a:gd name="T87" fmla="*/ 287 h 356"/>
                <a:gd name="T88" fmla="*/ 15 w 446"/>
                <a:gd name="T89" fmla="*/ 263 h 356"/>
                <a:gd name="T90" fmla="*/ 15 w 446"/>
                <a:gd name="T91" fmla="*/ 199 h 356"/>
                <a:gd name="T92" fmla="*/ 18 w 446"/>
                <a:gd name="T93" fmla="*/ 157 h 356"/>
                <a:gd name="T94" fmla="*/ 30 w 446"/>
                <a:gd name="T95" fmla="*/ 140 h 356"/>
                <a:gd name="T96" fmla="*/ 41 w 446"/>
                <a:gd name="T97" fmla="*/ 135 h 356"/>
                <a:gd name="T98" fmla="*/ 84 w 446"/>
                <a:gd name="T99" fmla="*/ 116 h 356"/>
                <a:gd name="T100" fmla="*/ 114 w 446"/>
                <a:gd name="T101" fmla="*/ 100 h 356"/>
                <a:gd name="T102" fmla="*/ 138 w 446"/>
                <a:gd name="T103" fmla="*/ 77 h 3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46"/>
                <a:gd name="T157" fmla="*/ 0 h 356"/>
                <a:gd name="T158" fmla="*/ 446 w 446"/>
                <a:gd name="T159" fmla="*/ 356 h 3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46" h="356">
                  <a:moveTo>
                    <a:pt x="145" y="77"/>
                  </a:moveTo>
                  <a:lnTo>
                    <a:pt x="145" y="75"/>
                  </a:lnTo>
                  <a:lnTo>
                    <a:pt x="145" y="70"/>
                  </a:lnTo>
                  <a:lnTo>
                    <a:pt x="151" y="67"/>
                  </a:lnTo>
                  <a:lnTo>
                    <a:pt x="157" y="62"/>
                  </a:lnTo>
                  <a:lnTo>
                    <a:pt x="158" y="57"/>
                  </a:lnTo>
                  <a:lnTo>
                    <a:pt x="161" y="53"/>
                  </a:lnTo>
                  <a:lnTo>
                    <a:pt x="161" y="49"/>
                  </a:lnTo>
                  <a:lnTo>
                    <a:pt x="161" y="45"/>
                  </a:lnTo>
                  <a:lnTo>
                    <a:pt x="177" y="40"/>
                  </a:lnTo>
                  <a:lnTo>
                    <a:pt x="192" y="37"/>
                  </a:lnTo>
                  <a:lnTo>
                    <a:pt x="199" y="46"/>
                  </a:lnTo>
                  <a:lnTo>
                    <a:pt x="207" y="55"/>
                  </a:lnTo>
                  <a:lnTo>
                    <a:pt x="212" y="53"/>
                  </a:lnTo>
                  <a:lnTo>
                    <a:pt x="217" y="53"/>
                  </a:lnTo>
                  <a:lnTo>
                    <a:pt x="218" y="45"/>
                  </a:lnTo>
                  <a:lnTo>
                    <a:pt x="218" y="39"/>
                  </a:lnTo>
                  <a:lnTo>
                    <a:pt x="219" y="33"/>
                  </a:lnTo>
                  <a:lnTo>
                    <a:pt x="222" y="29"/>
                  </a:lnTo>
                  <a:lnTo>
                    <a:pt x="228" y="22"/>
                  </a:lnTo>
                  <a:lnTo>
                    <a:pt x="237" y="15"/>
                  </a:lnTo>
                  <a:lnTo>
                    <a:pt x="242" y="16"/>
                  </a:lnTo>
                  <a:lnTo>
                    <a:pt x="247" y="16"/>
                  </a:lnTo>
                  <a:lnTo>
                    <a:pt x="249" y="16"/>
                  </a:lnTo>
                  <a:lnTo>
                    <a:pt x="254" y="15"/>
                  </a:lnTo>
                  <a:lnTo>
                    <a:pt x="252" y="9"/>
                  </a:lnTo>
                  <a:lnTo>
                    <a:pt x="252" y="2"/>
                  </a:lnTo>
                  <a:lnTo>
                    <a:pt x="262" y="7"/>
                  </a:lnTo>
                  <a:lnTo>
                    <a:pt x="274" y="12"/>
                  </a:lnTo>
                  <a:lnTo>
                    <a:pt x="285" y="15"/>
                  </a:lnTo>
                  <a:lnTo>
                    <a:pt x="299" y="17"/>
                  </a:lnTo>
                  <a:lnTo>
                    <a:pt x="299" y="20"/>
                  </a:lnTo>
                  <a:lnTo>
                    <a:pt x="299" y="23"/>
                  </a:lnTo>
                  <a:lnTo>
                    <a:pt x="295" y="26"/>
                  </a:lnTo>
                  <a:lnTo>
                    <a:pt x="291" y="30"/>
                  </a:lnTo>
                  <a:lnTo>
                    <a:pt x="289" y="35"/>
                  </a:lnTo>
                  <a:lnTo>
                    <a:pt x="288" y="42"/>
                  </a:lnTo>
                  <a:lnTo>
                    <a:pt x="308" y="30"/>
                  </a:lnTo>
                  <a:lnTo>
                    <a:pt x="326" y="20"/>
                  </a:lnTo>
                  <a:lnTo>
                    <a:pt x="346" y="10"/>
                  </a:lnTo>
                  <a:lnTo>
                    <a:pt x="366" y="0"/>
                  </a:lnTo>
                  <a:lnTo>
                    <a:pt x="368" y="9"/>
                  </a:lnTo>
                  <a:lnTo>
                    <a:pt x="371" y="22"/>
                  </a:lnTo>
                  <a:lnTo>
                    <a:pt x="374" y="33"/>
                  </a:lnTo>
                  <a:lnTo>
                    <a:pt x="376" y="40"/>
                  </a:lnTo>
                  <a:lnTo>
                    <a:pt x="382" y="43"/>
                  </a:lnTo>
                  <a:lnTo>
                    <a:pt x="388" y="46"/>
                  </a:lnTo>
                  <a:lnTo>
                    <a:pt x="386" y="59"/>
                  </a:lnTo>
                  <a:lnTo>
                    <a:pt x="386" y="70"/>
                  </a:lnTo>
                  <a:lnTo>
                    <a:pt x="388" y="80"/>
                  </a:lnTo>
                  <a:lnTo>
                    <a:pt x="389" y="89"/>
                  </a:lnTo>
                  <a:lnTo>
                    <a:pt x="392" y="96"/>
                  </a:lnTo>
                  <a:lnTo>
                    <a:pt x="396" y="102"/>
                  </a:lnTo>
                  <a:lnTo>
                    <a:pt x="404" y="109"/>
                  </a:lnTo>
                  <a:lnTo>
                    <a:pt x="412" y="116"/>
                  </a:lnTo>
                  <a:lnTo>
                    <a:pt x="415" y="127"/>
                  </a:lnTo>
                  <a:lnTo>
                    <a:pt x="419" y="137"/>
                  </a:lnTo>
                  <a:lnTo>
                    <a:pt x="425" y="146"/>
                  </a:lnTo>
                  <a:lnTo>
                    <a:pt x="429" y="155"/>
                  </a:lnTo>
                  <a:lnTo>
                    <a:pt x="435" y="162"/>
                  </a:lnTo>
                  <a:lnTo>
                    <a:pt x="439" y="170"/>
                  </a:lnTo>
                  <a:lnTo>
                    <a:pt x="444" y="179"/>
                  </a:lnTo>
                  <a:lnTo>
                    <a:pt x="446" y="189"/>
                  </a:lnTo>
                  <a:lnTo>
                    <a:pt x="446" y="197"/>
                  </a:lnTo>
                  <a:lnTo>
                    <a:pt x="446" y="206"/>
                  </a:lnTo>
                  <a:lnTo>
                    <a:pt x="444" y="216"/>
                  </a:lnTo>
                  <a:lnTo>
                    <a:pt x="441" y="224"/>
                  </a:lnTo>
                  <a:lnTo>
                    <a:pt x="432" y="242"/>
                  </a:lnTo>
                  <a:lnTo>
                    <a:pt x="419" y="259"/>
                  </a:lnTo>
                  <a:lnTo>
                    <a:pt x="406" y="274"/>
                  </a:lnTo>
                  <a:lnTo>
                    <a:pt x="392" y="287"/>
                  </a:lnTo>
                  <a:lnTo>
                    <a:pt x="379" y="299"/>
                  </a:lnTo>
                  <a:lnTo>
                    <a:pt x="369" y="309"/>
                  </a:lnTo>
                  <a:lnTo>
                    <a:pt x="358" y="324"/>
                  </a:lnTo>
                  <a:lnTo>
                    <a:pt x="346" y="340"/>
                  </a:lnTo>
                  <a:lnTo>
                    <a:pt x="336" y="344"/>
                  </a:lnTo>
                  <a:lnTo>
                    <a:pt x="322" y="349"/>
                  </a:lnTo>
                  <a:lnTo>
                    <a:pt x="309" y="353"/>
                  </a:lnTo>
                  <a:lnTo>
                    <a:pt x="299" y="356"/>
                  </a:lnTo>
                  <a:lnTo>
                    <a:pt x="296" y="350"/>
                  </a:lnTo>
                  <a:lnTo>
                    <a:pt x="295" y="346"/>
                  </a:lnTo>
                  <a:lnTo>
                    <a:pt x="282" y="347"/>
                  </a:lnTo>
                  <a:lnTo>
                    <a:pt x="271" y="352"/>
                  </a:lnTo>
                  <a:lnTo>
                    <a:pt x="261" y="349"/>
                  </a:lnTo>
                  <a:lnTo>
                    <a:pt x="248" y="344"/>
                  </a:lnTo>
                  <a:lnTo>
                    <a:pt x="245" y="340"/>
                  </a:lnTo>
                  <a:lnTo>
                    <a:pt x="242" y="336"/>
                  </a:lnTo>
                  <a:lnTo>
                    <a:pt x="247" y="327"/>
                  </a:lnTo>
                  <a:lnTo>
                    <a:pt x="248" y="320"/>
                  </a:lnTo>
                  <a:lnTo>
                    <a:pt x="247" y="317"/>
                  </a:lnTo>
                  <a:lnTo>
                    <a:pt x="245" y="314"/>
                  </a:lnTo>
                  <a:lnTo>
                    <a:pt x="244" y="313"/>
                  </a:lnTo>
                  <a:lnTo>
                    <a:pt x="241" y="310"/>
                  </a:lnTo>
                  <a:lnTo>
                    <a:pt x="239" y="307"/>
                  </a:lnTo>
                  <a:lnTo>
                    <a:pt x="238" y="303"/>
                  </a:lnTo>
                  <a:lnTo>
                    <a:pt x="234" y="304"/>
                  </a:lnTo>
                  <a:lnTo>
                    <a:pt x="231" y="307"/>
                  </a:lnTo>
                  <a:lnTo>
                    <a:pt x="229" y="307"/>
                  </a:lnTo>
                  <a:lnTo>
                    <a:pt x="227" y="307"/>
                  </a:lnTo>
                  <a:lnTo>
                    <a:pt x="229" y="303"/>
                  </a:lnTo>
                  <a:lnTo>
                    <a:pt x="234" y="302"/>
                  </a:lnTo>
                  <a:lnTo>
                    <a:pt x="238" y="302"/>
                  </a:lnTo>
                  <a:lnTo>
                    <a:pt x="244" y="302"/>
                  </a:lnTo>
                  <a:lnTo>
                    <a:pt x="245" y="297"/>
                  </a:lnTo>
                  <a:lnTo>
                    <a:pt x="247" y="293"/>
                  </a:lnTo>
                  <a:lnTo>
                    <a:pt x="245" y="289"/>
                  </a:lnTo>
                  <a:lnTo>
                    <a:pt x="245" y="283"/>
                  </a:lnTo>
                  <a:lnTo>
                    <a:pt x="229" y="293"/>
                  </a:lnTo>
                  <a:lnTo>
                    <a:pt x="214" y="303"/>
                  </a:lnTo>
                  <a:lnTo>
                    <a:pt x="214" y="290"/>
                  </a:lnTo>
                  <a:lnTo>
                    <a:pt x="212" y="282"/>
                  </a:lnTo>
                  <a:lnTo>
                    <a:pt x="209" y="276"/>
                  </a:lnTo>
                  <a:lnTo>
                    <a:pt x="204" y="269"/>
                  </a:lnTo>
                  <a:lnTo>
                    <a:pt x="195" y="266"/>
                  </a:lnTo>
                  <a:lnTo>
                    <a:pt x="187" y="266"/>
                  </a:lnTo>
                  <a:lnTo>
                    <a:pt x="178" y="264"/>
                  </a:lnTo>
                  <a:lnTo>
                    <a:pt x="171" y="264"/>
                  </a:lnTo>
                  <a:lnTo>
                    <a:pt x="155" y="267"/>
                  </a:lnTo>
                  <a:lnTo>
                    <a:pt x="141" y="270"/>
                  </a:lnTo>
                  <a:lnTo>
                    <a:pt x="114" y="282"/>
                  </a:lnTo>
                  <a:lnTo>
                    <a:pt x="88" y="292"/>
                  </a:lnTo>
                  <a:lnTo>
                    <a:pt x="71" y="293"/>
                  </a:lnTo>
                  <a:lnTo>
                    <a:pt x="54" y="293"/>
                  </a:lnTo>
                  <a:lnTo>
                    <a:pt x="47" y="299"/>
                  </a:lnTo>
                  <a:lnTo>
                    <a:pt x="38" y="304"/>
                  </a:lnTo>
                  <a:lnTo>
                    <a:pt x="27" y="307"/>
                  </a:lnTo>
                  <a:lnTo>
                    <a:pt x="15" y="307"/>
                  </a:lnTo>
                  <a:lnTo>
                    <a:pt x="10" y="306"/>
                  </a:lnTo>
                  <a:lnTo>
                    <a:pt x="5" y="303"/>
                  </a:lnTo>
                  <a:lnTo>
                    <a:pt x="2" y="299"/>
                  </a:lnTo>
                  <a:lnTo>
                    <a:pt x="0" y="293"/>
                  </a:lnTo>
                  <a:lnTo>
                    <a:pt x="5" y="287"/>
                  </a:lnTo>
                  <a:lnTo>
                    <a:pt x="10" y="280"/>
                  </a:lnTo>
                  <a:lnTo>
                    <a:pt x="12" y="272"/>
                  </a:lnTo>
                  <a:lnTo>
                    <a:pt x="15" y="263"/>
                  </a:lnTo>
                  <a:lnTo>
                    <a:pt x="17" y="243"/>
                  </a:lnTo>
                  <a:lnTo>
                    <a:pt x="17" y="220"/>
                  </a:lnTo>
                  <a:lnTo>
                    <a:pt x="15" y="199"/>
                  </a:lnTo>
                  <a:lnTo>
                    <a:pt x="15" y="177"/>
                  </a:lnTo>
                  <a:lnTo>
                    <a:pt x="17" y="167"/>
                  </a:lnTo>
                  <a:lnTo>
                    <a:pt x="18" y="157"/>
                  </a:lnTo>
                  <a:lnTo>
                    <a:pt x="20" y="149"/>
                  </a:lnTo>
                  <a:lnTo>
                    <a:pt x="24" y="140"/>
                  </a:lnTo>
                  <a:lnTo>
                    <a:pt x="30" y="140"/>
                  </a:lnTo>
                  <a:lnTo>
                    <a:pt x="34" y="139"/>
                  </a:lnTo>
                  <a:lnTo>
                    <a:pt x="38" y="136"/>
                  </a:lnTo>
                  <a:lnTo>
                    <a:pt x="41" y="135"/>
                  </a:lnTo>
                  <a:lnTo>
                    <a:pt x="47" y="129"/>
                  </a:lnTo>
                  <a:lnTo>
                    <a:pt x="54" y="125"/>
                  </a:lnTo>
                  <a:lnTo>
                    <a:pt x="84" y="116"/>
                  </a:lnTo>
                  <a:lnTo>
                    <a:pt x="101" y="110"/>
                  </a:lnTo>
                  <a:lnTo>
                    <a:pt x="108" y="106"/>
                  </a:lnTo>
                  <a:lnTo>
                    <a:pt x="114" y="100"/>
                  </a:lnTo>
                  <a:lnTo>
                    <a:pt x="121" y="90"/>
                  </a:lnTo>
                  <a:lnTo>
                    <a:pt x="131" y="76"/>
                  </a:lnTo>
                  <a:lnTo>
                    <a:pt x="138" y="77"/>
                  </a:lnTo>
                  <a:lnTo>
                    <a:pt x="145" y="7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7" name="Freeform 507"/>
            <p:cNvSpPr>
              <a:spLocks/>
            </p:cNvSpPr>
            <p:nvPr/>
          </p:nvSpPr>
          <p:spPr bwMode="auto">
            <a:xfrm>
              <a:off x="4357" y="3449"/>
              <a:ext cx="88" cy="183"/>
            </a:xfrm>
            <a:custGeom>
              <a:avLst/>
              <a:gdLst>
                <a:gd name="T0" fmla="*/ 72 w 88"/>
                <a:gd name="T1" fmla="*/ 0 h 183"/>
                <a:gd name="T2" fmla="*/ 77 w 88"/>
                <a:gd name="T3" fmla="*/ 10 h 183"/>
                <a:gd name="T4" fmla="*/ 82 w 88"/>
                <a:gd name="T5" fmla="*/ 23 h 183"/>
                <a:gd name="T6" fmla="*/ 85 w 88"/>
                <a:gd name="T7" fmla="*/ 36 h 183"/>
                <a:gd name="T8" fmla="*/ 88 w 88"/>
                <a:gd name="T9" fmla="*/ 49 h 183"/>
                <a:gd name="T10" fmla="*/ 79 w 88"/>
                <a:gd name="T11" fmla="*/ 61 h 183"/>
                <a:gd name="T12" fmla="*/ 72 w 88"/>
                <a:gd name="T13" fmla="*/ 73 h 183"/>
                <a:gd name="T14" fmla="*/ 71 w 88"/>
                <a:gd name="T15" fmla="*/ 87 h 183"/>
                <a:gd name="T16" fmla="*/ 69 w 88"/>
                <a:gd name="T17" fmla="*/ 101 h 183"/>
                <a:gd name="T18" fmla="*/ 60 w 88"/>
                <a:gd name="T19" fmla="*/ 119 h 183"/>
                <a:gd name="T20" fmla="*/ 50 w 88"/>
                <a:gd name="T21" fmla="*/ 134 h 183"/>
                <a:gd name="T22" fmla="*/ 44 w 88"/>
                <a:gd name="T23" fmla="*/ 154 h 183"/>
                <a:gd name="T24" fmla="*/ 38 w 88"/>
                <a:gd name="T25" fmla="*/ 173 h 183"/>
                <a:gd name="T26" fmla="*/ 35 w 88"/>
                <a:gd name="T27" fmla="*/ 176 h 183"/>
                <a:gd name="T28" fmla="*/ 34 w 88"/>
                <a:gd name="T29" fmla="*/ 179 h 183"/>
                <a:gd name="T30" fmla="*/ 31 w 88"/>
                <a:gd name="T31" fmla="*/ 181 h 183"/>
                <a:gd name="T32" fmla="*/ 27 w 88"/>
                <a:gd name="T33" fmla="*/ 181 h 183"/>
                <a:gd name="T34" fmla="*/ 22 w 88"/>
                <a:gd name="T35" fmla="*/ 183 h 183"/>
                <a:gd name="T36" fmla="*/ 18 w 88"/>
                <a:gd name="T37" fmla="*/ 181 h 183"/>
                <a:gd name="T38" fmla="*/ 14 w 88"/>
                <a:gd name="T39" fmla="*/ 180 h 183"/>
                <a:gd name="T40" fmla="*/ 7 w 88"/>
                <a:gd name="T41" fmla="*/ 176 h 183"/>
                <a:gd name="T42" fmla="*/ 7 w 88"/>
                <a:gd name="T43" fmla="*/ 161 h 183"/>
                <a:gd name="T44" fmla="*/ 4 w 88"/>
                <a:gd name="T45" fmla="*/ 151 h 183"/>
                <a:gd name="T46" fmla="*/ 1 w 88"/>
                <a:gd name="T47" fmla="*/ 140 h 183"/>
                <a:gd name="T48" fmla="*/ 0 w 88"/>
                <a:gd name="T49" fmla="*/ 126 h 183"/>
                <a:gd name="T50" fmla="*/ 4 w 88"/>
                <a:gd name="T51" fmla="*/ 123 h 183"/>
                <a:gd name="T52" fmla="*/ 7 w 88"/>
                <a:gd name="T53" fmla="*/ 120 h 183"/>
                <a:gd name="T54" fmla="*/ 10 w 88"/>
                <a:gd name="T55" fmla="*/ 116 h 183"/>
                <a:gd name="T56" fmla="*/ 11 w 88"/>
                <a:gd name="T57" fmla="*/ 113 h 183"/>
                <a:gd name="T58" fmla="*/ 14 w 88"/>
                <a:gd name="T59" fmla="*/ 104 h 183"/>
                <a:gd name="T60" fmla="*/ 15 w 88"/>
                <a:gd name="T61" fmla="*/ 94 h 183"/>
                <a:gd name="T62" fmla="*/ 15 w 88"/>
                <a:gd name="T63" fmla="*/ 86 h 183"/>
                <a:gd name="T64" fmla="*/ 15 w 88"/>
                <a:gd name="T65" fmla="*/ 76 h 183"/>
                <a:gd name="T66" fmla="*/ 18 w 88"/>
                <a:gd name="T67" fmla="*/ 67 h 183"/>
                <a:gd name="T68" fmla="*/ 22 w 88"/>
                <a:gd name="T69" fmla="*/ 59 h 183"/>
                <a:gd name="T70" fmla="*/ 32 w 88"/>
                <a:gd name="T71" fmla="*/ 56 h 183"/>
                <a:gd name="T72" fmla="*/ 42 w 88"/>
                <a:gd name="T73" fmla="*/ 51 h 183"/>
                <a:gd name="T74" fmla="*/ 51 w 88"/>
                <a:gd name="T75" fmla="*/ 46 h 183"/>
                <a:gd name="T76" fmla="*/ 58 w 88"/>
                <a:gd name="T77" fmla="*/ 39 h 183"/>
                <a:gd name="T78" fmla="*/ 65 w 88"/>
                <a:gd name="T79" fmla="*/ 31 h 183"/>
                <a:gd name="T80" fmla="*/ 69 w 88"/>
                <a:gd name="T81" fmla="*/ 23 h 183"/>
                <a:gd name="T82" fmla="*/ 72 w 88"/>
                <a:gd name="T83" fmla="*/ 11 h 183"/>
                <a:gd name="T84" fmla="*/ 72 w 88"/>
                <a:gd name="T85" fmla="*/ 0 h 1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8"/>
                <a:gd name="T130" fmla="*/ 0 h 183"/>
                <a:gd name="T131" fmla="*/ 88 w 88"/>
                <a:gd name="T132" fmla="*/ 183 h 1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8" h="183">
                  <a:moveTo>
                    <a:pt x="72" y="0"/>
                  </a:moveTo>
                  <a:lnTo>
                    <a:pt x="77" y="10"/>
                  </a:lnTo>
                  <a:lnTo>
                    <a:pt x="82" y="23"/>
                  </a:lnTo>
                  <a:lnTo>
                    <a:pt x="85" y="36"/>
                  </a:lnTo>
                  <a:lnTo>
                    <a:pt x="88" y="49"/>
                  </a:lnTo>
                  <a:lnTo>
                    <a:pt x="79" y="61"/>
                  </a:lnTo>
                  <a:lnTo>
                    <a:pt x="72" y="73"/>
                  </a:lnTo>
                  <a:lnTo>
                    <a:pt x="71" y="87"/>
                  </a:lnTo>
                  <a:lnTo>
                    <a:pt x="69" y="101"/>
                  </a:lnTo>
                  <a:lnTo>
                    <a:pt x="60" y="119"/>
                  </a:lnTo>
                  <a:lnTo>
                    <a:pt x="50" y="134"/>
                  </a:lnTo>
                  <a:lnTo>
                    <a:pt x="44" y="154"/>
                  </a:lnTo>
                  <a:lnTo>
                    <a:pt x="38" y="173"/>
                  </a:lnTo>
                  <a:lnTo>
                    <a:pt x="35" y="176"/>
                  </a:lnTo>
                  <a:lnTo>
                    <a:pt x="34" y="179"/>
                  </a:lnTo>
                  <a:lnTo>
                    <a:pt x="31" y="181"/>
                  </a:lnTo>
                  <a:lnTo>
                    <a:pt x="27" y="181"/>
                  </a:lnTo>
                  <a:lnTo>
                    <a:pt x="22" y="183"/>
                  </a:lnTo>
                  <a:lnTo>
                    <a:pt x="18" y="181"/>
                  </a:lnTo>
                  <a:lnTo>
                    <a:pt x="14" y="180"/>
                  </a:lnTo>
                  <a:lnTo>
                    <a:pt x="7" y="176"/>
                  </a:lnTo>
                  <a:lnTo>
                    <a:pt x="7" y="161"/>
                  </a:lnTo>
                  <a:lnTo>
                    <a:pt x="4" y="151"/>
                  </a:lnTo>
                  <a:lnTo>
                    <a:pt x="1" y="140"/>
                  </a:lnTo>
                  <a:lnTo>
                    <a:pt x="0" y="126"/>
                  </a:lnTo>
                  <a:lnTo>
                    <a:pt x="4" y="123"/>
                  </a:lnTo>
                  <a:lnTo>
                    <a:pt x="7" y="120"/>
                  </a:lnTo>
                  <a:lnTo>
                    <a:pt x="10" y="116"/>
                  </a:lnTo>
                  <a:lnTo>
                    <a:pt x="11" y="113"/>
                  </a:lnTo>
                  <a:lnTo>
                    <a:pt x="14" y="104"/>
                  </a:lnTo>
                  <a:lnTo>
                    <a:pt x="15" y="94"/>
                  </a:lnTo>
                  <a:lnTo>
                    <a:pt x="15" y="86"/>
                  </a:lnTo>
                  <a:lnTo>
                    <a:pt x="15" y="76"/>
                  </a:lnTo>
                  <a:lnTo>
                    <a:pt x="18" y="67"/>
                  </a:lnTo>
                  <a:lnTo>
                    <a:pt x="22" y="59"/>
                  </a:lnTo>
                  <a:lnTo>
                    <a:pt x="32" y="56"/>
                  </a:lnTo>
                  <a:lnTo>
                    <a:pt x="42" y="51"/>
                  </a:lnTo>
                  <a:lnTo>
                    <a:pt x="51" y="46"/>
                  </a:lnTo>
                  <a:lnTo>
                    <a:pt x="58" y="39"/>
                  </a:lnTo>
                  <a:lnTo>
                    <a:pt x="65" y="31"/>
                  </a:lnTo>
                  <a:lnTo>
                    <a:pt x="69" y="23"/>
                  </a:lnTo>
                  <a:lnTo>
                    <a:pt x="72" y="11"/>
                  </a:lnTo>
                  <a:lnTo>
                    <a:pt x="7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8" name="Freeform 508"/>
            <p:cNvSpPr>
              <a:spLocks/>
            </p:cNvSpPr>
            <p:nvPr/>
          </p:nvSpPr>
          <p:spPr bwMode="auto">
            <a:xfrm>
              <a:off x="5560" y="3740"/>
              <a:ext cx="193" cy="153"/>
            </a:xfrm>
            <a:custGeom>
              <a:avLst/>
              <a:gdLst>
                <a:gd name="T0" fmla="*/ 156 w 193"/>
                <a:gd name="T1" fmla="*/ 0 h 153"/>
                <a:gd name="T2" fmla="*/ 164 w 193"/>
                <a:gd name="T3" fmla="*/ 5 h 153"/>
                <a:gd name="T4" fmla="*/ 170 w 193"/>
                <a:gd name="T5" fmla="*/ 10 h 153"/>
                <a:gd name="T6" fmla="*/ 169 w 193"/>
                <a:gd name="T7" fmla="*/ 27 h 153"/>
                <a:gd name="T8" fmla="*/ 170 w 193"/>
                <a:gd name="T9" fmla="*/ 42 h 153"/>
                <a:gd name="T10" fmla="*/ 171 w 193"/>
                <a:gd name="T11" fmla="*/ 45 h 153"/>
                <a:gd name="T12" fmla="*/ 173 w 193"/>
                <a:gd name="T13" fmla="*/ 46 h 153"/>
                <a:gd name="T14" fmla="*/ 183 w 193"/>
                <a:gd name="T15" fmla="*/ 45 h 153"/>
                <a:gd name="T16" fmla="*/ 193 w 193"/>
                <a:gd name="T17" fmla="*/ 42 h 153"/>
                <a:gd name="T18" fmla="*/ 193 w 193"/>
                <a:gd name="T19" fmla="*/ 46 h 153"/>
                <a:gd name="T20" fmla="*/ 191 w 193"/>
                <a:gd name="T21" fmla="*/ 50 h 153"/>
                <a:gd name="T22" fmla="*/ 180 w 193"/>
                <a:gd name="T23" fmla="*/ 60 h 153"/>
                <a:gd name="T24" fmla="*/ 164 w 193"/>
                <a:gd name="T25" fmla="*/ 72 h 153"/>
                <a:gd name="T26" fmla="*/ 150 w 193"/>
                <a:gd name="T27" fmla="*/ 82 h 153"/>
                <a:gd name="T28" fmla="*/ 137 w 193"/>
                <a:gd name="T29" fmla="*/ 89 h 153"/>
                <a:gd name="T30" fmla="*/ 127 w 193"/>
                <a:gd name="T31" fmla="*/ 90 h 153"/>
                <a:gd name="T32" fmla="*/ 117 w 193"/>
                <a:gd name="T33" fmla="*/ 92 h 153"/>
                <a:gd name="T34" fmla="*/ 116 w 193"/>
                <a:gd name="T35" fmla="*/ 97 h 153"/>
                <a:gd name="T36" fmla="*/ 113 w 193"/>
                <a:gd name="T37" fmla="*/ 102 h 153"/>
                <a:gd name="T38" fmla="*/ 104 w 193"/>
                <a:gd name="T39" fmla="*/ 103 h 153"/>
                <a:gd name="T40" fmla="*/ 96 w 193"/>
                <a:gd name="T41" fmla="*/ 103 h 153"/>
                <a:gd name="T42" fmla="*/ 77 w 193"/>
                <a:gd name="T43" fmla="*/ 119 h 153"/>
                <a:gd name="T44" fmla="*/ 57 w 193"/>
                <a:gd name="T45" fmla="*/ 135 h 153"/>
                <a:gd name="T46" fmla="*/ 47 w 193"/>
                <a:gd name="T47" fmla="*/ 142 h 153"/>
                <a:gd name="T48" fmla="*/ 36 w 193"/>
                <a:gd name="T49" fmla="*/ 147 h 153"/>
                <a:gd name="T50" fmla="*/ 23 w 193"/>
                <a:gd name="T51" fmla="*/ 152 h 153"/>
                <a:gd name="T52" fmla="*/ 10 w 193"/>
                <a:gd name="T53" fmla="*/ 153 h 153"/>
                <a:gd name="T54" fmla="*/ 7 w 193"/>
                <a:gd name="T55" fmla="*/ 152 h 153"/>
                <a:gd name="T56" fmla="*/ 4 w 193"/>
                <a:gd name="T57" fmla="*/ 150 h 153"/>
                <a:gd name="T58" fmla="*/ 2 w 193"/>
                <a:gd name="T59" fmla="*/ 149 h 153"/>
                <a:gd name="T60" fmla="*/ 0 w 193"/>
                <a:gd name="T61" fmla="*/ 144 h 153"/>
                <a:gd name="T62" fmla="*/ 27 w 193"/>
                <a:gd name="T63" fmla="*/ 129 h 153"/>
                <a:gd name="T64" fmla="*/ 57 w 193"/>
                <a:gd name="T65" fmla="*/ 112 h 153"/>
                <a:gd name="T66" fmla="*/ 84 w 193"/>
                <a:gd name="T67" fmla="*/ 95 h 153"/>
                <a:gd name="T68" fmla="*/ 111 w 193"/>
                <a:gd name="T69" fmla="*/ 77 h 153"/>
                <a:gd name="T70" fmla="*/ 113 w 193"/>
                <a:gd name="T71" fmla="*/ 82 h 153"/>
                <a:gd name="T72" fmla="*/ 116 w 193"/>
                <a:gd name="T73" fmla="*/ 85 h 153"/>
                <a:gd name="T74" fmla="*/ 119 w 193"/>
                <a:gd name="T75" fmla="*/ 86 h 153"/>
                <a:gd name="T76" fmla="*/ 124 w 193"/>
                <a:gd name="T77" fmla="*/ 86 h 153"/>
                <a:gd name="T78" fmla="*/ 131 w 193"/>
                <a:gd name="T79" fmla="*/ 80 h 153"/>
                <a:gd name="T80" fmla="*/ 139 w 193"/>
                <a:gd name="T81" fmla="*/ 76 h 153"/>
                <a:gd name="T82" fmla="*/ 136 w 193"/>
                <a:gd name="T83" fmla="*/ 72 h 153"/>
                <a:gd name="T84" fmla="*/ 133 w 193"/>
                <a:gd name="T85" fmla="*/ 70 h 153"/>
                <a:gd name="T86" fmla="*/ 133 w 193"/>
                <a:gd name="T87" fmla="*/ 67 h 153"/>
                <a:gd name="T88" fmla="*/ 133 w 193"/>
                <a:gd name="T89" fmla="*/ 63 h 153"/>
                <a:gd name="T90" fmla="*/ 137 w 193"/>
                <a:gd name="T91" fmla="*/ 60 h 153"/>
                <a:gd name="T92" fmla="*/ 141 w 193"/>
                <a:gd name="T93" fmla="*/ 59 h 153"/>
                <a:gd name="T94" fmla="*/ 144 w 193"/>
                <a:gd name="T95" fmla="*/ 56 h 153"/>
                <a:gd name="T96" fmla="*/ 147 w 193"/>
                <a:gd name="T97" fmla="*/ 53 h 153"/>
                <a:gd name="T98" fmla="*/ 151 w 193"/>
                <a:gd name="T99" fmla="*/ 46 h 153"/>
                <a:gd name="T100" fmla="*/ 157 w 193"/>
                <a:gd name="T101" fmla="*/ 40 h 153"/>
                <a:gd name="T102" fmla="*/ 156 w 193"/>
                <a:gd name="T103" fmla="*/ 20 h 153"/>
                <a:gd name="T104" fmla="*/ 156 w 193"/>
                <a:gd name="T105" fmla="*/ 0 h 1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3"/>
                <a:gd name="T160" fmla="*/ 0 h 153"/>
                <a:gd name="T161" fmla="*/ 193 w 193"/>
                <a:gd name="T162" fmla="*/ 153 h 1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3" h="153">
                  <a:moveTo>
                    <a:pt x="156" y="0"/>
                  </a:moveTo>
                  <a:lnTo>
                    <a:pt x="164" y="5"/>
                  </a:lnTo>
                  <a:lnTo>
                    <a:pt x="170" y="10"/>
                  </a:lnTo>
                  <a:lnTo>
                    <a:pt x="169" y="27"/>
                  </a:lnTo>
                  <a:lnTo>
                    <a:pt x="170" y="42"/>
                  </a:lnTo>
                  <a:lnTo>
                    <a:pt x="171" y="45"/>
                  </a:lnTo>
                  <a:lnTo>
                    <a:pt x="173" y="46"/>
                  </a:lnTo>
                  <a:lnTo>
                    <a:pt x="183" y="45"/>
                  </a:lnTo>
                  <a:lnTo>
                    <a:pt x="193" y="42"/>
                  </a:lnTo>
                  <a:lnTo>
                    <a:pt x="193" y="46"/>
                  </a:lnTo>
                  <a:lnTo>
                    <a:pt x="191" y="50"/>
                  </a:lnTo>
                  <a:lnTo>
                    <a:pt x="180" y="60"/>
                  </a:lnTo>
                  <a:lnTo>
                    <a:pt x="164" y="72"/>
                  </a:lnTo>
                  <a:lnTo>
                    <a:pt x="150" y="82"/>
                  </a:lnTo>
                  <a:lnTo>
                    <a:pt x="137" y="89"/>
                  </a:lnTo>
                  <a:lnTo>
                    <a:pt x="127" y="90"/>
                  </a:lnTo>
                  <a:lnTo>
                    <a:pt x="117" y="92"/>
                  </a:lnTo>
                  <a:lnTo>
                    <a:pt x="116" y="97"/>
                  </a:lnTo>
                  <a:lnTo>
                    <a:pt x="113" y="102"/>
                  </a:lnTo>
                  <a:lnTo>
                    <a:pt x="104" y="103"/>
                  </a:lnTo>
                  <a:lnTo>
                    <a:pt x="96" y="103"/>
                  </a:lnTo>
                  <a:lnTo>
                    <a:pt x="77" y="119"/>
                  </a:lnTo>
                  <a:lnTo>
                    <a:pt x="57" y="135"/>
                  </a:lnTo>
                  <a:lnTo>
                    <a:pt x="47" y="142"/>
                  </a:lnTo>
                  <a:lnTo>
                    <a:pt x="36" y="147"/>
                  </a:lnTo>
                  <a:lnTo>
                    <a:pt x="23" y="152"/>
                  </a:lnTo>
                  <a:lnTo>
                    <a:pt x="10" y="153"/>
                  </a:lnTo>
                  <a:lnTo>
                    <a:pt x="7" y="152"/>
                  </a:lnTo>
                  <a:lnTo>
                    <a:pt x="4" y="150"/>
                  </a:lnTo>
                  <a:lnTo>
                    <a:pt x="2" y="149"/>
                  </a:lnTo>
                  <a:lnTo>
                    <a:pt x="0" y="144"/>
                  </a:lnTo>
                  <a:lnTo>
                    <a:pt x="27" y="129"/>
                  </a:lnTo>
                  <a:lnTo>
                    <a:pt x="57" y="112"/>
                  </a:lnTo>
                  <a:lnTo>
                    <a:pt x="84" y="95"/>
                  </a:lnTo>
                  <a:lnTo>
                    <a:pt x="111" y="77"/>
                  </a:lnTo>
                  <a:lnTo>
                    <a:pt x="113" y="82"/>
                  </a:lnTo>
                  <a:lnTo>
                    <a:pt x="116" y="85"/>
                  </a:lnTo>
                  <a:lnTo>
                    <a:pt x="119" y="86"/>
                  </a:lnTo>
                  <a:lnTo>
                    <a:pt x="124" y="86"/>
                  </a:lnTo>
                  <a:lnTo>
                    <a:pt x="131" y="80"/>
                  </a:lnTo>
                  <a:lnTo>
                    <a:pt x="139" y="76"/>
                  </a:lnTo>
                  <a:lnTo>
                    <a:pt x="136" y="72"/>
                  </a:lnTo>
                  <a:lnTo>
                    <a:pt x="133" y="70"/>
                  </a:lnTo>
                  <a:lnTo>
                    <a:pt x="133" y="67"/>
                  </a:lnTo>
                  <a:lnTo>
                    <a:pt x="133" y="63"/>
                  </a:lnTo>
                  <a:lnTo>
                    <a:pt x="137" y="60"/>
                  </a:lnTo>
                  <a:lnTo>
                    <a:pt x="141" y="59"/>
                  </a:lnTo>
                  <a:lnTo>
                    <a:pt x="144" y="56"/>
                  </a:lnTo>
                  <a:lnTo>
                    <a:pt x="147" y="53"/>
                  </a:lnTo>
                  <a:lnTo>
                    <a:pt x="151" y="46"/>
                  </a:lnTo>
                  <a:lnTo>
                    <a:pt x="157" y="40"/>
                  </a:lnTo>
                  <a:lnTo>
                    <a:pt x="156" y="20"/>
                  </a:lnTo>
                  <a:lnTo>
                    <a:pt x="15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9" name="Freeform 509"/>
            <p:cNvSpPr>
              <a:spLocks/>
            </p:cNvSpPr>
            <p:nvPr/>
          </p:nvSpPr>
          <p:spPr bwMode="auto">
            <a:xfrm>
              <a:off x="5327" y="3757"/>
              <a:ext cx="16" cy="8"/>
            </a:xfrm>
            <a:custGeom>
              <a:avLst/>
              <a:gdLst>
                <a:gd name="T0" fmla="*/ 5 w 16"/>
                <a:gd name="T1" fmla="*/ 0 h 8"/>
                <a:gd name="T2" fmla="*/ 10 w 16"/>
                <a:gd name="T3" fmla="*/ 2 h 8"/>
                <a:gd name="T4" fmla="*/ 16 w 16"/>
                <a:gd name="T5" fmla="*/ 3 h 8"/>
                <a:gd name="T6" fmla="*/ 13 w 16"/>
                <a:gd name="T7" fmla="*/ 5 h 8"/>
                <a:gd name="T8" fmla="*/ 12 w 16"/>
                <a:gd name="T9" fmla="*/ 6 h 8"/>
                <a:gd name="T10" fmla="*/ 8 w 16"/>
                <a:gd name="T11" fmla="*/ 8 h 8"/>
                <a:gd name="T12" fmla="*/ 5 w 16"/>
                <a:gd name="T13" fmla="*/ 8 h 8"/>
                <a:gd name="T14" fmla="*/ 3 w 16"/>
                <a:gd name="T15" fmla="*/ 5 h 8"/>
                <a:gd name="T16" fmla="*/ 0 w 16"/>
                <a:gd name="T17" fmla="*/ 2 h 8"/>
                <a:gd name="T18" fmla="*/ 3 w 16"/>
                <a:gd name="T19" fmla="*/ 0 h 8"/>
                <a:gd name="T20" fmla="*/ 5 w 1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8"/>
                <a:gd name="T35" fmla="*/ 16 w 1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8">
                  <a:moveTo>
                    <a:pt x="5" y="0"/>
                  </a:moveTo>
                  <a:lnTo>
                    <a:pt x="10" y="2"/>
                  </a:lnTo>
                  <a:lnTo>
                    <a:pt x="16" y="3"/>
                  </a:lnTo>
                  <a:lnTo>
                    <a:pt x="13" y="5"/>
                  </a:lnTo>
                  <a:lnTo>
                    <a:pt x="12" y="6"/>
                  </a:lnTo>
                  <a:lnTo>
                    <a:pt x="8" y="8"/>
                  </a:lnTo>
                  <a:lnTo>
                    <a:pt x="5" y="8"/>
                  </a:lnTo>
                  <a:lnTo>
                    <a:pt x="3" y="5"/>
                  </a:lnTo>
                  <a:lnTo>
                    <a:pt x="0" y="2"/>
                  </a:lnTo>
                  <a:lnTo>
                    <a:pt x="3" y="0"/>
                  </a:lnTo>
                  <a:lnTo>
                    <a:pt x="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80" name="Freeform 510"/>
            <p:cNvSpPr>
              <a:spLocks/>
            </p:cNvSpPr>
            <p:nvPr/>
          </p:nvSpPr>
          <p:spPr bwMode="auto">
            <a:xfrm>
              <a:off x="5367" y="3820"/>
              <a:ext cx="46" cy="39"/>
            </a:xfrm>
            <a:custGeom>
              <a:avLst/>
              <a:gdLst>
                <a:gd name="T0" fmla="*/ 0 w 46"/>
                <a:gd name="T1" fmla="*/ 39 h 39"/>
                <a:gd name="T2" fmla="*/ 5 w 46"/>
                <a:gd name="T3" fmla="*/ 20 h 39"/>
                <a:gd name="T4" fmla="*/ 10 w 46"/>
                <a:gd name="T5" fmla="*/ 0 h 39"/>
                <a:gd name="T6" fmla="*/ 12 w 46"/>
                <a:gd name="T7" fmla="*/ 0 h 39"/>
                <a:gd name="T8" fmla="*/ 12 w 46"/>
                <a:gd name="T9" fmla="*/ 0 h 39"/>
                <a:gd name="T10" fmla="*/ 30 w 46"/>
                <a:gd name="T11" fmla="*/ 3 h 39"/>
                <a:gd name="T12" fmla="*/ 46 w 46"/>
                <a:gd name="T13" fmla="*/ 6 h 39"/>
                <a:gd name="T14" fmla="*/ 46 w 46"/>
                <a:gd name="T15" fmla="*/ 7 h 39"/>
                <a:gd name="T16" fmla="*/ 46 w 46"/>
                <a:gd name="T17" fmla="*/ 7 h 39"/>
                <a:gd name="T18" fmla="*/ 46 w 46"/>
                <a:gd name="T19" fmla="*/ 10 h 39"/>
                <a:gd name="T20" fmla="*/ 45 w 46"/>
                <a:gd name="T21" fmla="*/ 13 h 39"/>
                <a:gd name="T22" fmla="*/ 39 w 46"/>
                <a:gd name="T23" fmla="*/ 20 h 39"/>
                <a:gd name="T24" fmla="*/ 32 w 46"/>
                <a:gd name="T25" fmla="*/ 27 h 39"/>
                <a:gd name="T26" fmla="*/ 23 w 46"/>
                <a:gd name="T27" fmla="*/ 33 h 39"/>
                <a:gd name="T28" fmla="*/ 15 w 46"/>
                <a:gd name="T29" fmla="*/ 39 h 39"/>
                <a:gd name="T30" fmla="*/ 8 w 46"/>
                <a:gd name="T31" fmla="*/ 39 h 39"/>
                <a:gd name="T32" fmla="*/ 0 w 46"/>
                <a:gd name="T33" fmla="*/ 39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39"/>
                <a:gd name="T53" fmla="*/ 46 w 46"/>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39">
                  <a:moveTo>
                    <a:pt x="0" y="39"/>
                  </a:moveTo>
                  <a:lnTo>
                    <a:pt x="5" y="20"/>
                  </a:lnTo>
                  <a:lnTo>
                    <a:pt x="10" y="0"/>
                  </a:lnTo>
                  <a:lnTo>
                    <a:pt x="12" y="0"/>
                  </a:lnTo>
                  <a:lnTo>
                    <a:pt x="30" y="3"/>
                  </a:lnTo>
                  <a:lnTo>
                    <a:pt x="46" y="6"/>
                  </a:lnTo>
                  <a:lnTo>
                    <a:pt x="46" y="7"/>
                  </a:lnTo>
                  <a:lnTo>
                    <a:pt x="46" y="10"/>
                  </a:lnTo>
                  <a:lnTo>
                    <a:pt x="45" y="13"/>
                  </a:lnTo>
                  <a:lnTo>
                    <a:pt x="39" y="20"/>
                  </a:lnTo>
                  <a:lnTo>
                    <a:pt x="32" y="27"/>
                  </a:lnTo>
                  <a:lnTo>
                    <a:pt x="23" y="33"/>
                  </a:lnTo>
                  <a:lnTo>
                    <a:pt x="15" y="39"/>
                  </a:lnTo>
                  <a:lnTo>
                    <a:pt x="8" y="39"/>
                  </a:lnTo>
                  <a:lnTo>
                    <a:pt x="0" y="39"/>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grpSp>
      <p:sp>
        <p:nvSpPr>
          <p:cNvPr id="81" name="矩形 80"/>
          <p:cNvSpPr/>
          <p:nvPr/>
        </p:nvSpPr>
        <p:spPr>
          <a:xfrm>
            <a:off x="2167349" y="1491064"/>
            <a:ext cx="7676765" cy="4401205"/>
          </a:xfrm>
          <a:prstGeom prst="rect">
            <a:avLst/>
          </a:prstGeom>
        </p:spPr>
        <p:txBody>
          <a:bodyPr wrap="square">
            <a:spAutoFit/>
          </a:bodyPr>
          <a:lstStyle/>
          <a:p>
            <a:pPr marL="457200" indent="-457200" eaLnBrk="0" hangingPunct="0">
              <a:lnSpc>
                <a:spcPct val="200000"/>
              </a:lnSpc>
              <a:buFont typeface="Wingdings" panose="05000000000000000000" pitchFamily="2" charset="2"/>
              <a:buChar char="n"/>
              <a:defRPr/>
            </a:pPr>
            <a:r>
              <a:rPr lang="zh-CN" altLang="en-US" sz="2800" b="1" dirty="0" smtClean="0">
                <a:solidFill>
                  <a:srgbClr val="FF0000"/>
                </a:solidFill>
                <a:latin typeface="微软雅黑" pitchFamily="34" charset="-122"/>
                <a:ea typeface="微软雅黑" pitchFamily="34" charset="-122"/>
              </a:rPr>
              <a:t>大数据综述</a:t>
            </a:r>
            <a:endParaRPr lang="en-US" altLang="zh-CN" sz="2800" b="1" dirty="0" smtClean="0">
              <a:solidFill>
                <a:srgbClr val="FF0000"/>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smtClean="0">
                <a:latin typeface="微软雅黑" pitchFamily="34" charset="-122"/>
                <a:ea typeface="微软雅黑" pitchFamily="34" charset="-122"/>
              </a:rPr>
              <a:t>荣之</a:t>
            </a:r>
            <a:r>
              <a:rPr lang="zh-CN" altLang="en-US" sz="2800" b="1" dirty="0">
                <a:latin typeface="微软雅黑" pitchFamily="34" charset="-122"/>
                <a:ea typeface="微软雅黑" pitchFamily="34" charset="-122"/>
              </a:rPr>
              <a:t>联</a:t>
            </a:r>
            <a:r>
              <a:rPr lang="zh-CN" altLang="en-US" sz="2800" b="1" dirty="0" smtClean="0">
                <a:latin typeface="微软雅黑" pitchFamily="34" charset="-122"/>
                <a:ea typeface="微软雅黑" pitchFamily="34" charset="-122"/>
              </a:rPr>
              <a:t>企业大数据平台方案</a:t>
            </a:r>
            <a:endParaRPr lang="en-US" altLang="zh-CN" sz="2800" b="1" dirty="0" smtClean="0">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smtClean="0">
                <a:latin typeface="微软雅黑" pitchFamily="34" charset="-122"/>
                <a:ea typeface="微软雅黑" pitchFamily="34" charset="-122"/>
              </a:rPr>
              <a:t>大数据平台建设方</a:t>
            </a:r>
            <a:r>
              <a:rPr lang="zh-CN" altLang="en-US" sz="2800" b="1" dirty="0" smtClean="0">
                <a:latin typeface="微软雅黑" pitchFamily="34" charset="-122"/>
                <a:ea typeface="微软雅黑" pitchFamily="34" charset="-122"/>
              </a:rPr>
              <a:t>法</a:t>
            </a:r>
            <a:endParaRPr lang="en-US" altLang="zh-CN" sz="2800" b="1" dirty="0" smtClean="0">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latin typeface="微软雅黑" pitchFamily="34" charset="-122"/>
                <a:ea typeface="微软雅黑" pitchFamily="34" charset="-122"/>
              </a:rPr>
              <a:t>汽</a:t>
            </a:r>
            <a:r>
              <a:rPr lang="zh-CN" altLang="en-US" sz="2800" b="1" dirty="0" smtClean="0">
                <a:latin typeface="微软雅黑" pitchFamily="34" charset="-122"/>
                <a:ea typeface="微软雅黑" pitchFamily="34" charset="-122"/>
              </a:rPr>
              <a:t>车制造业应用大数据畅想</a:t>
            </a:r>
            <a:endParaRPr lang="en-US" altLang="zh-CN" sz="2800" b="1" dirty="0" smtClean="0">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smtClean="0">
                <a:latin typeface="微软雅黑" pitchFamily="34" charset="-122"/>
                <a:ea typeface="微软雅黑" pitchFamily="34" charset="-122"/>
              </a:rPr>
              <a:t>案例</a:t>
            </a:r>
            <a:endParaRPr lang="en-US" altLang="zh-CN" sz="2800" b="1" dirty="0">
              <a:latin typeface="微软雅黑" pitchFamily="34" charset="-122"/>
              <a:ea typeface="微软雅黑" pitchFamily="34" charset="-122"/>
            </a:endParaRPr>
          </a:p>
        </p:txBody>
      </p:sp>
    </p:spTree>
    <p:extLst>
      <p:ext uri="{BB962C8B-B14F-4D97-AF65-F5344CB8AC3E}">
        <p14:creationId xmlns:p14="http://schemas.microsoft.com/office/powerpoint/2010/main" val="38845824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大数据关键技术</a:t>
            </a:r>
            <a:r>
              <a:rPr lang="en-US" altLang="zh-CN" dirty="0" smtClean="0"/>
              <a:t>-</a:t>
            </a:r>
            <a:r>
              <a:rPr lang="zh-CN" altLang="en-US" dirty="0" smtClean="0"/>
              <a:t>数</a:t>
            </a:r>
            <a:r>
              <a:rPr lang="zh-CN" altLang="en-US" dirty="0" smtClean="0"/>
              <a:t>据管控</a:t>
            </a:r>
            <a:endParaRPr lang="zh-CN" altLang="en-US" dirty="0"/>
          </a:p>
        </p:txBody>
      </p:sp>
      <p:pic>
        <p:nvPicPr>
          <p:cNvPr id="31" name="图片 30"/>
          <p:cNvPicPr>
            <a:picLocks noChangeAspect="1"/>
          </p:cNvPicPr>
          <p:nvPr/>
        </p:nvPicPr>
        <p:blipFill>
          <a:blip r:embed="rId2"/>
          <a:stretch>
            <a:fillRect/>
          </a:stretch>
        </p:blipFill>
        <p:spPr>
          <a:xfrm>
            <a:off x="882926" y="2195590"/>
            <a:ext cx="3593824" cy="3381220"/>
          </a:xfrm>
          <a:prstGeom prst="rect">
            <a:avLst/>
          </a:prstGeom>
        </p:spPr>
      </p:pic>
      <p:pic>
        <p:nvPicPr>
          <p:cNvPr id="32" name="图片 31"/>
          <p:cNvPicPr>
            <a:picLocks noChangeAspect="1"/>
          </p:cNvPicPr>
          <p:nvPr/>
        </p:nvPicPr>
        <p:blipFill>
          <a:blip r:embed="rId3"/>
          <a:stretch>
            <a:fillRect/>
          </a:stretch>
        </p:blipFill>
        <p:spPr>
          <a:xfrm>
            <a:off x="4790764" y="1677818"/>
            <a:ext cx="6559150" cy="4264364"/>
          </a:xfrm>
          <a:prstGeom prst="rect">
            <a:avLst/>
          </a:prstGeom>
        </p:spPr>
      </p:pic>
    </p:spTree>
    <p:extLst>
      <p:ext uri="{BB962C8B-B14F-4D97-AF65-F5344CB8AC3E}">
        <p14:creationId xmlns:p14="http://schemas.microsoft.com/office/powerpoint/2010/main" val="467033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目录</a:t>
            </a:r>
            <a:endParaRPr lang="zh-CN" altLang="en-US" dirty="0"/>
          </a:p>
        </p:txBody>
      </p:sp>
      <p:grpSp>
        <p:nvGrpSpPr>
          <p:cNvPr id="3" name="Group 433"/>
          <p:cNvGrpSpPr>
            <a:grpSpLocks/>
          </p:cNvGrpSpPr>
          <p:nvPr/>
        </p:nvGrpSpPr>
        <p:grpSpPr bwMode="auto">
          <a:xfrm>
            <a:off x="1933585" y="1481742"/>
            <a:ext cx="8791204" cy="3926898"/>
            <a:chOff x="2359" y="2311"/>
            <a:chExt cx="3394" cy="1685"/>
          </a:xfrm>
        </p:grpSpPr>
        <p:sp>
          <p:nvSpPr>
            <p:cNvPr id="4" name="Freeform 434"/>
            <p:cNvSpPr>
              <a:spLocks/>
            </p:cNvSpPr>
            <p:nvPr/>
          </p:nvSpPr>
          <p:spPr bwMode="auto">
            <a:xfrm>
              <a:off x="3401" y="2311"/>
              <a:ext cx="446" cy="239"/>
            </a:xfrm>
            <a:custGeom>
              <a:avLst/>
              <a:gdLst>
                <a:gd name="T0" fmla="*/ 369 w 446"/>
                <a:gd name="T1" fmla="*/ 3 h 239"/>
                <a:gd name="T2" fmla="*/ 360 w 446"/>
                <a:gd name="T3" fmla="*/ 7 h 239"/>
                <a:gd name="T4" fmla="*/ 387 w 446"/>
                <a:gd name="T5" fmla="*/ 10 h 239"/>
                <a:gd name="T6" fmla="*/ 386 w 446"/>
                <a:gd name="T7" fmla="*/ 13 h 239"/>
                <a:gd name="T8" fmla="*/ 360 w 446"/>
                <a:gd name="T9" fmla="*/ 16 h 239"/>
                <a:gd name="T10" fmla="*/ 364 w 446"/>
                <a:gd name="T11" fmla="*/ 20 h 239"/>
                <a:gd name="T12" fmla="*/ 406 w 446"/>
                <a:gd name="T13" fmla="*/ 13 h 239"/>
                <a:gd name="T14" fmla="*/ 444 w 446"/>
                <a:gd name="T15" fmla="*/ 14 h 239"/>
                <a:gd name="T16" fmla="*/ 442 w 446"/>
                <a:gd name="T17" fmla="*/ 22 h 239"/>
                <a:gd name="T18" fmla="*/ 412 w 446"/>
                <a:gd name="T19" fmla="*/ 24 h 239"/>
                <a:gd name="T20" fmla="*/ 387 w 446"/>
                <a:gd name="T21" fmla="*/ 34 h 239"/>
                <a:gd name="T22" fmla="*/ 376 w 446"/>
                <a:gd name="T23" fmla="*/ 46 h 239"/>
                <a:gd name="T24" fmla="*/ 389 w 446"/>
                <a:gd name="T25" fmla="*/ 54 h 239"/>
                <a:gd name="T26" fmla="*/ 376 w 446"/>
                <a:gd name="T27" fmla="*/ 57 h 239"/>
                <a:gd name="T28" fmla="*/ 364 w 446"/>
                <a:gd name="T29" fmla="*/ 63 h 239"/>
                <a:gd name="T30" fmla="*/ 376 w 446"/>
                <a:gd name="T31" fmla="*/ 67 h 239"/>
                <a:gd name="T32" fmla="*/ 376 w 446"/>
                <a:gd name="T33" fmla="*/ 73 h 239"/>
                <a:gd name="T34" fmla="*/ 386 w 446"/>
                <a:gd name="T35" fmla="*/ 76 h 239"/>
                <a:gd name="T36" fmla="*/ 367 w 446"/>
                <a:gd name="T37" fmla="*/ 79 h 239"/>
                <a:gd name="T38" fmla="*/ 359 w 446"/>
                <a:gd name="T39" fmla="*/ 89 h 239"/>
                <a:gd name="T40" fmla="*/ 340 w 446"/>
                <a:gd name="T41" fmla="*/ 96 h 239"/>
                <a:gd name="T42" fmla="*/ 337 w 446"/>
                <a:gd name="T43" fmla="*/ 107 h 239"/>
                <a:gd name="T44" fmla="*/ 337 w 446"/>
                <a:gd name="T45" fmla="*/ 110 h 239"/>
                <a:gd name="T46" fmla="*/ 339 w 446"/>
                <a:gd name="T47" fmla="*/ 120 h 239"/>
                <a:gd name="T48" fmla="*/ 307 w 446"/>
                <a:gd name="T49" fmla="*/ 113 h 239"/>
                <a:gd name="T50" fmla="*/ 303 w 446"/>
                <a:gd name="T51" fmla="*/ 119 h 239"/>
                <a:gd name="T52" fmla="*/ 297 w 446"/>
                <a:gd name="T53" fmla="*/ 124 h 239"/>
                <a:gd name="T54" fmla="*/ 329 w 446"/>
                <a:gd name="T55" fmla="*/ 127 h 239"/>
                <a:gd name="T56" fmla="*/ 306 w 446"/>
                <a:gd name="T57" fmla="*/ 140 h 239"/>
                <a:gd name="T58" fmla="*/ 263 w 446"/>
                <a:gd name="T59" fmla="*/ 149 h 239"/>
                <a:gd name="T60" fmla="*/ 219 w 446"/>
                <a:gd name="T61" fmla="*/ 171 h 239"/>
                <a:gd name="T62" fmla="*/ 176 w 446"/>
                <a:gd name="T63" fmla="*/ 179 h 239"/>
                <a:gd name="T64" fmla="*/ 160 w 446"/>
                <a:gd name="T65" fmla="*/ 197 h 239"/>
                <a:gd name="T66" fmla="*/ 137 w 446"/>
                <a:gd name="T67" fmla="*/ 216 h 239"/>
                <a:gd name="T68" fmla="*/ 112 w 446"/>
                <a:gd name="T69" fmla="*/ 239 h 239"/>
                <a:gd name="T70" fmla="*/ 87 w 446"/>
                <a:gd name="T71" fmla="*/ 230 h 239"/>
                <a:gd name="T72" fmla="*/ 67 w 446"/>
                <a:gd name="T73" fmla="*/ 196 h 239"/>
                <a:gd name="T74" fmla="*/ 73 w 446"/>
                <a:gd name="T75" fmla="*/ 187 h 239"/>
                <a:gd name="T76" fmla="*/ 66 w 446"/>
                <a:gd name="T77" fmla="*/ 190 h 239"/>
                <a:gd name="T78" fmla="*/ 76 w 446"/>
                <a:gd name="T79" fmla="*/ 149 h 239"/>
                <a:gd name="T80" fmla="*/ 86 w 446"/>
                <a:gd name="T81" fmla="*/ 151 h 239"/>
                <a:gd name="T82" fmla="*/ 90 w 446"/>
                <a:gd name="T83" fmla="*/ 147 h 239"/>
                <a:gd name="T84" fmla="*/ 107 w 446"/>
                <a:gd name="T85" fmla="*/ 133 h 239"/>
                <a:gd name="T86" fmla="*/ 96 w 446"/>
                <a:gd name="T87" fmla="*/ 110 h 239"/>
                <a:gd name="T88" fmla="*/ 83 w 446"/>
                <a:gd name="T89" fmla="*/ 103 h 239"/>
                <a:gd name="T90" fmla="*/ 90 w 446"/>
                <a:gd name="T91" fmla="*/ 89 h 239"/>
                <a:gd name="T92" fmla="*/ 77 w 446"/>
                <a:gd name="T93" fmla="*/ 67 h 239"/>
                <a:gd name="T94" fmla="*/ 29 w 446"/>
                <a:gd name="T95" fmla="*/ 64 h 239"/>
                <a:gd name="T96" fmla="*/ 12 w 446"/>
                <a:gd name="T97" fmla="*/ 59 h 239"/>
                <a:gd name="T98" fmla="*/ 28 w 446"/>
                <a:gd name="T99" fmla="*/ 56 h 239"/>
                <a:gd name="T100" fmla="*/ 39 w 446"/>
                <a:gd name="T101" fmla="*/ 56 h 239"/>
                <a:gd name="T102" fmla="*/ 25 w 446"/>
                <a:gd name="T103" fmla="*/ 52 h 239"/>
                <a:gd name="T104" fmla="*/ 6 w 446"/>
                <a:gd name="T105" fmla="*/ 50 h 239"/>
                <a:gd name="T106" fmla="*/ 2 w 446"/>
                <a:gd name="T107" fmla="*/ 44 h 239"/>
                <a:gd name="T108" fmla="*/ 23 w 446"/>
                <a:gd name="T109" fmla="*/ 37 h 239"/>
                <a:gd name="T110" fmla="*/ 59 w 446"/>
                <a:gd name="T111" fmla="*/ 36 h 239"/>
                <a:gd name="T112" fmla="*/ 67 w 446"/>
                <a:gd name="T113" fmla="*/ 24 h 239"/>
                <a:gd name="T114" fmla="*/ 123 w 446"/>
                <a:gd name="T115" fmla="*/ 17 h 239"/>
                <a:gd name="T116" fmla="*/ 166 w 446"/>
                <a:gd name="T117" fmla="*/ 14 h 239"/>
                <a:gd name="T118" fmla="*/ 220 w 446"/>
                <a:gd name="T119" fmla="*/ 10 h 239"/>
                <a:gd name="T120" fmla="*/ 293 w 446"/>
                <a:gd name="T121" fmla="*/ 4 h 239"/>
                <a:gd name="T122" fmla="*/ 326 w 446"/>
                <a:gd name="T123" fmla="*/ 2 h 2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6"/>
                <a:gd name="T187" fmla="*/ 0 h 239"/>
                <a:gd name="T188" fmla="*/ 446 w 446"/>
                <a:gd name="T189" fmla="*/ 239 h 2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6" h="239">
                  <a:moveTo>
                    <a:pt x="332" y="0"/>
                  </a:moveTo>
                  <a:lnTo>
                    <a:pt x="350" y="2"/>
                  </a:lnTo>
                  <a:lnTo>
                    <a:pt x="369" y="3"/>
                  </a:lnTo>
                  <a:lnTo>
                    <a:pt x="370" y="4"/>
                  </a:lnTo>
                  <a:lnTo>
                    <a:pt x="370" y="6"/>
                  </a:lnTo>
                  <a:lnTo>
                    <a:pt x="360" y="7"/>
                  </a:lnTo>
                  <a:lnTo>
                    <a:pt x="352" y="9"/>
                  </a:lnTo>
                  <a:lnTo>
                    <a:pt x="370" y="9"/>
                  </a:lnTo>
                  <a:lnTo>
                    <a:pt x="387" y="10"/>
                  </a:lnTo>
                  <a:lnTo>
                    <a:pt x="387" y="12"/>
                  </a:lnTo>
                  <a:lnTo>
                    <a:pt x="386" y="13"/>
                  </a:lnTo>
                  <a:lnTo>
                    <a:pt x="383" y="14"/>
                  </a:lnTo>
                  <a:lnTo>
                    <a:pt x="372" y="14"/>
                  </a:lnTo>
                  <a:lnTo>
                    <a:pt x="360" y="16"/>
                  </a:lnTo>
                  <a:lnTo>
                    <a:pt x="360" y="17"/>
                  </a:lnTo>
                  <a:lnTo>
                    <a:pt x="360" y="20"/>
                  </a:lnTo>
                  <a:lnTo>
                    <a:pt x="364" y="20"/>
                  </a:lnTo>
                  <a:lnTo>
                    <a:pt x="367" y="20"/>
                  </a:lnTo>
                  <a:lnTo>
                    <a:pt x="386" y="16"/>
                  </a:lnTo>
                  <a:lnTo>
                    <a:pt x="406" y="13"/>
                  </a:lnTo>
                  <a:lnTo>
                    <a:pt x="426" y="12"/>
                  </a:lnTo>
                  <a:lnTo>
                    <a:pt x="444" y="13"/>
                  </a:lnTo>
                  <a:lnTo>
                    <a:pt x="444" y="14"/>
                  </a:lnTo>
                  <a:lnTo>
                    <a:pt x="446" y="16"/>
                  </a:lnTo>
                  <a:lnTo>
                    <a:pt x="444" y="19"/>
                  </a:lnTo>
                  <a:lnTo>
                    <a:pt x="442" y="22"/>
                  </a:lnTo>
                  <a:lnTo>
                    <a:pt x="432" y="22"/>
                  </a:lnTo>
                  <a:lnTo>
                    <a:pt x="422" y="23"/>
                  </a:lnTo>
                  <a:lnTo>
                    <a:pt x="412" y="24"/>
                  </a:lnTo>
                  <a:lnTo>
                    <a:pt x="403" y="27"/>
                  </a:lnTo>
                  <a:lnTo>
                    <a:pt x="394" y="30"/>
                  </a:lnTo>
                  <a:lnTo>
                    <a:pt x="387" y="34"/>
                  </a:lnTo>
                  <a:lnTo>
                    <a:pt x="380" y="37"/>
                  </a:lnTo>
                  <a:lnTo>
                    <a:pt x="374" y="42"/>
                  </a:lnTo>
                  <a:lnTo>
                    <a:pt x="376" y="46"/>
                  </a:lnTo>
                  <a:lnTo>
                    <a:pt x="376" y="50"/>
                  </a:lnTo>
                  <a:lnTo>
                    <a:pt x="383" y="53"/>
                  </a:lnTo>
                  <a:lnTo>
                    <a:pt x="389" y="54"/>
                  </a:lnTo>
                  <a:lnTo>
                    <a:pt x="389" y="56"/>
                  </a:lnTo>
                  <a:lnTo>
                    <a:pt x="387" y="57"/>
                  </a:lnTo>
                  <a:lnTo>
                    <a:pt x="376" y="57"/>
                  </a:lnTo>
                  <a:lnTo>
                    <a:pt x="364" y="59"/>
                  </a:lnTo>
                  <a:lnTo>
                    <a:pt x="364" y="60"/>
                  </a:lnTo>
                  <a:lnTo>
                    <a:pt x="364" y="63"/>
                  </a:lnTo>
                  <a:lnTo>
                    <a:pt x="370" y="63"/>
                  </a:lnTo>
                  <a:lnTo>
                    <a:pt x="374" y="64"/>
                  </a:lnTo>
                  <a:lnTo>
                    <a:pt x="376" y="67"/>
                  </a:lnTo>
                  <a:lnTo>
                    <a:pt x="376" y="72"/>
                  </a:lnTo>
                  <a:lnTo>
                    <a:pt x="376" y="73"/>
                  </a:lnTo>
                  <a:lnTo>
                    <a:pt x="382" y="73"/>
                  </a:lnTo>
                  <a:lnTo>
                    <a:pt x="386" y="73"/>
                  </a:lnTo>
                  <a:lnTo>
                    <a:pt x="386" y="76"/>
                  </a:lnTo>
                  <a:lnTo>
                    <a:pt x="384" y="79"/>
                  </a:lnTo>
                  <a:lnTo>
                    <a:pt x="376" y="79"/>
                  </a:lnTo>
                  <a:lnTo>
                    <a:pt x="367" y="79"/>
                  </a:lnTo>
                  <a:lnTo>
                    <a:pt x="367" y="83"/>
                  </a:lnTo>
                  <a:lnTo>
                    <a:pt x="367" y="87"/>
                  </a:lnTo>
                  <a:lnTo>
                    <a:pt x="359" y="89"/>
                  </a:lnTo>
                  <a:lnTo>
                    <a:pt x="353" y="90"/>
                  </a:lnTo>
                  <a:lnTo>
                    <a:pt x="347" y="93"/>
                  </a:lnTo>
                  <a:lnTo>
                    <a:pt x="340" y="96"/>
                  </a:lnTo>
                  <a:lnTo>
                    <a:pt x="342" y="102"/>
                  </a:lnTo>
                  <a:lnTo>
                    <a:pt x="343" y="107"/>
                  </a:lnTo>
                  <a:lnTo>
                    <a:pt x="337" y="107"/>
                  </a:lnTo>
                  <a:lnTo>
                    <a:pt x="332" y="107"/>
                  </a:lnTo>
                  <a:lnTo>
                    <a:pt x="336" y="109"/>
                  </a:lnTo>
                  <a:lnTo>
                    <a:pt x="337" y="110"/>
                  </a:lnTo>
                  <a:lnTo>
                    <a:pt x="339" y="113"/>
                  </a:lnTo>
                  <a:lnTo>
                    <a:pt x="340" y="119"/>
                  </a:lnTo>
                  <a:lnTo>
                    <a:pt x="339" y="120"/>
                  </a:lnTo>
                  <a:lnTo>
                    <a:pt x="339" y="121"/>
                  </a:lnTo>
                  <a:lnTo>
                    <a:pt x="322" y="117"/>
                  </a:lnTo>
                  <a:lnTo>
                    <a:pt x="307" y="113"/>
                  </a:lnTo>
                  <a:lnTo>
                    <a:pt x="309" y="116"/>
                  </a:lnTo>
                  <a:lnTo>
                    <a:pt x="310" y="119"/>
                  </a:lnTo>
                  <a:lnTo>
                    <a:pt x="303" y="119"/>
                  </a:lnTo>
                  <a:lnTo>
                    <a:pt x="297" y="119"/>
                  </a:lnTo>
                  <a:lnTo>
                    <a:pt x="297" y="121"/>
                  </a:lnTo>
                  <a:lnTo>
                    <a:pt x="297" y="124"/>
                  </a:lnTo>
                  <a:lnTo>
                    <a:pt x="313" y="124"/>
                  </a:lnTo>
                  <a:lnTo>
                    <a:pt x="327" y="124"/>
                  </a:lnTo>
                  <a:lnTo>
                    <a:pt x="329" y="127"/>
                  </a:lnTo>
                  <a:lnTo>
                    <a:pt x="329" y="131"/>
                  </a:lnTo>
                  <a:lnTo>
                    <a:pt x="317" y="136"/>
                  </a:lnTo>
                  <a:lnTo>
                    <a:pt x="306" y="140"/>
                  </a:lnTo>
                  <a:lnTo>
                    <a:pt x="294" y="143"/>
                  </a:lnTo>
                  <a:lnTo>
                    <a:pt x="285" y="147"/>
                  </a:lnTo>
                  <a:lnTo>
                    <a:pt x="263" y="149"/>
                  </a:lnTo>
                  <a:lnTo>
                    <a:pt x="243" y="150"/>
                  </a:lnTo>
                  <a:lnTo>
                    <a:pt x="232" y="161"/>
                  </a:lnTo>
                  <a:lnTo>
                    <a:pt x="219" y="171"/>
                  </a:lnTo>
                  <a:lnTo>
                    <a:pt x="207" y="174"/>
                  </a:lnTo>
                  <a:lnTo>
                    <a:pt x="192" y="177"/>
                  </a:lnTo>
                  <a:lnTo>
                    <a:pt x="176" y="179"/>
                  </a:lnTo>
                  <a:lnTo>
                    <a:pt x="163" y="181"/>
                  </a:lnTo>
                  <a:lnTo>
                    <a:pt x="162" y="190"/>
                  </a:lnTo>
                  <a:lnTo>
                    <a:pt x="160" y="197"/>
                  </a:lnTo>
                  <a:lnTo>
                    <a:pt x="149" y="204"/>
                  </a:lnTo>
                  <a:lnTo>
                    <a:pt x="139" y="210"/>
                  </a:lnTo>
                  <a:lnTo>
                    <a:pt x="137" y="216"/>
                  </a:lnTo>
                  <a:lnTo>
                    <a:pt x="136" y="221"/>
                  </a:lnTo>
                  <a:lnTo>
                    <a:pt x="125" y="230"/>
                  </a:lnTo>
                  <a:lnTo>
                    <a:pt x="112" y="239"/>
                  </a:lnTo>
                  <a:lnTo>
                    <a:pt x="105" y="233"/>
                  </a:lnTo>
                  <a:lnTo>
                    <a:pt x="95" y="229"/>
                  </a:lnTo>
                  <a:lnTo>
                    <a:pt x="87" y="230"/>
                  </a:lnTo>
                  <a:lnTo>
                    <a:pt x="80" y="230"/>
                  </a:lnTo>
                  <a:lnTo>
                    <a:pt x="75" y="213"/>
                  </a:lnTo>
                  <a:lnTo>
                    <a:pt x="67" y="196"/>
                  </a:lnTo>
                  <a:lnTo>
                    <a:pt x="72" y="191"/>
                  </a:lnTo>
                  <a:lnTo>
                    <a:pt x="76" y="187"/>
                  </a:lnTo>
                  <a:lnTo>
                    <a:pt x="73" y="187"/>
                  </a:lnTo>
                  <a:lnTo>
                    <a:pt x="70" y="187"/>
                  </a:lnTo>
                  <a:lnTo>
                    <a:pt x="69" y="189"/>
                  </a:lnTo>
                  <a:lnTo>
                    <a:pt x="66" y="190"/>
                  </a:lnTo>
                  <a:lnTo>
                    <a:pt x="70" y="170"/>
                  </a:lnTo>
                  <a:lnTo>
                    <a:pt x="76" y="149"/>
                  </a:lnTo>
                  <a:lnTo>
                    <a:pt x="77" y="149"/>
                  </a:lnTo>
                  <a:lnTo>
                    <a:pt x="82" y="150"/>
                  </a:lnTo>
                  <a:lnTo>
                    <a:pt x="86" y="151"/>
                  </a:lnTo>
                  <a:lnTo>
                    <a:pt x="89" y="151"/>
                  </a:lnTo>
                  <a:lnTo>
                    <a:pt x="93" y="150"/>
                  </a:lnTo>
                  <a:lnTo>
                    <a:pt x="90" y="147"/>
                  </a:lnTo>
                  <a:lnTo>
                    <a:pt x="89" y="144"/>
                  </a:lnTo>
                  <a:lnTo>
                    <a:pt x="99" y="139"/>
                  </a:lnTo>
                  <a:lnTo>
                    <a:pt x="107" y="133"/>
                  </a:lnTo>
                  <a:lnTo>
                    <a:pt x="106" y="121"/>
                  </a:lnTo>
                  <a:lnTo>
                    <a:pt x="103" y="110"/>
                  </a:lnTo>
                  <a:lnTo>
                    <a:pt x="96" y="110"/>
                  </a:lnTo>
                  <a:lnTo>
                    <a:pt x="90" y="109"/>
                  </a:lnTo>
                  <a:lnTo>
                    <a:pt x="86" y="107"/>
                  </a:lnTo>
                  <a:lnTo>
                    <a:pt x="83" y="103"/>
                  </a:lnTo>
                  <a:lnTo>
                    <a:pt x="86" y="99"/>
                  </a:lnTo>
                  <a:lnTo>
                    <a:pt x="89" y="94"/>
                  </a:lnTo>
                  <a:lnTo>
                    <a:pt x="90" y="89"/>
                  </a:lnTo>
                  <a:lnTo>
                    <a:pt x="92" y="82"/>
                  </a:lnTo>
                  <a:lnTo>
                    <a:pt x="83" y="76"/>
                  </a:lnTo>
                  <a:lnTo>
                    <a:pt x="77" y="67"/>
                  </a:lnTo>
                  <a:lnTo>
                    <a:pt x="60" y="66"/>
                  </a:lnTo>
                  <a:lnTo>
                    <a:pt x="45" y="66"/>
                  </a:lnTo>
                  <a:lnTo>
                    <a:pt x="29" y="64"/>
                  </a:lnTo>
                  <a:lnTo>
                    <a:pt x="12" y="64"/>
                  </a:lnTo>
                  <a:lnTo>
                    <a:pt x="12" y="62"/>
                  </a:lnTo>
                  <a:lnTo>
                    <a:pt x="12" y="59"/>
                  </a:lnTo>
                  <a:lnTo>
                    <a:pt x="13" y="57"/>
                  </a:lnTo>
                  <a:lnTo>
                    <a:pt x="15" y="56"/>
                  </a:lnTo>
                  <a:lnTo>
                    <a:pt x="28" y="56"/>
                  </a:lnTo>
                  <a:lnTo>
                    <a:pt x="39" y="57"/>
                  </a:lnTo>
                  <a:lnTo>
                    <a:pt x="39" y="56"/>
                  </a:lnTo>
                  <a:lnTo>
                    <a:pt x="38" y="53"/>
                  </a:lnTo>
                  <a:lnTo>
                    <a:pt x="36" y="50"/>
                  </a:lnTo>
                  <a:lnTo>
                    <a:pt x="25" y="52"/>
                  </a:lnTo>
                  <a:lnTo>
                    <a:pt x="15" y="52"/>
                  </a:lnTo>
                  <a:lnTo>
                    <a:pt x="10" y="52"/>
                  </a:lnTo>
                  <a:lnTo>
                    <a:pt x="6" y="50"/>
                  </a:lnTo>
                  <a:lnTo>
                    <a:pt x="3" y="49"/>
                  </a:lnTo>
                  <a:lnTo>
                    <a:pt x="0" y="46"/>
                  </a:lnTo>
                  <a:lnTo>
                    <a:pt x="2" y="44"/>
                  </a:lnTo>
                  <a:lnTo>
                    <a:pt x="5" y="42"/>
                  </a:lnTo>
                  <a:lnTo>
                    <a:pt x="15" y="39"/>
                  </a:lnTo>
                  <a:lnTo>
                    <a:pt x="23" y="37"/>
                  </a:lnTo>
                  <a:lnTo>
                    <a:pt x="32" y="36"/>
                  </a:lnTo>
                  <a:lnTo>
                    <a:pt x="42" y="36"/>
                  </a:lnTo>
                  <a:lnTo>
                    <a:pt x="59" y="36"/>
                  </a:lnTo>
                  <a:lnTo>
                    <a:pt x="76" y="36"/>
                  </a:lnTo>
                  <a:lnTo>
                    <a:pt x="72" y="30"/>
                  </a:lnTo>
                  <a:lnTo>
                    <a:pt x="67" y="24"/>
                  </a:lnTo>
                  <a:lnTo>
                    <a:pt x="87" y="23"/>
                  </a:lnTo>
                  <a:lnTo>
                    <a:pt x="106" y="22"/>
                  </a:lnTo>
                  <a:lnTo>
                    <a:pt x="123" y="17"/>
                  </a:lnTo>
                  <a:lnTo>
                    <a:pt x="140" y="12"/>
                  </a:lnTo>
                  <a:lnTo>
                    <a:pt x="153" y="13"/>
                  </a:lnTo>
                  <a:lnTo>
                    <a:pt x="166" y="14"/>
                  </a:lnTo>
                  <a:lnTo>
                    <a:pt x="180" y="14"/>
                  </a:lnTo>
                  <a:lnTo>
                    <a:pt x="193" y="13"/>
                  </a:lnTo>
                  <a:lnTo>
                    <a:pt x="220" y="10"/>
                  </a:lnTo>
                  <a:lnTo>
                    <a:pt x="249" y="6"/>
                  </a:lnTo>
                  <a:lnTo>
                    <a:pt x="267" y="4"/>
                  </a:lnTo>
                  <a:lnTo>
                    <a:pt x="293" y="4"/>
                  </a:lnTo>
                  <a:lnTo>
                    <a:pt x="306" y="3"/>
                  </a:lnTo>
                  <a:lnTo>
                    <a:pt x="317" y="3"/>
                  </a:lnTo>
                  <a:lnTo>
                    <a:pt x="326" y="2"/>
                  </a:lnTo>
                  <a:lnTo>
                    <a:pt x="33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 name="Freeform 435"/>
            <p:cNvSpPr>
              <a:spLocks/>
            </p:cNvSpPr>
            <p:nvPr/>
          </p:nvSpPr>
          <p:spPr bwMode="auto">
            <a:xfrm>
              <a:off x="3276" y="2315"/>
              <a:ext cx="234" cy="63"/>
            </a:xfrm>
            <a:custGeom>
              <a:avLst/>
              <a:gdLst>
                <a:gd name="T0" fmla="*/ 175 w 234"/>
                <a:gd name="T1" fmla="*/ 2 h 63"/>
                <a:gd name="T2" fmla="*/ 214 w 234"/>
                <a:gd name="T3" fmla="*/ 5 h 63"/>
                <a:gd name="T4" fmla="*/ 234 w 234"/>
                <a:gd name="T5" fmla="*/ 8 h 63"/>
                <a:gd name="T6" fmla="*/ 211 w 234"/>
                <a:gd name="T7" fmla="*/ 12 h 63"/>
                <a:gd name="T8" fmla="*/ 180 w 234"/>
                <a:gd name="T9" fmla="*/ 20 h 63"/>
                <a:gd name="T10" fmla="*/ 145 w 234"/>
                <a:gd name="T11" fmla="*/ 28 h 63"/>
                <a:gd name="T12" fmla="*/ 114 w 234"/>
                <a:gd name="T13" fmla="*/ 30 h 63"/>
                <a:gd name="T14" fmla="*/ 100 w 234"/>
                <a:gd name="T15" fmla="*/ 33 h 63"/>
                <a:gd name="T16" fmla="*/ 104 w 234"/>
                <a:gd name="T17" fmla="*/ 35 h 63"/>
                <a:gd name="T18" fmla="*/ 108 w 234"/>
                <a:gd name="T19" fmla="*/ 39 h 63"/>
                <a:gd name="T20" fmla="*/ 107 w 234"/>
                <a:gd name="T21" fmla="*/ 42 h 63"/>
                <a:gd name="T22" fmla="*/ 93 w 234"/>
                <a:gd name="T23" fmla="*/ 45 h 63"/>
                <a:gd name="T24" fmla="*/ 71 w 234"/>
                <a:gd name="T25" fmla="*/ 56 h 63"/>
                <a:gd name="T26" fmla="*/ 53 w 234"/>
                <a:gd name="T27" fmla="*/ 63 h 63"/>
                <a:gd name="T28" fmla="*/ 13 w 234"/>
                <a:gd name="T29" fmla="*/ 59 h 63"/>
                <a:gd name="T30" fmla="*/ 0 w 234"/>
                <a:gd name="T31" fmla="*/ 56 h 63"/>
                <a:gd name="T32" fmla="*/ 0 w 234"/>
                <a:gd name="T33" fmla="*/ 53 h 63"/>
                <a:gd name="T34" fmla="*/ 11 w 234"/>
                <a:gd name="T35" fmla="*/ 53 h 63"/>
                <a:gd name="T36" fmla="*/ 30 w 234"/>
                <a:gd name="T37" fmla="*/ 50 h 63"/>
                <a:gd name="T38" fmla="*/ 38 w 234"/>
                <a:gd name="T39" fmla="*/ 46 h 63"/>
                <a:gd name="T40" fmla="*/ 40 w 234"/>
                <a:gd name="T41" fmla="*/ 43 h 63"/>
                <a:gd name="T42" fmla="*/ 47 w 234"/>
                <a:gd name="T43" fmla="*/ 40 h 63"/>
                <a:gd name="T44" fmla="*/ 51 w 234"/>
                <a:gd name="T45" fmla="*/ 38 h 63"/>
                <a:gd name="T46" fmla="*/ 53 w 234"/>
                <a:gd name="T47" fmla="*/ 38 h 63"/>
                <a:gd name="T48" fmla="*/ 61 w 234"/>
                <a:gd name="T49" fmla="*/ 38 h 63"/>
                <a:gd name="T50" fmla="*/ 60 w 234"/>
                <a:gd name="T51" fmla="*/ 33 h 63"/>
                <a:gd name="T52" fmla="*/ 57 w 234"/>
                <a:gd name="T53" fmla="*/ 26 h 63"/>
                <a:gd name="T54" fmla="*/ 73 w 234"/>
                <a:gd name="T55" fmla="*/ 26 h 63"/>
                <a:gd name="T56" fmla="*/ 88 w 234"/>
                <a:gd name="T57" fmla="*/ 26 h 63"/>
                <a:gd name="T58" fmla="*/ 98 w 234"/>
                <a:gd name="T59" fmla="*/ 22 h 63"/>
                <a:gd name="T60" fmla="*/ 110 w 234"/>
                <a:gd name="T61" fmla="*/ 20 h 63"/>
                <a:gd name="T62" fmla="*/ 120 w 234"/>
                <a:gd name="T63" fmla="*/ 18 h 63"/>
                <a:gd name="T64" fmla="*/ 107 w 234"/>
                <a:gd name="T65" fmla="*/ 18 h 63"/>
                <a:gd name="T66" fmla="*/ 80 w 234"/>
                <a:gd name="T67" fmla="*/ 16 h 63"/>
                <a:gd name="T68" fmla="*/ 64 w 234"/>
                <a:gd name="T69" fmla="*/ 13 h 63"/>
                <a:gd name="T70" fmla="*/ 57 w 234"/>
                <a:gd name="T71" fmla="*/ 9 h 63"/>
                <a:gd name="T72" fmla="*/ 83 w 234"/>
                <a:gd name="T73" fmla="*/ 6 h 63"/>
                <a:gd name="T74" fmla="*/ 123 w 234"/>
                <a:gd name="T75" fmla="*/ 6 h 63"/>
                <a:gd name="T76" fmla="*/ 145 w 234"/>
                <a:gd name="T77" fmla="*/ 3 h 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63"/>
                <a:gd name="T119" fmla="*/ 234 w 234"/>
                <a:gd name="T120" fmla="*/ 63 h 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63">
                  <a:moveTo>
                    <a:pt x="155" y="0"/>
                  </a:moveTo>
                  <a:lnTo>
                    <a:pt x="175" y="2"/>
                  </a:lnTo>
                  <a:lnTo>
                    <a:pt x="194" y="3"/>
                  </a:lnTo>
                  <a:lnTo>
                    <a:pt x="214" y="5"/>
                  </a:lnTo>
                  <a:lnTo>
                    <a:pt x="234" y="6"/>
                  </a:lnTo>
                  <a:lnTo>
                    <a:pt x="234" y="8"/>
                  </a:lnTo>
                  <a:lnTo>
                    <a:pt x="232" y="9"/>
                  </a:lnTo>
                  <a:lnTo>
                    <a:pt x="211" y="12"/>
                  </a:lnTo>
                  <a:lnTo>
                    <a:pt x="194" y="16"/>
                  </a:lnTo>
                  <a:lnTo>
                    <a:pt x="180" y="20"/>
                  </a:lnTo>
                  <a:lnTo>
                    <a:pt x="161" y="26"/>
                  </a:lnTo>
                  <a:lnTo>
                    <a:pt x="145" y="28"/>
                  </a:lnTo>
                  <a:lnTo>
                    <a:pt x="130" y="29"/>
                  </a:lnTo>
                  <a:lnTo>
                    <a:pt x="114" y="30"/>
                  </a:lnTo>
                  <a:lnTo>
                    <a:pt x="100" y="32"/>
                  </a:lnTo>
                  <a:lnTo>
                    <a:pt x="100" y="33"/>
                  </a:lnTo>
                  <a:lnTo>
                    <a:pt x="104" y="35"/>
                  </a:lnTo>
                  <a:lnTo>
                    <a:pt x="108" y="35"/>
                  </a:lnTo>
                  <a:lnTo>
                    <a:pt x="108" y="39"/>
                  </a:lnTo>
                  <a:lnTo>
                    <a:pt x="108" y="42"/>
                  </a:lnTo>
                  <a:lnTo>
                    <a:pt x="107" y="42"/>
                  </a:lnTo>
                  <a:lnTo>
                    <a:pt x="105" y="42"/>
                  </a:lnTo>
                  <a:lnTo>
                    <a:pt x="93" y="45"/>
                  </a:lnTo>
                  <a:lnTo>
                    <a:pt x="78" y="48"/>
                  </a:lnTo>
                  <a:lnTo>
                    <a:pt x="71" y="56"/>
                  </a:lnTo>
                  <a:lnTo>
                    <a:pt x="63" y="63"/>
                  </a:lnTo>
                  <a:lnTo>
                    <a:pt x="53" y="63"/>
                  </a:lnTo>
                  <a:lnTo>
                    <a:pt x="33" y="60"/>
                  </a:lnTo>
                  <a:lnTo>
                    <a:pt x="13" y="59"/>
                  </a:lnTo>
                  <a:lnTo>
                    <a:pt x="1" y="58"/>
                  </a:lnTo>
                  <a:lnTo>
                    <a:pt x="0" y="56"/>
                  </a:lnTo>
                  <a:lnTo>
                    <a:pt x="0" y="55"/>
                  </a:lnTo>
                  <a:lnTo>
                    <a:pt x="0" y="53"/>
                  </a:lnTo>
                  <a:lnTo>
                    <a:pt x="11" y="53"/>
                  </a:lnTo>
                  <a:lnTo>
                    <a:pt x="24" y="52"/>
                  </a:lnTo>
                  <a:lnTo>
                    <a:pt x="30" y="50"/>
                  </a:lnTo>
                  <a:lnTo>
                    <a:pt x="35" y="49"/>
                  </a:lnTo>
                  <a:lnTo>
                    <a:pt x="38" y="46"/>
                  </a:lnTo>
                  <a:lnTo>
                    <a:pt x="40" y="43"/>
                  </a:lnTo>
                  <a:lnTo>
                    <a:pt x="40" y="42"/>
                  </a:lnTo>
                  <a:lnTo>
                    <a:pt x="47" y="40"/>
                  </a:lnTo>
                  <a:lnTo>
                    <a:pt x="55" y="39"/>
                  </a:lnTo>
                  <a:lnTo>
                    <a:pt x="51" y="38"/>
                  </a:lnTo>
                  <a:lnTo>
                    <a:pt x="47" y="36"/>
                  </a:lnTo>
                  <a:lnTo>
                    <a:pt x="53" y="38"/>
                  </a:lnTo>
                  <a:lnTo>
                    <a:pt x="57" y="38"/>
                  </a:lnTo>
                  <a:lnTo>
                    <a:pt x="61" y="38"/>
                  </a:lnTo>
                  <a:lnTo>
                    <a:pt x="64" y="36"/>
                  </a:lnTo>
                  <a:lnTo>
                    <a:pt x="60" y="33"/>
                  </a:lnTo>
                  <a:lnTo>
                    <a:pt x="57" y="29"/>
                  </a:lnTo>
                  <a:lnTo>
                    <a:pt x="57" y="26"/>
                  </a:lnTo>
                  <a:lnTo>
                    <a:pt x="58" y="23"/>
                  </a:lnTo>
                  <a:lnTo>
                    <a:pt x="73" y="26"/>
                  </a:lnTo>
                  <a:lnTo>
                    <a:pt x="85" y="30"/>
                  </a:lnTo>
                  <a:lnTo>
                    <a:pt x="88" y="26"/>
                  </a:lnTo>
                  <a:lnTo>
                    <a:pt x="93" y="25"/>
                  </a:lnTo>
                  <a:lnTo>
                    <a:pt x="98" y="22"/>
                  </a:lnTo>
                  <a:lnTo>
                    <a:pt x="104" y="22"/>
                  </a:lnTo>
                  <a:lnTo>
                    <a:pt x="110" y="20"/>
                  </a:lnTo>
                  <a:lnTo>
                    <a:pt x="115" y="19"/>
                  </a:lnTo>
                  <a:lnTo>
                    <a:pt x="120" y="18"/>
                  </a:lnTo>
                  <a:lnTo>
                    <a:pt x="124" y="15"/>
                  </a:lnTo>
                  <a:lnTo>
                    <a:pt x="107" y="18"/>
                  </a:lnTo>
                  <a:lnTo>
                    <a:pt x="90" y="18"/>
                  </a:lnTo>
                  <a:lnTo>
                    <a:pt x="80" y="16"/>
                  </a:lnTo>
                  <a:lnTo>
                    <a:pt x="73" y="15"/>
                  </a:lnTo>
                  <a:lnTo>
                    <a:pt x="64" y="13"/>
                  </a:lnTo>
                  <a:lnTo>
                    <a:pt x="57" y="10"/>
                  </a:lnTo>
                  <a:lnTo>
                    <a:pt x="57" y="9"/>
                  </a:lnTo>
                  <a:lnTo>
                    <a:pt x="58" y="8"/>
                  </a:lnTo>
                  <a:lnTo>
                    <a:pt x="83" y="6"/>
                  </a:lnTo>
                  <a:lnTo>
                    <a:pt x="110" y="6"/>
                  </a:lnTo>
                  <a:lnTo>
                    <a:pt x="123" y="6"/>
                  </a:lnTo>
                  <a:lnTo>
                    <a:pt x="134" y="6"/>
                  </a:lnTo>
                  <a:lnTo>
                    <a:pt x="145" y="3"/>
                  </a:lnTo>
                  <a:lnTo>
                    <a:pt x="15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 name="Freeform 436"/>
            <p:cNvSpPr>
              <a:spLocks/>
            </p:cNvSpPr>
            <p:nvPr/>
          </p:nvSpPr>
          <p:spPr bwMode="auto">
            <a:xfrm>
              <a:off x="4565" y="2328"/>
              <a:ext cx="64" cy="23"/>
            </a:xfrm>
            <a:custGeom>
              <a:avLst/>
              <a:gdLst>
                <a:gd name="T0" fmla="*/ 0 w 64"/>
                <a:gd name="T1" fmla="*/ 12 h 23"/>
                <a:gd name="T2" fmla="*/ 0 w 64"/>
                <a:gd name="T3" fmla="*/ 6 h 23"/>
                <a:gd name="T4" fmla="*/ 0 w 64"/>
                <a:gd name="T5" fmla="*/ 0 h 23"/>
                <a:gd name="T6" fmla="*/ 16 w 64"/>
                <a:gd name="T7" fmla="*/ 0 h 23"/>
                <a:gd name="T8" fmla="*/ 34 w 64"/>
                <a:gd name="T9" fmla="*/ 2 h 23"/>
                <a:gd name="T10" fmla="*/ 49 w 64"/>
                <a:gd name="T11" fmla="*/ 10 h 23"/>
                <a:gd name="T12" fmla="*/ 64 w 64"/>
                <a:gd name="T13" fmla="*/ 17 h 23"/>
                <a:gd name="T14" fmla="*/ 64 w 64"/>
                <a:gd name="T15" fmla="*/ 20 h 23"/>
                <a:gd name="T16" fmla="*/ 64 w 64"/>
                <a:gd name="T17" fmla="*/ 23 h 23"/>
                <a:gd name="T18" fmla="*/ 61 w 64"/>
                <a:gd name="T19" fmla="*/ 23 h 23"/>
                <a:gd name="T20" fmla="*/ 57 w 64"/>
                <a:gd name="T21" fmla="*/ 23 h 23"/>
                <a:gd name="T22" fmla="*/ 44 w 64"/>
                <a:gd name="T23" fmla="*/ 20 h 23"/>
                <a:gd name="T24" fmla="*/ 29 w 64"/>
                <a:gd name="T25" fmla="*/ 16 h 23"/>
                <a:gd name="T26" fmla="*/ 11 w 64"/>
                <a:gd name="T27" fmla="*/ 13 h 23"/>
                <a:gd name="T28" fmla="*/ 0 w 64"/>
                <a:gd name="T29" fmla="*/ 12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23"/>
                <a:gd name="T47" fmla="*/ 64 w 64"/>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23">
                  <a:moveTo>
                    <a:pt x="0" y="12"/>
                  </a:moveTo>
                  <a:lnTo>
                    <a:pt x="0" y="6"/>
                  </a:lnTo>
                  <a:lnTo>
                    <a:pt x="0" y="0"/>
                  </a:lnTo>
                  <a:lnTo>
                    <a:pt x="16" y="0"/>
                  </a:lnTo>
                  <a:lnTo>
                    <a:pt x="34" y="2"/>
                  </a:lnTo>
                  <a:lnTo>
                    <a:pt x="49" y="10"/>
                  </a:lnTo>
                  <a:lnTo>
                    <a:pt x="64" y="17"/>
                  </a:lnTo>
                  <a:lnTo>
                    <a:pt x="64" y="20"/>
                  </a:lnTo>
                  <a:lnTo>
                    <a:pt x="64" y="23"/>
                  </a:lnTo>
                  <a:lnTo>
                    <a:pt x="61" y="23"/>
                  </a:lnTo>
                  <a:lnTo>
                    <a:pt x="57" y="23"/>
                  </a:lnTo>
                  <a:lnTo>
                    <a:pt x="44" y="20"/>
                  </a:lnTo>
                  <a:lnTo>
                    <a:pt x="29" y="16"/>
                  </a:lnTo>
                  <a:lnTo>
                    <a:pt x="11" y="13"/>
                  </a:lnTo>
                  <a:lnTo>
                    <a:pt x="0" y="12"/>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 name="Freeform 437"/>
            <p:cNvSpPr>
              <a:spLocks/>
            </p:cNvSpPr>
            <p:nvPr/>
          </p:nvSpPr>
          <p:spPr bwMode="auto">
            <a:xfrm>
              <a:off x="3250" y="2330"/>
              <a:ext cx="70" cy="27"/>
            </a:xfrm>
            <a:custGeom>
              <a:avLst/>
              <a:gdLst>
                <a:gd name="T0" fmla="*/ 33 w 70"/>
                <a:gd name="T1" fmla="*/ 0 h 27"/>
                <a:gd name="T2" fmla="*/ 39 w 70"/>
                <a:gd name="T3" fmla="*/ 0 h 27"/>
                <a:gd name="T4" fmla="*/ 46 w 70"/>
                <a:gd name="T5" fmla="*/ 1 h 27"/>
                <a:gd name="T6" fmla="*/ 51 w 70"/>
                <a:gd name="T7" fmla="*/ 3 h 27"/>
                <a:gd name="T8" fmla="*/ 56 w 70"/>
                <a:gd name="T9" fmla="*/ 5 h 27"/>
                <a:gd name="T10" fmla="*/ 61 w 70"/>
                <a:gd name="T11" fmla="*/ 8 h 27"/>
                <a:gd name="T12" fmla="*/ 64 w 70"/>
                <a:gd name="T13" fmla="*/ 11 h 27"/>
                <a:gd name="T14" fmla="*/ 67 w 70"/>
                <a:gd name="T15" fmla="*/ 15 h 27"/>
                <a:gd name="T16" fmla="*/ 70 w 70"/>
                <a:gd name="T17" fmla="*/ 20 h 27"/>
                <a:gd name="T18" fmla="*/ 69 w 70"/>
                <a:gd name="T19" fmla="*/ 20 h 27"/>
                <a:gd name="T20" fmla="*/ 67 w 70"/>
                <a:gd name="T21" fmla="*/ 20 h 27"/>
                <a:gd name="T22" fmla="*/ 56 w 70"/>
                <a:gd name="T23" fmla="*/ 24 h 27"/>
                <a:gd name="T24" fmla="*/ 43 w 70"/>
                <a:gd name="T25" fmla="*/ 25 h 27"/>
                <a:gd name="T26" fmla="*/ 31 w 70"/>
                <a:gd name="T27" fmla="*/ 27 h 27"/>
                <a:gd name="T28" fmla="*/ 24 w 70"/>
                <a:gd name="T29" fmla="*/ 27 h 27"/>
                <a:gd name="T30" fmla="*/ 17 w 70"/>
                <a:gd name="T31" fmla="*/ 25 h 27"/>
                <a:gd name="T32" fmla="*/ 10 w 70"/>
                <a:gd name="T33" fmla="*/ 21 h 27"/>
                <a:gd name="T34" fmla="*/ 4 w 70"/>
                <a:gd name="T35" fmla="*/ 17 h 27"/>
                <a:gd name="T36" fmla="*/ 0 w 70"/>
                <a:gd name="T37" fmla="*/ 11 h 27"/>
                <a:gd name="T38" fmla="*/ 9 w 70"/>
                <a:gd name="T39" fmla="*/ 11 h 27"/>
                <a:gd name="T40" fmla="*/ 17 w 70"/>
                <a:gd name="T41" fmla="*/ 8 h 27"/>
                <a:gd name="T42" fmla="*/ 26 w 70"/>
                <a:gd name="T43" fmla="*/ 4 h 27"/>
                <a:gd name="T44" fmla="*/ 33 w 70"/>
                <a:gd name="T45" fmla="*/ 0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27"/>
                <a:gd name="T71" fmla="*/ 70 w 70"/>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27">
                  <a:moveTo>
                    <a:pt x="33" y="0"/>
                  </a:moveTo>
                  <a:lnTo>
                    <a:pt x="39" y="0"/>
                  </a:lnTo>
                  <a:lnTo>
                    <a:pt x="46" y="1"/>
                  </a:lnTo>
                  <a:lnTo>
                    <a:pt x="51" y="3"/>
                  </a:lnTo>
                  <a:lnTo>
                    <a:pt x="56" y="5"/>
                  </a:lnTo>
                  <a:lnTo>
                    <a:pt x="61" y="8"/>
                  </a:lnTo>
                  <a:lnTo>
                    <a:pt x="64" y="11"/>
                  </a:lnTo>
                  <a:lnTo>
                    <a:pt x="67" y="15"/>
                  </a:lnTo>
                  <a:lnTo>
                    <a:pt x="70" y="20"/>
                  </a:lnTo>
                  <a:lnTo>
                    <a:pt x="69" y="20"/>
                  </a:lnTo>
                  <a:lnTo>
                    <a:pt x="67" y="20"/>
                  </a:lnTo>
                  <a:lnTo>
                    <a:pt x="56" y="24"/>
                  </a:lnTo>
                  <a:lnTo>
                    <a:pt x="43" y="25"/>
                  </a:lnTo>
                  <a:lnTo>
                    <a:pt x="31" y="27"/>
                  </a:lnTo>
                  <a:lnTo>
                    <a:pt x="24" y="27"/>
                  </a:lnTo>
                  <a:lnTo>
                    <a:pt x="17" y="25"/>
                  </a:lnTo>
                  <a:lnTo>
                    <a:pt x="10" y="21"/>
                  </a:lnTo>
                  <a:lnTo>
                    <a:pt x="4" y="17"/>
                  </a:lnTo>
                  <a:lnTo>
                    <a:pt x="0" y="11"/>
                  </a:lnTo>
                  <a:lnTo>
                    <a:pt x="9" y="11"/>
                  </a:lnTo>
                  <a:lnTo>
                    <a:pt x="17" y="8"/>
                  </a:lnTo>
                  <a:lnTo>
                    <a:pt x="26" y="4"/>
                  </a:lnTo>
                  <a:lnTo>
                    <a:pt x="3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8" name="Freeform 438"/>
            <p:cNvSpPr>
              <a:spLocks/>
            </p:cNvSpPr>
            <p:nvPr/>
          </p:nvSpPr>
          <p:spPr bwMode="auto">
            <a:xfrm>
              <a:off x="4062" y="2338"/>
              <a:ext cx="3" cy="1"/>
            </a:xfrm>
            <a:custGeom>
              <a:avLst/>
              <a:gdLst>
                <a:gd name="T0" fmla="*/ 0 w 3"/>
                <a:gd name="T1" fmla="*/ 0 h 1"/>
                <a:gd name="T2" fmla="*/ 2 w 3"/>
                <a:gd name="T3" fmla="*/ 0 h 1"/>
                <a:gd name="T4" fmla="*/ 3 w 3"/>
                <a:gd name="T5" fmla="*/ 0 h 1"/>
                <a:gd name="T6" fmla="*/ 2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0"/>
                  </a:lnTo>
                  <a:lnTo>
                    <a:pt x="2" y="0"/>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9" name="Freeform 439"/>
            <p:cNvSpPr>
              <a:spLocks/>
            </p:cNvSpPr>
            <p:nvPr/>
          </p:nvSpPr>
          <p:spPr bwMode="auto">
            <a:xfrm>
              <a:off x="4070" y="2338"/>
              <a:ext cx="48" cy="12"/>
            </a:xfrm>
            <a:custGeom>
              <a:avLst/>
              <a:gdLst>
                <a:gd name="T0" fmla="*/ 0 w 48"/>
                <a:gd name="T1" fmla="*/ 0 h 12"/>
                <a:gd name="T2" fmla="*/ 11 w 48"/>
                <a:gd name="T3" fmla="*/ 0 h 12"/>
                <a:gd name="T4" fmla="*/ 24 w 48"/>
                <a:gd name="T5" fmla="*/ 2 h 12"/>
                <a:gd name="T6" fmla="*/ 35 w 48"/>
                <a:gd name="T7" fmla="*/ 2 h 12"/>
                <a:gd name="T8" fmla="*/ 48 w 48"/>
                <a:gd name="T9" fmla="*/ 2 h 12"/>
                <a:gd name="T10" fmla="*/ 48 w 48"/>
                <a:gd name="T11" fmla="*/ 3 h 12"/>
                <a:gd name="T12" fmla="*/ 48 w 48"/>
                <a:gd name="T13" fmla="*/ 3 h 12"/>
                <a:gd name="T14" fmla="*/ 48 w 48"/>
                <a:gd name="T15" fmla="*/ 5 h 12"/>
                <a:gd name="T16" fmla="*/ 48 w 48"/>
                <a:gd name="T17" fmla="*/ 6 h 12"/>
                <a:gd name="T18" fmla="*/ 40 w 48"/>
                <a:gd name="T19" fmla="*/ 9 h 12"/>
                <a:gd name="T20" fmla="*/ 30 w 48"/>
                <a:gd name="T21" fmla="*/ 12 h 12"/>
                <a:gd name="T22" fmla="*/ 20 w 48"/>
                <a:gd name="T23" fmla="*/ 12 h 12"/>
                <a:gd name="T24" fmla="*/ 8 w 48"/>
                <a:gd name="T25" fmla="*/ 10 h 12"/>
                <a:gd name="T26" fmla="*/ 4 w 48"/>
                <a:gd name="T27" fmla="*/ 6 h 12"/>
                <a:gd name="T28" fmla="*/ 0 w 48"/>
                <a:gd name="T29" fmla="*/ 0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12"/>
                <a:gd name="T47" fmla="*/ 48 w 48"/>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12">
                  <a:moveTo>
                    <a:pt x="0" y="0"/>
                  </a:moveTo>
                  <a:lnTo>
                    <a:pt x="11" y="0"/>
                  </a:lnTo>
                  <a:lnTo>
                    <a:pt x="24" y="2"/>
                  </a:lnTo>
                  <a:lnTo>
                    <a:pt x="35" y="2"/>
                  </a:lnTo>
                  <a:lnTo>
                    <a:pt x="48" y="2"/>
                  </a:lnTo>
                  <a:lnTo>
                    <a:pt x="48" y="3"/>
                  </a:lnTo>
                  <a:lnTo>
                    <a:pt x="48" y="5"/>
                  </a:lnTo>
                  <a:lnTo>
                    <a:pt x="48" y="6"/>
                  </a:lnTo>
                  <a:lnTo>
                    <a:pt x="40" y="9"/>
                  </a:lnTo>
                  <a:lnTo>
                    <a:pt x="30" y="12"/>
                  </a:lnTo>
                  <a:lnTo>
                    <a:pt x="20" y="12"/>
                  </a:lnTo>
                  <a:lnTo>
                    <a:pt x="8" y="10"/>
                  </a:lnTo>
                  <a:lnTo>
                    <a:pt x="4" y="6"/>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0" name="Freeform 440"/>
            <p:cNvSpPr>
              <a:spLocks/>
            </p:cNvSpPr>
            <p:nvPr/>
          </p:nvSpPr>
          <p:spPr bwMode="auto">
            <a:xfrm>
              <a:off x="3177" y="2344"/>
              <a:ext cx="36" cy="14"/>
            </a:xfrm>
            <a:custGeom>
              <a:avLst/>
              <a:gdLst>
                <a:gd name="T0" fmla="*/ 19 w 36"/>
                <a:gd name="T1" fmla="*/ 0 h 14"/>
                <a:gd name="T2" fmla="*/ 27 w 36"/>
                <a:gd name="T3" fmla="*/ 3 h 14"/>
                <a:gd name="T4" fmla="*/ 36 w 36"/>
                <a:gd name="T5" fmla="*/ 4 h 14"/>
                <a:gd name="T6" fmla="*/ 36 w 36"/>
                <a:gd name="T7" fmla="*/ 6 h 14"/>
                <a:gd name="T8" fmla="*/ 36 w 36"/>
                <a:gd name="T9" fmla="*/ 6 h 14"/>
                <a:gd name="T10" fmla="*/ 34 w 36"/>
                <a:gd name="T11" fmla="*/ 9 h 14"/>
                <a:gd name="T12" fmla="*/ 34 w 36"/>
                <a:gd name="T13" fmla="*/ 11 h 14"/>
                <a:gd name="T14" fmla="*/ 30 w 36"/>
                <a:gd name="T15" fmla="*/ 13 h 14"/>
                <a:gd name="T16" fmla="*/ 26 w 36"/>
                <a:gd name="T17" fmla="*/ 14 h 14"/>
                <a:gd name="T18" fmla="*/ 13 w 36"/>
                <a:gd name="T19" fmla="*/ 11 h 14"/>
                <a:gd name="T20" fmla="*/ 0 w 36"/>
                <a:gd name="T21" fmla="*/ 9 h 14"/>
                <a:gd name="T22" fmla="*/ 9 w 36"/>
                <a:gd name="T23" fmla="*/ 4 h 14"/>
                <a:gd name="T24" fmla="*/ 19 w 36"/>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4"/>
                <a:gd name="T41" fmla="*/ 36 w 36"/>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4">
                  <a:moveTo>
                    <a:pt x="19" y="0"/>
                  </a:moveTo>
                  <a:lnTo>
                    <a:pt x="27" y="3"/>
                  </a:lnTo>
                  <a:lnTo>
                    <a:pt x="36" y="4"/>
                  </a:lnTo>
                  <a:lnTo>
                    <a:pt x="36" y="6"/>
                  </a:lnTo>
                  <a:lnTo>
                    <a:pt x="34" y="9"/>
                  </a:lnTo>
                  <a:lnTo>
                    <a:pt x="34" y="11"/>
                  </a:lnTo>
                  <a:lnTo>
                    <a:pt x="30" y="13"/>
                  </a:lnTo>
                  <a:lnTo>
                    <a:pt x="26" y="14"/>
                  </a:lnTo>
                  <a:lnTo>
                    <a:pt x="13" y="11"/>
                  </a:lnTo>
                  <a:lnTo>
                    <a:pt x="0" y="9"/>
                  </a:lnTo>
                  <a:lnTo>
                    <a:pt x="9" y="4"/>
                  </a:lnTo>
                  <a:lnTo>
                    <a:pt x="1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1" name="Freeform 441"/>
            <p:cNvSpPr>
              <a:spLocks/>
            </p:cNvSpPr>
            <p:nvPr/>
          </p:nvSpPr>
          <p:spPr bwMode="auto">
            <a:xfrm>
              <a:off x="4005" y="2344"/>
              <a:ext cx="63" cy="31"/>
            </a:xfrm>
            <a:custGeom>
              <a:avLst/>
              <a:gdLst>
                <a:gd name="T0" fmla="*/ 0 w 63"/>
                <a:gd name="T1" fmla="*/ 0 h 31"/>
                <a:gd name="T2" fmla="*/ 13 w 63"/>
                <a:gd name="T3" fmla="*/ 1 h 31"/>
                <a:gd name="T4" fmla="*/ 30 w 63"/>
                <a:gd name="T5" fmla="*/ 1 h 31"/>
                <a:gd name="T6" fmla="*/ 47 w 63"/>
                <a:gd name="T7" fmla="*/ 3 h 31"/>
                <a:gd name="T8" fmla="*/ 59 w 63"/>
                <a:gd name="T9" fmla="*/ 4 h 31"/>
                <a:gd name="T10" fmla="*/ 60 w 63"/>
                <a:gd name="T11" fmla="*/ 6 h 31"/>
                <a:gd name="T12" fmla="*/ 63 w 63"/>
                <a:gd name="T13" fmla="*/ 7 h 31"/>
                <a:gd name="T14" fmla="*/ 63 w 63"/>
                <a:gd name="T15" fmla="*/ 9 h 31"/>
                <a:gd name="T16" fmla="*/ 63 w 63"/>
                <a:gd name="T17" fmla="*/ 10 h 31"/>
                <a:gd name="T18" fmla="*/ 52 w 63"/>
                <a:gd name="T19" fmla="*/ 21 h 31"/>
                <a:gd name="T20" fmla="*/ 40 w 63"/>
                <a:gd name="T21" fmla="*/ 31 h 31"/>
                <a:gd name="T22" fmla="*/ 36 w 63"/>
                <a:gd name="T23" fmla="*/ 30 h 31"/>
                <a:gd name="T24" fmla="*/ 32 w 63"/>
                <a:gd name="T25" fmla="*/ 30 h 31"/>
                <a:gd name="T26" fmla="*/ 25 w 63"/>
                <a:gd name="T27" fmla="*/ 24 h 31"/>
                <a:gd name="T28" fmla="*/ 15 w 63"/>
                <a:gd name="T29" fmla="*/ 17 h 31"/>
                <a:gd name="T30" fmla="*/ 5 w 63"/>
                <a:gd name="T31" fmla="*/ 7 h 31"/>
                <a:gd name="T32" fmla="*/ 0 w 63"/>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31"/>
                <a:gd name="T53" fmla="*/ 63 w 63"/>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31">
                  <a:moveTo>
                    <a:pt x="0" y="0"/>
                  </a:moveTo>
                  <a:lnTo>
                    <a:pt x="13" y="1"/>
                  </a:lnTo>
                  <a:lnTo>
                    <a:pt x="30" y="1"/>
                  </a:lnTo>
                  <a:lnTo>
                    <a:pt x="47" y="3"/>
                  </a:lnTo>
                  <a:lnTo>
                    <a:pt x="59" y="4"/>
                  </a:lnTo>
                  <a:lnTo>
                    <a:pt x="60" y="6"/>
                  </a:lnTo>
                  <a:lnTo>
                    <a:pt x="63" y="7"/>
                  </a:lnTo>
                  <a:lnTo>
                    <a:pt x="63" y="9"/>
                  </a:lnTo>
                  <a:lnTo>
                    <a:pt x="63" y="10"/>
                  </a:lnTo>
                  <a:lnTo>
                    <a:pt x="52" y="21"/>
                  </a:lnTo>
                  <a:lnTo>
                    <a:pt x="40" y="31"/>
                  </a:lnTo>
                  <a:lnTo>
                    <a:pt x="36" y="30"/>
                  </a:lnTo>
                  <a:lnTo>
                    <a:pt x="32" y="30"/>
                  </a:lnTo>
                  <a:lnTo>
                    <a:pt x="25" y="24"/>
                  </a:lnTo>
                  <a:lnTo>
                    <a:pt x="15" y="17"/>
                  </a:lnTo>
                  <a:lnTo>
                    <a:pt x="5" y="7"/>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2" name="Freeform 442"/>
            <p:cNvSpPr>
              <a:spLocks/>
            </p:cNvSpPr>
            <p:nvPr/>
          </p:nvSpPr>
          <p:spPr bwMode="auto">
            <a:xfrm>
              <a:off x="3224" y="2347"/>
              <a:ext cx="20" cy="16"/>
            </a:xfrm>
            <a:custGeom>
              <a:avLst/>
              <a:gdLst>
                <a:gd name="T0" fmla="*/ 6 w 20"/>
                <a:gd name="T1" fmla="*/ 0 h 16"/>
                <a:gd name="T2" fmla="*/ 7 w 20"/>
                <a:gd name="T3" fmla="*/ 0 h 16"/>
                <a:gd name="T4" fmla="*/ 10 w 20"/>
                <a:gd name="T5" fmla="*/ 0 h 16"/>
                <a:gd name="T6" fmla="*/ 16 w 20"/>
                <a:gd name="T7" fmla="*/ 7 h 16"/>
                <a:gd name="T8" fmla="*/ 20 w 20"/>
                <a:gd name="T9" fmla="*/ 13 h 16"/>
                <a:gd name="T10" fmla="*/ 20 w 20"/>
                <a:gd name="T11" fmla="*/ 14 h 16"/>
                <a:gd name="T12" fmla="*/ 19 w 20"/>
                <a:gd name="T13" fmla="*/ 16 h 16"/>
                <a:gd name="T14" fmla="*/ 12 w 20"/>
                <a:gd name="T15" fmla="*/ 16 h 16"/>
                <a:gd name="T16" fmla="*/ 6 w 20"/>
                <a:gd name="T17" fmla="*/ 14 h 16"/>
                <a:gd name="T18" fmla="*/ 2 w 20"/>
                <a:gd name="T19" fmla="*/ 11 h 16"/>
                <a:gd name="T20" fmla="*/ 0 w 20"/>
                <a:gd name="T21" fmla="*/ 4 h 16"/>
                <a:gd name="T22" fmla="*/ 3 w 20"/>
                <a:gd name="T23" fmla="*/ 3 h 16"/>
                <a:gd name="T24" fmla="*/ 6 w 20"/>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6"/>
                <a:gd name="T41" fmla="*/ 20 w 20"/>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6">
                  <a:moveTo>
                    <a:pt x="6" y="0"/>
                  </a:moveTo>
                  <a:lnTo>
                    <a:pt x="7" y="0"/>
                  </a:lnTo>
                  <a:lnTo>
                    <a:pt x="10" y="0"/>
                  </a:lnTo>
                  <a:lnTo>
                    <a:pt x="16" y="7"/>
                  </a:lnTo>
                  <a:lnTo>
                    <a:pt x="20" y="13"/>
                  </a:lnTo>
                  <a:lnTo>
                    <a:pt x="20" y="14"/>
                  </a:lnTo>
                  <a:lnTo>
                    <a:pt x="19" y="16"/>
                  </a:lnTo>
                  <a:lnTo>
                    <a:pt x="12" y="16"/>
                  </a:lnTo>
                  <a:lnTo>
                    <a:pt x="6" y="14"/>
                  </a:lnTo>
                  <a:lnTo>
                    <a:pt x="2" y="11"/>
                  </a:lnTo>
                  <a:lnTo>
                    <a:pt x="0" y="4"/>
                  </a:lnTo>
                  <a:lnTo>
                    <a:pt x="3" y="3"/>
                  </a:lnTo>
                  <a:lnTo>
                    <a:pt x="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3" name="Freeform 443"/>
            <p:cNvSpPr>
              <a:spLocks/>
            </p:cNvSpPr>
            <p:nvPr/>
          </p:nvSpPr>
          <p:spPr bwMode="auto">
            <a:xfrm>
              <a:off x="3104" y="2350"/>
              <a:ext cx="36" cy="17"/>
            </a:xfrm>
            <a:custGeom>
              <a:avLst/>
              <a:gdLst>
                <a:gd name="T0" fmla="*/ 19 w 36"/>
                <a:gd name="T1" fmla="*/ 0 h 17"/>
                <a:gd name="T2" fmla="*/ 28 w 36"/>
                <a:gd name="T3" fmla="*/ 1 h 17"/>
                <a:gd name="T4" fmla="*/ 36 w 36"/>
                <a:gd name="T5" fmla="*/ 1 h 17"/>
                <a:gd name="T6" fmla="*/ 36 w 36"/>
                <a:gd name="T7" fmla="*/ 3 h 17"/>
                <a:gd name="T8" fmla="*/ 36 w 36"/>
                <a:gd name="T9" fmla="*/ 3 h 17"/>
                <a:gd name="T10" fmla="*/ 36 w 36"/>
                <a:gd name="T11" fmla="*/ 4 h 17"/>
                <a:gd name="T12" fmla="*/ 36 w 36"/>
                <a:gd name="T13" fmla="*/ 4 h 17"/>
                <a:gd name="T14" fmla="*/ 29 w 36"/>
                <a:gd name="T15" fmla="*/ 10 h 17"/>
                <a:gd name="T16" fmla="*/ 19 w 36"/>
                <a:gd name="T17" fmla="*/ 14 h 17"/>
                <a:gd name="T18" fmla="*/ 15 w 36"/>
                <a:gd name="T19" fmla="*/ 17 h 17"/>
                <a:gd name="T20" fmla="*/ 9 w 36"/>
                <a:gd name="T21" fmla="*/ 17 h 17"/>
                <a:gd name="T22" fmla="*/ 5 w 36"/>
                <a:gd name="T23" fmla="*/ 15 h 17"/>
                <a:gd name="T24" fmla="*/ 0 w 36"/>
                <a:gd name="T25" fmla="*/ 11 h 17"/>
                <a:gd name="T26" fmla="*/ 9 w 36"/>
                <a:gd name="T27" fmla="*/ 5 h 17"/>
                <a:gd name="T28" fmla="*/ 19 w 36"/>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17"/>
                <a:gd name="T47" fmla="*/ 36 w 36"/>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17">
                  <a:moveTo>
                    <a:pt x="19" y="0"/>
                  </a:moveTo>
                  <a:lnTo>
                    <a:pt x="28" y="1"/>
                  </a:lnTo>
                  <a:lnTo>
                    <a:pt x="36" y="1"/>
                  </a:lnTo>
                  <a:lnTo>
                    <a:pt x="36" y="3"/>
                  </a:lnTo>
                  <a:lnTo>
                    <a:pt x="36" y="4"/>
                  </a:lnTo>
                  <a:lnTo>
                    <a:pt x="29" y="10"/>
                  </a:lnTo>
                  <a:lnTo>
                    <a:pt x="19" y="14"/>
                  </a:lnTo>
                  <a:lnTo>
                    <a:pt x="15" y="17"/>
                  </a:lnTo>
                  <a:lnTo>
                    <a:pt x="9" y="17"/>
                  </a:lnTo>
                  <a:lnTo>
                    <a:pt x="5" y="15"/>
                  </a:lnTo>
                  <a:lnTo>
                    <a:pt x="0" y="11"/>
                  </a:lnTo>
                  <a:lnTo>
                    <a:pt x="9" y="5"/>
                  </a:lnTo>
                  <a:lnTo>
                    <a:pt x="1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4" name="Freeform 444"/>
            <p:cNvSpPr>
              <a:spLocks/>
            </p:cNvSpPr>
            <p:nvPr/>
          </p:nvSpPr>
          <p:spPr bwMode="auto">
            <a:xfrm>
              <a:off x="4638" y="2350"/>
              <a:ext cx="34" cy="10"/>
            </a:xfrm>
            <a:custGeom>
              <a:avLst/>
              <a:gdLst>
                <a:gd name="T0" fmla="*/ 34 w 34"/>
                <a:gd name="T1" fmla="*/ 8 h 10"/>
                <a:gd name="T2" fmla="*/ 23 w 34"/>
                <a:gd name="T3" fmla="*/ 10 h 10"/>
                <a:gd name="T4" fmla="*/ 14 w 34"/>
                <a:gd name="T5" fmla="*/ 8 h 10"/>
                <a:gd name="T6" fmla="*/ 7 w 34"/>
                <a:gd name="T7" fmla="*/ 7 h 10"/>
                <a:gd name="T8" fmla="*/ 0 w 34"/>
                <a:gd name="T9" fmla="*/ 1 h 10"/>
                <a:gd name="T10" fmla="*/ 0 w 34"/>
                <a:gd name="T11" fmla="*/ 1 h 10"/>
                <a:gd name="T12" fmla="*/ 0 w 34"/>
                <a:gd name="T13" fmla="*/ 0 h 10"/>
                <a:gd name="T14" fmla="*/ 17 w 34"/>
                <a:gd name="T15" fmla="*/ 1 h 10"/>
                <a:gd name="T16" fmla="*/ 34 w 34"/>
                <a:gd name="T17" fmla="*/ 1 h 10"/>
                <a:gd name="T18" fmla="*/ 34 w 34"/>
                <a:gd name="T19" fmla="*/ 5 h 10"/>
                <a:gd name="T20" fmla="*/ 34 w 34"/>
                <a:gd name="T21" fmla="*/ 8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10"/>
                <a:gd name="T35" fmla="*/ 34 w 34"/>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10">
                  <a:moveTo>
                    <a:pt x="34" y="8"/>
                  </a:moveTo>
                  <a:lnTo>
                    <a:pt x="23" y="10"/>
                  </a:lnTo>
                  <a:lnTo>
                    <a:pt x="14" y="8"/>
                  </a:lnTo>
                  <a:lnTo>
                    <a:pt x="7" y="7"/>
                  </a:lnTo>
                  <a:lnTo>
                    <a:pt x="0" y="1"/>
                  </a:lnTo>
                  <a:lnTo>
                    <a:pt x="0" y="0"/>
                  </a:lnTo>
                  <a:lnTo>
                    <a:pt x="17" y="1"/>
                  </a:lnTo>
                  <a:lnTo>
                    <a:pt x="34" y="1"/>
                  </a:lnTo>
                  <a:lnTo>
                    <a:pt x="34" y="5"/>
                  </a:lnTo>
                  <a:lnTo>
                    <a:pt x="34" y="8"/>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5" name="Freeform 445"/>
            <p:cNvSpPr>
              <a:spLocks/>
            </p:cNvSpPr>
            <p:nvPr/>
          </p:nvSpPr>
          <p:spPr bwMode="auto">
            <a:xfrm>
              <a:off x="3010" y="2358"/>
              <a:ext cx="130" cy="30"/>
            </a:xfrm>
            <a:custGeom>
              <a:avLst/>
              <a:gdLst>
                <a:gd name="T0" fmla="*/ 64 w 130"/>
                <a:gd name="T1" fmla="*/ 0 h 30"/>
                <a:gd name="T2" fmla="*/ 70 w 130"/>
                <a:gd name="T3" fmla="*/ 2 h 30"/>
                <a:gd name="T4" fmla="*/ 74 w 130"/>
                <a:gd name="T5" fmla="*/ 3 h 30"/>
                <a:gd name="T6" fmla="*/ 76 w 130"/>
                <a:gd name="T7" fmla="*/ 12 h 30"/>
                <a:gd name="T8" fmla="*/ 77 w 130"/>
                <a:gd name="T9" fmla="*/ 20 h 30"/>
                <a:gd name="T10" fmla="*/ 79 w 130"/>
                <a:gd name="T11" fmla="*/ 20 h 30"/>
                <a:gd name="T12" fmla="*/ 80 w 130"/>
                <a:gd name="T13" fmla="*/ 22 h 30"/>
                <a:gd name="T14" fmla="*/ 94 w 130"/>
                <a:gd name="T15" fmla="*/ 19 h 30"/>
                <a:gd name="T16" fmla="*/ 104 w 130"/>
                <a:gd name="T17" fmla="*/ 15 h 30"/>
                <a:gd name="T18" fmla="*/ 112 w 130"/>
                <a:gd name="T19" fmla="*/ 15 h 30"/>
                <a:gd name="T20" fmla="*/ 119 w 130"/>
                <a:gd name="T21" fmla="*/ 17 h 30"/>
                <a:gd name="T22" fmla="*/ 124 w 130"/>
                <a:gd name="T23" fmla="*/ 20 h 30"/>
                <a:gd name="T24" fmla="*/ 130 w 130"/>
                <a:gd name="T25" fmla="*/ 23 h 30"/>
                <a:gd name="T26" fmla="*/ 130 w 130"/>
                <a:gd name="T27" fmla="*/ 26 h 30"/>
                <a:gd name="T28" fmla="*/ 129 w 130"/>
                <a:gd name="T29" fmla="*/ 29 h 30"/>
                <a:gd name="T30" fmla="*/ 113 w 130"/>
                <a:gd name="T31" fmla="*/ 29 h 30"/>
                <a:gd name="T32" fmla="*/ 96 w 130"/>
                <a:gd name="T33" fmla="*/ 30 h 30"/>
                <a:gd name="T34" fmla="*/ 94 w 130"/>
                <a:gd name="T35" fmla="*/ 27 h 30"/>
                <a:gd name="T36" fmla="*/ 94 w 130"/>
                <a:gd name="T37" fmla="*/ 26 h 30"/>
                <a:gd name="T38" fmla="*/ 93 w 130"/>
                <a:gd name="T39" fmla="*/ 26 h 30"/>
                <a:gd name="T40" fmla="*/ 90 w 130"/>
                <a:gd name="T41" fmla="*/ 25 h 30"/>
                <a:gd name="T42" fmla="*/ 84 w 130"/>
                <a:gd name="T43" fmla="*/ 27 h 30"/>
                <a:gd name="T44" fmla="*/ 77 w 130"/>
                <a:gd name="T45" fmla="*/ 29 h 30"/>
                <a:gd name="T46" fmla="*/ 70 w 130"/>
                <a:gd name="T47" fmla="*/ 27 h 30"/>
                <a:gd name="T48" fmla="*/ 64 w 130"/>
                <a:gd name="T49" fmla="*/ 26 h 30"/>
                <a:gd name="T50" fmla="*/ 59 w 130"/>
                <a:gd name="T51" fmla="*/ 23 h 30"/>
                <a:gd name="T52" fmla="*/ 53 w 130"/>
                <a:gd name="T53" fmla="*/ 20 h 30"/>
                <a:gd name="T54" fmla="*/ 47 w 130"/>
                <a:gd name="T55" fmla="*/ 19 h 30"/>
                <a:gd name="T56" fmla="*/ 43 w 130"/>
                <a:gd name="T57" fmla="*/ 19 h 30"/>
                <a:gd name="T58" fmla="*/ 42 w 130"/>
                <a:gd name="T59" fmla="*/ 22 h 30"/>
                <a:gd name="T60" fmla="*/ 39 w 130"/>
                <a:gd name="T61" fmla="*/ 25 h 30"/>
                <a:gd name="T62" fmla="*/ 37 w 130"/>
                <a:gd name="T63" fmla="*/ 25 h 30"/>
                <a:gd name="T64" fmla="*/ 32 w 130"/>
                <a:gd name="T65" fmla="*/ 26 h 30"/>
                <a:gd name="T66" fmla="*/ 16 w 130"/>
                <a:gd name="T67" fmla="*/ 22 h 30"/>
                <a:gd name="T68" fmla="*/ 0 w 130"/>
                <a:gd name="T69" fmla="*/ 16 h 30"/>
                <a:gd name="T70" fmla="*/ 12 w 130"/>
                <a:gd name="T71" fmla="*/ 15 h 30"/>
                <a:gd name="T72" fmla="*/ 30 w 130"/>
                <a:gd name="T73" fmla="*/ 10 h 30"/>
                <a:gd name="T74" fmla="*/ 52 w 130"/>
                <a:gd name="T75" fmla="*/ 6 h 30"/>
                <a:gd name="T76" fmla="*/ 64 w 130"/>
                <a:gd name="T77" fmla="*/ 0 h 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0"/>
                <a:gd name="T118" fmla="*/ 0 h 30"/>
                <a:gd name="T119" fmla="*/ 130 w 130"/>
                <a:gd name="T120" fmla="*/ 30 h 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0" h="30">
                  <a:moveTo>
                    <a:pt x="64" y="0"/>
                  </a:moveTo>
                  <a:lnTo>
                    <a:pt x="70" y="2"/>
                  </a:lnTo>
                  <a:lnTo>
                    <a:pt x="74" y="3"/>
                  </a:lnTo>
                  <a:lnTo>
                    <a:pt x="76" y="12"/>
                  </a:lnTo>
                  <a:lnTo>
                    <a:pt x="77" y="20"/>
                  </a:lnTo>
                  <a:lnTo>
                    <a:pt x="79" y="20"/>
                  </a:lnTo>
                  <a:lnTo>
                    <a:pt x="80" y="22"/>
                  </a:lnTo>
                  <a:lnTo>
                    <a:pt x="94" y="19"/>
                  </a:lnTo>
                  <a:lnTo>
                    <a:pt x="104" y="15"/>
                  </a:lnTo>
                  <a:lnTo>
                    <a:pt x="112" y="15"/>
                  </a:lnTo>
                  <a:lnTo>
                    <a:pt x="119" y="17"/>
                  </a:lnTo>
                  <a:lnTo>
                    <a:pt x="124" y="20"/>
                  </a:lnTo>
                  <a:lnTo>
                    <a:pt x="130" y="23"/>
                  </a:lnTo>
                  <a:lnTo>
                    <a:pt x="130" y="26"/>
                  </a:lnTo>
                  <a:lnTo>
                    <a:pt x="129" y="29"/>
                  </a:lnTo>
                  <a:lnTo>
                    <a:pt x="113" y="29"/>
                  </a:lnTo>
                  <a:lnTo>
                    <a:pt x="96" y="30"/>
                  </a:lnTo>
                  <a:lnTo>
                    <a:pt x="94" y="27"/>
                  </a:lnTo>
                  <a:lnTo>
                    <a:pt x="94" y="26"/>
                  </a:lnTo>
                  <a:lnTo>
                    <a:pt x="93" y="26"/>
                  </a:lnTo>
                  <a:lnTo>
                    <a:pt x="90" y="25"/>
                  </a:lnTo>
                  <a:lnTo>
                    <a:pt x="84" y="27"/>
                  </a:lnTo>
                  <a:lnTo>
                    <a:pt x="77" y="29"/>
                  </a:lnTo>
                  <a:lnTo>
                    <a:pt x="70" y="27"/>
                  </a:lnTo>
                  <a:lnTo>
                    <a:pt x="64" y="26"/>
                  </a:lnTo>
                  <a:lnTo>
                    <a:pt x="59" y="23"/>
                  </a:lnTo>
                  <a:lnTo>
                    <a:pt x="53" y="20"/>
                  </a:lnTo>
                  <a:lnTo>
                    <a:pt x="47" y="19"/>
                  </a:lnTo>
                  <a:lnTo>
                    <a:pt x="43" y="19"/>
                  </a:lnTo>
                  <a:lnTo>
                    <a:pt x="42" y="22"/>
                  </a:lnTo>
                  <a:lnTo>
                    <a:pt x="39" y="25"/>
                  </a:lnTo>
                  <a:lnTo>
                    <a:pt x="37" y="25"/>
                  </a:lnTo>
                  <a:lnTo>
                    <a:pt x="32" y="26"/>
                  </a:lnTo>
                  <a:lnTo>
                    <a:pt x="16" y="22"/>
                  </a:lnTo>
                  <a:lnTo>
                    <a:pt x="0" y="16"/>
                  </a:lnTo>
                  <a:lnTo>
                    <a:pt x="12" y="15"/>
                  </a:lnTo>
                  <a:lnTo>
                    <a:pt x="30" y="10"/>
                  </a:lnTo>
                  <a:lnTo>
                    <a:pt x="52" y="6"/>
                  </a:lnTo>
                  <a:lnTo>
                    <a:pt x="6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6" name="Freeform 446"/>
            <p:cNvSpPr>
              <a:spLocks/>
            </p:cNvSpPr>
            <p:nvPr/>
          </p:nvSpPr>
          <p:spPr bwMode="auto">
            <a:xfrm>
              <a:off x="3693" y="2365"/>
              <a:ext cx="1819" cy="1375"/>
            </a:xfrm>
            <a:custGeom>
              <a:avLst/>
              <a:gdLst>
                <a:gd name="T0" fmla="*/ 1369 w 1819"/>
                <a:gd name="T1" fmla="*/ 59 h 1375"/>
                <a:gd name="T2" fmla="*/ 1617 w 1819"/>
                <a:gd name="T3" fmla="*/ 89 h 1375"/>
                <a:gd name="T4" fmla="*/ 1819 w 1819"/>
                <a:gd name="T5" fmla="*/ 136 h 1375"/>
                <a:gd name="T6" fmla="*/ 1784 w 1819"/>
                <a:gd name="T7" fmla="*/ 156 h 1375"/>
                <a:gd name="T8" fmla="*/ 1689 w 1819"/>
                <a:gd name="T9" fmla="*/ 205 h 1375"/>
                <a:gd name="T10" fmla="*/ 1664 w 1819"/>
                <a:gd name="T11" fmla="*/ 247 h 1375"/>
                <a:gd name="T12" fmla="*/ 1624 w 1819"/>
                <a:gd name="T13" fmla="*/ 166 h 1375"/>
                <a:gd name="T14" fmla="*/ 1494 w 1819"/>
                <a:gd name="T15" fmla="*/ 213 h 1375"/>
                <a:gd name="T16" fmla="*/ 1606 w 1819"/>
                <a:gd name="T17" fmla="*/ 316 h 1375"/>
                <a:gd name="T18" fmla="*/ 1573 w 1819"/>
                <a:gd name="T19" fmla="*/ 306 h 1375"/>
                <a:gd name="T20" fmla="*/ 1530 w 1819"/>
                <a:gd name="T21" fmla="*/ 427 h 1375"/>
                <a:gd name="T22" fmla="*/ 1530 w 1819"/>
                <a:gd name="T23" fmla="*/ 473 h 1375"/>
                <a:gd name="T24" fmla="*/ 1436 w 1819"/>
                <a:gd name="T25" fmla="*/ 434 h 1375"/>
                <a:gd name="T26" fmla="*/ 1474 w 1819"/>
                <a:gd name="T27" fmla="*/ 472 h 1375"/>
                <a:gd name="T28" fmla="*/ 1492 w 1819"/>
                <a:gd name="T29" fmla="*/ 556 h 1375"/>
                <a:gd name="T30" fmla="*/ 1433 w 1819"/>
                <a:gd name="T31" fmla="*/ 654 h 1375"/>
                <a:gd name="T32" fmla="*/ 1383 w 1819"/>
                <a:gd name="T33" fmla="*/ 730 h 1375"/>
                <a:gd name="T34" fmla="*/ 1323 w 1819"/>
                <a:gd name="T35" fmla="*/ 774 h 1375"/>
                <a:gd name="T36" fmla="*/ 1333 w 1819"/>
                <a:gd name="T37" fmla="*/ 856 h 1375"/>
                <a:gd name="T38" fmla="*/ 1297 w 1819"/>
                <a:gd name="T39" fmla="*/ 844 h 1375"/>
                <a:gd name="T40" fmla="*/ 1273 w 1819"/>
                <a:gd name="T41" fmla="*/ 737 h 1375"/>
                <a:gd name="T42" fmla="*/ 1198 w 1819"/>
                <a:gd name="T43" fmla="*/ 650 h 1375"/>
                <a:gd name="T44" fmla="*/ 1090 w 1819"/>
                <a:gd name="T45" fmla="*/ 734 h 1375"/>
                <a:gd name="T46" fmla="*/ 993 w 1819"/>
                <a:gd name="T47" fmla="*/ 674 h 1375"/>
                <a:gd name="T48" fmla="*/ 968 w 1819"/>
                <a:gd name="T49" fmla="*/ 646 h 1375"/>
                <a:gd name="T50" fmla="*/ 765 w 1819"/>
                <a:gd name="T51" fmla="*/ 593 h 1375"/>
                <a:gd name="T52" fmla="*/ 791 w 1819"/>
                <a:gd name="T53" fmla="*/ 629 h 1375"/>
                <a:gd name="T54" fmla="*/ 748 w 1819"/>
                <a:gd name="T55" fmla="*/ 751 h 1375"/>
                <a:gd name="T56" fmla="*/ 624 w 1819"/>
                <a:gd name="T57" fmla="*/ 669 h 1375"/>
                <a:gd name="T58" fmla="*/ 551 w 1819"/>
                <a:gd name="T59" fmla="*/ 567 h 1375"/>
                <a:gd name="T60" fmla="*/ 641 w 1819"/>
                <a:gd name="T61" fmla="*/ 744 h 1375"/>
                <a:gd name="T62" fmla="*/ 719 w 1819"/>
                <a:gd name="T63" fmla="*/ 891 h 1375"/>
                <a:gd name="T64" fmla="*/ 641 w 1819"/>
                <a:gd name="T65" fmla="*/ 1095 h 1375"/>
                <a:gd name="T66" fmla="*/ 576 w 1819"/>
                <a:gd name="T67" fmla="*/ 1227 h 1375"/>
                <a:gd name="T68" fmla="*/ 491 w 1819"/>
                <a:gd name="T69" fmla="*/ 1355 h 1375"/>
                <a:gd name="T70" fmla="*/ 332 w 1819"/>
                <a:gd name="T71" fmla="*/ 1183 h 1375"/>
                <a:gd name="T72" fmla="*/ 289 w 1819"/>
                <a:gd name="T73" fmla="*/ 937 h 1375"/>
                <a:gd name="T74" fmla="*/ 162 w 1819"/>
                <a:gd name="T75" fmla="*/ 876 h 1375"/>
                <a:gd name="T76" fmla="*/ 10 w 1819"/>
                <a:gd name="T77" fmla="*/ 763 h 1375"/>
                <a:gd name="T78" fmla="*/ 42 w 1819"/>
                <a:gd name="T79" fmla="*/ 597 h 1375"/>
                <a:gd name="T80" fmla="*/ 135 w 1819"/>
                <a:gd name="T81" fmla="*/ 483 h 1375"/>
                <a:gd name="T82" fmla="*/ 181 w 1819"/>
                <a:gd name="T83" fmla="*/ 382 h 1375"/>
                <a:gd name="T84" fmla="*/ 184 w 1819"/>
                <a:gd name="T85" fmla="*/ 310 h 1375"/>
                <a:gd name="T86" fmla="*/ 311 w 1819"/>
                <a:gd name="T87" fmla="*/ 226 h 1375"/>
                <a:gd name="T88" fmla="*/ 399 w 1819"/>
                <a:gd name="T89" fmla="*/ 245 h 1375"/>
                <a:gd name="T90" fmla="*/ 471 w 1819"/>
                <a:gd name="T91" fmla="*/ 182 h 1375"/>
                <a:gd name="T92" fmla="*/ 428 w 1819"/>
                <a:gd name="T93" fmla="*/ 119 h 1375"/>
                <a:gd name="T94" fmla="*/ 361 w 1819"/>
                <a:gd name="T95" fmla="*/ 223 h 1375"/>
                <a:gd name="T96" fmla="*/ 285 w 1819"/>
                <a:gd name="T97" fmla="*/ 205 h 1375"/>
                <a:gd name="T98" fmla="*/ 374 w 1819"/>
                <a:gd name="T99" fmla="*/ 79 h 1375"/>
                <a:gd name="T100" fmla="*/ 562 w 1819"/>
                <a:gd name="T101" fmla="*/ 116 h 1375"/>
                <a:gd name="T102" fmla="*/ 549 w 1819"/>
                <a:gd name="T103" fmla="*/ 132 h 1375"/>
                <a:gd name="T104" fmla="*/ 599 w 1819"/>
                <a:gd name="T105" fmla="*/ 110 h 1375"/>
                <a:gd name="T106" fmla="*/ 696 w 1819"/>
                <a:gd name="T107" fmla="*/ 70 h 1375"/>
                <a:gd name="T108" fmla="*/ 799 w 1819"/>
                <a:gd name="T109" fmla="*/ 63 h 1375"/>
                <a:gd name="T110" fmla="*/ 846 w 1819"/>
                <a:gd name="T111" fmla="*/ 90 h 1375"/>
                <a:gd name="T112" fmla="*/ 836 w 1819"/>
                <a:gd name="T113" fmla="*/ 65 h 1375"/>
                <a:gd name="T114" fmla="*/ 849 w 1819"/>
                <a:gd name="T115" fmla="*/ 36 h 1375"/>
                <a:gd name="T116" fmla="*/ 978 w 1819"/>
                <a:gd name="T117" fmla="*/ 0 h 1375"/>
                <a:gd name="T118" fmla="*/ 1052 w 1819"/>
                <a:gd name="T119" fmla="*/ 43 h 1375"/>
                <a:gd name="T120" fmla="*/ 1242 w 1819"/>
                <a:gd name="T121" fmla="*/ 56 h 13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19"/>
                <a:gd name="T184" fmla="*/ 0 h 1375"/>
                <a:gd name="T185" fmla="*/ 1819 w 1819"/>
                <a:gd name="T186" fmla="*/ 1375 h 137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19" h="1375">
                  <a:moveTo>
                    <a:pt x="1272" y="66"/>
                  </a:moveTo>
                  <a:lnTo>
                    <a:pt x="1272" y="62"/>
                  </a:lnTo>
                  <a:lnTo>
                    <a:pt x="1272" y="59"/>
                  </a:lnTo>
                  <a:lnTo>
                    <a:pt x="1286" y="60"/>
                  </a:lnTo>
                  <a:lnTo>
                    <a:pt x="1302" y="62"/>
                  </a:lnTo>
                  <a:lnTo>
                    <a:pt x="1317" y="63"/>
                  </a:lnTo>
                  <a:lnTo>
                    <a:pt x="1333" y="65"/>
                  </a:lnTo>
                  <a:lnTo>
                    <a:pt x="1333" y="63"/>
                  </a:lnTo>
                  <a:lnTo>
                    <a:pt x="1335" y="62"/>
                  </a:lnTo>
                  <a:lnTo>
                    <a:pt x="1330" y="59"/>
                  </a:lnTo>
                  <a:lnTo>
                    <a:pt x="1327" y="56"/>
                  </a:lnTo>
                  <a:lnTo>
                    <a:pt x="1325" y="53"/>
                  </a:lnTo>
                  <a:lnTo>
                    <a:pt x="1323" y="48"/>
                  </a:lnTo>
                  <a:lnTo>
                    <a:pt x="1337" y="48"/>
                  </a:lnTo>
                  <a:lnTo>
                    <a:pt x="1350" y="49"/>
                  </a:lnTo>
                  <a:lnTo>
                    <a:pt x="1356" y="50"/>
                  </a:lnTo>
                  <a:lnTo>
                    <a:pt x="1362" y="52"/>
                  </a:lnTo>
                  <a:lnTo>
                    <a:pt x="1366" y="55"/>
                  </a:lnTo>
                  <a:lnTo>
                    <a:pt x="1369" y="59"/>
                  </a:lnTo>
                  <a:lnTo>
                    <a:pt x="1377" y="55"/>
                  </a:lnTo>
                  <a:lnTo>
                    <a:pt x="1385" y="53"/>
                  </a:lnTo>
                  <a:lnTo>
                    <a:pt x="1390" y="53"/>
                  </a:lnTo>
                  <a:lnTo>
                    <a:pt x="1396" y="53"/>
                  </a:lnTo>
                  <a:lnTo>
                    <a:pt x="1406" y="58"/>
                  </a:lnTo>
                  <a:lnTo>
                    <a:pt x="1417" y="65"/>
                  </a:lnTo>
                  <a:lnTo>
                    <a:pt x="1435" y="65"/>
                  </a:lnTo>
                  <a:lnTo>
                    <a:pt x="1452" y="65"/>
                  </a:lnTo>
                  <a:lnTo>
                    <a:pt x="1467" y="66"/>
                  </a:lnTo>
                  <a:lnTo>
                    <a:pt x="1484" y="66"/>
                  </a:lnTo>
                  <a:lnTo>
                    <a:pt x="1504" y="72"/>
                  </a:lnTo>
                  <a:lnTo>
                    <a:pt x="1524" y="79"/>
                  </a:lnTo>
                  <a:lnTo>
                    <a:pt x="1542" y="79"/>
                  </a:lnTo>
                  <a:lnTo>
                    <a:pt x="1557" y="80"/>
                  </a:lnTo>
                  <a:lnTo>
                    <a:pt x="1573" y="80"/>
                  </a:lnTo>
                  <a:lnTo>
                    <a:pt x="1590" y="80"/>
                  </a:lnTo>
                  <a:lnTo>
                    <a:pt x="1602" y="86"/>
                  </a:lnTo>
                  <a:lnTo>
                    <a:pt x="1617" y="89"/>
                  </a:lnTo>
                  <a:lnTo>
                    <a:pt x="1617" y="87"/>
                  </a:lnTo>
                  <a:lnTo>
                    <a:pt x="1616" y="85"/>
                  </a:lnTo>
                  <a:lnTo>
                    <a:pt x="1613" y="82"/>
                  </a:lnTo>
                  <a:lnTo>
                    <a:pt x="1606" y="80"/>
                  </a:lnTo>
                  <a:lnTo>
                    <a:pt x="1600" y="77"/>
                  </a:lnTo>
                  <a:lnTo>
                    <a:pt x="1600" y="76"/>
                  </a:lnTo>
                  <a:lnTo>
                    <a:pt x="1600" y="75"/>
                  </a:lnTo>
                  <a:lnTo>
                    <a:pt x="1600" y="73"/>
                  </a:lnTo>
                  <a:lnTo>
                    <a:pt x="1602" y="72"/>
                  </a:lnTo>
                  <a:lnTo>
                    <a:pt x="1623" y="72"/>
                  </a:lnTo>
                  <a:lnTo>
                    <a:pt x="1646" y="76"/>
                  </a:lnTo>
                  <a:lnTo>
                    <a:pt x="1667" y="80"/>
                  </a:lnTo>
                  <a:lnTo>
                    <a:pt x="1687" y="86"/>
                  </a:lnTo>
                  <a:lnTo>
                    <a:pt x="1727" y="99"/>
                  </a:lnTo>
                  <a:lnTo>
                    <a:pt x="1764" y="112"/>
                  </a:lnTo>
                  <a:lnTo>
                    <a:pt x="1787" y="113"/>
                  </a:lnTo>
                  <a:lnTo>
                    <a:pt x="1807" y="117"/>
                  </a:lnTo>
                  <a:lnTo>
                    <a:pt x="1813" y="126"/>
                  </a:lnTo>
                  <a:lnTo>
                    <a:pt x="1819" y="136"/>
                  </a:lnTo>
                  <a:lnTo>
                    <a:pt x="1800" y="133"/>
                  </a:lnTo>
                  <a:lnTo>
                    <a:pt x="1776" y="127"/>
                  </a:lnTo>
                  <a:lnTo>
                    <a:pt x="1763" y="125"/>
                  </a:lnTo>
                  <a:lnTo>
                    <a:pt x="1753" y="123"/>
                  </a:lnTo>
                  <a:lnTo>
                    <a:pt x="1744" y="122"/>
                  </a:lnTo>
                  <a:lnTo>
                    <a:pt x="1740" y="123"/>
                  </a:lnTo>
                  <a:lnTo>
                    <a:pt x="1743" y="126"/>
                  </a:lnTo>
                  <a:lnTo>
                    <a:pt x="1746" y="130"/>
                  </a:lnTo>
                  <a:lnTo>
                    <a:pt x="1737" y="130"/>
                  </a:lnTo>
                  <a:lnTo>
                    <a:pt x="1729" y="132"/>
                  </a:lnTo>
                  <a:lnTo>
                    <a:pt x="1729" y="133"/>
                  </a:lnTo>
                  <a:lnTo>
                    <a:pt x="1737" y="133"/>
                  </a:lnTo>
                  <a:lnTo>
                    <a:pt x="1744" y="136"/>
                  </a:lnTo>
                  <a:lnTo>
                    <a:pt x="1750" y="137"/>
                  </a:lnTo>
                  <a:lnTo>
                    <a:pt x="1757" y="140"/>
                  </a:lnTo>
                  <a:lnTo>
                    <a:pt x="1770" y="146"/>
                  </a:lnTo>
                  <a:lnTo>
                    <a:pt x="1784" y="152"/>
                  </a:lnTo>
                  <a:lnTo>
                    <a:pt x="1784" y="156"/>
                  </a:lnTo>
                  <a:lnTo>
                    <a:pt x="1784" y="160"/>
                  </a:lnTo>
                  <a:lnTo>
                    <a:pt x="1783" y="162"/>
                  </a:lnTo>
                  <a:lnTo>
                    <a:pt x="1781" y="163"/>
                  </a:lnTo>
                  <a:lnTo>
                    <a:pt x="1767" y="162"/>
                  </a:lnTo>
                  <a:lnTo>
                    <a:pt x="1753" y="165"/>
                  </a:lnTo>
                  <a:lnTo>
                    <a:pt x="1749" y="166"/>
                  </a:lnTo>
                  <a:lnTo>
                    <a:pt x="1744" y="170"/>
                  </a:lnTo>
                  <a:lnTo>
                    <a:pt x="1740" y="176"/>
                  </a:lnTo>
                  <a:lnTo>
                    <a:pt x="1739" y="185"/>
                  </a:lnTo>
                  <a:lnTo>
                    <a:pt x="1731" y="186"/>
                  </a:lnTo>
                  <a:lnTo>
                    <a:pt x="1724" y="186"/>
                  </a:lnTo>
                  <a:lnTo>
                    <a:pt x="1723" y="182"/>
                  </a:lnTo>
                  <a:lnTo>
                    <a:pt x="1720" y="179"/>
                  </a:lnTo>
                  <a:lnTo>
                    <a:pt x="1710" y="180"/>
                  </a:lnTo>
                  <a:lnTo>
                    <a:pt x="1700" y="183"/>
                  </a:lnTo>
                  <a:lnTo>
                    <a:pt x="1690" y="187"/>
                  </a:lnTo>
                  <a:lnTo>
                    <a:pt x="1683" y="193"/>
                  </a:lnTo>
                  <a:lnTo>
                    <a:pt x="1686" y="200"/>
                  </a:lnTo>
                  <a:lnTo>
                    <a:pt x="1689" y="205"/>
                  </a:lnTo>
                  <a:lnTo>
                    <a:pt x="1692" y="207"/>
                  </a:lnTo>
                  <a:lnTo>
                    <a:pt x="1694" y="210"/>
                  </a:lnTo>
                  <a:lnTo>
                    <a:pt x="1702" y="213"/>
                  </a:lnTo>
                  <a:lnTo>
                    <a:pt x="1713" y="219"/>
                  </a:lnTo>
                  <a:lnTo>
                    <a:pt x="1714" y="226"/>
                  </a:lnTo>
                  <a:lnTo>
                    <a:pt x="1716" y="235"/>
                  </a:lnTo>
                  <a:lnTo>
                    <a:pt x="1720" y="235"/>
                  </a:lnTo>
                  <a:lnTo>
                    <a:pt x="1723" y="237"/>
                  </a:lnTo>
                  <a:lnTo>
                    <a:pt x="1726" y="245"/>
                  </a:lnTo>
                  <a:lnTo>
                    <a:pt x="1727" y="252"/>
                  </a:lnTo>
                  <a:lnTo>
                    <a:pt x="1727" y="259"/>
                  </a:lnTo>
                  <a:lnTo>
                    <a:pt x="1727" y="266"/>
                  </a:lnTo>
                  <a:lnTo>
                    <a:pt x="1727" y="277"/>
                  </a:lnTo>
                  <a:lnTo>
                    <a:pt x="1727" y="290"/>
                  </a:lnTo>
                  <a:lnTo>
                    <a:pt x="1723" y="290"/>
                  </a:lnTo>
                  <a:lnTo>
                    <a:pt x="1717" y="290"/>
                  </a:lnTo>
                  <a:lnTo>
                    <a:pt x="1700" y="277"/>
                  </a:lnTo>
                  <a:lnTo>
                    <a:pt x="1682" y="263"/>
                  </a:lnTo>
                  <a:lnTo>
                    <a:pt x="1664" y="247"/>
                  </a:lnTo>
                  <a:lnTo>
                    <a:pt x="1650" y="232"/>
                  </a:lnTo>
                  <a:lnTo>
                    <a:pt x="1652" y="222"/>
                  </a:lnTo>
                  <a:lnTo>
                    <a:pt x="1653" y="212"/>
                  </a:lnTo>
                  <a:lnTo>
                    <a:pt x="1657" y="202"/>
                  </a:lnTo>
                  <a:lnTo>
                    <a:pt x="1660" y="193"/>
                  </a:lnTo>
                  <a:lnTo>
                    <a:pt x="1663" y="185"/>
                  </a:lnTo>
                  <a:lnTo>
                    <a:pt x="1664" y="176"/>
                  </a:lnTo>
                  <a:lnTo>
                    <a:pt x="1664" y="167"/>
                  </a:lnTo>
                  <a:lnTo>
                    <a:pt x="1662" y="160"/>
                  </a:lnTo>
                  <a:lnTo>
                    <a:pt x="1656" y="160"/>
                  </a:lnTo>
                  <a:lnTo>
                    <a:pt x="1650" y="160"/>
                  </a:lnTo>
                  <a:lnTo>
                    <a:pt x="1649" y="166"/>
                  </a:lnTo>
                  <a:lnTo>
                    <a:pt x="1649" y="173"/>
                  </a:lnTo>
                  <a:lnTo>
                    <a:pt x="1646" y="173"/>
                  </a:lnTo>
                  <a:lnTo>
                    <a:pt x="1644" y="175"/>
                  </a:lnTo>
                  <a:lnTo>
                    <a:pt x="1639" y="175"/>
                  </a:lnTo>
                  <a:lnTo>
                    <a:pt x="1633" y="176"/>
                  </a:lnTo>
                  <a:lnTo>
                    <a:pt x="1629" y="170"/>
                  </a:lnTo>
                  <a:lnTo>
                    <a:pt x="1624" y="166"/>
                  </a:lnTo>
                  <a:lnTo>
                    <a:pt x="1619" y="166"/>
                  </a:lnTo>
                  <a:lnTo>
                    <a:pt x="1614" y="166"/>
                  </a:lnTo>
                  <a:lnTo>
                    <a:pt x="1609" y="166"/>
                  </a:lnTo>
                  <a:lnTo>
                    <a:pt x="1606" y="169"/>
                  </a:lnTo>
                  <a:lnTo>
                    <a:pt x="1603" y="170"/>
                  </a:lnTo>
                  <a:lnTo>
                    <a:pt x="1600" y="173"/>
                  </a:lnTo>
                  <a:lnTo>
                    <a:pt x="1600" y="180"/>
                  </a:lnTo>
                  <a:lnTo>
                    <a:pt x="1600" y="187"/>
                  </a:lnTo>
                  <a:lnTo>
                    <a:pt x="1603" y="190"/>
                  </a:lnTo>
                  <a:lnTo>
                    <a:pt x="1607" y="192"/>
                  </a:lnTo>
                  <a:lnTo>
                    <a:pt x="1606" y="193"/>
                  </a:lnTo>
                  <a:lnTo>
                    <a:pt x="1606" y="195"/>
                  </a:lnTo>
                  <a:lnTo>
                    <a:pt x="1582" y="196"/>
                  </a:lnTo>
                  <a:lnTo>
                    <a:pt x="1553" y="196"/>
                  </a:lnTo>
                  <a:lnTo>
                    <a:pt x="1539" y="195"/>
                  </a:lnTo>
                  <a:lnTo>
                    <a:pt x="1524" y="196"/>
                  </a:lnTo>
                  <a:lnTo>
                    <a:pt x="1512" y="197"/>
                  </a:lnTo>
                  <a:lnTo>
                    <a:pt x="1499" y="200"/>
                  </a:lnTo>
                  <a:lnTo>
                    <a:pt x="1494" y="213"/>
                  </a:lnTo>
                  <a:lnTo>
                    <a:pt x="1490" y="227"/>
                  </a:lnTo>
                  <a:lnTo>
                    <a:pt x="1484" y="239"/>
                  </a:lnTo>
                  <a:lnTo>
                    <a:pt x="1480" y="250"/>
                  </a:lnTo>
                  <a:lnTo>
                    <a:pt x="1496" y="257"/>
                  </a:lnTo>
                  <a:lnTo>
                    <a:pt x="1510" y="262"/>
                  </a:lnTo>
                  <a:lnTo>
                    <a:pt x="1520" y="259"/>
                  </a:lnTo>
                  <a:lnTo>
                    <a:pt x="1534" y="256"/>
                  </a:lnTo>
                  <a:lnTo>
                    <a:pt x="1539" y="263"/>
                  </a:lnTo>
                  <a:lnTo>
                    <a:pt x="1544" y="267"/>
                  </a:lnTo>
                  <a:lnTo>
                    <a:pt x="1552" y="273"/>
                  </a:lnTo>
                  <a:lnTo>
                    <a:pt x="1559" y="277"/>
                  </a:lnTo>
                  <a:lnTo>
                    <a:pt x="1557" y="266"/>
                  </a:lnTo>
                  <a:lnTo>
                    <a:pt x="1556" y="256"/>
                  </a:lnTo>
                  <a:lnTo>
                    <a:pt x="1569" y="267"/>
                  </a:lnTo>
                  <a:lnTo>
                    <a:pt x="1590" y="287"/>
                  </a:lnTo>
                  <a:lnTo>
                    <a:pt x="1612" y="307"/>
                  </a:lnTo>
                  <a:lnTo>
                    <a:pt x="1623" y="322"/>
                  </a:lnTo>
                  <a:lnTo>
                    <a:pt x="1614" y="319"/>
                  </a:lnTo>
                  <a:lnTo>
                    <a:pt x="1606" y="316"/>
                  </a:lnTo>
                  <a:lnTo>
                    <a:pt x="1606" y="317"/>
                  </a:lnTo>
                  <a:lnTo>
                    <a:pt x="1606" y="319"/>
                  </a:lnTo>
                  <a:lnTo>
                    <a:pt x="1620" y="334"/>
                  </a:lnTo>
                  <a:lnTo>
                    <a:pt x="1632" y="352"/>
                  </a:lnTo>
                  <a:lnTo>
                    <a:pt x="1632" y="353"/>
                  </a:lnTo>
                  <a:lnTo>
                    <a:pt x="1630" y="353"/>
                  </a:lnTo>
                  <a:lnTo>
                    <a:pt x="1623" y="353"/>
                  </a:lnTo>
                  <a:lnTo>
                    <a:pt x="1616" y="352"/>
                  </a:lnTo>
                  <a:lnTo>
                    <a:pt x="1613" y="343"/>
                  </a:lnTo>
                  <a:lnTo>
                    <a:pt x="1607" y="333"/>
                  </a:lnTo>
                  <a:lnTo>
                    <a:pt x="1602" y="323"/>
                  </a:lnTo>
                  <a:lnTo>
                    <a:pt x="1593" y="312"/>
                  </a:lnTo>
                  <a:lnTo>
                    <a:pt x="1586" y="300"/>
                  </a:lnTo>
                  <a:lnTo>
                    <a:pt x="1577" y="290"/>
                  </a:lnTo>
                  <a:lnTo>
                    <a:pt x="1570" y="283"/>
                  </a:lnTo>
                  <a:lnTo>
                    <a:pt x="1563" y="279"/>
                  </a:lnTo>
                  <a:lnTo>
                    <a:pt x="1563" y="280"/>
                  </a:lnTo>
                  <a:lnTo>
                    <a:pt x="1563" y="283"/>
                  </a:lnTo>
                  <a:lnTo>
                    <a:pt x="1573" y="306"/>
                  </a:lnTo>
                  <a:lnTo>
                    <a:pt x="1579" y="326"/>
                  </a:lnTo>
                  <a:lnTo>
                    <a:pt x="1580" y="334"/>
                  </a:lnTo>
                  <a:lnTo>
                    <a:pt x="1579" y="346"/>
                  </a:lnTo>
                  <a:lnTo>
                    <a:pt x="1576" y="359"/>
                  </a:lnTo>
                  <a:lnTo>
                    <a:pt x="1572" y="374"/>
                  </a:lnTo>
                  <a:lnTo>
                    <a:pt x="1570" y="380"/>
                  </a:lnTo>
                  <a:lnTo>
                    <a:pt x="1570" y="386"/>
                  </a:lnTo>
                  <a:lnTo>
                    <a:pt x="1570" y="389"/>
                  </a:lnTo>
                  <a:lnTo>
                    <a:pt x="1566" y="393"/>
                  </a:lnTo>
                  <a:lnTo>
                    <a:pt x="1559" y="396"/>
                  </a:lnTo>
                  <a:lnTo>
                    <a:pt x="1552" y="396"/>
                  </a:lnTo>
                  <a:lnTo>
                    <a:pt x="1544" y="396"/>
                  </a:lnTo>
                  <a:lnTo>
                    <a:pt x="1536" y="394"/>
                  </a:lnTo>
                  <a:lnTo>
                    <a:pt x="1532" y="399"/>
                  </a:lnTo>
                  <a:lnTo>
                    <a:pt x="1527" y="403"/>
                  </a:lnTo>
                  <a:lnTo>
                    <a:pt x="1532" y="412"/>
                  </a:lnTo>
                  <a:lnTo>
                    <a:pt x="1536" y="420"/>
                  </a:lnTo>
                  <a:lnTo>
                    <a:pt x="1533" y="424"/>
                  </a:lnTo>
                  <a:lnTo>
                    <a:pt x="1530" y="427"/>
                  </a:lnTo>
                  <a:lnTo>
                    <a:pt x="1527" y="429"/>
                  </a:lnTo>
                  <a:lnTo>
                    <a:pt x="1523" y="432"/>
                  </a:lnTo>
                  <a:lnTo>
                    <a:pt x="1523" y="437"/>
                  </a:lnTo>
                  <a:lnTo>
                    <a:pt x="1523" y="443"/>
                  </a:lnTo>
                  <a:lnTo>
                    <a:pt x="1529" y="444"/>
                  </a:lnTo>
                  <a:lnTo>
                    <a:pt x="1536" y="449"/>
                  </a:lnTo>
                  <a:lnTo>
                    <a:pt x="1542" y="453"/>
                  </a:lnTo>
                  <a:lnTo>
                    <a:pt x="1547" y="459"/>
                  </a:lnTo>
                  <a:lnTo>
                    <a:pt x="1552" y="464"/>
                  </a:lnTo>
                  <a:lnTo>
                    <a:pt x="1556" y="472"/>
                  </a:lnTo>
                  <a:lnTo>
                    <a:pt x="1559" y="477"/>
                  </a:lnTo>
                  <a:lnTo>
                    <a:pt x="1560" y="484"/>
                  </a:lnTo>
                  <a:lnTo>
                    <a:pt x="1552" y="494"/>
                  </a:lnTo>
                  <a:lnTo>
                    <a:pt x="1543" y="503"/>
                  </a:lnTo>
                  <a:lnTo>
                    <a:pt x="1537" y="503"/>
                  </a:lnTo>
                  <a:lnTo>
                    <a:pt x="1533" y="500"/>
                  </a:lnTo>
                  <a:lnTo>
                    <a:pt x="1533" y="487"/>
                  </a:lnTo>
                  <a:lnTo>
                    <a:pt x="1532" y="477"/>
                  </a:lnTo>
                  <a:lnTo>
                    <a:pt x="1530" y="473"/>
                  </a:lnTo>
                  <a:lnTo>
                    <a:pt x="1527" y="469"/>
                  </a:lnTo>
                  <a:lnTo>
                    <a:pt x="1526" y="464"/>
                  </a:lnTo>
                  <a:lnTo>
                    <a:pt x="1522" y="462"/>
                  </a:lnTo>
                  <a:lnTo>
                    <a:pt x="1510" y="459"/>
                  </a:lnTo>
                  <a:lnTo>
                    <a:pt x="1500" y="456"/>
                  </a:lnTo>
                  <a:lnTo>
                    <a:pt x="1500" y="447"/>
                  </a:lnTo>
                  <a:lnTo>
                    <a:pt x="1500" y="443"/>
                  </a:lnTo>
                  <a:lnTo>
                    <a:pt x="1499" y="439"/>
                  </a:lnTo>
                  <a:lnTo>
                    <a:pt x="1496" y="434"/>
                  </a:lnTo>
                  <a:lnTo>
                    <a:pt x="1484" y="434"/>
                  </a:lnTo>
                  <a:lnTo>
                    <a:pt x="1476" y="437"/>
                  </a:lnTo>
                  <a:lnTo>
                    <a:pt x="1469" y="440"/>
                  </a:lnTo>
                  <a:lnTo>
                    <a:pt x="1460" y="444"/>
                  </a:lnTo>
                  <a:lnTo>
                    <a:pt x="1460" y="433"/>
                  </a:lnTo>
                  <a:lnTo>
                    <a:pt x="1457" y="424"/>
                  </a:lnTo>
                  <a:lnTo>
                    <a:pt x="1452" y="423"/>
                  </a:lnTo>
                  <a:lnTo>
                    <a:pt x="1445" y="422"/>
                  </a:lnTo>
                  <a:lnTo>
                    <a:pt x="1442" y="429"/>
                  </a:lnTo>
                  <a:lnTo>
                    <a:pt x="1436" y="434"/>
                  </a:lnTo>
                  <a:lnTo>
                    <a:pt x="1430" y="439"/>
                  </a:lnTo>
                  <a:lnTo>
                    <a:pt x="1423" y="442"/>
                  </a:lnTo>
                  <a:lnTo>
                    <a:pt x="1425" y="447"/>
                  </a:lnTo>
                  <a:lnTo>
                    <a:pt x="1426" y="454"/>
                  </a:lnTo>
                  <a:lnTo>
                    <a:pt x="1432" y="456"/>
                  </a:lnTo>
                  <a:lnTo>
                    <a:pt x="1436" y="456"/>
                  </a:lnTo>
                  <a:lnTo>
                    <a:pt x="1439" y="459"/>
                  </a:lnTo>
                  <a:lnTo>
                    <a:pt x="1442" y="460"/>
                  </a:lnTo>
                  <a:lnTo>
                    <a:pt x="1445" y="462"/>
                  </a:lnTo>
                  <a:lnTo>
                    <a:pt x="1447" y="464"/>
                  </a:lnTo>
                  <a:lnTo>
                    <a:pt x="1450" y="466"/>
                  </a:lnTo>
                  <a:lnTo>
                    <a:pt x="1456" y="466"/>
                  </a:lnTo>
                  <a:lnTo>
                    <a:pt x="1459" y="463"/>
                  </a:lnTo>
                  <a:lnTo>
                    <a:pt x="1460" y="462"/>
                  </a:lnTo>
                  <a:lnTo>
                    <a:pt x="1464" y="460"/>
                  </a:lnTo>
                  <a:lnTo>
                    <a:pt x="1467" y="460"/>
                  </a:lnTo>
                  <a:lnTo>
                    <a:pt x="1476" y="463"/>
                  </a:lnTo>
                  <a:lnTo>
                    <a:pt x="1482" y="466"/>
                  </a:lnTo>
                  <a:lnTo>
                    <a:pt x="1474" y="472"/>
                  </a:lnTo>
                  <a:lnTo>
                    <a:pt x="1469" y="477"/>
                  </a:lnTo>
                  <a:lnTo>
                    <a:pt x="1466" y="480"/>
                  </a:lnTo>
                  <a:lnTo>
                    <a:pt x="1463" y="483"/>
                  </a:lnTo>
                  <a:lnTo>
                    <a:pt x="1462" y="487"/>
                  </a:lnTo>
                  <a:lnTo>
                    <a:pt x="1460" y="493"/>
                  </a:lnTo>
                  <a:lnTo>
                    <a:pt x="1464" y="500"/>
                  </a:lnTo>
                  <a:lnTo>
                    <a:pt x="1469" y="506"/>
                  </a:lnTo>
                  <a:lnTo>
                    <a:pt x="1473" y="510"/>
                  </a:lnTo>
                  <a:lnTo>
                    <a:pt x="1479" y="516"/>
                  </a:lnTo>
                  <a:lnTo>
                    <a:pt x="1489" y="524"/>
                  </a:lnTo>
                  <a:lnTo>
                    <a:pt x="1499" y="534"/>
                  </a:lnTo>
                  <a:lnTo>
                    <a:pt x="1496" y="536"/>
                  </a:lnTo>
                  <a:lnTo>
                    <a:pt x="1494" y="536"/>
                  </a:lnTo>
                  <a:lnTo>
                    <a:pt x="1494" y="537"/>
                  </a:lnTo>
                  <a:lnTo>
                    <a:pt x="1494" y="540"/>
                  </a:lnTo>
                  <a:lnTo>
                    <a:pt x="1499" y="542"/>
                  </a:lnTo>
                  <a:lnTo>
                    <a:pt x="1503" y="544"/>
                  </a:lnTo>
                  <a:lnTo>
                    <a:pt x="1497" y="550"/>
                  </a:lnTo>
                  <a:lnTo>
                    <a:pt x="1492" y="556"/>
                  </a:lnTo>
                  <a:lnTo>
                    <a:pt x="1493" y="556"/>
                  </a:lnTo>
                  <a:lnTo>
                    <a:pt x="1494" y="556"/>
                  </a:lnTo>
                  <a:lnTo>
                    <a:pt x="1503" y="557"/>
                  </a:lnTo>
                  <a:lnTo>
                    <a:pt x="1509" y="561"/>
                  </a:lnTo>
                  <a:lnTo>
                    <a:pt x="1510" y="566"/>
                  </a:lnTo>
                  <a:lnTo>
                    <a:pt x="1509" y="569"/>
                  </a:lnTo>
                  <a:lnTo>
                    <a:pt x="1509" y="571"/>
                  </a:lnTo>
                  <a:lnTo>
                    <a:pt x="1507" y="574"/>
                  </a:lnTo>
                  <a:lnTo>
                    <a:pt x="1503" y="580"/>
                  </a:lnTo>
                  <a:lnTo>
                    <a:pt x="1500" y="586"/>
                  </a:lnTo>
                  <a:lnTo>
                    <a:pt x="1492" y="607"/>
                  </a:lnTo>
                  <a:lnTo>
                    <a:pt x="1484" y="626"/>
                  </a:lnTo>
                  <a:lnTo>
                    <a:pt x="1480" y="634"/>
                  </a:lnTo>
                  <a:lnTo>
                    <a:pt x="1473" y="641"/>
                  </a:lnTo>
                  <a:lnTo>
                    <a:pt x="1466" y="647"/>
                  </a:lnTo>
                  <a:lnTo>
                    <a:pt x="1455" y="653"/>
                  </a:lnTo>
                  <a:lnTo>
                    <a:pt x="1442" y="653"/>
                  </a:lnTo>
                  <a:lnTo>
                    <a:pt x="1433" y="651"/>
                  </a:lnTo>
                  <a:lnTo>
                    <a:pt x="1433" y="654"/>
                  </a:lnTo>
                  <a:lnTo>
                    <a:pt x="1433" y="659"/>
                  </a:lnTo>
                  <a:lnTo>
                    <a:pt x="1423" y="661"/>
                  </a:lnTo>
                  <a:lnTo>
                    <a:pt x="1415" y="666"/>
                  </a:lnTo>
                  <a:lnTo>
                    <a:pt x="1409" y="671"/>
                  </a:lnTo>
                  <a:lnTo>
                    <a:pt x="1403" y="677"/>
                  </a:lnTo>
                  <a:lnTo>
                    <a:pt x="1400" y="673"/>
                  </a:lnTo>
                  <a:lnTo>
                    <a:pt x="1396" y="667"/>
                  </a:lnTo>
                  <a:lnTo>
                    <a:pt x="1395" y="666"/>
                  </a:lnTo>
                  <a:lnTo>
                    <a:pt x="1390" y="664"/>
                  </a:lnTo>
                  <a:lnTo>
                    <a:pt x="1386" y="663"/>
                  </a:lnTo>
                  <a:lnTo>
                    <a:pt x="1380" y="661"/>
                  </a:lnTo>
                  <a:lnTo>
                    <a:pt x="1370" y="670"/>
                  </a:lnTo>
                  <a:lnTo>
                    <a:pt x="1363" y="679"/>
                  </a:lnTo>
                  <a:lnTo>
                    <a:pt x="1360" y="684"/>
                  </a:lnTo>
                  <a:lnTo>
                    <a:pt x="1359" y="691"/>
                  </a:lnTo>
                  <a:lnTo>
                    <a:pt x="1357" y="699"/>
                  </a:lnTo>
                  <a:lnTo>
                    <a:pt x="1357" y="709"/>
                  </a:lnTo>
                  <a:lnTo>
                    <a:pt x="1370" y="719"/>
                  </a:lnTo>
                  <a:lnTo>
                    <a:pt x="1383" y="730"/>
                  </a:lnTo>
                  <a:lnTo>
                    <a:pt x="1390" y="736"/>
                  </a:lnTo>
                  <a:lnTo>
                    <a:pt x="1396" y="741"/>
                  </a:lnTo>
                  <a:lnTo>
                    <a:pt x="1400" y="749"/>
                  </a:lnTo>
                  <a:lnTo>
                    <a:pt x="1405" y="756"/>
                  </a:lnTo>
                  <a:lnTo>
                    <a:pt x="1407" y="774"/>
                  </a:lnTo>
                  <a:lnTo>
                    <a:pt x="1409" y="791"/>
                  </a:lnTo>
                  <a:lnTo>
                    <a:pt x="1392" y="810"/>
                  </a:lnTo>
                  <a:lnTo>
                    <a:pt x="1373" y="828"/>
                  </a:lnTo>
                  <a:lnTo>
                    <a:pt x="1366" y="828"/>
                  </a:lnTo>
                  <a:lnTo>
                    <a:pt x="1360" y="826"/>
                  </a:lnTo>
                  <a:lnTo>
                    <a:pt x="1362" y="818"/>
                  </a:lnTo>
                  <a:lnTo>
                    <a:pt x="1365" y="814"/>
                  </a:lnTo>
                  <a:lnTo>
                    <a:pt x="1363" y="813"/>
                  </a:lnTo>
                  <a:lnTo>
                    <a:pt x="1362" y="813"/>
                  </a:lnTo>
                  <a:lnTo>
                    <a:pt x="1352" y="807"/>
                  </a:lnTo>
                  <a:lnTo>
                    <a:pt x="1340" y="803"/>
                  </a:lnTo>
                  <a:lnTo>
                    <a:pt x="1337" y="793"/>
                  </a:lnTo>
                  <a:lnTo>
                    <a:pt x="1336" y="784"/>
                  </a:lnTo>
                  <a:lnTo>
                    <a:pt x="1323" y="774"/>
                  </a:lnTo>
                  <a:lnTo>
                    <a:pt x="1309" y="767"/>
                  </a:lnTo>
                  <a:lnTo>
                    <a:pt x="1307" y="767"/>
                  </a:lnTo>
                  <a:lnTo>
                    <a:pt x="1305" y="769"/>
                  </a:lnTo>
                  <a:lnTo>
                    <a:pt x="1303" y="771"/>
                  </a:lnTo>
                  <a:lnTo>
                    <a:pt x="1302" y="774"/>
                  </a:lnTo>
                  <a:lnTo>
                    <a:pt x="1303" y="780"/>
                  </a:lnTo>
                  <a:lnTo>
                    <a:pt x="1303" y="786"/>
                  </a:lnTo>
                  <a:lnTo>
                    <a:pt x="1302" y="791"/>
                  </a:lnTo>
                  <a:lnTo>
                    <a:pt x="1300" y="797"/>
                  </a:lnTo>
                  <a:lnTo>
                    <a:pt x="1299" y="808"/>
                  </a:lnTo>
                  <a:lnTo>
                    <a:pt x="1299" y="820"/>
                  </a:lnTo>
                  <a:lnTo>
                    <a:pt x="1305" y="824"/>
                  </a:lnTo>
                  <a:lnTo>
                    <a:pt x="1309" y="827"/>
                  </a:lnTo>
                  <a:lnTo>
                    <a:pt x="1310" y="836"/>
                  </a:lnTo>
                  <a:lnTo>
                    <a:pt x="1312" y="844"/>
                  </a:lnTo>
                  <a:lnTo>
                    <a:pt x="1316" y="846"/>
                  </a:lnTo>
                  <a:lnTo>
                    <a:pt x="1322" y="846"/>
                  </a:lnTo>
                  <a:lnTo>
                    <a:pt x="1327" y="851"/>
                  </a:lnTo>
                  <a:lnTo>
                    <a:pt x="1333" y="856"/>
                  </a:lnTo>
                  <a:lnTo>
                    <a:pt x="1337" y="861"/>
                  </a:lnTo>
                  <a:lnTo>
                    <a:pt x="1342" y="867"/>
                  </a:lnTo>
                  <a:lnTo>
                    <a:pt x="1345" y="874"/>
                  </a:lnTo>
                  <a:lnTo>
                    <a:pt x="1346" y="881"/>
                  </a:lnTo>
                  <a:lnTo>
                    <a:pt x="1347" y="891"/>
                  </a:lnTo>
                  <a:lnTo>
                    <a:pt x="1347" y="900"/>
                  </a:lnTo>
                  <a:lnTo>
                    <a:pt x="1352" y="898"/>
                  </a:lnTo>
                  <a:lnTo>
                    <a:pt x="1356" y="897"/>
                  </a:lnTo>
                  <a:lnTo>
                    <a:pt x="1356" y="901"/>
                  </a:lnTo>
                  <a:lnTo>
                    <a:pt x="1356" y="906"/>
                  </a:lnTo>
                  <a:lnTo>
                    <a:pt x="1353" y="913"/>
                  </a:lnTo>
                  <a:lnTo>
                    <a:pt x="1350" y="921"/>
                  </a:lnTo>
                  <a:lnTo>
                    <a:pt x="1340" y="913"/>
                  </a:lnTo>
                  <a:lnTo>
                    <a:pt x="1332" y="903"/>
                  </a:lnTo>
                  <a:lnTo>
                    <a:pt x="1325" y="891"/>
                  </a:lnTo>
                  <a:lnTo>
                    <a:pt x="1317" y="880"/>
                  </a:lnTo>
                  <a:lnTo>
                    <a:pt x="1310" y="867"/>
                  </a:lnTo>
                  <a:lnTo>
                    <a:pt x="1305" y="856"/>
                  </a:lnTo>
                  <a:lnTo>
                    <a:pt x="1297" y="844"/>
                  </a:lnTo>
                  <a:lnTo>
                    <a:pt x="1289" y="833"/>
                  </a:lnTo>
                  <a:lnTo>
                    <a:pt x="1290" y="807"/>
                  </a:lnTo>
                  <a:lnTo>
                    <a:pt x="1290" y="784"/>
                  </a:lnTo>
                  <a:lnTo>
                    <a:pt x="1289" y="774"/>
                  </a:lnTo>
                  <a:lnTo>
                    <a:pt x="1286" y="764"/>
                  </a:lnTo>
                  <a:lnTo>
                    <a:pt x="1280" y="756"/>
                  </a:lnTo>
                  <a:lnTo>
                    <a:pt x="1273" y="749"/>
                  </a:lnTo>
                  <a:lnTo>
                    <a:pt x="1269" y="750"/>
                  </a:lnTo>
                  <a:lnTo>
                    <a:pt x="1266" y="750"/>
                  </a:lnTo>
                  <a:lnTo>
                    <a:pt x="1263" y="750"/>
                  </a:lnTo>
                  <a:lnTo>
                    <a:pt x="1259" y="749"/>
                  </a:lnTo>
                  <a:lnTo>
                    <a:pt x="1259" y="747"/>
                  </a:lnTo>
                  <a:lnTo>
                    <a:pt x="1260" y="744"/>
                  </a:lnTo>
                  <a:lnTo>
                    <a:pt x="1260" y="740"/>
                  </a:lnTo>
                  <a:lnTo>
                    <a:pt x="1266" y="741"/>
                  </a:lnTo>
                  <a:lnTo>
                    <a:pt x="1269" y="741"/>
                  </a:lnTo>
                  <a:lnTo>
                    <a:pt x="1270" y="741"/>
                  </a:lnTo>
                  <a:lnTo>
                    <a:pt x="1273" y="737"/>
                  </a:lnTo>
                  <a:lnTo>
                    <a:pt x="1273" y="736"/>
                  </a:lnTo>
                  <a:lnTo>
                    <a:pt x="1275" y="733"/>
                  </a:lnTo>
                  <a:lnTo>
                    <a:pt x="1270" y="726"/>
                  </a:lnTo>
                  <a:lnTo>
                    <a:pt x="1266" y="719"/>
                  </a:lnTo>
                  <a:lnTo>
                    <a:pt x="1257" y="729"/>
                  </a:lnTo>
                  <a:lnTo>
                    <a:pt x="1247" y="737"/>
                  </a:lnTo>
                  <a:lnTo>
                    <a:pt x="1242" y="734"/>
                  </a:lnTo>
                  <a:lnTo>
                    <a:pt x="1235" y="731"/>
                  </a:lnTo>
                  <a:lnTo>
                    <a:pt x="1236" y="721"/>
                  </a:lnTo>
                  <a:lnTo>
                    <a:pt x="1236" y="713"/>
                  </a:lnTo>
                  <a:lnTo>
                    <a:pt x="1233" y="707"/>
                  </a:lnTo>
                  <a:lnTo>
                    <a:pt x="1230" y="701"/>
                  </a:lnTo>
                  <a:lnTo>
                    <a:pt x="1220" y="690"/>
                  </a:lnTo>
                  <a:lnTo>
                    <a:pt x="1209" y="677"/>
                  </a:lnTo>
                  <a:lnTo>
                    <a:pt x="1206" y="669"/>
                  </a:lnTo>
                  <a:lnTo>
                    <a:pt x="1203" y="660"/>
                  </a:lnTo>
                  <a:lnTo>
                    <a:pt x="1202" y="657"/>
                  </a:lnTo>
                  <a:lnTo>
                    <a:pt x="1200" y="653"/>
                  </a:lnTo>
                  <a:lnTo>
                    <a:pt x="1198" y="650"/>
                  </a:lnTo>
                  <a:lnTo>
                    <a:pt x="1193" y="647"/>
                  </a:lnTo>
                  <a:lnTo>
                    <a:pt x="1190" y="650"/>
                  </a:lnTo>
                  <a:lnTo>
                    <a:pt x="1186" y="653"/>
                  </a:lnTo>
                  <a:lnTo>
                    <a:pt x="1185" y="649"/>
                  </a:lnTo>
                  <a:lnTo>
                    <a:pt x="1183" y="644"/>
                  </a:lnTo>
                  <a:lnTo>
                    <a:pt x="1182" y="641"/>
                  </a:lnTo>
                  <a:lnTo>
                    <a:pt x="1179" y="640"/>
                  </a:lnTo>
                  <a:lnTo>
                    <a:pt x="1178" y="650"/>
                  </a:lnTo>
                  <a:lnTo>
                    <a:pt x="1176" y="657"/>
                  </a:lnTo>
                  <a:lnTo>
                    <a:pt x="1168" y="659"/>
                  </a:lnTo>
                  <a:lnTo>
                    <a:pt x="1160" y="660"/>
                  </a:lnTo>
                  <a:lnTo>
                    <a:pt x="1155" y="663"/>
                  </a:lnTo>
                  <a:lnTo>
                    <a:pt x="1149" y="666"/>
                  </a:lnTo>
                  <a:lnTo>
                    <a:pt x="1145" y="677"/>
                  </a:lnTo>
                  <a:lnTo>
                    <a:pt x="1140" y="687"/>
                  </a:lnTo>
                  <a:lnTo>
                    <a:pt x="1126" y="700"/>
                  </a:lnTo>
                  <a:lnTo>
                    <a:pt x="1108" y="717"/>
                  </a:lnTo>
                  <a:lnTo>
                    <a:pt x="1099" y="726"/>
                  </a:lnTo>
                  <a:lnTo>
                    <a:pt x="1090" y="734"/>
                  </a:lnTo>
                  <a:lnTo>
                    <a:pt x="1085" y="743"/>
                  </a:lnTo>
                  <a:lnTo>
                    <a:pt x="1082" y="750"/>
                  </a:lnTo>
                  <a:lnTo>
                    <a:pt x="1085" y="761"/>
                  </a:lnTo>
                  <a:lnTo>
                    <a:pt x="1086" y="774"/>
                  </a:lnTo>
                  <a:lnTo>
                    <a:pt x="1085" y="787"/>
                  </a:lnTo>
                  <a:lnTo>
                    <a:pt x="1082" y="798"/>
                  </a:lnTo>
                  <a:lnTo>
                    <a:pt x="1073" y="820"/>
                  </a:lnTo>
                  <a:lnTo>
                    <a:pt x="1068" y="837"/>
                  </a:lnTo>
                  <a:lnTo>
                    <a:pt x="1062" y="836"/>
                  </a:lnTo>
                  <a:lnTo>
                    <a:pt x="1058" y="833"/>
                  </a:lnTo>
                  <a:lnTo>
                    <a:pt x="1052" y="827"/>
                  </a:lnTo>
                  <a:lnTo>
                    <a:pt x="1046" y="820"/>
                  </a:lnTo>
                  <a:lnTo>
                    <a:pt x="1036" y="803"/>
                  </a:lnTo>
                  <a:lnTo>
                    <a:pt x="1025" y="781"/>
                  </a:lnTo>
                  <a:lnTo>
                    <a:pt x="1006" y="739"/>
                  </a:lnTo>
                  <a:lnTo>
                    <a:pt x="995" y="707"/>
                  </a:lnTo>
                  <a:lnTo>
                    <a:pt x="993" y="694"/>
                  </a:lnTo>
                  <a:lnTo>
                    <a:pt x="993" y="681"/>
                  </a:lnTo>
                  <a:lnTo>
                    <a:pt x="993" y="674"/>
                  </a:lnTo>
                  <a:lnTo>
                    <a:pt x="993" y="669"/>
                  </a:lnTo>
                  <a:lnTo>
                    <a:pt x="992" y="663"/>
                  </a:lnTo>
                  <a:lnTo>
                    <a:pt x="989" y="659"/>
                  </a:lnTo>
                  <a:lnTo>
                    <a:pt x="986" y="660"/>
                  </a:lnTo>
                  <a:lnTo>
                    <a:pt x="983" y="663"/>
                  </a:lnTo>
                  <a:lnTo>
                    <a:pt x="983" y="670"/>
                  </a:lnTo>
                  <a:lnTo>
                    <a:pt x="982" y="674"/>
                  </a:lnTo>
                  <a:lnTo>
                    <a:pt x="980" y="676"/>
                  </a:lnTo>
                  <a:lnTo>
                    <a:pt x="979" y="676"/>
                  </a:lnTo>
                  <a:lnTo>
                    <a:pt x="975" y="676"/>
                  </a:lnTo>
                  <a:lnTo>
                    <a:pt x="969" y="674"/>
                  </a:lnTo>
                  <a:lnTo>
                    <a:pt x="963" y="671"/>
                  </a:lnTo>
                  <a:lnTo>
                    <a:pt x="959" y="667"/>
                  </a:lnTo>
                  <a:lnTo>
                    <a:pt x="955" y="663"/>
                  </a:lnTo>
                  <a:lnTo>
                    <a:pt x="952" y="657"/>
                  </a:lnTo>
                  <a:lnTo>
                    <a:pt x="961" y="653"/>
                  </a:lnTo>
                  <a:lnTo>
                    <a:pt x="968" y="647"/>
                  </a:lnTo>
                  <a:lnTo>
                    <a:pt x="968" y="646"/>
                  </a:lnTo>
                  <a:lnTo>
                    <a:pt x="956" y="647"/>
                  </a:lnTo>
                  <a:lnTo>
                    <a:pt x="945" y="647"/>
                  </a:lnTo>
                  <a:lnTo>
                    <a:pt x="941" y="639"/>
                  </a:lnTo>
                  <a:lnTo>
                    <a:pt x="932" y="630"/>
                  </a:lnTo>
                  <a:lnTo>
                    <a:pt x="923" y="621"/>
                  </a:lnTo>
                  <a:lnTo>
                    <a:pt x="916" y="616"/>
                  </a:lnTo>
                  <a:lnTo>
                    <a:pt x="883" y="619"/>
                  </a:lnTo>
                  <a:lnTo>
                    <a:pt x="853" y="621"/>
                  </a:lnTo>
                  <a:lnTo>
                    <a:pt x="846" y="621"/>
                  </a:lnTo>
                  <a:lnTo>
                    <a:pt x="839" y="620"/>
                  </a:lnTo>
                  <a:lnTo>
                    <a:pt x="833" y="619"/>
                  </a:lnTo>
                  <a:lnTo>
                    <a:pt x="828" y="616"/>
                  </a:lnTo>
                  <a:lnTo>
                    <a:pt x="823" y="613"/>
                  </a:lnTo>
                  <a:lnTo>
                    <a:pt x="819" y="609"/>
                  </a:lnTo>
                  <a:lnTo>
                    <a:pt x="815" y="603"/>
                  </a:lnTo>
                  <a:lnTo>
                    <a:pt x="812" y="596"/>
                  </a:lnTo>
                  <a:lnTo>
                    <a:pt x="792" y="596"/>
                  </a:lnTo>
                  <a:lnTo>
                    <a:pt x="773" y="596"/>
                  </a:lnTo>
                  <a:lnTo>
                    <a:pt x="765" y="593"/>
                  </a:lnTo>
                  <a:lnTo>
                    <a:pt x="758" y="590"/>
                  </a:lnTo>
                  <a:lnTo>
                    <a:pt x="751" y="584"/>
                  </a:lnTo>
                  <a:lnTo>
                    <a:pt x="745" y="576"/>
                  </a:lnTo>
                  <a:lnTo>
                    <a:pt x="741" y="569"/>
                  </a:lnTo>
                  <a:lnTo>
                    <a:pt x="738" y="563"/>
                  </a:lnTo>
                  <a:lnTo>
                    <a:pt x="735" y="559"/>
                  </a:lnTo>
                  <a:lnTo>
                    <a:pt x="729" y="553"/>
                  </a:lnTo>
                  <a:lnTo>
                    <a:pt x="722" y="553"/>
                  </a:lnTo>
                  <a:lnTo>
                    <a:pt x="715" y="554"/>
                  </a:lnTo>
                  <a:lnTo>
                    <a:pt x="716" y="564"/>
                  </a:lnTo>
                  <a:lnTo>
                    <a:pt x="721" y="576"/>
                  </a:lnTo>
                  <a:lnTo>
                    <a:pt x="728" y="587"/>
                  </a:lnTo>
                  <a:lnTo>
                    <a:pt x="735" y="599"/>
                  </a:lnTo>
                  <a:lnTo>
                    <a:pt x="751" y="620"/>
                  </a:lnTo>
                  <a:lnTo>
                    <a:pt x="765" y="634"/>
                  </a:lnTo>
                  <a:lnTo>
                    <a:pt x="773" y="634"/>
                  </a:lnTo>
                  <a:lnTo>
                    <a:pt x="779" y="634"/>
                  </a:lnTo>
                  <a:lnTo>
                    <a:pt x="785" y="631"/>
                  </a:lnTo>
                  <a:lnTo>
                    <a:pt x="791" y="629"/>
                  </a:lnTo>
                  <a:lnTo>
                    <a:pt x="792" y="621"/>
                  </a:lnTo>
                  <a:lnTo>
                    <a:pt x="793" y="613"/>
                  </a:lnTo>
                  <a:lnTo>
                    <a:pt x="798" y="607"/>
                  </a:lnTo>
                  <a:lnTo>
                    <a:pt x="803" y="603"/>
                  </a:lnTo>
                  <a:lnTo>
                    <a:pt x="805" y="611"/>
                  </a:lnTo>
                  <a:lnTo>
                    <a:pt x="809" y="619"/>
                  </a:lnTo>
                  <a:lnTo>
                    <a:pt x="815" y="626"/>
                  </a:lnTo>
                  <a:lnTo>
                    <a:pt x="821" y="631"/>
                  </a:lnTo>
                  <a:lnTo>
                    <a:pt x="835" y="641"/>
                  </a:lnTo>
                  <a:lnTo>
                    <a:pt x="848" y="651"/>
                  </a:lnTo>
                  <a:lnTo>
                    <a:pt x="846" y="659"/>
                  </a:lnTo>
                  <a:lnTo>
                    <a:pt x="842" y="669"/>
                  </a:lnTo>
                  <a:lnTo>
                    <a:pt x="836" y="679"/>
                  </a:lnTo>
                  <a:lnTo>
                    <a:pt x="829" y="690"/>
                  </a:lnTo>
                  <a:lnTo>
                    <a:pt x="816" y="710"/>
                  </a:lnTo>
                  <a:lnTo>
                    <a:pt x="806" y="721"/>
                  </a:lnTo>
                  <a:lnTo>
                    <a:pt x="785" y="731"/>
                  </a:lnTo>
                  <a:lnTo>
                    <a:pt x="765" y="741"/>
                  </a:lnTo>
                  <a:lnTo>
                    <a:pt x="748" y="751"/>
                  </a:lnTo>
                  <a:lnTo>
                    <a:pt x="728" y="763"/>
                  </a:lnTo>
                  <a:lnTo>
                    <a:pt x="721" y="767"/>
                  </a:lnTo>
                  <a:lnTo>
                    <a:pt x="715" y="767"/>
                  </a:lnTo>
                  <a:lnTo>
                    <a:pt x="711" y="767"/>
                  </a:lnTo>
                  <a:lnTo>
                    <a:pt x="706" y="767"/>
                  </a:lnTo>
                  <a:lnTo>
                    <a:pt x="704" y="767"/>
                  </a:lnTo>
                  <a:lnTo>
                    <a:pt x="699" y="770"/>
                  </a:lnTo>
                  <a:lnTo>
                    <a:pt x="695" y="774"/>
                  </a:lnTo>
                  <a:lnTo>
                    <a:pt x="688" y="783"/>
                  </a:lnTo>
                  <a:lnTo>
                    <a:pt x="682" y="781"/>
                  </a:lnTo>
                  <a:lnTo>
                    <a:pt x="676" y="780"/>
                  </a:lnTo>
                  <a:lnTo>
                    <a:pt x="675" y="780"/>
                  </a:lnTo>
                  <a:lnTo>
                    <a:pt x="674" y="780"/>
                  </a:lnTo>
                  <a:lnTo>
                    <a:pt x="674" y="760"/>
                  </a:lnTo>
                  <a:lnTo>
                    <a:pt x="669" y="743"/>
                  </a:lnTo>
                  <a:lnTo>
                    <a:pt x="665" y="729"/>
                  </a:lnTo>
                  <a:lnTo>
                    <a:pt x="658" y="716"/>
                  </a:lnTo>
                  <a:lnTo>
                    <a:pt x="641" y="691"/>
                  </a:lnTo>
                  <a:lnTo>
                    <a:pt x="624" y="669"/>
                  </a:lnTo>
                  <a:lnTo>
                    <a:pt x="618" y="653"/>
                  </a:lnTo>
                  <a:lnTo>
                    <a:pt x="615" y="639"/>
                  </a:lnTo>
                  <a:lnTo>
                    <a:pt x="612" y="631"/>
                  </a:lnTo>
                  <a:lnTo>
                    <a:pt x="608" y="626"/>
                  </a:lnTo>
                  <a:lnTo>
                    <a:pt x="602" y="621"/>
                  </a:lnTo>
                  <a:lnTo>
                    <a:pt x="594" y="619"/>
                  </a:lnTo>
                  <a:lnTo>
                    <a:pt x="594" y="611"/>
                  </a:lnTo>
                  <a:lnTo>
                    <a:pt x="592" y="604"/>
                  </a:lnTo>
                  <a:lnTo>
                    <a:pt x="589" y="599"/>
                  </a:lnTo>
                  <a:lnTo>
                    <a:pt x="586" y="593"/>
                  </a:lnTo>
                  <a:lnTo>
                    <a:pt x="579" y="584"/>
                  </a:lnTo>
                  <a:lnTo>
                    <a:pt x="571" y="576"/>
                  </a:lnTo>
                  <a:lnTo>
                    <a:pt x="568" y="577"/>
                  </a:lnTo>
                  <a:lnTo>
                    <a:pt x="564" y="579"/>
                  </a:lnTo>
                  <a:lnTo>
                    <a:pt x="559" y="579"/>
                  </a:lnTo>
                  <a:lnTo>
                    <a:pt x="555" y="577"/>
                  </a:lnTo>
                  <a:lnTo>
                    <a:pt x="555" y="571"/>
                  </a:lnTo>
                  <a:lnTo>
                    <a:pt x="554" y="569"/>
                  </a:lnTo>
                  <a:lnTo>
                    <a:pt x="551" y="567"/>
                  </a:lnTo>
                  <a:lnTo>
                    <a:pt x="545" y="566"/>
                  </a:lnTo>
                  <a:lnTo>
                    <a:pt x="548" y="574"/>
                  </a:lnTo>
                  <a:lnTo>
                    <a:pt x="551" y="581"/>
                  </a:lnTo>
                  <a:lnTo>
                    <a:pt x="555" y="587"/>
                  </a:lnTo>
                  <a:lnTo>
                    <a:pt x="559" y="593"/>
                  </a:lnTo>
                  <a:lnTo>
                    <a:pt x="569" y="604"/>
                  </a:lnTo>
                  <a:lnTo>
                    <a:pt x="578" y="616"/>
                  </a:lnTo>
                  <a:lnTo>
                    <a:pt x="579" y="630"/>
                  </a:lnTo>
                  <a:lnTo>
                    <a:pt x="582" y="644"/>
                  </a:lnTo>
                  <a:lnTo>
                    <a:pt x="589" y="649"/>
                  </a:lnTo>
                  <a:lnTo>
                    <a:pt x="596" y="653"/>
                  </a:lnTo>
                  <a:lnTo>
                    <a:pt x="602" y="673"/>
                  </a:lnTo>
                  <a:lnTo>
                    <a:pt x="608" y="693"/>
                  </a:lnTo>
                  <a:lnTo>
                    <a:pt x="615" y="703"/>
                  </a:lnTo>
                  <a:lnTo>
                    <a:pt x="622" y="714"/>
                  </a:lnTo>
                  <a:lnTo>
                    <a:pt x="622" y="721"/>
                  </a:lnTo>
                  <a:lnTo>
                    <a:pt x="622" y="729"/>
                  </a:lnTo>
                  <a:lnTo>
                    <a:pt x="632" y="736"/>
                  </a:lnTo>
                  <a:lnTo>
                    <a:pt x="641" y="744"/>
                  </a:lnTo>
                  <a:lnTo>
                    <a:pt x="651" y="757"/>
                  </a:lnTo>
                  <a:lnTo>
                    <a:pt x="661" y="771"/>
                  </a:lnTo>
                  <a:lnTo>
                    <a:pt x="671" y="786"/>
                  </a:lnTo>
                  <a:lnTo>
                    <a:pt x="682" y="800"/>
                  </a:lnTo>
                  <a:lnTo>
                    <a:pt x="682" y="801"/>
                  </a:lnTo>
                  <a:lnTo>
                    <a:pt x="682" y="804"/>
                  </a:lnTo>
                  <a:lnTo>
                    <a:pt x="689" y="804"/>
                  </a:lnTo>
                  <a:lnTo>
                    <a:pt x="696" y="804"/>
                  </a:lnTo>
                  <a:lnTo>
                    <a:pt x="711" y="800"/>
                  </a:lnTo>
                  <a:lnTo>
                    <a:pt x="728" y="797"/>
                  </a:lnTo>
                  <a:lnTo>
                    <a:pt x="743" y="794"/>
                  </a:lnTo>
                  <a:lnTo>
                    <a:pt x="759" y="790"/>
                  </a:lnTo>
                  <a:lnTo>
                    <a:pt x="758" y="808"/>
                  </a:lnTo>
                  <a:lnTo>
                    <a:pt x="755" y="824"/>
                  </a:lnTo>
                  <a:lnTo>
                    <a:pt x="751" y="840"/>
                  </a:lnTo>
                  <a:lnTo>
                    <a:pt x="745" y="854"/>
                  </a:lnTo>
                  <a:lnTo>
                    <a:pt x="738" y="867"/>
                  </a:lnTo>
                  <a:lnTo>
                    <a:pt x="729" y="880"/>
                  </a:lnTo>
                  <a:lnTo>
                    <a:pt x="719" y="891"/>
                  </a:lnTo>
                  <a:lnTo>
                    <a:pt x="709" y="901"/>
                  </a:lnTo>
                  <a:lnTo>
                    <a:pt x="688" y="923"/>
                  </a:lnTo>
                  <a:lnTo>
                    <a:pt x="666" y="943"/>
                  </a:lnTo>
                  <a:lnTo>
                    <a:pt x="655" y="953"/>
                  </a:lnTo>
                  <a:lnTo>
                    <a:pt x="646" y="963"/>
                  </a:lnTo>
                  <a:lnTo>
                    <a:pt x="636" y="973"/>
                  </a:lnTo>
                  <a:lnTo>
                    <a:pt x="629" y="984"/>
                  </a:lnTo>
                  <a:lnTo>
                    <a:pt x="625" y="991"/>
                  </a:lnTo>
                  <a:lnTo>
                    <a:pt x="624" y="998"/>
                  </a:lnTo>
                  <a:lnTo>
                    <a:pt x="624" y="1004"/>
                  </a:lnTo>
                  <a:lnTo>
                    <a:pt x="625" y="1010"/>
                  </a:lnTo>
                  <a:lnTo>
                    <a:pt x="629" y="1021"/>
                  </a:lnTo>
                  <a:lnTo>
                    <a:pt x="634" y="1033"/>
                  </a:lnTo>
                  <a:lnTo>
                    <a:pt x="629" y="1045"/>
                  </a:lnTo>
                  <a:lnTo>
                    <a:pt x="625" y="1057"/>
                  </a:lnTo>
                  <a:lnTo>
                    <a:pt x="632" y="1064"/>
                  </a:lnTo>
                  <a:lnTo>
                    <a:pt x="636" y="1073"/>
                  </a:lnTo>
                  <a:lnTo>
                    <a:pt x="639" y="1083"/>
                  </a:lnTo>
                  <a:lnTo>
                    <a:pt x="641" y="1095"/>
                  </a:lnTo>
                  <a:lnTo>
                    <a:pt x="639" y="1108"/>
                  </a:lnTo>
                  <a:lnTo>
                    <a:pt x="638" y="1120"/>
                  </a:lnTo>
                  <a:lnTo>
                    <a:pt x="635" y="1128"/>
                  </a:lnTo>
                  <a:lnTo>
                    <a:pt x="632" y="1135"/>
                  </a:lnTo>
                  <a:lnTo>
                    <a:pt x="628" y="1141"/>
                  </a:lnTo>
                  <a:lnTo>
                    <a:pt x="624" y="1147"/>
                  </a:lnTo>
                  <a:lnTo>
                    <a:pt x="619" y="1151"/>
                  </a:lnTo>
                  <a:lnTo>
                    <a:pt x="614" y="1154"/>
                  </a:lnTo>
                  <a:lnTo>
                    <a:pt x="602" y="1161"/>
                  </a:lnTo>
                  <a:lnTo>
                    <a:pt x="591" y="1168"/>
                  </a:lnTo>
                  <a:lnTo>
                    <a:pt x="586" y="1173"/>
                  </a:lnTo>
                  <a:lnTo>
                    <a:pt x="582" y="1178"/>
                  </a:lnTo>
                  <a:lnTo>
                    <a:pt x="578" y="1184"/>
                  </a:lnTo>
                  <a:lnTo>
                    <a:pt x="574" y="1193"/>
                  </a:lnTo>
                  <a:lnTo>
                    <a:pt x="572" y="1200"/>
                  </a:lnTo>
                  <a:lnTo>
                    <a:pt x="572" y="1207"/>
                  </a:lnTo>
                  <a:lnTo>
                    <a:pt x="574" y="1214"/>
                  </a:lnTo>
                  <a:lnTo>
                    <a:pt x="575" y="1221"/>
                  </a:lnTo>
                  <a:lnTo>
                    <a:pt x="576" y="1227"/>
                  </a:lnTo>
                  <a:lnTo>
                    <a:pt x="576" y="1234"/>
                  </a:lnTo>
                  <a:lnTo>
                    <a:pt x="576" y="1241"/>
                  </a:lnTo>
                  <a:lnTo>
                    <a:pt x="576" y="1248"/>
                  </a:lnTo>
                  <a:lnTo>
                    <a:pt x="568" y="1250"/>
                  </a:lnTo>
                  <a:lnTo>
                    <a:pt x="561" y="1254"/>
                  </a:lnTo>
                  <a:lnTo>
                    <a:pt x="555" y="1258"/>
                  </a:lnTo>
                  <a:lnTo>
                    <a:pt x="549" y="1263"/>
                  </a:lnTo>
                  <a:lnTo>
                    <a:pt x="554" y="1271"/>
                  </a:lnTo>
                  <a:lnTo>
                    <a:pt x="555" y="1282"/>
                  </a:lnTo>
                  <a:lnTo>
                    <a:pt x="551" y="1287"/>
                  </a:lnTo>
                  <a:lnTo>
                    <a:pt x="546" y="1290"/>
                  </a:lnTo>
                  <a:lnTo>
                    <a:pt x="544" y="1294"/>
                  </a:lnTo>
                  <a:lnTo>
                    <a:pt x="542" y="1298"/>
                  </a:lnTo>
                  <a:lnTo>
                    <a:pt x="539" y="1307"/>
                  </a:lnTo>
                  <a:lnTo>
                    <a:pt x="534" y="1318"/>
                  </a:lnTo>
                  <a:lnTo>
                    <a:pt x="525" y="1331"/>
                  </a:lnTo>
                  <a:lnTo>
                    <a:pt x="515" y="1341"/>
                  </a:lnTo>
                  <a:lnTo>
                    <a:pt x="504" y="1350"/>
                  </a:lnTo>
                  <a:lnTo>
                    <a:pt x="491" y="1355"/>
                  </a:lnTo>
                  <a:lnTo>
                    <a:pt x="461" y="1362"/>
                  </a:lnTo>
                  <a:lnTo>
                    <a:pt x="427" y="1370"/>
                  </a:lnTo>
                  <a:lnTo>
                    <a:pt x="417" y="1372"/>
                  </a:lnTo>
                  <a:lnTo>
                    <a:pt x="408" y="1374"/>
                  </a:lnTo>
                  <a:lnTo>
                    <a:pt x="404" y="1375"/>
                  </a:lnTo>
                  <a:lnTo>
                    <a:pt x="399" y="1375"/>
                  </a:lnTo>
                  <a:lnTo>
                    <a:pt x="394" y="1374"/>
                  </a:lnTo>
                  <a:lnTo>
                    <a:pt x="389" y="1371"/>
                  </a:lnTo>
                  <a:lnTo>
                    <a:pt x="388" y="1351"/>
                  </a:lnTo>
                  <a:lnTo>
                    <a:pt x="384" y="1330"/>
                  </a:lnTo>
                  <a:lnTo>
                    <a:pt x="371" y="1310"/>
                  </a:lnTo>
                  <a:lnTo>
                    <a:pt x="358" y="1291"/>
                  </a:lnTo>
                  <a:lnTo>
                    <a:pt x="354" y="1267"/>
                  </a:lnTo>
                  <a:lnTo>
                    <a:pt x="351" y="1241"/>
                  </a:lnTo>
                  <a:lnTo>
                    <a:pt x="351" y="1228"/>
                  </a:lnTo>
                  <a:lnTo>
                    <a:pt x="348" y="1217"/>
                  </a:lnTo>
                  <a:lnTo>
                    <a:pt x="347" y="1204"/>
                  </a:lnTo>
                  <a:lnTo>
                    <a:pt x="342" y="1194"/>
                  </a:lnTo>
                  <a:lnTo>
                    <a:pt x="332" y="1183"/>
                  </a:lnTo>
                  <a:lnTo>
                    <a:pt x="322" y="1173"/>
                  </a:lnTo>
                  <a:lnTo>
                    <a:pt x="319" y="1158"/>
                  </a:lnTo>
                  <a:lnTo>
                    <a:pt x="319" y="1147"/>
                  </a:lnTo>
                  <a:lnTo>
                    <a:pt x="322" y="1135"/>
                  </a:lnTo>
                  <a:lnTo>
                    <a:pt x="325" y="1124"/>
                  </a:lnTo>
                  <a:lnTo>
                    <a:pt x="335" y="1105"/>
                  </a:lnTo>
                  <a:lnTo>
                    <a:pt x="342" y="1088"/>
                  </a:lnTo>
                  <a:lnTo>
                    <a:pt x="344" y="1078"/>
                  </a:lnTo>
                  <a:lnTo>
                    <a:pt x="344" y="1065"/>
                  </a:lnTo>
                  <a:lnTo>
                    <a:pt x="341" y="1051"/>
                  </a:lnTo>
                  <a:lnTo>
                    <a:pt x="337" y="1037"/>
                  </a:lnTo>
                  <a:lnTo>
                    <a:pt x="328" y="1011"/>
                  </a:lnTo>
                  <a:lnTo>
                    <a:pt x="321" y="994"/>
                  </a:lnTo>
                  <a:lnTo>
                    <a:pt x="307" y="980"/>
                  </a:lnTo>
                  <a:lnTo>
                    <a:pt x="294" y="967"/>
                  </a:lnTo>
                  <a:lnTo>
                    <a:pt x="291" y="960"/>
                  </a:lnTo>
                  <a:lnTo>
                    <a:pt x="289" y="953"/>
                  </a:lnTo>
                  <a:lnTo>
                    <a:pt x="289" y="944"/>
                  </a:lnTo>
                  <a:lnTo>
                    <a:pt x="289" y="937"/>
                  </a:lnTo>
                  <a:lnTo>
                    <a:pt x="292" y="921"/>
                  </a:lnTo>
                  <a:lnTo>
                    <a:pt x="295" y="907"/>
                  </a:lnTo>
                  <a:lnTo>
                    <a:pt x="297" y="901"/>
                  </a:lnTo>
                  <a:lnTo>
                    <a:pt x="295" y="896"/>
                  </a:lnTo>
                  <a:lnTo>
                    <a:pt x="294" y="890"/>
                  </a:lnTo>
                  <a:lnTo>
                    <a:pt x="291" y="886"/>
                  </a:lnTo>
                  <a:lnTo>
                    <a:pt x="285" y="881"/>
                  </a:lnTo>
                  <a:lnTo>
                    <a:pt x="278" y="880"/>
                  </a:lnTo>
                  <a:lnTo>
                    <a:pt x="268" y="877"/>
                  </a:lnTo>
                  <a:lnTo>
                    <a:pt x="254" y="877"/>
                  </a:lnTo>
                  <a:lnTo>
                    <a:pt x="254" y="871"/>
                  </a:lnTo>
                  <a:lnTo>
                    <a:pt x="252" y="866"/>
                  </a:lnTo>
                  <a:lnTo>
                    <a:pt x="241" y="863"/>
                  </a:lnTo>
                  <a:lnTo>
                    <a:pt x="231" y="861"/>
                  </a:lnTo>
                  <a:lnTo>
                    <a:pt x="221" y="861"/>
                  </a:lnTo>
                  <a:lnTo>
                    <a:pt x="214" y="863"/>
                  </a:lnTo>
                  <a:lnTo>
                    <a:pt x="195" y="868"/>
                  </a:lnTo>
                  <a:lnTo>
                    <a:pt x="175" y="876"/>
                  </a:lnTo>
                  <a:lnTo>
                    <a:pt x="162" y="876"/>
                  </a:lnTo>
                  <a:lnTo>
                    <a:pt x="150" y="874"/>
                  </a:lnTo>
                  <a:lnTo>
                    <a:pt x="138" y="873"/>
                  </a:lnTo>
                  <a:lnTo>
                    <a:pt x="125" y="873"/>
                  </a:lnTo>
                  <a:lnTo>
                    <a:pt x="121" y="876"/>
                  </a:lnTo>
                  <a:lnTo>
                    <a:pt x="117" y="878"/>
                  </a:lnTo>
                  <a:lnTo>
                    <a:pt x="111" y="880"/>
                  </a:lnTo>
                  <a:lnTo>
                    <a:pt x="102" y="881"/>
                  </a:lnTo>
                  <a:lnTo>
                    <a:pt x="90" y="870"/>
                  </a:lnTo>
                  <a:lnTo>
                    <a:pt x="77" y="860"/>
                  </a:lnTo>
                  <a:lnTo>
                    <a:pt x="64" y="848"/>
                  </a:lnTo>
                  <a:lnTo>
                    <a:pt x="51" y="837"/>
                  </a:lnTo>
                  <a:lnTo>
                    <a:pt x="48" y="827"/>
                  </a:lnTo>
                  <a:lnTo>
                    <a:pt x="44" y="817"/>
                  </a:lnTo>
                  <a:lnTo>
                    <a:pt x="37" y="810"/>
                  </a:lnTo>
                  <a:lnTo>
                    <a:pt x="25" y="801"/>
                  </a:lnTo>
                  <a:lnTo>
                    <a:pt x="14" y="793"/>
                  </a:lnTo>
                  <a:lnTo>
                    <a:pt x="8" y="784"/>
                  </a:lnTo>
                  <a:lnTo>
                    <a:pt x="8" y="774"/>
                  </a:lnTo>
                  <a:lnTo>
                    <a:pt x="10" y="763"/>
                  </a:lnTo>
                  <a:lnTo>
                    <a:pt x="5" y="759"/>
                  </a:lnTo>
                  <a:lnTo>
                    <a:pt x="1" y="756"/>
                  </a:lnTo>
                  <a:lnTo>
                    <a:pt x="0" y="750"/>
                  </a:lnTo>
                  <a:lnTo>
                    <a:pt x="1" y="744"/>
                  </a:lnTo>
                  <a:lnTo>
                    <a:pt x="2" y="740"/>
                  </a:lnTo>
                  <a:lnTo>
                    <a:pt x="5" y="734"/>
                  </a:lnTo>
                  <a:lnTo>
                    <a:pt x="11" y="726"/>
                  </a:lnTo>
                  <a:lnTo>
                    <a:pt x="15" y="717"/>
                  </a:lnTo>
                  <a:lnTo>
                    <a:pt x="17" y="709"/>
                  </a:lnTo>
                  <a:lnTo>
                    <a:pt x="17" y="700"/>
                  </a:lnTo>
                  <a:lnTo>
                    <a:pt x="15" y="693"/>
                  </a:lnTo>
                  <a:lnTo>
                    <a:pt x="14" y="687"/>
                  </a:lnTo>
                  <a:lnTo>
                    <a:pt x="8" y="676"/>
                  </a:lnTo>
                  <a:lnTo>
                    <a:pt x="5" y="663"/>
                  </a:lnTo>
                  <a:lnTo>
                    <a:pt x="14" y="644"/>
                  </a:lnTo>
                  <a:lnTo>
                    <a:pt x="24" y="624"/>
                  </a:lnTo>
                  <a:lnTo>
                    <a:pt x="30" y="614"/>
                  </a:lnTo>
                  <a:lnTo>
                    <a:pt x="35" y="606"/>
                  </a:lnTo>
                  <a:lnTo>
                    <a:pt x="42" y="597"/>
                  </a:lnTo>
                  <a:lnTo>
                    <a:pt x="51" y="591"/>
                  </a:lnTo>
                  <a:lnTo>
                    <a:pt x="60" y="584"/>
                  </a:lnTo>
                  <a:lnTo>
                    <a:pt x="70" y="579"/>
                  </a:lnTo>
                  <a:lnTo>
                    <a:pt x="80" y="573"/>
                  </a:lnTo>
                  <a:lnTo>
                    <a:pt x="87" y="564"/>
                  </a:lnTo>
                  <a:lnTo>
                    <a:pt x="88" y="549"/>
                  </a:lnTo>
                  <a:lnTo>
                    <a:pt x="90" y="534"/>
                  </a:lnTo>
                  <a:lnTo>
                    <a:pt x="92" y="529"/>
                  </a:lnTo>
                  <a:lnTo>
                    <a:pt x="97" y="524"/>
                  </a:lnTo>
                  <a:lnTo>
                    <a:pt x="100" y="520"/>
                  </a:lnTo>
                  <a:lnTo>
                    <a:pt x="104" y="517"/>
                  </a:lnTo>
                  <a:lnTo>
                    <a:pt x="112" y="513"/>
                  </a:lnTo>
                  <a:lnTo>
                    <a:pt x="121" y="509"/>
                  </a:lnTo>
                  <a:lnTo>
                    <a:pt x="124" y="506"/>
                  </a:lnTo>
                  <a:lnTo>
                    <a:pt x="128" y="503"/>
                  </a:lnTo>
                  <a:lnTo>
                    <a:pt x="131" y="499"/>
                  </a:lnTo>
                  <a:lnTo>
                    <a:pt x="132" y="494"/>
                  </a:lnTo>
                  <a:lnTo>
                    <a:pt x="134" y="489"/>
                  </a:lnTo>
                  <a:lnTo>
                    <a:pt x="135" y="483"/>
                  </a:lnTo>
                  <a:lnTo>
                    <a:pt x="134" y="474"/>
                  </a:lnTo>
                  <a:lnTo>
                    <a:pt x="132" y="464"/>
                  </a:lnTo>
                  <a:lnTo>
                    <a:pt x="118" y="466"/>
                  </a:lnTo>
                  <a:lnTo>
                    <a:pt x="104" y="466"/>
                  </a:lnTo>
                  <a:lnTo>
                    <a:pt x="102" y="449"/>
                  </a:lnTo>
                  <a:lnTo>
                    <a:pt x="105" y="432"/>
                  </a:lnTo>
                  <a:lnTo>
                    <a:pt x="107" y="423"/>
                  </a:lnTo>
                  <a:lnTo>
                    <a:pt x="110" y="416"/>
                  </a:lnTo>
                  <a:lnTo>
                    <a:pt x="114" y="410"/>
                  </a:lnTo>
                  <a:lnTo>
                    <a:pt x="118" y="404"/>
                  </a:lnTo>
                  <a:lnTo>
                    <a:pt x="115" y="402"/>
                  </a:lnTo>
                  <a:lnTo>
                    <a:pt x="112" y="399"/>
                  </a:lnTo>
                  <a:lnTo>
                    <a:pt x="111" y="394"/>
                  </a:lnTo>
                  <a:lnTo>
                    <a:pt x="110" y="389"/>
                  </a:lnTo>
                  <a:lnTo>
                    <a:pt x="128" y="386"/>
                  </a:lnTo>
                  <a:lnTo>
                    <a:pt x="151" y="384"/>
                  </a:lnTo>
                  <a:lnTo>
                    <a:pt x="161" y="384"/>
                  </a:lnTo>
                  <a:lnTo>
                    <a:pt x="172" y="383"/>
                  </a:lnTo>
                  <a:lnTo>
                    <a:pt x="181" y="382"/>
                  </a:lnTo>
                  <a:lnTo>
                    <a:pt x="190" y="379"/>
                  </a:lnTo>
                  <a:lnTo>
                    <a:pt x="191" y="369"/>
                  </a:lnTo>
                  <a:lnTo>
                    <a:pt x="190" y="359"/>
                  </a:lnTo>
                  <a:lnTo>
                    <a:pt x="188" y="352"/>
                  </a:lnTo>
                  <a:lnTo>
                    <a:pt x="184" y="344"/>
                  </a:lnTo>
                  <a:lnTo>
                    <a:pt x="180" y="339"/>
                  </a:lnTo>
                  <a:lnTo>
                    <a:pt x="172" y="334"/>
                  </a:lnTo>
                  <a:lnTo>
                    <a:pt x="165" y="330"/>
                  </a:lnTo>
                  <a:lnTo>
                    <a:pt x="158" y="329"/>
                  </a:lnTo>
                  <a:lnTo>
                    <a:pt x="158" y="324"/>
                  </a:lnTo>
                  <a:lnTo>
                    <a:pt x="158" y="322"/>
                  </a:lnTo>
                  <a:lnTo>
                    <a:pt x="160" y="322"/>
                  </a:lnTo>
                  <a:lnTo>
                    <a:pt x="161" y="322"/>
                  </a:lnTo>
                  <a:lnTo>
                    <a:pt x="167" y="320"/>
                  </a:lnTo>
                  <a:lnTo>
                    <a:pt x="172" y="320"/>
                  </a:lnTo>
                  <a:lnTo>
                    <a:pt x="178" y="322"/>
                  </a:lnTo>
                  <a:lnTo>
                    <a:pt x="184" y="323"/>
                  </a:lnTo>
                  <a:lnTo>
                    <a:pt x="184" y="316"/>
                  </a:lnTo>
                  <a:lnTo>
                    <a:pt x="184" y="310"/>
                  </a:lnTo>
                  <a:lnTo>
                    <a:pt x="197" y="312"/>
                  </a:lnTo>
                  <a:lnTo>
                    <a:pt x="204" y="310"/>
                  </a:lnTo>
                  <a:lnTo>
                    <a:pt x="210" y="309"/>
                  </a:lnTo>
                  <a:lnTo>
                    <a:pt x="214" y="306"/>
                  </a:lnTo>
                  <a:lnTo>
                    <a:pt x="221" y="297"/>
                  </a:lnTo>
                  <a:lnTo>
                    <a:pt x="232" y="287"/>
                  </a:lnTo>
                  <a:lnTo>
                    <a:pt x="244" y="285"/>
                  </a:lnTo>
                  <a:lnTo>
                    <a:pt x="255" y="280"/>
                  </a:lnTo>
                  <a:lnTo>
                    <a:pt x="264" y="269"/>
                  </a:lnTo>
                  <a:lnTo>
                    <a:pt x="272" y="257"/>
                  </a:lnTo>
                  <a:lnTo>
                    <a:pt x="282" y="256"/>
                  </a:lnTo>
                  <a:lnTo>
                    <a:pt x="292" y="255"/>
                  </a:lnTo>
                  <a:lnTo>
                    <a:pt x="289" y="247"/>
                  </a:lnTo>
                  <a:lnTo>
                    <a:pt x="287" y="240"/>
                  </a:lnTo>
                  <a:lnTo>
                    <a:pt x="285" y="232"/>
                  </a:lnTo>
                  <a:lnTo>
                    <a:pt x="287" y="223"/>
                  </a:lnTo>
                  <a:lnTo>
                    <a:pt x="298" y="223"/>
                  </a:lnTo>
                  <a:lnTo>
                    <a:pt x="308" y="225"/>
                  </a:lnTo>
                  <a:lnTo>
                    <a:pt x="311" y="226"/>
                  </a:lnTo>
                  <a:lnTo>
                    <a:pt x="312" y="227"/>
                  </a:lnTo>
                  <a:lnTo>
                    <a:pt x="312" y="229"/>
                  </a:lnTo>
                  <a:lnTo>
                    <a:pt x="312" y="230"/>
                  </a:lnTo>
                  <a:lnTo>
                    <a:pt x="307" y="233"/>
                  </a:lnTo>
                  <a:lnTo>
                    <a:pt x="301" y="237"/>
                  </a:lnTo>
                  <a:lnTo>
                    <a:pt x="302" y="243"/>
                  </a:lnTo>
                  <a:lnTo>
                    <a:pt x="302" y="249"/>
                  </a:lnTo>
                  <a:lnTo>
                    <a:pt x="305" y="253"/>
                  </a:lnTo>
                  <a:lnTo>
                    <a:pt x="307" y="256"/>
                  </a:lnTo>
                  <a:lnTo>
                    <a:pt x="308" y="256"/>
                  </a:lnTo>
                  <a:lnTo>
                    <a:pt x="318" y="253"/>
                  </a:lnTo>
                  <a:lnTo>
                    <a:pt x="328" y="250"/>
                  </a:lnTo>
                  <a:lnTo>
                    <a:pt x="334" y="256"/>
                  </a:lnTo>
                  <a:lnTo>
                    <a:pt x="339" y="260"/>
                  </a:lnTo>
                  <a:lnTo>
                    <a:pt x="354" y="253"/>
                  </a:lnTo>
                  <a:lnTo>
                    <a:pt x="367" y="247"/>
                  </a:lnTo>
                  <a:lnTo>
                    <a:pt x="382" y="247"/>
                  </a:lnTo>
                  <a:lnTo>
                    <a:pt x="399" y="245"/>
                  </a:lnTo>
                  <a:lnTo>
                    <a:pt x="405" y="230"/>
                  </a:lnTo>
                  <a:lnTo>
                    <a:pt x="412" y="216"/>
                  </a:lnTo>
                  <a:lnTo>
                    <a:pt x="419" y="215"/>
                  </a:lnTo>
                  <a:lnTo>
                    <a:pt x="425" y="216"/>
                  </a:lnTo>
                  <a:lnTo>
                    <a:pt x="431" y="219"/>
                  </a:lnTo>
                  <a:lnTo>
                    <a:pt x="435" y="220"/>
                  </a:lnTo>
                  <a:lnTo>
                    <a:pt x="437" y="217"/>
                  </a:lnTo>
                  <a:lnTo>
                    <a:pt x="439" y="215"/>
                  </a:lnTo>
                  <a:lnTo>
                    <a:pt x="434" y="207"/>
                  </a:lnTo>
                  <a:lnTo>
                    <a:pt x="429" y="202"/>
                  </a:lnTo>
                  <a:lnTo>
                    <a:pt x="429" y="197"/>
                  </a:lnTo>
                  <a:lnTo>
                    <a:pt x="429" y="192"/>
                  </a:lnTo>
                  <a:lnTo>
                    <a:pt x="444" y="195"/>
                  </a:lnTo>
                  <a:lnTo>
                    <a:pt x="458" y="195"/>
                  </a:lnTo>
                  <a:lnTo>
                    <a:pt x="465" y="195"/>
                  </a:lnTo>
                  <a:lnTo>
                    <a:pt x="471" y="192"/>
                  </a:lnTo>
                  <a:lnTo>
                    <a:pt x="475" y="189"/>
                  </a:lnTo>
                  <a:lnTo>
                    <a:pt x="479" y="183"/>
                  </a:lnTo>
                  <a:lnTo>
                    <a:pt x="471" y="182"/>
                  </a:lnTo>
                  <a:lnTo>
                    <a:pt x="462" y="180"/>
                  </a:lnTo>
                  <a:lnTo>
                    <a:pt x="452" y="182"/>
                  </a:lnTo>
                  <a:lnTo>
                    <a:pt x="444" y="182"/>
                  </a:lnTo>
                  <a:lnTo>
                    <a:pt x="434" y="182"/>
                  </a:lnTo>
                  <a:lnTo>
                    <a:pt x="424" y="182"/>
                  </a:lnTo>
                  <a:lnTo>
                    <a:pt x="415" y="180"/>
                  </a:lnTo>
                  <a:lnTo>
                    <a:pt x="407" y="176"/>
                  </a:lnTo>
                  <a:lnTo>
                    <a:pt x="407" y="175"/>
                  </a:lnTo>
                  <a:lnTo>
                    <a:pt x="407" y="173"/>
                  </a:lnTo>
                  <a:lnTo>
                    <a:pt x="407" y="165"/>
                  </a:lnTo>
                  <a:lnTo>
                    <a:pt x="405" y="155"/>
                  </a:lnTo>
                  <a:lnTo>
                    <a:pt x="421" y="145"/>
                  </a:lnTo>
                  <a:lnTo>
                    <a:pt x="435" y="133"/>
                  </a:lnTo>
                  <a:lnTo>
                    <a:pt x="434" y="127"/>
                  </a:lnTo>
                  <a:lnTo>
                    <a:pt x="434" y="125"/>
                  </a:lnTo>
                  <a:lnTo>
                    <a:pt x="431" y="122"/>
                  </a:lnTo>
                  <a:lnTo>
                    <a:pt x="429" y="119"/>
                  </a:lnTo>
                  <a:lnTo>
                    <a:pt x="428" y="119"/>
                  </a:lnTo>
                  <a:lnTo>
                    <a:pt x="419" y="120"/>
                  </a:lnTo>
                  <a:lnTo>
                    <a:pt x="411" y="123"/>
                  </a:lnTo>
                  <a:lnTo>
                    <a:pt x="402" y="127"/>
                  </a:lnTo>
                  <a:lnTo>
                    <a:pt x="395" y="133"/>
                  </a:lnTo>
                  <a:lnTo>
                    <a:pt x="381" y="146"/>
                  </a:lnTo>
                  <a:lnTo>
                    <a:pt x="369" y="156"/>
                  </a:lnTo>
                  <a:lnTo>
                    <a:pt x="369" y="166"/>
                  </a:lnTo>
                  <a:lnTo>
                    <a:pt x="371" y="175"/>
                  </a:lnTo>
                  <a:lnTo>
                    <a:pt x="372" y="179"/>
                  </a:lnTo>
                  <a:lnTo>
                    <a:pt x="377" y="182"/>
                  </a:lnTo>
                  <a:lnTo>
                    <a:pt x="381" y="185"/>
                  </a:lnTo>
                  <a:lnTo>
                    <a:pt x="385" y="186"/>
                  </a:lnTo>
                  <a:lnTo>
                    <a:pt x="384" y="189"/>
                  </a:lnTo>
                  <a:lnTo>
                    <a:pt x="384" y="192"/>
                  </a:lnTo>
                  <a:lnTo>
                    <a:pt x="372" y="196"/>
                  </a:lnTo>
                  <a:lnTo>
                    <a:pt x="362" y="202"/>
                  </a:lnTo>
                  <a:lnTo>
                    <a:pt x="365" y="209"/>
                  </a:lnTo>
                  <a:lnTo>
                    <a:pt x="364" y="216"/>
                  </a:lnTo>
                  <a:lnTo>
                    <a:pt x="361" y="223"/>
                  </a:lnTo>
                  <a:lnTo>
                    <a:pt x="357" y="229"/>
                  </a:lnTo>
                  <a:lnTo>
                    <a:pt x="349" y="230"/>
                  </a:lnTo>
                  <a:lnTo>
                    <a:pt x="342" y="232"/>
                  </a:lnTo>
                  <a:lnTo>
                    <a:pt x="342" y="236"/>
                  </a:lnTo>
                  <a:lnTo>
                    <a:pt x="341" y="237"/>
                  </a:lnTo>
                  <a:lnTo>
                    <a:pt x="341" y="240"/>
                  </a:lnTo>
                  <a:lnTo>
                    <a:pt x="338" y="242"/>
                  </a:lnTo>
                  <a:lnTo>
                    <a:pt x="334" y="237"/>
                  </a:lnTo>
                  <a:lnTo>
                    <a:pt x="331" y="233"/>
                  </a:lnTo>
                  <a:lnTo>
                    <a:pt x="327" y="227"/>
                  </a:lnTo>
                  <a:lnTo>
                    <a:pt x="324" y="220"/>
                  </a:lnTo>
                  <a:lnTo>
                    <a:pt x="321" y="206"/>
                  </a:lnTo>
                  <a:lnTo>
                    <a:pt x="319" y="192"/>
                  </a:lnTo>
                  <a:lnTo>
                    <a:pt x="311" y="193"/>
                  </a:lnTo>
                  <a:lnTo>
                    <a:pt x="304" y="195"/>
                  </a:lnTo>
                  <a:lnTo>
                    <a:pt x="299" y="197"/>
                  </a:lnTo>
                  <a:lnTo>
                    <a:pt x="294" y="200"/>
                  </a:lnTo>
                  <a:lnTo>
                    <a:pt x="289" y="203"/>
                  </a:lnTo>
                  <a:lnTo>
                    <a:pt x="285" y="205"/>
                  </a:lnTo>
                  <a:lnTo>
                    <a:pt x="278" y="207"/>
                  </a:lnTo>
                  <a:lnTo>
                    <a:pt x="271" y="207"/>
                  </a:lnTo>
                  <a:lnTo>
                    <a:pt x="271" y="206"/>
                  </a:lnTo>
                  <a:lnTo>
                    <a:pt x="271" y="205"/>
                  </a:lnTo>
                  <a:lnTo>
                    <a:pt x="267" y="197"/>
                  </a:lnTo>
                  <a:lnTo>
                    <a:pt x="262" y="186"/>
                  </a:lnTo>
                  <a:lnTo>
                    <a:pt x="259" y="175"/>
                  </a:lnTo>
                  <a:lnTo>
                    <a:pt x="258" y="166"/>
                  </a:lnTo>
                  <a:lnTo>
                    <a:pt x="271" y="160"/>
                  </a:lnTo>
                  <a:lnTo>
                    <a:pt x="287" y="153"/>
                  </a:lnTo>
                  <a:lnTo>
                    <a:pt x="301" y="147"/>
                  </a:lnTo>
                  <a:lnTo>
                    <a:pt x="314" y="139"/>
                  </a:lnTo>
                  <a:lnTo>
                    <a:pt x="325" y="123"/>
                  </a:lnTo>
                  <a:lnTo>
                    <a:pt x="344" y="97"/>
                  </a:lnTo>
                  <a:lnTo>
                    <a:pt x="354" y="87"/>
                  </a:lnTo>
                  <a:lnTo>
                    <a:pt x="364" y="79"/>
                  </a:lnTo>
                  <a:lnTo>
                    <a:pt x="368" y="77"/>
                  </a:lnTo>
                  <a:lnTo>
                    <a:pt x="371" y="77"/>
                  </a:lnTo>
                  <a:lnTo>
                    <a:pt x="374" y="79"/>
                  </a:lnTo>
                  <a:lnTo>
                    <a:pt x="377" y="83"/>
                  </a:lnTo>
                  <a:lnTo>
                    <a:pt x="387" y="76"/>
                  </a:lnTo>
                  <a:lnTo>
                    <a:pt x="398" y="72"/>
                  </a:lnTo>
                  <a:lnTo>
                    <a:pt x="409" y="69"/>
                  </a:lnTo>
                  <a:lnTo>
                    <a:pt x="419" y="67"/>
                  </a:lnTo>
                  <a:lnTo>
                    <a:pt x="442" y="67"/>
                  </a:lnTo>
                  <a:lnTo>
                    <a:pt x="467" y="70"/>
                  </a:lnTo>
                  <a:lnTo>
                    <a:pt x="467" y="75"/>
                  </a:lnTo>
                  <a:lnTo>
                    <a:pt x="465" y="79"/>
                  </a:lnTo>
                  <a:lnTo>
                    <a:pt x="481" y="79"/>
                  </a:lnTo>
                  <a:lnTo>
                    <a:pt x="495" y="80"/>
                  </a:lnTo>
                  <a:lnTo>
                    <a:pt x="509" y="82"/>
                  </a:lnTo>
                  <a:lnTo>
                    <a:pt x="524" y="86"/>
                  </a:lnTo>
                  <a:lnTo>
                    <a:pt x="536" y="90"/>
                  </a:lnTo>
                  <a:lnTo>
                    <a:pt x="549" y="96"/>
                  </a:lnTo>
                  <a:lnTo>
                    <a:pt x="559" y="103"/>
                  </a:lnTo>
                  <a:lnTo>
                    <a:pt x="566" y="113"/>
                  </a:lnTo>
                  <a:lnTo>
                    <a:pt x="565" y="115"/>
                  </a:lnTo>
                  <a:lnTo>
                    <a:pt x="562" y="116"/>
                  </a:lnTo>
                  <a:lnTo>
                    <a:pt x="554" y="117"/>
                  </a:lnTo>
                  <a:lnTo>
                    <a:pt x="545" y="117"/>
                  </a:lnTo>
                  <a:lnTo>
                    <a:pt x="536" y="117"/>
                  </a:lnTo>
                  <a:lnTo>
                    <a:pt x="528" y="115"/>
                  </a:lnTo>
                  <a:lnTo>
                    <a:pt x="509" y="109"/>
                  </a:lnTo>
                  <a:lnTo>
                    <a:pt x="494" y="106"/>
                  </a:lnTo>
                  <a:lnTo>
                    <a:pt x="494" y="107"/>
                  </a:lnTo>
                  <a:lnTo>
                    <a:pt x="504" y="119"/>
                  </a:lnTo>
                  <a:lnTo>
                    <a:pt x="514" y="130"/>
                  </a:lnTo>
                  <a:lnTo>
                    <a:pt x="519" y="135"/>
                  </a:lnTo>
                  <a:lnTo>
                    <a:pt x="525" y="139"/>
                  </a:lnTo>
                  <a:lnTo>
                    <a:pt x="534" y="143"/>
                  </a:lnTo>
                  <a:lnTo>
                    <a:pt x="542" y="145"/>
                  </a:lnTo>
                  <a:lnTo>
                    <a:pt x="538" y="137"/>
                  </a:lnTo>
                  <a:lnTo>
                    <a:pt x="535" y="129"/>
                  </a:lnTo>
                  <a:lnTo>
                    <a:pt x="536" y="127"/>
                  </a:lnTo>
                  <a:lnTo>
                    <a:pt x="538" y="126"/>
                  </a:lnTo>
                  <a:lnTo>
                    <a:pt x="549" y="132"/>
                  </a:lnTo>
                  <a:lnTo>
                    <a:pt x="562" y="135"/>
                  </a:lnTo>
                  <a:lnTo>
                    <a:pt x="562" y="133"/>
                  </a:lnTo>
                  <a:lnTo>
                    <a:pt x="562" y="130"/>
                  </a:lnTo>
                  <a:lnTo>
                    <a:pt x="559" y="129"/>
                  </a:lnTo>
                  <a:lnTo>
                    <a:pt x="558" y="125"/>
                  </a:lnTo>
                  <a:lnTo>
                    <a:pt x="571" y="117"/>
                  </a:lnTo>
                  <a:lnTo>
                    <a:pt x="586" y="112"/>
                  </a:lnTo>
                  <a:lnTo>
                    <a:pt x="585" y="99"/>
                  </a:lnTo>
                  <a:lnTo>
                    <a:pt x="584" y="87"/>
                  </a:lnTo>
                  <a:lnTo>
                    <a:pt x="596" y="90"/>
                  </a:lnTo>
                  <a:lnTo>
                    <a:pt x="606" y="93"/>
                  </a:lnTo>
                  <a:lnTo>
                    <a:pt x="608" y="95"/>
                  </a:lnTo>
                  <a:lnTo>
                    <a:pt x="608" y="96"/>
                  </a:lnTo>
                  <a:lnTo>
                    <a:pt x="608" y="97"/>
                  </a:lnTo>
                  <a:lnTo>
                    <a:pt x="606" y="99"/>
                  </a:lnTo>
                  <a:lnTo>
                    <a:pt x="604" y="100"/>
                  </a:lnTo>
                  <a:lnTo>
                    <a:pt x="599" y="100"/>
                  </a:lnTo>
                  <a:lnTo>
                    <a:pt x="599" y="106"/>
                  </a:lnTo>
                  <a:lnTo>
                    <a:pt x="599" y="110"/>
                  </a:lnTo>
                  <a:lnTo>
                    <a:pt x="608" y="109"/>
                  </a:lnTo>
                  <a:lnTo>
                    <a:pt x="616" y="106"/>
                  </a:lnTo>
                  <a:lnTo>
                    <a:pt x="624" y="103"/>
                  </a:lnTo>
                  <a:lnTo>
                    <a:pt x="629" y="99"/>
                  </a:lnTo>
                  <a:lnTo>
                    <a:pt x="636" y="95"/>
                  </a:lnTo>
                  <a:lnTo>
                    <a:pt x="645" y="92"/>
                  </a:lnTo>
                  <a:lnTo>
                    <a:pt x="654" y="89"/>
                  </a:lnTo>
                  <a:lnTo>
                    <a:pt x="665" y="87"/>
                  </a:lnTo>
                  <a:lnTo>
                    <a:pt x="665" y="92"/>
                  </a:lnTo>
                  <a:lnTo>
                    <a:pt x="665" y="95"/>
                  </a:lnTo>
                  <a:lnTo>
                    <a:pt x="679" y="95"/>
                  </a:lnTo>
                  <a:lnTo>
                    <a:pt x="694" y="92"/>
                  </a:lnTo>
                  <a:lnTo>
                    <a:pt x="708" y="89"/>
                  </a:lnTo>
                  <a:lnTo>
                    <a:pt x="719" y="85"/>
                  </a:lnTo>
                  <a:lnTo>
                    <a:pt x="718" y="83"/>
                  </a:lnTo>
                  <a:lnTo>
                    <a:pt x="716" y="80"/>
                  </a:lnTo>
                  <a:lnTo>
                    <a:pt x="706" y="79"/>
                  </a:lnTo>
                  <a:lnTo>
                    <a:pt x="698" y="76"/>
                  </a:lnTo>
                  <a:lnTo>
                    <a:pt x="696" y="70"/>
                  </a:lnTo>
                  <a:lnTo>
                    <a:pt x="696" y="66"/>
                  </a:lnTo>
                  <a:lnTo>
                    <a:pt x="718" y="72"/>
                  </a:lnTo>
                  <a:lnTo>
                    <a:pt x="741" y="79"/>
                  </a:lnTo>
                  <a:lnTo>
                    <a:pt x="763" y="87"/>
                  </a:lnTo>
                  <a:lnTo>
                    <a:pt x="786" y="93"/>
                  </a:lnTo>
                  <a:lnTo>
                    <a:pt x="789" y="92"/>
                  </a:lnTo>
                  <a:lnTo>
                    <a:pt x="791" y="89"/>
                  </a:lnTo>
                  <a:lnTo>
                    <a:pt x="773" y="79"/>
                  </a:lnTo>
                  <a:lnTo>
                    <a:pt x="759" y="70"/>
                  </a:lnTo>
                  <a:lnTo>
                    <a:pt x="759" y="62"/>
                  </a:lnTo>
                  <a:lnTo>
                    <a:pt x="761" y="55"/>
                  </a:lnTo>
                  <a:lnTo>
                    <a:pt x="763" y="49"/>
                  </a:lnTo>
                  <a:lnTo>
                    <a:pt x="765" y="45"/>
                  </a:lnTo>
                  <a:lnTo>
                    <a:pt x="768" y="43"/>
                  </a:lnTo>
                  <a:lnTo>
                    <a:pt x="771" y="40"/>
                  </a:lnTo>
                  <a:lnTo>
                    <a:pt x="782" y="45"/>
                  </a:lnTo>
                  <a:lnTo>
                    <a:pt x="795" y="48"/>
                  </a:lnTo>
                  <a:lnTo>
                    <a:pt x="796" y="56"/>
                  </a:lnTo>
                  <a:lnTo>
                    <a:pt x="799" y="63"/>
                  </a:lnTo>
                  <a:lnTo>
                    <a:pt x="803" y="69"/>
                  </a:lnTo>
                  <a:lnTo>
                    <a:pt x="809" y="75"/>
                  </a:lnTo>
                  <a:lnTo>
                    <a:pt x="815" y="80"/>
                  </a:lnTo>
                  <a:lnTo>
                    <a:pt x="819" y="86"/>
                  </a:lnTo>
                  <a:lnTo>
                    <a:pt x="823" y="92"/>
                  </a:lnTo>
                  <a:lnTo>
                    <a:pt x="826" y="97"/>
                  </a:lnTo>
                  <a:lnTo>
                    <a:pt x="821" y="103"/>
                  </a:lnTo>
                  <a:lnTo>
                    <a:pt x="815" y="110"/>
                  </a:lnTo>
                  <a:lnTo>
                    <a:pt x="818" y="113"/>
                  </a:lnTo>
                  <a:lnTo>
                    <a:pt x="821" y="117"/>
                  </a:lnTo>
                  <a:lnTo>
                    <a:pt x="825" y="117"/>
                  </a:lnTo>
                  <a:lnTo>
                    <a:pt x="829" y="117"/>
                  </a:lnTo>
                  <a:lnTo>
                    <a:pt x="835" y="112"/>
                  </a:lnTo>
                  <a:lnTo>
                    <a:pt x="839" y="107"/>
                  </a:lnTo>
                  <a:lnTo>
                    <a:pt x="839" y="97"/>
                  </a:lnTo>
                  <a:lnTo>
                    <a:pt x="835" y="90"/>
                  </a:lnTo>
                  <a:lnTo>
                    <a:pt x="835" y="89"/>
                  </a:lnTo>
                  <a:lnTo>
                    <a:pt x="846" y="90"/>
                  </a:lnTo>
                  <a:lnTo>
                    <a:pt x="855" y="92"/>
                  </a:lnTo>
                  <a:lnTo>
                    <a:pt x="856" y="96"/>
                  </a:lnTo>
                  <a:lnTo>
                    <a:pt x="856" y="97"/>
                  </a:lnTo>
                  <a:lnTo>
                    <a:pt x="859" y="97"/>
                  </a:lnTo>
                  <a:lnTo>
                    <a:pt x="863" y="97"/>
                  </a:lnTo>
                  <a:lnTo>
                    <a:pt x="862" y="96"/>
                  </a:lnTo>
                  <a:lnTo>
                    <a:pt x="861" y="95"/>
                  </a:lnTo>
                  <a:lnTo>
                    <a:pt x="858" y="90"/>
                  </a:lnTo>
                  <a:lnTo>
                    <a:pt x="855" y="86"/>
                  </a:lnTo>
                  <a:lnTo>
                    <a:pt x="842" y="86"/>
                  </a:lnTo>
                  <a:lnTo>
                    <a:pt x="829" y="86"/>
                  </a:lnTo>
                  <a:lnTo>
                    <a:pt x="819" y="72"/>
                  </a:lnTo>
                  <a:lnTo>
                    <a:pt x="809" y="59"/>
                  </a:lnTo>
                  <a:lnTo>
                    <a:pt x="811" y="53"/>
                  </a:lnTo>
                  <a:lnTo>
                    <a:pt x="812" y="50"/>
                  </a:lnTo>
                  <a:lnTo>
                    <a:pt x="819" y="56"/>
                  </a:lnTo>
                  <a:lnTo>
                    <a:pt x="826" y="62"/>
                  </a:lnTo>
                  <a:lnTo>
                    <a:pt x="831" y="63"/>
                  </a:lnTo>
                  <a:lnTo>
                    <a:pt x="836" y="65"/>
                  </a:lnTo>
                  <a:lnTo>
                    <a:pt x="842" y="65"/>
                  </a:lnTo>
                  <a:lnTo>
                    <a:pt x="848" y="63"/>
                  </a:lnTo>
                  <a:lnTo>
                    <a:pt x="839" y="60"/>
                  </a:lnTo>
                  <a:lnTo>
                    <a:pt x="832" y="58"/>
                  </a:lnTo>
                  <a:lnTo>
                    <a:pt x="832" y="52"/>
                  </a:lnTo>
                  <a:lnTo>
                    <a:pt x="832" y="46"/>
                  </a:lnTo>
                  <a:lnTo>
                    <a:pt x="845" y="50"/>
                  </a:lnTo>
                  <a:lnTo>
                    <a:pt x="856" y="56"/>
                  </a:lnTo>
                  <a:lnTo>
                    <a:pt x="861" y="58"/>
                  </a:lnTo>
                  <a:lnTo>
                    <a:pt x="866" y="59"/>
                  </a:lnTo>
                  <a:lnTo>
                    <a:pt x="872" y="60"/>
                  </a:lnTo>
                  <a:lnTo>
                    <a:pt x="878" y="60"/>
                  </a:lnTo>
                  <a:lnTo>
                    <a:pt x="876" y="58"/>
                  </a:lnTo>
                  <a:lnTo>
                    <a:pt x="875" y="56"/>
                  </a:lnTo>
                  <a:lnTo>
                    <a:pt x="861" y="49"/>
                  </a:lnTo>
                  <a:lnTo>
                    <a:pt x="848" y="43"/>
                  </a:lnTo>
                  <a:lnTo>
                    <a:pt x="848" y="40"/>
                  </a:lnTo>
                  <a:lnTo>
                    <a:pt x="848" y="38"/>
                  </a:lnTo>
                  <a:lnTo>
                    <a:pt x="849" y="36"/>
                  </a:lnTo>
                  <a:lnTo>
                    <a:pt x="851" y="35"/>
                  </a:lnTo>
                  <a:lnTo>
                    <a:pt x="863" y="35"/>
                  </a:lnTo>
                  <a:lnTo>
                    <a:pt x="875" y="36"/>
                  </a:lnTo>
                  <a:lnTo>
                    <a:pt x="885" y="38"/>
                  </a:lnTo>
                  <a:lnTo>
                    <a:pt x="896" y="39"/>
                  </a:lnTo>
                  <a:lnTo>
                    <a:pt x="896" y="38"/>
                  </a:lnTo>
                  <a:lnTo>
                    <a:pt x="892" y="35"/>
                  </a:lnTo>
                  <a:lnTo>
                    <a:pt x="889" y="32"/>
                  </a:lnTo>
                  <a:lnTo>
                    <a:pt x="888" y="28"/>
                  </a:lnTo>
                  <a:lnTo>
                    <a:pt x="888" y="22"/>
                  </a:lnTo>
                  <a:lnTo>
                    <a:pt x="901" y="22"/>
                  </a:lnTo>
                  <a:lnTo>
                    <a:pt x="915" y="22"/>
                  </a:lnTo>
                  <a:lnTo>
                    <a:pt x="928" y="20"/>
                  </a:lnTo>
                  <a:lnTo>
                    <a:pt x="939" y="18"/>
                  </a:lnTo>
                  <a:lnTo>
                    <a:pt x="952" y="15"/>
                  </a:lnTo>
                  <a:lnTo>
                    <a:pt x="962" y="10"/>
                  </a:lnTo>
                  <a:lnTo>
                    <a:pt x="971" y="6"/>
                  </a:lnTo>
                  <a:lnTo>
                    <a:pt x="978" y="0"/>
                  </a:lnTo>
                  <a:lnTo>
                    <a:pt x="992" y="0"/>
                  </a:lnTo>
                  <a:lnTo>
                    <a:pt x="1002" y="2"/>
                  </a:lnTo>
                  <a:lnTo>
                    <a:pt x="1010" y="6"/>
                  </a:lnTo>
                  <a:lnTo>
                    <a:pt x="1019" y="10"/>
                  </a:lnTo>
                  <a:lnTo>
                    <a:pt x="1040" y="10"/>
                  </a:lnTo>
                  <a:lnTo>
                    <a:pt x="1062" y="10"/>
                  </a:lnTo>
                  <a:lnTo>
                    <a:pt x="1066" y="16"/>
                  </a:lnTo>
                  <a:lnTo>
                    <a:pt x="1072" y="22"/>
                  </a:lnTo>
                  <a:lnTo>
                    <a:pt x="1073" y="25"/>
                  </a:lnTo>
                  <a:lnTo>
                    <a:pt x="1075" y="29"/>
                  </a:lnTo>
                  <a:lnTo>
                    <a:pt x="1073" y="29"/>
                  </a:lnTo>
                  <a:lnTo>
                    <a:pt x="1072" y="29"/>
                  </a:lnTo>
                  <a:lnTo>
                    <a:pt x="1065" y="32"/>
                  </a:lnTo>
                  <a:lnTo>
                    <a:pt x="1059" y="33"/>
                  </a:lnTo>
                  <a:lnTo>
                    <a:pt x="1055" y="36"/>
                  </a:lnTo>
                  <a:lnTo>
                    <a:pt x="1050" y="42"/>
                  </a:lnTo>
                  <a:lnTo>
                    <a:pt x="1050" y="43"/>
                  </a:lnTo>
                  <a:lnTo>
                    <a:pt x="1052" y="43"/>
                  </a:lnTo>
                  <a:lnTo>
                    <a:pt x="1055" y="43"/>
                  </a:lnTo>
                  <a:lnTo>
                    <a:pt x="1059" y="43"/>
                  </a:lnTo>
                  <a:lnTo>
                    <a:pt x="1063" y="42"/>
                  </a:lnTo>
                  <a:lnTo>
                    <a:pt x="1068" y="39"/>
                  </a:lnTo>
                  <a:lnTo>
                    <a:pt x="1073" y="36"/>
                  </a:lnTo>
                  <a:lnTo>
                    <a:pt x="1080" y="33"/>
                  </a:lnTo>
                  <a:lnTo>
                    <a:pt x="1086" y="32"/>
                  </a:lnTo>
                  <a:lnTo>
                    <a:pt x="1093" y="32"/>
                  </a:lnTo>
                  <a:lnTo>
                    <a:pt x="1099" y="33"/>
                  </a:lnTo>
                  <a:lnTo>
                    <a:pt x="1118" y="39"/>
                  </a:lnTo>
                  <a:lnTo>
                    <a:pt x="1139" y="43"/>
                  </a:lnTo>
                  <a:lnTo>
                    <a:pt x="1160" y="46"/>
                  </a:lnTo>
                  <a:lnTo>
                    <a:pt x="1182" y="46"/>
                  </a:lnTo>
                  <a:lnTo>
                    <a:pt x="1183" y="43"/>
                  </a:lnTo>
                  <a:lnTo>
                    <a:pt x="1186" y="39"/>
                  </a:lnTo>
                  <a:lnTo>
                    <a:pt x="1202" y="40"/>
                  </a:lnTo>
                  <a:lnTo>
                    <a:pt x="1220" y="42"/>
                  </a:lnTo>
                  <a:lnTo>
                    <a:pt x="1232" y="49"/>
                  </a:lnTo>
                  <a:lnTo>
                    <a:pt x="1242" y="56"/>
                  </a:lnTo>
                  <a:lnTo>
                    <a:pt x="1247" y="60"/>
                  </a:lnTo>
                  <a:lnTo>
                    <a:pt x="1255" y="63"/>
                  </a:lnTo>
                  <a:lnTo>
                    <a:pt x="1262" y="65"/>
                  </a:lnTo>
                  <a:lnTo>
                    <a:pt x="1272" y="66"/>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7" name="Freeform 447"/>
            <p:cNvSpPr>
              <a:spLocks/>
            </p:cNvSpPr>
            <p:nvPr/>
          </p:nvSpPr>
          <p:spPr bwMode="auto">
            <a:xfrm>
              <a:off x="4328" y="2368"/>
              <a:ext cx="101" cy="64"/>
            </a:xfrm>
            <a:custGeom>
              <a:avLst/>
              <a:gdLst>
                <a:gd name="T0" fmla="*/ 101 w 101"/>
                <a:gd name="T1" fmla="*/ 13 h 64"/>
                <a:gd name="T2" fmla="*/ 89 w 101"/>
                <a:gd name="T3" fmla="*/ 13 h 64"/>
                <a:gd name="T4" fmla="*/ 77 w 101"/>
                <a:gd name="T5" fmla="*/ 13 h 64"/>
                <a:gd name="T6" fmla="*/ 67 w 101"/>
                <a:gd name="T7" fmla="*/ 15 h 64"/>
                <a:gd name="T8" fmla="*/ 57 w 101"/>
                <a:gd name="T9" fmla="*/ 17 h 64"/>
                <a:gd name="T10" fmla="*/ 47 w 101"/>
                <a:gd name="T11" fmla="*/ 20 h 64"/>
                <a:gd name="T12" fmla="*/ 40 w 101"/>
                <a:gd name="T13" fmla="*/ 25 h 64"/>
                <a:gd name="T14" fmla="*/ 33 w 101"/>
                <a:gd name="T15" fmla="*/ 30 h 64"/>
                <a:gd name="T16" fmla="*/ 29 w 101"/>
                <a:gd name="T17" fmla="*/ 37 h 64"/>
                <a:gd name="T18" fmla="*/ 29 w 101"/>
                <a:gd name="T19" fmla="*/ 45 h 64"/>
                <a:gd name="T20" fmla="*/ 27 w 101"/>
                <a:gd name="T21" fmla="*/ 53 h 64"/>
                <a:gd name="T22" fmla="*/ 33 w 101"/>
                <a:gd name="T23" fmla="*/ 55 h 64"/>
                <a:gd name="T24" fmla="*/ 40 w 101"/>
                <a:gd name="T25" fmla="*/ 57 h 64"/>
                <a:gd name="T26" fmla="*/ 47 w 101"/>
                <a:gd name="T27" fmla="*/ 60 h 64"/>
                <a:gd name="T28" fmla="*/ 51 w 101"/>
                <a:gd name="T29" fmla="*/ 64 h 64"/>
                <a:gd name="T30" fmla="*/ 33 w 101"/>
                <a:gd name="T31" fmla="*/ 64 h 64"/>
                <a:gd name="T32" fmla="*/ 16 w 101"/>
                <a:gd name="T33" fmla="*/ 64 h 64"/>
                <a:gd name="T34" fmla="*/ 13 w 101"/>
                <a:gd name="T35" fmla="*/ 60 h 64"/>
                <a:gd name="T36" fmla="*/ 10 w 101"/>
                <a:gd name="T37" fmla="*/ 57 h 64"/>
                <a:gd name="T38" fmla="*/ 6 w 101"/>
                <a:gd name="T39" fmla="*/ 56 h 64"/>
                <a:gd name="T40" fmla="*/ 0 w 101"/>
                <a:gd name="T41" fmla="*/ 56 h 64"/>
                <a:gd name="T42" fmla="*/ 0 w 101"/>
                <a:gd name="T43" fmla="*/ 46 h 64"/>
                <a:gd name="T44" fmla="*/ 3 w 101"/>
                <a:gd name="T45" fmla="*/ 39 h 64"/>
                <a:gd name="T46" fmla="*/ 11 w 101"/>
                <a:gd name="T47" fmla="*/ 36 h 64"/>
                <a:gd name="T48" fmla="*/ 20 w 101"/>
                <a:gd name="T49" fmla="*/ 33 h 64"/>
                <a:gd name="T50" fmla="*/ 17 w 101"/>
                <a:gd name="T51" fmla="*/ 30 h 64"/>
                <a:gd name="T52" fmla="*/ 14 w 101"/>
                <a:gd name="T53" fmla="*/ 27 h 64"/>
                <a:gd name="T54" fmla="*/ 33 w 101"/>
                <a:gd name="T55" fmla="*/ 19 h 64"/>
                <a:gd name="T56" fmla="*/ 54 w 101"/>
                <a:gd name="T57" fmla="*/ 9 h 64"/>
                <a:gd name="T58" fmla="*/ 66 w 101"/>
                <a:gd name="T59" fmla="*/ 5 h 64"/>
                <a:gd name="T60" fmla="*/ 77 w 101"/>
                <a:gd name="T61" fmla="*/ 2 h 64"/>
                <a:gd name="T62" fmla="*/ 90 w 101"/>
                <a:gd name="T63" fmla="*/ 0 h 64"/>
                <a:gd name="T64" fmla="*/ 101 w 101"/>
                <a:gd name="T65" fmla="*/ 2 h 64"/>
                <a:gd name="T66" fmla="*/ 101 w 101"/>
                <a:gd name="T67" fmla="*/ 7 h 64"/>
                <a:gd name="T68" fmla="*/ 101 w 101"/>
                <a:gd name="T69" fmla="*/ 13 h 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
                <a:gd name="T106" fmla="*/ 0 h 64"/>
                <a:gd name="T107" fmla="*/ 101 w 101"/>
                <a:gd name="T108" fmla="*/ 64 h 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 h="64">
                  <a:moveTo>
                    <a:pt x="101" y="13"/>
                  </a:moveTo>
                  <a:lnTo>
                    <a:pt x="89" y="13"/>
                  </a:lnTo>
                  <a:lnTo>
                    <a:pt x="77" y="13"/>
                  </a:lnTo>
                  <a:lnTo>
                    <a:pt x="67" y="15"/>
                  </a:lnTo>
                  <a:lnTo>
                    <a:pt x="57" y="17"/>
                  </a:lnTo>
                  <a:lnTo>
                    <a:pt x="47" y="20"/>
                  </a:lnTo>
                  <a:lnTo>
                    <a:pt x="40" y="25"/>
                  </a:lnTo>
                  <a:lnTo>
                    <a:pt x="33" y="30"/>
                  </a:lnTo>
                  <a:lnTo>
                    <a:pt x="29" y="37"/>
                  </a:lnTo>
                  <a:lnTo>
                    <a:pt x="29" y="45"/>
                  </a:lnTo>
                  <a:lnTo>
                    <a:pt x="27" y="53"/>
                  </a:lnTo>
                  <a:lnTo>
                    <a:pt x="33" y="55"/>
                  </a:lnTo>
                  <a:lnTo>
                    <a:pt x="40" y="57"/>
                  </a:lnTo>
                  <a:lnTo>
                    <a:pt x="47" y="60"/>
                  </a:lnTo>
                  <a:lnTo>
                    <a:pt x="51" y="64"/>
                  </a:lnTo>
                  <a:lnTo>
                    <a:pt x="33" y="64"/>
                  </a:lnTo>
                  <a:lnTo>
                    <a:pt x="16" y="64"/>
                  </a:lnTo>
                  <a:lnTo>
                    <a:pt x="13" y="60"/>
                  </a:lnTo>
                  <a:lnTo>
                    <a:pt x="10" y="57"/>
                  </a:lnTo>
                  <a:lnTo>
                    <a:pt x="6" y="56"/>
                  </a:lnTo>
                  <a:lnTo>
                    <a:pt x="0" y="56"/>
                  </a:lnTo>
                  <a:lnTo>
                    <a:pt x="0" y="46"/>
                  </a:lnTo>
                  <a:lnTo>
                    <a:pt x="3" y="39"/>
                  </a:lnTo>
                  <a:lnTo>
                    <a:pt x="11" y="36"/>
                  </a:lnTo>
                  <a:lnTo>
                    <a:pt x="20" y="33"/>
                  </a:lnTo>
                  <a:lnTo>
                    <a:pt x="17" y="30"/>
                  </a:lnTo>
                  <a:lnTo>
                    <a:pt x="14" y="27"/>
                  </a:lnTo>
                  <a:lnTo>
                    <a:pt x="33" y="19"/>
                  </a:lnTo>
                  <a:lnTo>
                    <a:pt x="54" y="9"/>
                  </a:lnTo>
                  <a:lnTo>
                    <a:pt x="66" y="5"/>
                  </a:lnTo>
                  <a:lnTo>
                    <a:pt x="77" y="2"/>
                  </a:lnTo>
                  <a:lnTo>
                    <a:pt x="90" y="0"/>
                  </a:lnTo>
                  <a:lnTo>
                    <a:pt x="101" y="2"/>
                  </a:lnTo>
                  <a:lnTo>
                    <a:pt x="101" y="7"/>
                  </a:lnTo>
                  <a:lnTo>
                    <a:pt x="101" y="13"/>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8" name="Freeform 448"/>
            <p:cNvSpPr>
              <a:spLocks/>
            </p:cNvSpPr>
            <p:nvPr/>
          </p:nvSpPr>
          <p:spPr bwMode="auto">
            <a:xfrm>
              <a:off x="3150" y="2371"/>
              <a:ext cx="66" cy="16"/>
            </a:xfrm>
            <a:custGeom>
              <a:avLst/>
              <a:gdLst>
                <a:gd name="T0" fmla="*/ 32 w 66"/>
                <a:gd name="T1" fmla="*/ 0 h 16"/>
                <a:gd name="T2" fmla="*/ 37 w 66"/>
                <a:gd name="T3" fmla="*/ 0 h 16"/>
                <a:gd name="T4" fmla="*/ 42 w 66"/>
                <a:gd name="T5" fmla="*/ 0 h 16"/>
                <a:gd name="T6" fmla="*/ 44 w 66"/>
                <a:gd name="T7" fmla="*/ 0 h 16"/>
                <a:gd name="T8" fmla="*/ 47 w 66"/>
                <a:gd name="T9" fmla="*/ 3 h 16"/>
                <a:gd name="T10" fmla="*/ 46 w 66"/>
                <a:gd name="T11" fmla="*/ 6 h 16"/>
                <a:gd name="T12" fmla="*/ 44 w 66"/>
                <a:gd name="T13" fmla="*/ 9 h 16"/>
                <a:gd name="T14" fmla="*/ 54 w 66"/>
                <a:gd name="T15" fmla="*/ 10 h 16"/>
                <a:gd name="T16" fmla="*/ 66 w 66"/>
                <a:gd name="T17" fmla="*/ 12 h 16"/>
                <a:gd name="T18" fmla="*/ 64 w 66"/>
                <a:gd name="T19" fmla="*/ 13 h 16"/>
                <a:gd name="T20" fmla="*/ 63 w 66"/>
                <a:gd name="T21" fmla="*/ 16 h 16"/>
                <a:gd name="T22" fmla="*/ 46 w 66"/>
                <a:gd name="T23" fmla="*/ 16 h 16"/>
                <a:gd name="T24" fmla="*/ 30 w 66"/>
                <a:gd name="T25" fmla="*/ 14 h 16"/>
                <a:gd name="T26" fmla="*/ 14 w 66"/>
                <a:gd name="T27" fmla="*/ 12 h 16"/>
                <a:gd name="T28" fmla="*/ 0 w 66"/>
                <a:gd name="T29" fmla="*/ 9 h 16"/>
                <a:gd name="T30" fmla="*/ 0 w 66"/>
                <a:gd name="T31" fmla="*/ 7 h 16"/>
                <a:gd name="T32" fmla="*/ 0 w 66"/>
                <a:gd name="T33" fmla="*/ 6 h 16"/>
                <a:gd name="T34" fmla="*/ 2 w 66"/>
                <a:gd name="T35" fmla="*/ 4 h 16"/>
                <a:gd name="T36" fmla="*/ 2 w 66"/>
                <a:gd name="T37" fmla="*/ 3 h 16"/>
                <a:gd name="T38" fmla="*/ 12 w 66"/>
                <a:gd name="T39" fmla="*/ 3 h 16"/>
                <a:gd name="T40" fmla="*/ 19 w 66"/>
                <a:gd name="T41" fmla="*/ 4 h 16"/>
                <a:gd name="T42" fmla="*/ 23 w 66"/>
                <a:gd name="T43" fmla="*/ 4 h 16"/>
                <a:gd name="T44" fmla="*/ 26 w 66"/>
                <a:gd name="T45" fmla="*/ 4 h 16"/>
                <a:gd name="T46" fmla="*/ 29 w 66"/>
                <a:gd name="T47" fmla="*/ 3 h 16"/>
                <a:gd name="T48" fmla="*/ 32 w 66"/>
                <a:gd name="T49" fmla="*/ 0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16"/>
                <a:gd name="T77" fmla="*/ 66 w 66"/>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16">
                  <a:moveTo>
                    <a:pt x="32" y="0"/>
                  </a:moveTo>
                  <a:lnTo>
                    <a:pt x="37" y="0"/>
                  </a:lnTo>
                  <a:lnTo>
                    <a:pt x="42" y="0"/>
                  </a:lnTo>
                  <a:lnTo>
                    <a:pt x="44" y="0"/>
                  </a:lnTo>
                  <a:lnTo>
                    <a:pt x="47" y="3"/>
                  </a:lnTo>
                  <a:lnTo>
                    <a:pt x="46" y="6"/>
                  </a:lnTo>
                  <a:lnTo>
                    <a:pt x="44" y="9"/>
                  </a:lnTo>
                  <a:lnTo>
                    <a:pt x="54" y="10"/>
                  </a:lnTo>
                  <a:lnTo>
                    <a:pt x="66" y="12"/>
                  </a:lnTo>
                  <a:lnTo>
                    <a:pt x="64" y="13"/>
                  </a:lnTo>
                  <a:lnTo>
                    <a:pt x="63" y="16"/>
                  </a:lnTo>
                  <a:lnTo>
                    <a:pt x="46" y="16"/>
                  </a:lnTo>
                  <a:lnTo>
                    <a:pt x="30" y="14"/>
                  </a:lnTo>
                  <a:lnTo>
                    <a:pt x="14" y="12"/>
                  </a:lnTo>
                  <a:lnTo>
                    <a:pt x="0" y="9"/>
                  </a:lnTo>
                  <a:lnTo>
                    <a:pt x="0" y="7"/>
                  </a:lnTo>
                  <a:lnTo>
                    <a:pt x="0" y="6"/>
                  </a:lnTo>
                  <a:lnTo>
                    <a:pt x="2" y="4"/>
                  </a:lnTo>
                  <a:lnTo>
                    <a:pt x="2" y="3"/>
                  </a:lnTo>
                  <a:lnTo>
                    <a:pt x="12" y="3"/>
                  </a:lnTo>
                  <a:lnTo>
                    <a:pt x="19" y="4"/>
                  </a:lnTo>
                  <a:lnTo>
                    <a:pt x="23" y="4"/>
                  </a:lnTo>
                  <a:lnTo>
                    <a:pt x="26" y="4"/>
                  </a:lnTo>
                  <a:lnTo>
                    <a:pt x="29" y="3"/>
                  </a:lnTo>
                  <a:lnTo>
                    <a:pt x="3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9" name="Freeform 449"/>
            <p:cNvSpPr>
              <a:spLocks/>
            </p:cNvSpPr>
            <p:nvPr/>
          </p:nvSpPr>
          <p:spPr bwMode="auto">
            <a:xfrm>
              <a:off x="3229" y="2373"/>
              <a:ext cx="90" cy="18"/>
            </a:xfrm>
            <a:custGeom>
              <a:avLst/>
              <a:gdLst>
                <a:gd name="T0" fmla="*/ 7 w 90"/>
                <a:gd name="T1" fmla="*/ 0 h 18"/>
                <a:gd name="T2" fmla="*/ 11 w 90"/>
                <a:gd name="T3" fmla="*/ 0 h 18"/>
                <a:gd name="T4" fmla="*/ 14 w 90"/>
                <a:gd name="T5" fmla="*/ 0 h 18"/>
                <a:gd name="T6" fmla="*/ 18 w 90"/>
                <a:gd name="T7" fmla="*/ 0 h 18"/>
                <a:gd name="T8" fmla="*/ 21 w 90"/>
                <a:gd name="T9" fmla="*/ 1 h 18"/>
                <a:gd name="T10" fmla="*/ 37 w 90"/>
                <a:gd name="T11" fmla="*/ 5 h 18"/>
                <a:gd name="T12" fmla="*/ 58 w 90"/>
                <a:gd name="T13" fmla="*/ 8 h 18"/>
                <a:gd name="T14" fmla="*/ 80 w 90"/>
                <a:gd name="T15" fmla="*/ 11 h 18"/>
                <a:gd name="T16" fmla="*/ 90 w 90"/>
                <a:gd name="T17" fmla="*/ 14 h 18"/>
                <a:gd name="T18" fmla="*/ 88 w 90"/>
                <a:gd name="T19" fmla="*/ 15 h 18"/>
                <a:gd name="T20" fmla="*/ 88 w 90"/>
                <a:gd name="T21" fmla="*/ 17 h 18"/>
                <a:gd name="T22" fmla="*/ 64 w 90"/>
                <a:gd name="T23" fmla="*/ 18 h 18"/>
                <a:gd name="T24" fmla="*/ 42 w 90"/>
                <a:gd name="T25" fmla="*/ 18 h 18"/>
                <a:gd name="T26" fmla="*/ 21 w 90"/>
                <a:gd name="T27" fmla="*/ 17 h 18"/>
                <a:gd name="T28" fmla="*/ 0 w 90"/>
                <a:gd name="T29" fmla="*/ 14 h 18"/>
                <a:gd name="T30" fmla="*/ 2 w 90"/>
                <a:gd name="T31" fmla="*/ 5 h 18"/>
                <a:gd name="T32" fmla="*/ 7 w 90"/>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8"/>
                <a:gd name="T53" fmla="*/ 90 w 90"/>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8">
                  <a:moveTo>
                    <a:pt x="7" y="0"/>
                  </a:moveTo>
                  <a:lnTo>
                    <a:pt x="11" y="0"/>
                  </a:lnTo>
                  <a:lnTo>
                    <a:pt x="14" y="0"/>
                  </a:lnTo>
                  <a:lnTo>
                    <a:pt x="18" y="0"/>
                  </a:lnTo>
                  <a:lnTo>
                    <a:pt x="21" y="1"/>
                  </a:lnTo>
                  <a:lnTo>
                    <a:pt x="37" y="5"/>
                  </a:lnTo>
                  <a:lnTo>
                    <a:pt x="58" y="8"/>
                  </a:lnTo>
                  <a:lnTo>
                    <a:pt x="80" y="11"/>
                  </a:lnTo>
                  <a:lnTo>
                    <a:pt x="90" y="14"/>
                  </a:lnTo>
                  <a:lnTo>
                    <a:pt x="88" y="15"/>
                  </a:lnTo>
                  <a:lnTo>
                    <a:pt x="88" y="17"/>
                  </a:lnTo>
                  <a:lnTo>
                    <a:pt x="64" y="18"/>
                  </a:lnTo>
                  <a:lnTo>
                    <a:pt x="42" y="18"/>
                  </a:lnTo>
                  <a:lnTo>
                    <a:pt x="21" y="17"/>
                  </a:lnTo>
                  <a:lnTo>
                    <a:pt x="0" y="14"/>
                  </a:lnTo>
                  <a:lnTo>
                    <a:pt x="2" y="5"/>
                  </a:lnTo>
                  <a:lnTo>
                    <a:pt x="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0" name="Freeform 450"/>
            <p:cNvSpPr>
              <a:spLocks/>
            </p:cNvSpPr>
            <p:nvPr/>
          </p:nvSpPr>
          <p:spPr bwMode="auto">
            <a:xfrm>
              <a:off x="4669" y="2375"/>
              <a:ext cx="2" cy="3"/>
            </a:xfrm>
            <a:custGeom>
              <a:avLst/>
              <a:gdLst>
                <a:gd name="T0" fmla="*/ 0 w 2"/>
                <a:gd name="T1" fmla="*/ 0 h 3"/>
                <a:gd name="T2" fmla="*/ 2 w 2"/>
                <a:gd name="T3" fmla="*/ 2 h 3"/>
                <a:gd name="T4" fmla="*/ 2 w 2"/>
                <a:gd name="T5" fmla="*/ 3 h 3"/>
                <a:gd name="T6" fmla="*/ 2 w 2"/>
                <a:gd name="T7" fmla="*/ 2 h 3"/>
                <a:gd name="T8" fmla="*/ 0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0"/>
                  </a:moveTo>
                  <a:lnTo>
                    <a:pt x="2" y="2"/>
                  </a:lnTo>
                  <a:lnTo>
                    <a:pt x="2" y="3"/>
                  </a:lnTo>
                  <a:lnTo>
                    <a:pt x="2"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1" name="Freeform 451"/>
            <p:cNvSpPr>
              <a:spLocks/>
            </p:cNvSpPr>
            <p:nvPr/>
          </p:nvSpPr>
          <p:spPr bwMode="auto">
            <a:xfrm>
              <a:off x="4946" y="2380"/>
              <a:ext cx="63" cy="14"/>
            </a:xfrm>
            <a:custGeom>
              <a:avLst/>
              <a:gdLst>
                <a:gd name="T0" fmla="*/ 0 w 63"/>
                <a:gd name="T1" fmla="*/ 0 h 14"/>
                <a:gd name="T2" fmla="*/ 16 w 63"/>
                <a:gd name="T3" fmla="*/ 1 h 14"/>
                <a:gd name="T4" fmla="*/ 32 w 63"/>
                <a:gd name="T5" fmla="*/ 1 h 14"/>
                <a:gd name="T6" fmla="*/ 47 w 63"/>
                <a:gd name="T7" fmla="*/ 3 h 14"/>
                <a:gd name="T8" fmla="*/ 63 w 63"/>
                <a:gd name="T9" fmla="*/ 4 h 14"/>
                <a:gd name="T10" fmla="*/ 63 w 63"/>
                <a:gd name="T11" fmla="*/ 7 h 14"/>
                <a:gd name="T12" fmla="*/ 63 w 63"/>
                <a:gd name="T13" fmla="*/ 10 h 14"/>
                <a:gd name="T14" fmla="*/ 56 w 63"/>
                <a:gd name="T15" fmla="*/ 13 h 14"/>
                <a:gd name="T16" fmla="*/ 47 w 63"/>
                <a:gd name="T17" fmla="*/ 13 h 14"/>
                <a:gd name="T18" fmla="*/ 39 w 63"/>
                <a:gd name="T19" fmla="*/ 14 h 14"/>
                <a:gd name="T20" fmla="*/ 30 w 63"/>
                <a:gd name="T21" fmla="*/ 13 h 14"/>
                <a:gd name="T22" fmla="*/ 14 w 63"/>
                <a:gd name="T23" fmla="*/ 10 h 14"/>
                <a:gd name="T24" fmla="*/ 0 w 63"/>
                <a:gd name="T25" fmla="*/ 4 h 14"/>
                <a:gd name="T26" fmla="*/ 0 w 63"/>
                <a:gd name="T27" fmla="*/ 1 h 14"/>
                <a:gd name="T28" fmla="*/ 0 w 63"/>
                <a:gd name="T29" fmla="*/ 0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
                <a:gd name="T46" fmla="*/ 0 h 14"/>
                <a:gd name="T47" fmla="*/ 63 w 63"/>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 h="14">
                  <a:moveTo>
                    <a:pt x="0" y="0"/>
                  </a:moveTo>
                  <a:lnTo>
                    <a:pt x="16" y="1"/>
                  </a:lnTo>
                  <a:lnTo>
                    <a:pt x="32" y="1"/>
                  </a:lnTo>
                  <a:lnTo>
                    <a:pt x="47" y="3"/>
                  </a:lnTo>
                  <a:lnTo>
                    <a:pt x="63" y="4"/>
                  </a:lnTo>
                  <a:lnTo>
                    <a:pt x="63" y="7"/>
                  </a:lnTo>
                  <a:lnTo>
                    <a:pt x="63" y="10"/>
                  </a:lnTo>
                  <a:lnTo>
                    <a:pt x="56" y="13"/>
                  </a:lnTo>
                  <a:lnTo>
                    <a:pt x="47" y="13"/>
                  </a:lnTo>
                  <a:lnTo>
                    <a:pt x="39" y="14"/>
                  </a:lnTo>
                  <a:lnTo>
                    <a:pt x="30" y="13"/>
                  </a:lnTo>
                  <a:lnTo>
                    <a:pt x="14" y="10"/>
                  </a:lnTo>
                  <a:lnTo>
                    <a:pt x="0" y="4"/>
                  </a:lnTo>
                  <a:lnTo>
                    <a:pt x="0" y="1"/>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2" name="Freeform 452"/>
            <p:cNvSpPr>
              <a:spLocks/>
            </p:cNvSpPr>
            <p:nvPr/>
          </p:nvSpPr>
          <p:spPr bwMode="auto">
            <a:xfrm>
              <a:off x="2936" y="2390"/>
              <a:ext cx="168" cy="60"/>
            </a:xfrm>
            <a:custGeom>
              <a:avLst/>
              <a:gdLst>
                <a:gd name="T0" fmla="*/ 58 w 168"/>
                <a:gd name="T1" fmla="*/ 1 h 60"/>
                <a:gd name="T2" fmla="*/ 84 w 168"/>
                <a:gd name="T3" fmla="*/ 5 h 60"/>
                <a:gd name="T4" fmla="*/ 91 w 168"/>
                <a:gd name="T5" fmla="*/ 10 h 60"/>
                <a:gd name="T6" fmla="*/ 94 w 168"/>
                <a:gd name="T7" fmla="*/ 14 h 60"/>
                <a:gd name="T8" fmla="*/ 98 w 168"/>
                <a:gd name="T9" fmla="*/ 15 h 60"/>
                <a:gd name="T10" fmla="*/ 104 w 168"/>
                <a:gd name="T11" fmla="*/ 15 h 60"/>
                <a:gd name="T12" fmla="*/ 110 w 168"/>
                <a:gd name="T13" fmla="*/ 14 h 60"/>
                <a:gd name="T14" fmla="*/ 116 w 168"/>
                <a:gd name="T15" fmla="*/ 18 h 60"/>
                <a:gd name="T16" fmla="*/ 120 w 168"/>
                <a:gd name="T17" fmla="*/ 23 h 60"/>
                <a:gd name="T18" fmla="*/ 124 w 168"/>
                <a:gd name="T19" fmla="*/ 20 h 60"/>
                <a:gd name="T20" fmla="*/ 128 w 168"/>
                <a:gd name="T21" fmla="*/ 17 h 60"/>
                <a:gd name="T22" fmla="*/ 133 w 168"/>
                <a:gd name="T23" fmla="*/ 21 h 60"/>
                <a:gd name="T24" fmla="*/ 146 w 168"/>
                <a:gd name="T25" fmla="*/ 20 h 60"/>
                <a:gd name="T26" fmla="*/ 160 w 168"/>
                <a:gd name="T27" fmla="*/ 14 h 60"/>
                <a:gd name="T28" fmla="*/ 164 w 168"/>
                <a:gd name="T29" fmla="*/ 20 h 60"/>
                <a:gd name="T30" fmla="*/ 158 w 168"/>
                <a:gd name="T31" fmla="*/ 31 h 60"/>
                <a:gd name="T32" fmla="*/ 153 w 168"/>
                <a:gd name="T33" fmla="*/ 40 h 60"/>
                <a:gd name="T34" fmla="*/ 160 w 168"/>
                <a:gd name="T35" fmla="*/ 41 h 60"/>
                <a:gd name="T36" fmla="*/ 164 w 168"/>
                <a:gd name="T37" fmla="*/ 48 h 60"/>
                <a:gd name="T38" fmla="*/ 151 w 168"/>
                <a:gd name="T39" fmla="*/ 57 h 60"/>
                <a:gd name="T40" fmla="*/ 128 w 168"/>
                <a:gd name="T41" fmla="*/ 55 h 60"/>
                <a:gd name="T42" fmla="*/ 91 w 168"/>
                <a:gd name="T43" fmla="*/ 58 h 60"/>
                <a:gd name="T44" fmla="*/ 57 w 168"/>
                <a:gd name="T45" fmla="*/ 58 h 60"/>
                <a:gd name="T46" fmla="*/ 37 w 168"/>
                <a:gd name="T47" fmla="*/ 50 h 60"/>
                <a:gd name="T48" fmla="*/ 51 w 168"/>
                <a:gd name="T49" fmla="*/ 44 h 60"/>
                <a:gd name="T50" fmla="*/ 53 w 168"/>
                <a:gd name="T51" fmla="*/ 41 h 60"/>
                <a:gd name="T52" fmla="*/ 40 w 168"/>
                <a:gd name="T53" fmla="*/ 38 h 60"/>
                <a:gd name="T54" fmla="*/ 43 w 168"/>
                <a:gd name="T55" fmla="*/ 34 h 60"/>
                <a:gd name="T56" fmla="*/ 51 w 168"/>
                <a:gd name="T57" fmla="*/ 35 h 60"/>
                <a:gd name="T58" fmla="*/ 61 w 168"/>
                <a:gd name="T59" fmla="*/ 37 h 60"/>
                <a:gd name="T60" fmla="*/ 57 w 168"/>
                <a:gd name="T61" fmla="*/ 33 h 60"/>
                <a:gd name="T62" fmla="*/ 48 w 168"/>
                <a:gd name="T63" fmla="*/ 28 h 60"/>
                <a:gd name="T64" fmla="*/ 53 w 168"/>
                <a:gd name="T65" fmla="*/ 23 h 60"/>
                <a:gd name="T66" fmla="*/ 57 w 168"/>
                <a:gd name="T67" fmla="*/ 20 h 60"/>
                <a:gd name="T68" fmla="*/ 43 w 168"/>
                <a:gd name="T69" fmla="*/ 23 h 60"/>
                <a:gd name="T70" fmla="*/ 24 w 168"/>
                <a:gd name="T71" fmla="*/ 31 h 60"/>
                <a:gd name="T72" fmla="*/ 10 w 168"/>
                <a:gd name="T73" fmla="*/ 34 h 60"/>
                <a:gd name="T74" fmla="*/ 1 w 168"/>
                <a:gd name="T75" fmla="*/ 27 h 60"/>
                <a:gd name="T76" fmla="*/ 14 w 168"/>
                <a:gd name="T77" fmla="*/ 18 h 60"/>
                <a:gd name="T78" fmla="*/ 36 w 168"/>
                <a:gd name="T79" fmla="*/ 7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60"/>
                <a:gd name="T122" fmla="*/ 168 w 168"/>
                <a:gd name="T123" fmla="*/ 60 h 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60">
                  <a:moveTo>
                    <a:pt x="43" y="0"/>
                  </a:moveTo>
                  <a:lnTo>
                    <a:pt x="58" y="1"/>
                  </a:lnTo>
                  <a:lnTo>
                    <a:pt x="73" y="4"/>
                  </a:lnTo>
                  <a:lnTo>
                    <a:pt x="84" y="5"/>
                  </a:lnTo>
                  <a:lnTo>
                    <a:pt x="93" y="4"/>
                  </a:lnTo>
                  <a:lnTo>
                    <a:pt x="91" y="10"/>
                  </a:lnTo>
                  <a:lnTo>
                    <a:pt x="90" y="14"/>
                  </a:lnTo>
                  <a:lnTo>
                    <a:pt x="94" y="14"/>
                  </a:lnTo>
                  <a:lnTo>
                    <a:pt x="97" y="14"/>
                  </a:lnTo>
                  <a:lnTo>
                    <a:pt x="98" y="15"/>
                  </a:lnTo>
                  <a:lnTo>
                    <a:pt x="100" y="18"/>
                  </a:lnTo>
                  <a:lnTo>
                    <a:pt x="104" y="15"/>
                  </a:lnTo>
                  <a:lnTo>
                    <a:pt x="106" y="14"/>
                  </a:lnTo>
                  <a:lnTo>
                    <a:pt x="110" y="14"/>
                  </a:lnTo>
                  <a:lnTo>
                    <a:pt x="116" y="14"/>
                  </a:lnTo>
                  <a:lnTo>
                    <a:pt x="116" y="18"/>
                  </a:lnTo>
                  <a:lnTo>
                    <a:pt x="117" y="23"/>
                  </a:lnTo>
                  <a:lnTo>
                    <a:pt x="120" y="23"/>
                  </a:lnTo>
                  <a:lnTo>
                    <a:pt x="123" y="23"/>
                  </a:lnTo>
                  <a:lnTo>
                    <a:pt x="124" y="20"/>
                  </a:lnTo>
                  <a:lnTo>
                    <a:pt x="126" y="17"/>
                  </a:lnTo>
                  <a:lnTo>
                    <a:pt x="128" y="17"/>
                  </a:lnTo>
                  <a:lnTo>
                    <a:pt x="134" y="15"/>
                  </a:lnTo>
                  <a:lnTo>
                    <a:pt x="133" y="21"/>
                  </a:lnTo>
                  <a:lnTo>
                    <a:pt x="133" y="25"/>
                  </a:lnTo>
                  <a:lnTo>
                    <a:pt x="146" y="20"/>
                  </a:lnTo>
                  <a:lnTo>
                    <a:pt x="156" y="11"/>
                  </a:lnTo>
                  <a:lnTo>
                    <a:pt x="160" y="14"/>
                  </a:lnTo>
                  <a:lnTo>
                    <a:pt x="164" y="15"/>
                  </a:lnTo>
                  <a:lnTo>
                    <a:pt x="164" y="20"/>
                  </a:lnTo>
                  <a:lnTo>
                    <a:pt x="164" y="23"/>
                  </a:lnTo>
                  <a:lnTo>
                    <a:pt x="158" y="31"/>
                  </a:lnTo>
                  <a:lnTo>
                    <a:pt x="153" y="40"/>
                  </a:lnTo>
                  <a:lnTo>
                    <a:pt x="153" y="41"/>
                  </a:lnTo>
                  <a:lnTo>
                    <a:pt x="160" y="41"/>
                  </a:lnTo>
                  <a:lnTo>
                    <a:pt x="168" y="42"/>
                  </a:lnTo>
                  <a:lnTo>
                    <a:pt x="164" y="48"/>
                  </a:lnTo>
                  <a:lnTo>
                    <a:pt x="158" y="52"/>
                  </a:lnTo>
                  <a:lnTo>
                    <a:pt x="151" y="57"/>
                  </a:lnTo>
                  <a:lnTo>
                    <a:pt x="147" y="60"/>
                  </a:lnTo>
                  <a:lnTo>
                    <a:pt x="128" y="55"/>
                  </a:lnTo>
                  <a:lnTo>
                    <a:pt x="113" y="54"/>
                  </a:lnTo>
                  <a:lnTo>
                    <a:pt x="91" y="58"/>
                  </a:lnTo>
                  <a:lnTo>
                    <a:pt x="74" y="60"/>
                  </a:lnTo>
                  <a:lnTo>
                    <a:pt x="57" y="58"/>
                  </a:lnTo>
                  <a:lnTo>
                    <a:pt x="36" y="54"/>
                  </a:lnTo>
                  <a:lnTo>
                    <a:pt x="37" y="50"/>
                  </a:lnTo>
                  <a:lnTo>
                    <a:pt x="37" y="47"/>
                  </a:lnTo>
                  <a:lnTo>
                    <a:pt x="51" y="44"/>
                  </a:lnTo>
                  <a:lnTo>
                    <a:pt x="66" y="41"/>
                  </a:lnTo>
                  <a:lnTo>
                    <a:pt x="53" y="41"/>
                  </a:lnTo>
                  <a:lnTo>
                    <a:pt x="40" y="41"/>
                  </a:lnTo>
                  <a:lnTo>
                    <a:pt x="40" y="38"/>
                  </a:lnTo>
                  <a:lnTo>
                    <a:pt x="40" y="35"/>
                  </a:lnTo>
                  <a:lnTo>
                    <a:pt x="43" y="34"/>
                  </a:lnTo>
                  <a:lnTo>
                    <a:pt x="46" y="34"/>
                  </a:lnTo>
                  <a:lnTo>
                    <a:pt x="51" y="35"/>
                  </a:lnTo>
                  <a:lnTo>
                    <a:pt x="56" y="35"/>
                  </a:lnTo>
                  <a:lnTo>
                    <a:pt x="61" y="37"/>
                  </a:lnTo>
                  <a:lnTo>
                    <a:pt x="67" y="35"/>
                  </a:lnTo>
                  <a:lnTo>
                    <a:pt x="57" y="33"/>
                  </a:lnTo>
                  <a:lnTo>
                    <a:pt x="47" y="31"/>
                  </a:lnTo>
                  <a:lnTo>
                    <a:pt x="48" y="28"/>
                  </a:lnTo>
                  <a:lnTo>
                    <a:pt x="48" y="25"/>
                  </a:lnTo>
                  <a:lnTo>
                    <a:pt x="53" y="23"/>
                  </a:lnTo>
                  <a:lnTo>
                    <a:pt x="57" y="20"/>
                  </a:lnTo>
                  <a:lnTo>
                    <a:pt x="57" y="18"/>
                  </a:lnTo>
                  <a:lnTo>
                    <a:pt x="43" y="23"/>
                  </a:lnTo>
                  <a:lnTo>
                    <a:pt x="30" y="28"/>
                  </a:lnTo>
                  <a:lnTo>
                    <a:pt x="24" y="31"/>
                  </a:lnTo>
                  <a:lnTo>
                    <a:pt x="17" y="33"/>
                  </a:lnTo>
                  <a:lnTo>
                    <a:pt x="10" y="34"/>
                  </a:lnTo>
                  <a:lnTo>
                    <a:pt x="0" y="33"/>
                  </a:lnTo>
                  <a:lnTo>
                    <a:pt x="1" y="27"/>
                  </a:lnTo>
                  <a:lnTo>
                    <a:pt x="1" y="21"/>
                  </a:lnTo>
                  <a:lnTo>
                    <a:pt x="14" y="18"/>
                  </a:lnTo>
                  <a:lnTo>
                    <a:pt x="26" y="14"/>
                  </a:lnTo>
                  <a:lnTo>
                    <a:pt x="36" y="7"/>
                  </a:lnTo>
                  <a:lnTo>
                    <a:pt x="4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3" name="Freeform 453"/>
            <p:cNvSpPr>
              <a:spLocks/>
            </p:cNvSpPr>
            <p:nvPr/>
          </p:nvSpPr>
          <p:spPr bwMode="auto">
            <a:xfrm>
              <a:off x="3123" y="2397"/>
              <a:ext cx="51" cy="30"/>
            </a:xfrm>
            <a:custGeom>
              <a:avLst/>
              <a:gdLst>
                <a:gd name="T0" fmla="*/ 23 w 51"/>
                <a:gd name="T1" fmla="*/ 0 h 30"/>
                <a:gd name="T2" fmla="*/ 37 w 51"/>
                <a:gd name="T3" fmla="*/ 0 h 30"/>
                <a:gd name="T4" fmla="*/ 51 w 51"/>
                <a:gd name="T5" fmla="*/ 0 h 30"/>
                <a:gd name="T6" fmla="*/ 44 w 51"/>
                <a:gd name="T7" fmla="*/ 8 h 30"/>
                <a:gd name="T8" fmla="*/ 37 w 51"/>
                <a:gd name="T9" fmla="*/ 14 h 30"/>
                <a:gd name="T10" fmla="*/ 40 w 51"/>
                <a:gd name="T11" fmla="*/ 17 h 30"/>
                <a:gd name="T12" fmla="*/ 40 w 51"/>
                <a:gd name="T13" fmla="*/ 20 h 30"/>
                <a:gd name="T14" fmla="*/ 37 w 51"/>
                <a:gd name="T15" fmla="*/ 23 h 30"/>
                <a:gd name="T16" fmla="*/ 34 w 51"/>
                <a:gd name="T17" fmla="*/ 26 h 30"/>
                <a:gd name="T18" fmla="*/ 26 w 51"/>
                <a:gd name="T19" fmla="*/ 24 h 30"/>
                <a:gd name="T20" fmla="*/ 20 w 51"/>
                <a:gd name="T21" fmla="*/ 26 h 30"/>
                <a:gd name="T22" fmla="*/ 13 w 51"/>
                <a:gd name="T23" fmla="*/ 27 h 30"/>
                <a:gd name="T24" fmla="*/ 7 w 51"/>
                <a:gd name="T25" fmla="*/ 30 h 30"/>
                <a:gd name="T26" fmla="*/ 7 w 51"/>
                <a:gd name="T27" fmla="*/ 23 h 30"/>
                <a:gd name="T28" fmla="*/ 6 w 51"/>
                <a:gd name="T29" fmla="*/ 18 h 30"/>
                <a:gd name="T30" fmla="*/ 3 w 51"/>
                <a:gd name="T31" fmla="*/ 16 h 30"/>
                <a:gd name="T32" fmla="*/ 0 w 51"/>
                <a:gd name="T33" fmla="*/ 10 h 30"/>
                <a:gd name="T34" fmla="*/ 7 w 51"/>
                <a:gd name="T35" fmla="*/ 13 h 30"/>
                <a:gd name="T36" fmla="*/ 14 w 51"/>
                <a:gd name="T37" fmla="*/ 14 h 30"/>
                <a:gd name="T38" fmla="*/ 19 w 51"/>
                <a:gd name="T39" fmla="*/ 7 h 30"/>
                <a:gd name="T40" fmla="*/ 23 w 51"/>
                <a:gd name="T41" fmla="*/ 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30"/>
                <a:gd name="T65" fmla="*/ 51 w 5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30">
                  <a:moveTo>
                    <a:pt x="23" y="0"/>
                  </a:moveTo>
                  <a:lnTo>
                    <a:pt x="37" y="0"/>
                  </a:lnTo>
                  <a:lnTo>
                    <a:pt x="51" y="0"/>
                  </a:lnTo>
                  <a:lnTo>
                    <a:pt x="44" y="8"/>
                  </a:lnTo>
                  <a:lnTo>
                    <a:pt x="37" y="14"/>
                  </a:lnTo>
                  <a:lnTo>
                    <a:pt x="40" y="17"/>
                  </a:lnTo>
                  <a:lnTo>
                    <a:pt x="40" y="20"/>
                  </a:lnTo>
                  <a:lnTo>
                    <a:pt x="37" y="23"/>
                  </a:lnTo>
                  <a:lnTo>
                    <a:pt x="34" y="26"/>
                  </a:lnTo>
                  <a:lnTo>
                    <a:pt x="26" y="24"/>
                  </a:lnTo>
                  <a:lnTo>
                    <a:pt x="20" y="26"/>
                  </a:lnTo>
                  <a:lnTo>
                    <a:pt x="13" y="27"/>
                  </a:lnTo>
                  <a:lnTo>
                    <a:pt x="7" y="30"/>
                  </a:lnTo>
                  <a:lnTo>
                    <a:pt x="7" y="23"/>
                  </a:lnTo>
                  <a:lnTo>
                    <a:pt x="6" y="18"/>
                  </a:lnTo>
                  <a:lnTo>
                    <a:pt x="3" y="16"/>
                  </a:lnTo>
                  <a:lnTo>
                    <a:pt x="0" y="10"/>
                  </a:lnTo>
                  <a:lnTo>
                    <a:pt x="7" y="13"/>
                  </a:lnTo>
                  <a:lnTo>
                    <a:pt x="14" y="14"/>
                  </a:lnTo>
                  <a:lnTo>
                    <a:pt x="19" y="7"/>
                  </a:lnTo>
                  <a:lnTo>
                    <a:pt x="2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4" name="Freeform 454"/>
            <p:cNvSpPr>
              <a:spLocks/>
            </p:cNvSpPr>
            <p:nvPr/>
          </p:nvSpPr>
          <p:spPr bwMode="auto">
            <a:xfrm>
              <a:off x="3177" y="2397"/>
              <a:ext cx="37" cy="23"/>
            </a:xfrm>
            <a:custGeom>
              <a:avLst/>
              <a:gdLst>
                <a:gd name="T0" fmla="*/ 13 w 37"/>
                <a:gd name="T1" fmla="*/ 0 h 23"/>
                <a:gd name="T2" fmla="*/ 25 w 37"/>
                <a:gd name="T3" fmla="*/ 0 h 23"/>
                <a:gd name="T4" fmla="*/ 36 w 37"/>
                <a:gd name="T5" fmla="*/ 0 h 23"/>
                <a:gd name="T6" fmla="*/ 36 w 37"/>
                <a:gd name="T7" fmla="*/ 1 h 23"/>
                <a:gd name="T8" fmla="*/ 36 w 37"/>
                <a:gd name="T9" fmla="*/ 3 h 23"/>
                <a:gd name="T10" fmla="*/ 36 w 37"/>
                <a:gd name="T11" fmla="*/ 6 h 23"/>
                <a:gd name="T12" fmla="*/ 37 w 37"/>
                <a:gd name="T13" fmla="*/ 8 h 23"/>
                <a:gd name="T14" fmla="*/ 36 w 37"/>
                <a:gd name="T15" fmla="*/ 10 h 23"/>
                <a:gd name="T16" fmla="*/ 36 w 37"/>
                <a:gd name="T17" fmla="*/ 10 h 23"/>
                <a:gd name="T18" fmla="*/ 25 w 37"/>
                <a:gd name="T19" fmla="*/ 11 h 23"/>
                <a:gd name="T20" fmla="*/ 16 w 37"/>
                <a:gd name="T21" fmla="*/ 13 h 23"/>
                <a:gd name="T22" fmla="*/ 9 w 37"/>
                <a:gd name="T23" fmla="*/ 17 h 23"/>
                <a:gd name="T24" fmla="*/ 3 w 37"/>
                <a:gd name="T25" fmla="*/ 23 h 23"/>
                <a:gd name="T26" fmla="*/ 2 w 37"/>
                <a:gd name="T27" fmla="*/ 21 h 23"/>
                <a:gd name="T28" fmla="*/ 0 w 37"/>
                <a:gd name="T29" fmla="*/ 21 h 23"/>
                <a:gd name="T30" fmla="*/ 0 w 37"/>
                <a:gd name="T31" fmla="*/ 20 h 23"/>
                <a:gd name="T32" fmla="*/ 0 w 37"/>
                <a:gd name="T33" fmla="*/ 18 h 23"/>
                <a:gd name="T34" fmla="*/ 2 w 37"/>
                <a:gd name="T35" fmla="*/ 13 h 23"/>
                <a:gd name="T36" fmla="*/ 5 w 37"/>
                <a:gd name="T37" fmla="*/ 7 h 23"/>
                <a:gd name="T38" fmla="*/ 9 w 37"/>
                <a:gd name="T39" fmla="*/ 4 h 23"/>
                <a:gd name="T40" fmla="*/ 13 w 37"/>
                <a:gd name="T41" fmla="*/ 0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23"/>
                <a:gd name="T65" fmla="*/ 37 w 37"/>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23">
                  <a:moveTo>
                    <a:pt x="13" y="0"/>
                  </a:moveTo>
                  <a:lnTo>
                    <a:pt x="25" y="0"/>
                  </a:lnTo>
                  <a:lnTo>
                    <a:pt x="36" y="0"/>
                  </a:lnTo>
                  <a:lnTo>
                    <a:pt x="36" y="1"/>
                  </a:lnTo>
                  <a:lnTo>
                    <a:pt x="36" y="3"/>
                  </a:lnTo>
                  <a:lnTo>
                    <a:pt x="36" y="6"/>
                  </a:lnTo>
                  <a:lnTo>
                    <a:pt x="37" y="8"/>
                  </a:lnTo>
                  <a:lnTo>
                    <a:pt x="36" y="10"/>
                  </a:lnTo>
                  <a:lnTo>
                    <a:pt x="25" y="11"/>
                  </a:lnTo>
                  <a:lnTo>
                    <a:pt x="16" y="13"/>
                  </a:lnTo>
                  <a:lnTo>
                    <a:pt x="9" y="17"/>
                  </a:lnTo>
                  <a:lnTo>
                    <a:pt x="3" y="23"/>
                  </a:lnTo>
                  <a:lnTo>
                    <a:pt x="2" y="21"/>
                  </a:lnTo>
                  <a:lnTo>
                    <a:pt x="0" y="21"/>
                  </a:lnTo>
                  <a:lnTo>
                    <a:pt x="0" y="20"/>
                  </a:lnTo>
                  <a:lnTo>
                    <a:pt x="0" y="18"/>
                  </a:lnTo>
                  <a:lnTo>
                    <a:pt x="2" y="13"/>
                  </a:lnTo>
                  <a:lnTo>
                    <a:pt x="5" y="7"/>
                  </a:lnTo>
                  <a:lnTo>
                    <a:pt x="9" y="4"/>
                  </a:lnTo>
                  <a:lnTo>
                    <a:pt x="1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5" name="Freeform 455"/>
            <p:cNvSpPr>
              <a:spLocks/>
            </p:cNvSpPr>
            <p:nvPr/>
          </p:nvSpPr>
          <p:spPr bwMode="auto">
            <a:xfrm>
              <a:off x="2371" y="2397"/>
              <a:ext cx="1120" cy="1599"/>
            </a:xfrm>
            <a:custGeom>
              <a:avLst/>
              <a:gdLst>
                <a:gd name="T0" fmla="*/ 1020 w 1120"/>
                <a:gd name="T1" fmla="*/ 74 h 1599"/>
                <a:gd name="T2" fmla="*/ 972 w 1120"/>
                <a:gd name="T3" fmla="*/ 117 h 1599"/>
                <a:gd name="T4" fmla="*/ 909 w 1120"/>
                <a:gd name="T5" fmla="*/ 103 h 1599"/>
                <a:gd name="T6" fmla="*/ 950 w 1120"/>
                <a:gd name="T7" fmla="*/ 75 h 1599"/>
                <a:gd name="T8" fmla="*/ 866 w 1120"/>
                <a:gd name="T9" fmla="*/ 71 h 1599"/>
                <a:gd name="T10" fmla="*/ 782 w 1120"/>
                <a:gd name="T11" fmla="*/ 88 h 1599"/>
                <a:gd name="T12" fmla="*/ 738 w 1120"/>
                <a:gd name="T13" fmla="*/ 108 h 1599"/>
                <a:gd name="T14" fmla="*/ 682 w 1120"/>
                <a:gd name="T15" fmla="*/ 184 h 1599"/>
                <a:gd name="T16" fmla="*/ 761 w 1120"/>
                <a:gd name="T17" fmla="*/ 257 h 1599"/>
                <a:gd name="T18" fmla="*/ 859 w 1120"/>
                <a:gd name="T19" fmla="*/ 124 h 1599"/>
                <a:gd name="T20" fmla="*/ 943 w 1120"/>
                <a:gd name="T21" fmla="*/ 163 h 1599"/>
                <a:gd name="T22" fmla="*/ 1000 w 1120"/>
                <a:gd name="T23" fmla="*/ 234 h 1599"/>
                <a:gd name="T24" fmla="*/ 852 w 1120"/>
                <a:gd name="T25" fmla="*/ 287 h 1599"/>
                <a:gd name="T26" fmla="*/ 886 w 1120"/>
                <a:gd name="T27" fmla="*/ 294 h 1599"/>
                <a:gd name="T28" fmla="*/ 918 w 1120"/>
                <a:gd name="T29" fmla="*/ 327 h 1599"/>
                <a:gd name="T30" fmla="*/ 883 w 1120"/>
                <a:gd name="T31" fmla="*/ 328 h 1599"/>
                <a:gd name="T32" fmla="*/ 728 w 1120"/>
                <a:gd name="T33" fmla="*/ 425 h 1599"/>
                <a:gd name="T34" fmla="*/ 645 w 1120"/>
                <a:gd name="T35" fmla="*/ 574 h 1599"/>
                <a:gd name="T36" fmla="*/ 512 w 1120"/>
                <a:gd name="T37" fmla="*/ 528 h 1599"/>
                <a:gd name="T38" fmla="*/ 455 w 1120"/>
                <a:gd name="T39" fmla="*/ 662 h 1599"/>
                <a:gd name="T40" fmla="*/ 565 w 1120"/>
                <a:gd name="T41" fmla="*/ 639 h 1599"/>
                <a:gd name="T42" fmla="*/ 588 w 1120"/>
                <a:gd name="T43" fmla="*/ 734 h 1599"/>
                <a:gd name="T44" fmla="*/ 668 w 1120"/>
                <a:gd name="T45" fmla="*/ 776 h 1599"/>
                <a:gd name="T46" fmla="*/ 746 w 1120"/>
                <a:gd name="T47" fmla="*/ 762 h 1599"/>
                <a:gd name="T48" fmla="*/ 868 w 1120"/>
                <a:gd name="T49" fmla="*/ 826 h 1599"/>
                <a:gd name="T50" fmla="*/ 952 w 1120"/>
                <a:gd name="T51" fmla="*/ 928 h 1599"/>
                <a:gd name="T52" fmla="*/ 1073 w 1120"/>
                <a:gd name="T53" fmla="*/ 951 h 1599"/>
                <a:gd name="T54" fmla="*/ 1077 w 1120"/>
                <a:gd name="T55" fmla="*/ 1105 h 1599"/>
                <a:gd name="T56" fmla="*/ 996 w 1120"/>
                <a:gd name="T57" fmla="*/ 1223 h 1599"/>
                <a:gd name="T58" fmla="*/ 925 w 1120"/>
                <a:gd name="T59" fmla="*/ 1379 h 1599"/>
                <a:gd name="T60" fmla="*/ 859 w 1120"/>
                <a:gd name="T61" fmla="*/ 1436 h 1599"/>
                <a:gd name="T62" fmla="*/ 859 w 1120"/>
                <a:gd name="T63" fmla="*/ 1543 h 1599"/>
                <a:gd name="T64" fmla="*/ 792 w 1120"/>
                <a:gd name="T65" fmla="*/ 1526 h 1599"/>
                <a:gd name="T66" fmla="*/ 786 w 1120"/>
                <a:gd name="T67" fmla="*/ 1468 h 1599"/>
                <a:gd name="T68" fmla="*/ 751 w 1120"/>
                <a:gd name="T69" fmla="*/ 1358 h 1599"/>
                <a:gd name="T70" fmla="*/ 668 w 1120"/>
                <a:gd name="T71" fmla="*/ 1086 h 1599"/>
                <a:gd name="T72" fmla="*/ 601 w 1120"/>
                <a:gd name="T73" fmla="*/ 929 h 1599"/>
                <a:gd name="T74" fmla="*/ 635 w 1120"/>
                <a:gd name="T75" fmla="*/ 795 h 1599"/>
                <a:gd name="T76" fmla="*/ 551 w 1120"/>
                <a:gd name="T77" fmla="*/ 752 h 1599"/>
                <a:gd name="T78" fmla="*/ 454 w 1120"/>
                <a:gd name="T79" fmla="*/ 702 h 1599"/>
                <a:gd name="T80" fmla="*/ 325 w 1120"/>
                <a:gd name="T81" fmla="*/ 562 h 1599"/>
                <a:gd name="T82" fmla="*/ 317 w 1120"/>
                <a:gd name="T83" fmla="*/ 611 h 1599"/>
                <a:gd name="T84" fmla="*/ 244 w 1120"/>
                <a:gd name="T85" fmla="*/ 462 h 1599"/>
                <a:gd name="T86" fmla="*/ 307 w 1120"/>
                <a:gd name="T87" fmla="*/ 292 h 1599"/>
                <a:gd name="T88" fmla="*/ 328 w 1120"/>
                <a:gd name="T89" fmla="*/ 281 h 1599"/>
                <a:gd name="T90" fmla="*/ 317 w 1120"/>
                <a:gd name="T91" fmla="*/ 174 h 1599"/>
                <a:gd name="T92" fmla="*/ 225 w 1120"/>
                <a:gd name="T93" fmla="*/ 140 h 1599"/>
                <a:gd name="T94" fmla="*/ 124 w 1120"/>
                <a:gd name="T95" fmla="*/ 177 h 1599"/>
                <a:gd name="T96" fmla="*/ 65 w 1120"/>
                <a:gd name="T97" fmla="*/ 191 h 1599"/>
                <a:gd name="T98" fmla="*/ 71 w 1120"/>
                <a:gd name="T99" fmla="*/ 138 h 1599"/>
                <a:gd name="T100" fmla="*/ 121 w 1120"/>
                <a:gd name="T101" fmla="*/ 97 h 1599"/>
                <a:gd name="T102" fmla="*/ 177 w 1120"/>
                <a:gd name="T103" fmla="*/ 55 h 1599"/>
                <a:gd name="T104" fmla="*/ 469 w 1120"/>
                <a:gd name="T105" fmla="*/ 50 h 1599"/>
                <a:gd name="T106" fmla="*/ 591 w 1120"/>
                <a:gd name="T107" fmla="*/ 54 h 1599"/>
                <a:gd name="T108" fmla="*/ 666 w 1120"/>
                <a:gd name="T109" fmla="*/ 57 h 1599"/>
                <a:gd name="T110" fmla="*/ 743 w 1120"/>
                <a:gd name="T111" fmla="*/ 55 h 1599"/>
                <a:gd name="T112" fmla="*/ 793 w 1120"/>
                <a:gd name="T113" fmla="*/ 26 h 1599"/>
                <a:gd name="T114" fmla="*/ 812 w 1120"/>
                <a:gd name="T115" fmla="*/ 71 h 1599"/>
                <a:gd name="T116" fmla="*/ 863 w 1120"/>
                <a:gd name="T117" fmla="*/ 7 h 1599"/>
                <a:gd name="T118" fmla="*/ 910 w 1120"/>
                <a:gd name="T119" fmla="*/ 6 h 1599"/>
                <a:gd name="T120" fmla="*/ 928 w 1120"/>
                <a:gd name="T121" fmla="*/ 10 h 15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20"/>
                <a:gd name="T184" fmla="*/ 0 h 1599"/>
                <a:gd name="T185" fmla="*/ 1120 w 1120"/>
                <a:gd name="T186" fmla="*/ 1599 h 159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20" h="1599">
                  <a:moveTo>
                    <a:pt x="928" y="0"/>
                  </a:moveTo>
                  <a:lnTo>
                    <a:pt x="940" y="1"/>
                  </a:lnTo>
                  <a:lnTo>
                    <a:pt x="953" y="3"/>
                  </a:lnTo>
                  <a:lnTo>
                    <a:pt x="958" y="14"/>
                  </a:lnTo>
                  <a:lnTo>
                    <a:pt x="962" y="27"/>
                  </a:lnTo>
                  <a:lnTo>
                    <a:pt x="969" y="26"/>
                  </a:lnTo>
                  <a:lnTo>
                    <a:pt x="976" y="26"/>
                  </a:lnTo>
                  <a:lnTo>
                    <a:pt x="978" y="30"/>
                  </a:lnTo>
                  <a:lnTo>
                    <a:pt x="978" y="34"/>
                  </a:lnTo>
                  <a:lnTo>
                    <a:pt x="982" y="34"/>
                  </a:lnTo>
                  <a:lnTo>
                    <a:pt x="985" y="34"/>
                  </a:lnTo>
                  <a:lnTo>
                    <a:pt x="985" y="43"/>
                  </a:lnTo>
                  <a:lnTo>
                    <a:pt x="985" y="50"/>
                  </a:lnTo>
                  <a:lnTo>
                    <a:pt x="988" y="55"/>
                  </a:lnTo>
                  <a:lnTo>
                    <a:pt x="990" y="63"/>
                  </a:lnTo>
                  <a:lnTo>
                    <a:pt x="1000" y="65"/>
                  </a:lnTo>
                  <a:lnTo>
                    <a:pt x="1012" y="70"/>
                  </a:lnTo>
                  <a:lnTo>
                    <a:pt x="1020" y="74"/>
                  </a:lnTo>
                  <a:lnTo>
                    <a:pt x="1026" y="81"/>
                  </a:lnTo>
                  <a:lnTo>
                    <a:pt x="1018" y="83"/>
                  </a:lnTo>
                  <a:lnTo>
                    <a:pt x="1010" y="85"/>
                  </a:lnTo>
                  <a:lnTo>
                    <a:pt x="1005" y="90"/>
                  </a:lnTo>
                  <a:lnTo>
                    <a:pt x="999" y="95"/>
                  </a:lnTo>
                  <a:lnTo>
                    <a:pt x="996" y="95"/>
                  </a:lnTo>
                  <a:lnTo>
                    <a:pt x="993" y="95"/>
                  </a:lnTo>
                  <a:lnTo>
                    <a:pt x="993" y="93"/>
                  </a:lnTo>
                  <a:lnTo>
                    <a:pt x="990" y="88"/>
                  </a:lnTo>
                  <a:lnTo>
                    <a:pt x="988" y="85"/>
                  </a:lnTo>
                  <a:lnTo>
                    <a:pt x="983" y="83"/>
                  </a:lnTo>
                  <a:lnTo>
                    <a:pt x="980" y="81"/>
                  </a:lnTo>
                  <a:lnTo>
                    <a:pt x="976" y="80"/>
                  </a:lnTo>
                  <a:lnTo>
                    <a:pt x="973" y="81"/>
                  </a:lnTo>
                  <a:lnTo>
                    <a:pt x="970" y="85"/>
                  </a:lnTo>
                  <a:lnTo>
                    <a:pt x="973" y="98"/>
                  </a:lnTo>
                  <a:lnTo>
                    <a:pt x="978" y="114"/>
                  </a:lnTo>
                  <a:lnTo>
                    <a:pt x="972" y="117"/>
                  </a:lnTo>
                  <a:lnTo>
                    <a:pt x="965" y="120"/>
                  </a:lnTo>
                  <a:lnTo>
                    <a:pt x="959" y="115"/>
                  </a:lnTo>
                  <a:lnTo>
                    <a:pt x="953" y="110"/>
                  </a:lnTo>
                  <a:lnTo>
                    <a:pt x="952" y="110"/>
                  </a:lnTo>
                  <a:lnTo>
                    <a:pt x="950" y="110"/>
                  </a:lnTo>
                  <a:lnTo>
                    <a:pt x="949" y="113"/>
                  </a:lnTo>
                  <a:lnTo>
                    <a:pt x="948" y="114"/>
                  </a:lnTo>
                  <a:lnTo>
                    <a:pt x="953" y="120"/>
                  </a:lnTo>
                  <a:lnTo>
                    <a:pt x="959" y="124"/>
                  </a:lnTo>
                  <a:lnTo>
                    <a:pt x="959" y="128"/>
                  </a:lnTo>
                  <a:lnTo>
                    <a:pt x="959" y="131"/>
                  </a:lnTo>
                  <a:lnTo>
                    <a:pt x="956" y="131"/>
                  </a:lnTo>
                  <a:lnTo>
                    <a:pt x="953" y="131"/>
                  </a:lnTo>
                  <a:lnTo>
                    <a:pt x="938" y="125"/>
                  </a:lnTo>
                  <a:lnTo>
                    <a:pt x="923" y="118"/>
                  </a:lnTo>
                  <a:lnTo>
                    <a:pt x="918" y="114"/>
                  </a:lnTo>
                  <a:lnTo>
                    <a:pt x="912" y="108"/>
                  </a:lnTo>
                  <a:lnTo>
                    <a:pt x="909" y="103"/>
                  </a:lnTo>
                  <a:lnTo>
                    <a:pt x="906" y="95"/>
                  </a:lnTo>
                  <a:lnTo>
                    <a:pt x="915" y="90"/>
                  </a:lnTo>
                  <a:lnTo>
                    <a:pt x="920" y="85"/>
                  </a:lnTo>
                  <a:lnTo>
                    <a:pt x="925" y="83"/>
                  </a:lnTo>
                  <a:lnTo>
                    <a:pt x="929" y="81"/>
                  </a:lnTo>
                  <a:lnTo>
                    <a:pt x="935" y="80"/>
                  </a:lnTo>
                  <a:lnTo>
                    <a:pt x="943" y="80"/>
                  </a:lnTo>
                  <a:lnTo>
                    <a:pt x="945" y="81"/>
                  </a:lnTo>
                  <a:lnTo>
                    <a:pt x="946" y="84"/>
                  </a:lnTo>
                  <a:lnTo>
                    <a:pt x="948" y="84"/>
                  </a:lnTo>
                  <a:lnTo>
                    <a:pt x="950" y="85"/>
                  </a:lnTo>
                  <a:lnTo>
                    <a:pt x="955" y="84"/>
                  </a:lnTo>
                  <a:lnTo>
                    <a:pt x="960" y="83"/>
                  </a:lnTo>
                  <a:lnTo>
                    <a:pt x="960" y="81"/>
                  </a:lnTo>
                  <a:lnTo>
                    <a:pt x="959" y="78"/>
                  </a:lnTo>
                  <a:lnTo>
                    <a:pt x="956" y="77"/>
                  </a:lnTo>
                  <a:lnTo>
                    <a:pt x="950" y="75"/>
                  </a:lnTo>
                  <a:lnTo>
                    <a:pt x="945" y="75"/>
                  </a:lnTo>
                  <a:lnTo>
                    <a:pt x="945" y="68"/>
                  </a:lnTo>
                  <a:lnTo>
                    <a:pt x="946" y="61"/>
                  </a:lnTo>
                  <a:lnTo>
                    <a:pt x="940" y="60"/>
                  </a:lnTo>
                  <a:lnTo>
                    <a:pt x="938" y="57"/>
                  </a:lnTo>
                  <a:lnTo>
                    <a:pt x="933" y="54"/>
                  </a:lnTo>
                  <a:lnTo>
                    <a:pt x="930" y="50"/>
                  </a:lnTo>
                  <a:lnTo>
                    <a:pt x="925" y="43"/>
                  </a:lnTo>
                  <a:lnTo>
                    <a:pt x="918" y="35"/>
                  </a:lnTo>
                  <a:lnTo>
                    <a:pt x="900" y="40"/>
                  </a:lnTo>
                  <a:lnTo>
                    <a:pt x="879" y="43"/>
                  </a:lnTo>
                  <a:lnTo>
                    <a:pt x="879" y="48"/>
                  </a:lnTo>
                  <a:lnTo>
                    <a:pt x="879" y="53"/>
                  </a:lnTo>
                  <a:lnTo>
                    <a:pt x="873" y="57"/>
                  </a:lnTo>
                  <a:lnTo>
                    <a:pt x="868" y="61"/>
                  </a:lnTo>
                  <a:lnTo>
                    <a:pt x="868" y="65"/>
                  </a:lnTo>
                  <a:lnTo>
                    <a:pt x="868" y="68"/>
                  </a:lnTo>
                  <a:lnTo>
                    <a:pt x="866" y="71"/>
                  </a:lnTo>
                  <a:lnTo>
                    <a:pt x="863" y="75"/>
                  </a:lnTo>
                  <a:lnTo>
                    <a:pt x="852" y="75"/>
                  </a:lnTo>
                  <a:lnTo>
                    <a:pt x="840" y="77"/>
                  </a:lnTo>
                  <a:lnTo>
                    <a:pt x="840" y="80"/>
                  </a:lnTo>
                  <a:lnTo>
                    <a:pt x="842" y="83"/>
                  </a:lnTo>
                  <a:lnTo>
                    <a:pt x="835" y="81"/>
                  </a:lnTo>
                  <a:lnTo>
                    <a:pt x="829" y="83"/>
                  </a:lnTo>
                  <a:lnTo>
                    <a:pt x="825" y="83"/>
                  </a:lnTo>
                  <a:lnTo>
                    <a:pt x="819" y="84"/>
                  </a:lnTo>
                  <a:lnTo>
                    <a:pt x="809" y="88"/>
                  </a:lnTo>
                  <a:lnTo>
                    <a:pt x="798" y="91"/>
                  </a:lnTo>
                  <a:lnTo>
                    <a:pt x="793" y="88"/>
                  </a:lnTo>
                  <a:lnTo>
                    <a:pt x="791" y="85"/>
                  </a:lnTo>
                  <a:lnTo>
                    <a:pt x="786" y="84"/>
                  </a:lnTo>
                  <a:lnTo>
                    <a:pt x="779" y="83"/>
                  </a:lnTo>
                  <a:lnTo>
                    <a:pt x="778" y="85"/>
                  </a:lnTo>
                  <a:lnTo>
                    <a:pt x="776" y="88"/>
                  </a:lnTo>
                  <a:lnTo>
                    <a:pt x="782" y="88"/>
                  </a:lnTo>
                  <a:lnTo>
                    <a:pt x="785" y="90"/>
                  </a:lnTo>
                  <a:lnTo>
                    <a:pt x="788" y="93"/>
                  </a:lnTo>
                  <a:lnTo>
                    <a:pt x="791" y="95"/>
                  </a:lnTo>
                  <a:lnTo>
                    <a:pt x="789" y="101"/>
                  </a:lnTo>
                  <a:lnTo>
                    <a:pt x="789" y="105"/>
                  </a:lnTo>
                  <a:lnTo>
                    <a:pt x="775" y="107"/>
                  </a:lnTo>
                  <a:lnTo>
                    <a:pt x="761" y="107"/>
                  </a:lnTo>
                  <a:lnTo>
                    <a:pt x="761" y="111"/>
                  </a:lnTo>
                  <a:lnTo>
                    <a:pt x="761" y="113"/>
                  </a:lnTo>
                  <a:lnTo>
                    <a:pt x="759" y="113"/>
                  </a:lnTo>
                  <a:lnTo>
                    <a:pt x="755" y="113"/>
                  </a:lnTo>
                  <a:lnTo>
                    <a:pt x="751" y="110"/>
                  </a:lnTo>
                  <a:lnTo>
                    <a:pt x="746" y="108"/>
                  </a:lnTo>
                  <a:lnTo>
                    <a:pt x="742" y="107"/>
                  </a:lnTo>
                  <a:lnTo>
                    <a:pt x="736" y="105"/>
                  </a:lnTo>
                  <a:lnTo>
                    <a:pt x="736" y="107"/>
                  </a:lnTo>
                  <a:lnTo>
                    <a:pt x="738" y="108"/>
                  </a:lnTo>
                  <a:lnTo>
                    <a:pt x="739" y="108"/>
                  </a:lnTo>
                  <a:lnTo>
                    <a:pt x="745" y="113"/>
                  </a:lnTo>
                  <a:lnTo>
                    <a:pt x="752" y="117"/>
                  </a:lnTo>
                  <a:lnTo>
                    <a:pt x="741" y="120"/>
                  </a:lnTo>
                  <a:lnTo>
                    <a:pt x="731" y="123"/>
                  </a:lnTo>
                  <a:lnTo>
                    <a:pt x="721" y="127"/>
                  </a:lnTo>
                  <a:lnTo>
                    <a:pt x="712" y="133"/>
                  </a:lnTo>
                  <a:lnTo>
                    <a:pt x="696" y="143"/>
                  </a:lnTo>
                  <a:lnTo>
                    <a:pt x="679" y="153"/>
                  </a:lnTo>
                  <a:lnTo>
                    <a:pt x="679" y="160"/>
                  </a:lnTo>
                  <a:lnTo>
                    <a:pt x="681" y="167"/>
                  </a:lnTo>
                  <a:lnTo>
                    <a:pt x="685" y="170"/>
                  </a:lnTo>
                  <a:lnTo>
                    <a:pt x="691" y="173"/>
                  </a:lnTo>
                  <a:lnTo>
                    <a:pt x="691" y="175"/>
                  </a:lnTo>
                  <a:lnTo>
                    <a:pt x="691" y="180"/>
                  </a:lnTo>
                  <a:lnTo>
                    <a:pt x="686" y="181"/>
                  </a:lnTo>
                  <a:lnTo>
                    <a:pt x="682" y="184"/>
                  </a:lnTo>
                  <a:lnTo>
                    <a:pt x="682" y="185"/>
                  </a:lnTo>
                  <a:lnTo>
                    <a:pt x="693" y="185"/>
                  </a:lnTo>
                  <a:lnTo>
                    <a:pt x="703" y="187"/>
                  </a:lnTo>
                  <a:lnTo>
                    <a:pt x="711" y="190"/>
                  </a:lnTo>
                  <a:lnTo>
                    <a:pt x="715" y="193"/>
                  </a:lnTo>
                  <a:lnTo>
                    <a:pt x="723" y="201"/>
                  </a:lnTo>
                  <a:lnTo>
                    <a:pt x="735" y="210"/>
                  </a:lnTo>
                  <a:lnTo>
                    <a:pt x="746" y="210"/>
                  </a:lnTo>
                  <a:lnTo>
                    <a:pt x="755" y="213"/>
                  </a:lnTo>
                  <a:lnTo>
                    <a:pt x="756" y="218"/>
                  </a:lnTo>
                  <a:lnTo>
                    <a:pt x="755" y="224"/>
                  </a:lnTo>
                  <a:lnTo>
                    <a:pt x="753" y="228"/>
                  </a:lnTo>
                  <a:lnTo>
                    <a:pt x="752" y="234"/>
                  </a:lnTo>
                  <a:lnTo>
                    <a:pt x="751" y="240"/>
                  </a:lnTo>
                  <a:lnTo>
                    <a:pt x="749" y="245"/>
                  </a:lnTo>
                  <a:lnTo>
                    <a:pt x="749" y="251"/>
                  </a:lnTo>
                  <a:lnTo>
                    <a:pt x="752" y="258"/>
                  </a:lnTo>
                  <a:lnTo>
                    <a:pt x="761" y="257"/>
                  </a:lnTo>
                  <a:lnTo>
                    <a:pt x="768" y="257"/>
                  </a:lnTo>
                  <a:lnTo>
                    <a:pt x="775" y="247"/>
                  </a:lnTo>
                  <a:lnTo>
                    <a:pt x="781" y="235"/>
                  </a:lnTo>
                  <a:lnTo>
                    <a:pt x="786" y="223"/>
                  </a:lnTo>
                  <a:lnTo>
                    <a:pt x="791" y="211"/>
                  </a:lnTo>
                  <a:lnTo>
                    <a:pt x="802" y="210"/>
                  </a:lnTo>
                  <a:lnTo>
                    <a:pt x="811" y="205"/>
                  </a:lnTo>
                  <a:lnTo>
                    <a:pt x="819" y="201"/>
                  </a:lnTo>
                  <a:lnTo>
                    <a:pt x="828" y="197"/>
                  </a:lnTo>
                  <a:lnTo>
                    <a:pt x="828" y="181"/>
                  </a:lnTo>
                  <a:lnTo>
                    <a:pt x="828" y="164"/>
                  </a:lnTo>
                  <a:lnTo>
                    <a:pt x="835" y="160"/>
                  </a:lnTo>
                  <a:lnTo>
                    <a:pt x="839" y="154"/>
                  </a:lnTo>
                  <a:lnTo>
                    <a:pt x="842" y="147"/>
                  </a:lnTo>
                  <a:lnTo>
                    <a:pt x="846" y="141"/>
                  </a:lnTo>
                  <a:lnTo>
                    <a:pt x="849" y="134"/>
                  </a:lnTo>
                  <a:lnTo>
                    <a:pt x="853" y="128"/>
                  </a:lnTo>
                  <a:lnTo>
                    <a:pt x="859" y="124"/>
                  </a:lnTo>
                  <a:lnTo>
                    <a:pt x="866" y="121"/>
                  </a:lnTo>
                  <a:lnTo>
                    <a:pt x="870" y="124"/>
                  </a:lnTo>
                  <a:lnTo>
                    <a:pt x="873" y="125"/>
                  </a:lnTo>
                  <a:lnTo>
                    <a:pt x="876" y="127"/>
                  </a:lnTo>
                  <a:lnTo>
                    <a:pt x="879" y="125"/>
                  </a:lnTo>
                  <a:lnTo>
                    <a:pt x="886" y="124"/>
                  </a:lnTo>
                  <a:lnTo>
                    <a:pt x="895" y="121"/>
                  </a:lnTo>
                  <a:lnTo>
                    <a:pt x="898" y="128"/>
                  </a:lnTo>
                  <a:lnTo>
                    <a:pt x="902" y="134"/>
                  </a:lnTo>
                  <a:lnTo>
                    <a:pt x="909" y="138"/>
                  </a:lnTo>
                  <a:lnTo>
                    <a:pt x="915" y="143"/>
                  </a:lnTo>
                  <a:lnTo>
                    <a:pt x="910" y="154"/>
                  </a:lnTo>
                  <a:lnTo>
                    <a:pt x="908" y="165"/>
                  </a:lnTo>
                  <a:lnTo>
                    <a:pt x="913" y="171"/>
                  </a:lnTo>
                  <a:lnTo>
                    <a:pt x="919" y="174"/>
                  </a:lnTo>
                  <a:lnTo>
                    <a:pt x="926" y="173"/>
                  </a:lnTo>
                  <a:lnTo>
                    <a:pt x="932" y="171"/>
                  </a:lnTo>
                  <a:lnTo>
                    <a:pt x="943" y="163"/>
                  </a:lnTo>
                  <a:lnTo>
                    <a:pt x="955" y="153"/>
                  </a:lnTo>
                  <a:lnTo>
                    <a:pt x="958" y="154"/>
                  </a:lnTo>
                  <a:lnTo>
                    <a:pt x="960" y="157"/>
                  </a:lnTo>
                  <a:lnTo>
                    <a:pt x="965" y="171"/>
                  </a:lnTo>
                  <a:lnTo>
                    <a:pt x="968" y="187"/>
                  </a:lnTo>
                  <a:lnTo>
                    <a:pt x="963" y="190"/>
                  </a:lnTo>
                  <a:lnTo>
                    <a:pt x="959" y="193"/>
                  </a:lnTo>
                  <a:lnTo>
                    <a:pt x="962" y="197"/>
                  </a:lnTo>
                  <a:lnTo>
                    <a:pt x="965" y="200"/>
                  </a:lnTo>
                  <a:lnTo>
                    <a:pt x="966" y="204"/>
                  </a:lnTo>
                  <a:lnTo>
                    <a:pt x="966" y="210"/>
                  </a:lnTo>
                  <a:lnTo>
                    <a:pt x="976" y="211"/>
                  </a:lnTo>
                  <a:lnTo>
                    <a:pt x="985" y="211"/>
                  </a:lnTo>
                  <a:lnTo>
                    <a:pt x="988" y="220"/>
                  </a:lnTo>
                  <a:lnTo>
                    <a:pt x="989" y="228"/>
                  </a:lnTo>
                  <a:lnTo>
                    <a:pt x="996" y="228"/>
                  </a:lnTo>
                  <a:lnTo>
                    <a:pt x="1002" y="227"/>
                  </a:lnTo>
                  <a:lnTo>
                    <a:pt x="1000" y="234"/>
                  </a:lnTo>
                  <a:lnTo>
                    <a:pt x="1000" y="241"/>
                  </a:lnTo>
                  <a:lnTo>
                    <a:pt x="995" y="245"/>
                  </a:lnTo>
                  <a:lnTo>
                    <a:pt x="989" y="250"/>
                  </a:lnTo>
                  <a:lnTo>
                    <a:pt x="980" y="255"/>
                  </a:lnTo>
                  <a:lnTo>
                    <a:pt x="972" y="261"/>
                  </a:lnTo>
                  <a:lnTo>
                    <a:pt x="962" y="265"/>
                  </a:lnTo>
                  <a:lnTo>
                    <a:pt x="952" y="270"/>
                  </a:lnTo>
                  <a:lnTo>
                    <a:pt x="943" y="272"/>
                  </a:lnTo>
                  <a:lnTo>
                    <a:pt x="936" y="272"/>
                  </a:lnTo>
                  <a:lnTo>
                    <a:pt x="925" y="271"/>
                  </a:lnTo>
                  <a:lnTo>
                    <a:pt x="910" y="268"/>
                  </a:lnTo>
                  <a:lnTo>
                    <a:pt x="903" y="267"/>
                  </a:lnTo>
                  <a:lnTo>
                    <a:pt x="896" y="265"/>
                  </a:lnTo>
                  <a:lnTo>
                    <a:pt x="888" y="267"/>
                  </a:lnTo>
                  <a:lnTo>
                    <a:pt x="880" y="268"/>
                  </a:lnTo>
                  <a:lnTo>
                    <a:pt x="869" y="275"/>
                  </a:lnTo>
                  <a:lnTo>
                    <a:pt x="858" y="282"/>
                  </a:lnTo>
                  <a:lnTo>
                    <a:pt x="852" y="287"/>
                  </a:lnTo>
                  <a:lnTo>
                    <a:pt x="846" y="290"/>
                  </a:lnTo>
                  <a:lnTo>
                    <a:pt x="840" y="292"/>
                  </a:lnTo>
                  <a:lnTo>
                    <a:pt x="832" y="295"/>
                  </a:lnTo>
                  <a:lnTo>
                    <a:pt x="829" y="301"/>
                  </a:lnTo>
                  <a:lnTo>
                    <a:pt x="826" y="307"/>
                  </a:lnTo>
                  <a:lnTo>
                    <a:pt x="828" y="307"/>
                  </a:lnTo>
                  <a:lnTo>
                    <a:pt x="843" y="297"/>
                  </a:lnTo>
                  <a:lnTo>
                    <a:pt x="859" y="287"/>
                  </a:lnTo>
                  <a:lnTo>
                    <a:pt x="869" y="284"/>
                  </a:lnTo>
                  <a:lnTo>
                    <a:pt x="879" y="281"/>
                  </a:lnTo>
                  <a:lnTo>
                    <a:pt x="889" y="280"/>
                  </a:lnTo>
                  <a:lnTo>
                    <a:pt x="900" y="281"/>
                  </a:lnTo>
                  <a:lnTo>
                    <a:pt x="899" y="287"/>
                  </a:lnTo>
                  <a:lnTo>
                    <a:pt x="899" y="292"/>
                  </a:lnTo>
                  <a:lnTo>
                    <a:pt x="893" y="292"/>
                  </a:lnTo>
                  <a:lnTo>
                    <a:pt x="889" y="292"/>
                  </a:lnTo>
                  <a:lnTo>
                    <a:pt x="886" y="294"/>
                  </a:lnTo>
                  <a:lnTo>
                    <a:pt x="882" y="297"/>
                  </a:lnTo>
                  <a:lnTo>
                    <a:pt x="882" y="298"/>
                  </a:lnTo>
                  <a:lnTo>
                    <a:pt x="886" y="301"/>
                  </a:lnTo>
                  <a:lnTo>
                    <a:pt x="890" y="304"/>
                  </a:lnTo>
                  <a:lnTo>
                    <a:pt x="886" y="307"/>
                  </a:lnTo>
                  <a:lnTo>
                    <a:pt x="882" y="310"/>
                  </a:lnTo>
                  <a:lnTo>
                    <a:pt x="886" y="312"/>
                  </a:lnTo>
                  <a:lnTo>
                    <a:pt x="886" y="314"/>
                  </a:lnTo>
                  <a:lnTo>
                    <a:pt x="888" y="317"/>
                  </a:lnTo>
                  <a:lnTo>
                    <a:pt x="886" y="322"/>
                  </a:lnTo>
                  <a:lnTo>
                    <a:pt x="896" y="325"/>
                  </a:lnTo>
                  <a:lnTo>
                    <a:pt x="903" y="327"/>
                  </a:lnTo>
                  <a:lnTo>
                    <a:pt x="906" y="327"/>
                  </a:lnTo>
                  <a:lnTo>
                    <a:pt x="909" y="327"/>
                  </a:lnTo>
                  <a:lnTo>
                    <a:pt x="913" y="325"/>
                  </a:lnTo>
                  <a:lnTo>
                    <a:pt x="918" y="322"/>
                  </a:lnTo>
                  <a:lnTo>
                    <a:pt x="918" y="327"/>
                  </a:lnTo>
                  <a:lnTo>
                    <a:pt x="918" y="330"/>
                  </a:lnTo>
                  <a:lnTo>
                    <a:pt x="916" y="330"/>
                  </a:lnTo>
                  <a:lnTo>
                    <a:pt x="915" y="330"/>
                  </a:lnTo>
                  <a:lnTo>
                    <a:pt x="902" y="335"/>
                  </a:lnTo>
                  <a:lnTo>
                    <a:pt x="889" y="341"/>
                  </a:lnTo>
                  <a:lnTo>
                    <a:pt x="878" y="347"/>
                  </a:lnTo>
                  <a:lnTo>
                    <a:pt x="865" y="354"/>
                  </a:lnTo>
                  <a:lnTo>
                    <a:pt x="860" y="352"/>
                  </a:lnTo>
                  <a:lnTo>
                    <a:pt x="856" y="351"/>
                  </a:lnTo>
                  <a:lnTo>
                    <a:pt x="855" y="348"/>
                  </a:lnTo>
                  <a:lnTo>
                    <a:pt x="855" y="347"/>
                  </a:lnTo>
                  <a:lnTo>
                    <a:pt x="855" y="344"/>
                  </a:lnTo>
                  <a:lnTo>
                    <a:pt x="856" y="342"/>
                  </a:lnTo>
                  <a:lnTo>
                    <a:pt x="869" y="337"/>
                  </a:lnTo>
                  <a:lnTo>
                    <a:pt x="882" y="332"/>
                  </a:lnTo>
                  <a:lnTo>
                    <a:pt x="883" y="331"/>
                  </a:lnTo>
                  <a:lnTo>
                    <a:pt x="883" y="330"/>
                  </a:lnTo>
                  <a:lnTo>
                    <a:pt x="883" y="328"/>
                  </a:lnTo>
                  <a:lnTo>
                    <a:pt x="882" y="327"/>
                  </a:lnTo>
                  <a:lnTo>
                    <a:pt x="876" y="327"/>
                  </a:lnTo>
                  <a:lnTo>
                    <a:pt x="869" y="325"/>
                  </a:lnTo>
                  <a:lnTo>
                    <a:pt x="862" y="331"/>
                  </a:lnTo>
                  <a:lnTo>
                    <a:pt x="855" y="337"/>
                  </a:lnTo>
                  <a:lnTo>
                    <a:pt x="846" y="341"/>
                  </a:lnTo>
                  <a:lnTo>
                    <a:pt x="836" y="345"/>
                  </a:lnTo>
                  <a:lnTo>
                    <a:pt x="818" y="354"/>
                  </a:lnTo>
                  <a:lnTo>
                    <a:pt x="802" y="362"/>
                  </a:lnTo>
                  <a:lnTo>
                    <a:pt x="801" y="370"/>
                  </a:lnTo>
                  <a:lnTo>
                    <a:pt x="801" y="377"/>
                  </a:lnTo>
                  <a:lnTo>
                    <a:pt x="789" y="381"/>
                  </a:lnTo>
                  <a:lnTo>
                    <a:pt x="776" y="387"/>
                  </a:lnTo>
                  <a:lnTo>
                    <a:pt x="766" y="392"/>
                  </a:lnTo>
                  <a:lnTo>
                    <a:pt x="755" y="400"/>
                  </a:lnTo>
                  <a:lnTo>
                    <a:pt x="745" y="407"/>
                  </a:lnTo>
                  <a:lnTo>
                    <a:pt x="736" y="415"/>
                  </a:lnTo>
                  <a:lnTo>
                    <a:pt x="728" y="425"/>
                  </a:lnTo>
                  <a:lnTo>
                    <a:pt x="722" y="434"/>
                  </a:lnTo>
                  <a:lnTo>
                    <a:pt x="719" y="442"/>
                  </a:lnTo>
                  <a:lnTo>
                    <a:pt x="718" y="450"/>
                  </a:lnTo>
                  <a:lnTo>
                    <a:pt x="715" y="455"/>
                  </a:lnTo>
                  <a:lnTo>
                    <a:pt x="709" y="461"/>
                  </a:lnTo>
                  <a:lnTo>
                    <a:pt x="692" y="471"/>
                  </a:lnTo>
                  <a:lnTo>
                    <a:pt x="672" y="482"/>
                  </a:lnTo>
                  <a:lnTo>
                    <a:pt x="662" y="490"/>
                  </a:lnTo>
                  <a:lnTo>
                    <a:pt x="653" y="497"/>
                  </a:lnTo>
                  <a:lnTo>
                    <a:pt x="646" y="504"/>
                  </a:lnTo>
                  <a:lnTo>
                    <a:pt x="642" y="512"/>
                  </a:lnTo>
                  <a:lnTo>
                    <a:pt x="641" y="519"/>
                  </a:lnTo>
                  <a:lnTo>
                    <a:pt x="641" y="528"/>
                  </a:lnTo>
                  <a:lnTo>
                    <a:pt x="641" y="537"/>
                  </a:lnTo>
                  <a:lnTo>
                    <a:pt x="642" y="545"/>
                  </a:lnTo>
                  <a:lnTo>
                    <a:pt x="643" y="555"/>
                  </a:lnTo>
                  <a:lnTo>
                    <a:pt x="645" y="564"/>
                  </a:lnTo>
                  <a:lnTo>
                    <a:pt x="645" y="574"/>
                  </a:lnTo>
                  <a:lnTo>
                    <a:pt x="643" y="582"/>
                  </a:lnTo>
                  <a:lnTo>
                    <a:pt x="636" y="582"/>
                  </a:lnTo>
                  <a:lnTo>
                    <a:pt x="631" y="581"/>
                  </a:lnTo>
                  <a:lnTo>
                    <a:pt x="626" y="569"/>
                  </a:lnTo>
                  <a:lnTo>
                    <a:pt x="621" y="562"/>
                  </a:lnTo>
                  <a:lnTo>
                    <a:pt x="622" y="548"/>
                  </a:lnTo>
                  <a:lnTo>
                    <a:pt x="622" y="535"/>
                  </a:lnTo>
                  <a:lnTo>
                    <a:pt x="619" y="531"/>
                  </a:lnTo>
                  <a:lnTo>
                    <a:pt x="615" y="527"/>
                  </a:lnTo>
                  <a:lnTo>
                    <a:pt x="609" y="524"/>
                  </a:lnTo>
                  <a:lnTo>
                    <a:pt x="602" y="522"/>
                  </a:lnTo>
                  <a:lnTo>
                    <a:pt x="586" y="519"/>
                  </a:lnTo>
                  <a:lnTo>
                    <a:pt x="574" y="515"/>
                  </a:lnTo>
                  <a:lnTo>
                    <a:pt x="562" y="525"/>
                  </a:lnTo>
                  <a:lnTo>
                    <a:pt x="552" y="534"/>
                  </a:lnTo>
                  <a:lnTo>
                    <a:pt x="539" y="529"/>
                  </a:lnTo>
                  <a:lnTo>
                    <a:pt x="526" y="528"/>
                  </a:lnTo>
                  <a:lnTo>
                    <a:pt x="512" y="528"/>
                  </a:lnTo>
                  <a:lnTo>
                    <a:pt x="499" y="529"/>
                  </a:lnTo>
                  <a:lnTo>
                    <a:pt x="486" y="534"/>
                  </a:lnTo>
                  <a:lnTo>
                    <a:pt x="475" y="541"/>
                  </a:lnTo>
                  <a:lnTo>
                    <a:pt x="469" y="544"/>
                  </a:lnTo>
                  <a:lnTo>
                    <a:pt x="465" y="548"/>
                  </a:lnTo>
                  <a:lnTo>
                    <a:pt x="462" y="554"/>
                  </a:lnTo>
                  <a:lnTo>
                    <a:pt x="458" y="559"/>
                  </a:lnTo>
                  <a:lnTo>
                    <a:pt x="456" y="568"/>
                  </a:lnTo>
                  <a:lnTo>
                    <a:pt x="455" y="578"/>
                  </a:lnTo>
                  <a:lnTo>
                    <a:pt x="451" y="587"/>
                  </a:lnTo>
                  <a:lnTo>
                    <a:pt x="445" y="598"/>
                  </a:lnTo>
                  <a:lnTo>
                    <a:pt x="442" y="604"/>
                  </a:lnTo>
                  <a:lnTo>
                    <a:pt x="441" y="611"/>
                  </a:lnTo>
                  <a:lnTo>
                    <a:pt x="441" y="617"/>
                  </a:lnTo>
                  <a:lnTo>
                    <a:pt x="441" y="624"/>
                  </a:lnTo>
                  <a:lnTo>
                    <a:pt x="444" y="638"/>
                  </a:lnTo>
                  <a:lnTo>
                    <a:pt x="449" y="651"/>
                  </a:lnTo>
                  <a:lnTo>
                    <a:pt x="455" y="662"/>
                  </a:lnTo>
                  <a:lnTo>
                    <a:pt x="461" y="674"/>
                  </a:lnTo>
                  <a:lnTo>
                    <a:pt x="472" y="674"/>
                  </a:lnTo>
                  <a:lnTo>
                    <a:pt x="484" y="672"/>
                  </a:lnTo>
                  <a:lnTo>
                    <a:pt x="494" y="671"/>
                  </a:lnTo>
                  <a:lnTo>
                    <a:pt x="505" y="671"/>
                  </a:lnTo>
                  <a:lnTo>
                    <a:pt x="509" y="662"/>
                  </a:lnTo>
                  <a:lnTo>
                    <a:pt x="514" y="655"/>
                  </a:lnTo>
                  <a:lnTo>
                    <a:pt x="519" y="647"/>
                  </a:lnTo>
                  <a:lnTo>
                    <a:pt x="526" y="639"/>
                  </a:lnTo>
                  <a:lnTo>
                    <a:pt x="534" y="634"/>
                  </a:lnTo>
                  <a:lnTo>
                    <a:pt x="544" y="629"/>
                  </a:lnTo>
                  <a:lnTo>
                    <a:pt x="548" y="629"/>
                  </a:lnTo>
                  <a:lnTo>
                    <a:pt x="554" y="629"/>
                  </a:lnTo>
                  <a:lnTo>
                    <a:pt x="559" y="631"/>
                  </a:lnTo>
                  <a:lnTo>
                    <a:pt x="565" y="634"/>
                  </a:lnTo>
                  <a:lnTo>
                    <a:pt x="565" y="635"/>
                  </a:lnTo>
                  <a:lnTo>
                    <a:pt x="565" y="639"/>
                  </a:lnTo>
                  <a:lnTo>
                    <a:pt x="564" y="642"/>
                  </a:lnTo>
                  <a:lnTo>
                    <a:pt x="558" y="645"/>
                  </a:lnTo>
                  <a:lnTo>
                    <a:pt x="552" y="651"/>
                  </a:lnTo>
                  <a:lnTo>
                    <a:pt x="548" y="658"/>
                  </a:lnTo>
                  <a:lnTo>
                    <a:pt x="544" y="667"/>
                  </a:lnTo>
                  <a:lnTo>
                    <a:pt x="539" y="675"/>
                  </a:lnTo>
                  <a:lnTo>
                    <a:pt x="538" y="684"/>
                  </a:lnTo>
                  <a:lnTo>
                    <a:pt x="536" y="692"/>
                  </a:lnTo>
                  <a:lnTo>
                    <a:pt x="538" y="698"/>
                  </a:lnTo>
                  <a:lnTo>
                    <a:pt x="552" y="701"/>
                  </a:lnTo>
                  <a:lnTo>
                    <a:pt x="565" y="701"/>
                  </a:lnTo>
                  <a:lnTo>
                    <a:pt x="571" y="702"/>
                  </a:lnTo>
                  <a:lnTo>
                    <a:pt x="576" y="702"/>
                  </a:lnTo>
                  <a:lnTo>
                    <a:pt x="584" y="705"/>
                  </a:lnTo>
                  <a:lnTo>
                    <a:pt x="589" y="708"/>
                  </a:lnTo>
                  <a:lnTo>
                    <a:pt x="589" y="711"/>
                  </a:lnTo>
                  <a:lnTo>
                    <a:pt x="591" y="712"/>
                  </a:lnTo>
                  <a:lnTo>
                    <a:pt x="588" y="734"/>
                  </a:lnTo>
                  <a:lnTo>
                    <a:pt x="584" y="752"/>
                  </a:lnTo>
                  <a:lnTo>
                    <a:pt x="584" y="759"/>
                  </a:lnTo>
                  <a:lnTo>
                    <a:pt x="585" y="769"/>
                  </a:lnTo>
                  <a:lnTo>
                    <a:pt x="586" y="779"/>
                  </a:lnTo>
                  <a:lnTo>
                    <a:pt x="591" y="791"/>
                  </a:lnTo>
                  <a:lnTo>
                    <a:pt x="615" y="785"/>
                  </a:lnTo>
                  <a:lnTo>
                    <a:pt x="632" y="784"/>
                  </a:lnTo>
                  <a:lnTo>
                    <a:pt x="638" y="786"/>
                  </a:lnTo>
                  <a:lnTo>
                    <a:pt x="642" y="792"/>
                  </a:lnTo>
                  <a:lnTo>
                    <a:pt x="645" y="798"/>
                  </a:lnTo>
                  <a:lnTo>
                    <a:pt x="648" y="804"/>
                  </a:lnTo>
                  <a:lnTo>
                    <a:pt x="649" y="802"/>
                  </a:lnTo>
                  <a:lnTo>
                    <a:pt x="652" y="801"/>
                  </a:lnTo>
                  <a:lnTo>
                    <a:pt x="656" y="794"/>
                  </a:lnTo>
                  <a:lnTo>
                    <a:pt x="662" y="788"/>
                  </a:lnTo>
                  <a:lnTo>
                    <a:pt x="665" y="785"/>
                  </a:lnTo>
                  <a:lnTo>
                    <a:pt x="666" y="782"/>
                  </a:lnTo>
                  <a:lnTo>
                    <a:pt x="668" y="776"/>
                  </a:lnTo>
                  <a:lnTo>
                    <a:pt x="668" y="771"/>
                  </a:lnTo>
                  <a:lnTo>
                    <a:pt x="679" y="766"/>
                  </a:lnTo>
                  <a:lnTo>
                    <a:pt x="691" y="762"/>
                  </a:lnTo>
                  <a:lnTo>
                    <a:pt x="701" y="758"/>
                  </a:lnTo>
                  <a:lnTo>
                    <a:pt x="712" y="754"/>
                  </a:lnTo>
                  <a:lnTo>
                    <a:pt x="713" y="755"/>
                  </a:lnTo>
                  <a:lnTo>
                    <a:pt x="715" y="755"/>
                  </a:lnTo>
                  <a:lnTo>
                    <a:pt x="712" y="764"/>
                  </a:lnTo>
                  <a:lnTo>
                    <a:pt x="711" y="775"/>
                  </a:lnTo>
                  <a:lnTo>
                    <a:pt x="711" y="781"/>
                  </a:lnTo>
                  <a:lnTo>
                    <a:pt x="712" y="785"/>
                  </a:lnTo>
                  <a:lnTo>
                    <a:pt x="715" y="789"/>
                  </a:lnTo>
                  <a:lnTo>
                    <a:pt x="718" y="792"/>
                  </a:lnTo>
                  <a:lnTo>
                    <a:pt x="718" y="781"/>
                  </a:lnTo>
                  <a:lnTo>
                    <a:pt x="716" y="771"/>
                  </a:lnTo>
                  <a:lnTo>
                    <a:pt x="725" y="765"/>
                  </a:lnTo>
                  <a:lnTo>
                    <a:pt x="735" y="758"/>
                  </a:lnTo>
                  <a:lnTo>
                    <a:pt x="746" y="762"/>
                  </a:lnTo>
                  <a:lnTo>
                    <a:pt x="756" y="768"/>
                  </a:lnTo>
                  <a:lnTo>
                    <a:pt x="768" y="772"/>
                  </a:lnTo>
                  <a:lnTo>
                    <a:pt x="781" y="776"/>
                  </a:lnTo>
                  <a:lnTo>
                    <a:pt x="796" y="774"/>
                  </a:lnTo>
                  <a:lnTo>
                    <a:pt x="811" y="772"/>
                  </a:lnTo>
                  <a:lnTo>
                    <a:pt x="812" y="775"/>
                  </a:lnTo>
                  <a:lnTo>
                    <a:pt x="813" y="778"/>
                  </a:lnTo>
                  <a:lnTo>
                    <a:pt x="815" y="781"/>
                  </a:lnTo>
                  <a:lnTo>
                    <a:pt x="818" y="782"/>
                  </a:lnTo>
                  <a:lnTo>
                    <a:pt x="823" y="785"/>
                  </a:lnTo>
                  <a:lnTo>
                    <a:pt x="829" y="786"/>
                  </a:lnTo>
                  <a:lnTo>
                    <a:pt x="829" y="791"/>
                  </a:lnTo>
                  <a:lnTo>
                    <a:pt x="829" y="795"/>
                  </a:lnTo>
                  <a:lnTo>
                    <a:pt x="840" y="798"/>
                  </a:lnTo>
                  <a:lnTo>
                    <a:pt x="850" y="801"/>
                  </a:lnTo>
                  <a:lnTo>
                    <a:pt x="855" y="811"/>
                  </a:lnTo>
                  <a:lnTo>
                    <a:pt x="860" y="819"/>
                  </a:lnTo>
                  <a:lnTo>
                    <a:pt x="868" y="826"/>
                  </a:lnTo>
                  <a:lnTo>
                    <a:pt x="875" y="834"/>
                  </a:lnTo>
                  <a:lnTo>
                    <a:pt x="892" y="834"/>
                  </a:lnTo>
                  <a:lnTo>
                    <a:pt x="906" y="836"/>
                  </a:lnTo>
                  <a:lnTo>
                    <a:pt x="919" y="841"/>
                  </a:lnTo>
                  <a:lnTo>
                    <a:pt x="929" y="846"/>
                  </a:lnTo>
                  <a:lnTo>
                    <a:pt x="933" y="851"/>
                  </a:lnTo>
                  <a:lnTo>
                    <a:pt x="938" y="856"/>
                  </a:lnTo>
                  <a:lnTo>
                    <a:pt x="942" y="861"/>
                  </a:lnTo>
                  <a:lnTo>
                    <a:pt x="945" y="866"/>
                  </a:lnTo>
                  <a:lnTo>
                    <a:pt x="949" y="879"/>
                  </a:lnTo>
                  <a:lnTo>
                    <a:pt x="950" y="895"/>
                  </a:lnTo>
                  <a:lnTo>
                    <a:pt x="943" y="901"/>
                  </a:lnTo>
                  <a:lnTo>
                    <a:pt x="939" y="908"/>
                  </a:lnTo>
                  <a:lnTo>
                    <a:pt x="935" y="915"/>
                  </a:lnTo>
                  <a:lnTo>
                    <a:pt x="930" y="924"/>
                  </a:lnTo>
                  <a:lnTo>
                    <a:pt x="939" y="922"/>
                  </a:lnTo>
                  <a:lnTo>
                    <a:pt x="946" y="924"/>
                  </a:lnTo>
                  <a:lnTo>
                    <a:pt x="952" y="928"/>
                  </a:lnTo>
                  <a:lnTo>
                    <a:pt x="958" y="934"/>
                  </a:lnTo>
                  <a:lnTo>
                    <a:pt x="965" y="928"/>
                  </a:lnTo>
                  <a:lnTo>
                    <a:pt x="969" y="922"/>
                  </a:lnTo>
                  <a:lnTo>
                    <a:pt x="972" y="919"/>
                  </a:lnTo>
                  <a:lnTo>
                    <a:pt x="975" y="918"/>
                  </a:lnTo>
                  <a:lnTo>
                    <a:pt x="979" y="915"/>
                  </a:lnTo>
                  <a:lnTo>
                    <a:pt x="985" y="914"/>
                  </a:lnTo>
                  <a:lnTo>
                    <a:pt x="995" y="921"/>
                  </a:lnTo>
                  <a:lnTo>
                    <a:pt x="1000" y="926"/>
                  </a:lnTo>
                  <a:lnTo>
                    <a:pt x="1006" y="934"/>
                  </a:lnTo>
                  <a:lnTo>
                    <a:pt x="1012" y="945"/>
                  </a:lnTo>
                  <a:lnTo>
                    <a:pt x="1019" y="942"/>
                  </a:lnTo>
                  <a:lnTo>
                    <a:pt x="1026" y="942"/>
                  </a:lnTo>
                  <a:lnTo>
                    <a:pt x="1035" y="942"/>
                  </a:lnTo>
                  <a:lnTo>
                    <a:pt x="1045" y="942"/>
                  </a:lnTo>
                  <a:lnTo>
                    <a:pt x="1053" y="944"/>
                  </a:lnTo>
                  <a:lnTo>
                    <a:pt x="1063" y="946"/>
                  </a:lnTo>
                  <a:lnTo>
                    <a:pt x="1073" y="951"/>
                  </a:lnTo>
                  <a:lnTo>
                    <a:pt x="1082" y="955"/>
                  </a:lnTo>
                  <a:lnTo>
                    <a:pt x="1090" y="961"/>
                  </a:lnTo>
                  <a:lnTo>
                    <a:pt x="1099" y="966"/>
                  </a:lnTo>
                  <a:lnTo>
                    <a:pt x="1106" y="972"/>
                  </a:lnTo>
                  <a:lnTo>
                    <a:pt x="1112" y="979"/>
                  </a:lnTo>
                  <a:lnTo>
                    <a:pt x="1116" y="986"/>
                  </a:lnTo>
                  <a:lnTo>
                    <a:pt x="1119" y="995"/>
                  </a:lnTo>
                  <a:lnTo>
                    <a:pt x="1120" y="1002"/>
                  </a:lnTo>
                  <a:lnTo>
                    <a:pt x="1120" y="1011"/>
                  </a:lnTo>
                  <a:lnTo>
                    <a:pt x="1117" y="1019"/>
                  </a:lnTo>
                  <a:lnTo>
                    <a:pt x="1113" y="1028"/>
                  </a:lnTo>
                  <a:lnTo>
                    <a:pt x="1109" y="1036"/>
                  </a:lnTo>
                  <a:lnTo>
                    <a:pt x="1103" y="1043"/>
                  </a:lnTo>
                  <a:lnTo>
                    <a:pt x="1090" y="1058"/>
                  </a:lnTo>
                  <a:lnTo>
                    <a:pt x="1079" y="1071"/>
                  </a:lnTo>
                  <a:lnTo>
                    <a:pt x="1079" y="1082"/>
                  </a:lnTo>
                  <a:lnTo>
                    <a:pt x="1079" y="1093"/>
                  </a:lnTo>
                  <a:lnTo>
                    <a:pt x="1077" y="1105"/>
                  </a:lnTo>
                  <a:lnTo>
                    <a:pt x="1077" y="1116"/>
                  </a:lnTo>
                  <a:lnTo>
                    <a:pt x="1077" y="1131"/>
                  </a:lnTo>
                  <a:lnTo>
                    <a:pt x="1076" y="1142"/>
                  </a:lnTo>
                  <a:lnTo>
                    <a:pt x="1075" y="1153"/>
                  </a:lnTo>
                  <a:lnTo>
                    <a:pt x="1072" y="1165"/>
                  </a:lnTo>
                  <a:lnTo>
                    <a:pt x="1068" y="1175"/>
                  </a:lnTo>
                  <a:lnTo>
                    <a:pt x="1063" y="1183"/>
                  </a:lnTo>
                  <a:lnTo>
                    <a:pt x="1058" y="1192"/>
                  </a:lnTo>
                  <a:lnTo>
                    <a:pt x="1052" y="1201"/>
                  </a:lnTo>
                  <a:lnTo>
                    <a:pt x="1042" y="1201"/>
                  </a:lnTo>
                  <a:lnTo>
                    <a:pt x="1033" y="1201"/>
                  </a:lnTo>
                  <a:lnTo>
                    <a:pt x="1026" y="1202"/>
                  </a:lnTo>
                  <a:lnTo>
                    <a:pt x="1019" y="1203"/>
                  </a:lnTo>
                  <a:lnTo>
                    <a:pt x="1013" y="1206"/>
                  </a:lnTo>
                  <a:lnTo>
                    <a:pt x="1008" y="1209"/>
                  </a:lnTo>
                  <a:lnTo>
                    <a:pt x="1003" y="1213"/>
                  </a:lnTo>
                  <a:lnTo>
                    <a:pt x="999" y="1218"/>
                  </a:lnTo>
                  <a:lnTo>
                    <a:pt x="996" y="1223"/>
                  </a:lnTo>
                  <a:lnTo>
                    <a:pt x="993" y="1228"/>
                  </a:lnTo>
                  <a:lnTo>
                    <a:pt x="990" y="1235"/>
                  </a:lnTo>
                  <a:lnTo>
                    <a:pt x="989" y="1241"/>
                  </a:lnTo>
                  <a:lnTo>
                    <a:pt x="986" y="1256"/>
                  </a:lnTo>
                  <a:lnTo>
                    <a:pt x="986" y="1273"/>
                  </a:lnTo>
                  <a:lnTo>
                    <a:pt x="978" y="1280"/>
                  </a:lnTo>
                  <a:lnTo>
                    <a:pt x="970" y="1288"/>
                  </a:lnTo>
                  <a:lnTo>
                    <a:pt x="965" y="1296"/>
                  </a:lnTo>
                  <a:lnTo>
                    <a:pt x="960" y="1305"/>
                  </a:lnTo>
                  <a:lnTo>
                    <a:pt x="953" y="1326"/>
                  </a:lnTo>
                  <a:lnTo>
                    <a:pt x="945" y="1348"/>
                  </a:lnTo>
                  <a:lnTo>
                    <a:pt x="925" y="1346"/>
                  </a:lnTo>
                  <a:lnTo>
                    <a:pt x="906" y="1345"/>
                  </a:lnTo>
                  <a:lnTo>
                    <a:pt x="912" y="1353"/>
                  </a:lnTo>
                  <a:lnTo>
                    <a:pt x="919" y="1363"/>
                  </a:lnTo>
                  <a:lnTo>
                    <a:pt x="922" y="1369"/>
                  </a:lnTo>
                  <a:lnTo>
                    <a:pt x="925" y="1375"/>
                  </a:lnTo>
                  <a:lnTo>
                    <a:pt x="925" y="1379"/>
                  </a:lnTo>
                  <a:lnTo>
                    <a:pt x="923" y="1383"/>
                  </a:lnTo>
                  <a:lnTo>
                    <a:pt x="919" y="1389"/>
                  </a:lnTo>
                  <a:lnTo>
                    <a:pt x="912" y="1393"/>
                  </a:lnTo>
                  <a:lnTo>
                    <a:pt x="905" y="1396"/>
                  </a:lnTo>
                  <a:lnTo>
                    <a:pt x="898" y="1398"/>
                  </a:lnTo>
                  <a:lnTo>
                    <a:pt x="882" y="1399"/>
                  </a:lnTo>
                  <a:lnTo>
                    <a:pt x="869" y="1405"/>
                  </a:lnTo>
                  <a:lnTo>
                    <a:pt x="873" y="1409"/>
                  </a:lnTo>
                  <a:lnTo>
                    <a:pt x="875" y="1415"/>
                  </a:lnTo>
                  <a:lnTo>
                    <a:pt x="876" y="1420"/>
                  </a:lnTo>
                  <a:lnTo>
                    <a:pt x="873" y="1428"/>
                  </a:lnTo>
                  <a:lnTo>
                    <a:pt x="872" y="1428"/>
                  </a:lnTo>
                  <a:lnTo>
                    <a:pt x="862" y="1426"/>
                  </a:lnTo>
                  <a:lnTo>
                    <a:pt x="853" y="1426"/>
                  </a:lnTo>
                  <a:lnTo>
                    <a:pt x="853" y="1428"/>
                  </a:lnTo>
                  <a:lnTo>
                    <a:pt x="859" y="1436"/>
                  </a:lnTo>
                  <a:lnTo>
                    <a:pt x="865" y="1445"/>
                  </a:lnTo>
                  <a:lnTo>
                    <a:pt x="863" y="1462"/>
                  </a:lnTo>
                  <a:lnTo>
                    <a:pt x="859" y="1475"/>
                  </a:lnTo>
                  <a:lnTo>
                    <a:pt x="853" y="1478"/>
                  </a:lnTo>
                  <a:lnTo>
                    <a:pt x="849" y="1480"/>
                  </a:lnTo>
                  <a:lnTo>
                    <a:pt x="849" y="1486"/>
                  </a:lnTo>
                  <a:lnTo>
                    <a:pt x="850" y="1490"/>
                  </a:lnTo>
                  <a:lnTo>
                    <a:pt x="852" y="1493"/>
                  </a:lnTo>
                  <a:lnTo>
                    <a:pt x="855" y="1496"/>
                  </a:lnTo>
                  <a:lnTo>
                    <a:pt x="860" y="1497"/>
                  </a:lnTo>
                  <a:lnTo>
                    <a:pt x="863" y="1499"/>
                  </a:lnTo>
                  <a:lnTo>
                    <a:pt x="868" y="1502"/>
                  </a:lnTo>
                  <a:lnTo>
                    <a:pt x="870" y="1503"/>
                  </a:lnTo>
                  <a:lnTo>
                    <a:pt x="870" y="1512"/>
                  </a:lnTo>
                  <a:lnTo>
                    <a:pt x="869" y="1519"/>
                  </a:lnTo>
                  <a:lnTo>
                    <a:pt x="866" y="1525"/>
                  </a:lnTo>
                  <a:lnTo>
                    <a:pt x="863" y="1530"/>
                  </a:lnTo>
                  <a:lnTo>
                    <a:pt x="859" y="1543"/>
                  </a:lnTo>
                  <a:lnTo>
                    <a:pt x="856" y="1556"/>
                  </a:lnTo>
                  <a:lnTo>
                    <a:pt x="868" y="1565"/>
                  </a:lnTo>
                  <a:lnTo>
                    <a:pt x="886" y="1577"/>
                  </a:lnTo>
                  <a:lnTo>
                    <a:pt x="905" y="1592"/>
                  </a:lnTo>
                  <a:lnTo>
                    <a:pt x="913" y="1599"/>
                  </a:lnTo>
                  <a:lnTo>
                    <a:pt x="892" y="1599"/>
                  </a:lnTo>
                  <a:lnTo>
                    <a:pt x="876" y="1597"/>
                  </a:lnTo>
                  <a:lnTo>
                    <a:pt x="863" y="1593"/>
                  </a:lnTo>
                  <a:lnTo>
                    <a:pt x="852" y="1587"/>
                  </a:lnTo>
                  <a:lnTo>
                    <a:pt x="833" y="1573"/>
                  </a:lnTo>
                  <a:lnTo>
                    <a:pt x="808" y="1555"/>
                  </a:lnTo>
                  <a:lnTo>
                    <a:pt x="809" y="1550"/>
                  </a:lnTo>
                  <a:lnTo>
                    <a:pt x="809" y="1545"/>
                  </a:lnTo>
                  <a:lnTo>
                    <a:pt x="809" y="1543"/>
                  </a:lnTo>
                  <a:lnTo>
                    <a:pt x="809" y="1540"/>
                  </a:lnTo>
                  <a:lnTo>
                    <a:pt x="808" y="1539"/>
                  </a:lnTo>
                  <a:lnTo>
                    <a:pt x="806" y="1537"/>
                  </a:lnTo>
                  <a:lnTo>
                    <a:pt x="792" y="1526"/>
                  </a:lnTo>
                  <a:lnTo>
                    <a:pt x="779" y="1513"/>
                  </a:lnTo>
                  <a:lnTo>
                    <a:pt x="788" y="1513"/>
                  </a:lnTo>
                  <a:lnTo>
                    <a:pt x="796" y="1515"/>
                  </a:lnTo>
                  <a:lnTo>
                    <a:pt x="795" y="1512"/>
                  </a:lnTo>
                  <a:lnTo>
                    <a:pt x="795" y="1510"/>
                  </a:lnTo>
                  <a:lnTo>
                    <a:pt x="788" y="1506"/>
                  </a:lnTo>
                  <a:lnTo>
                    <a:pt x="779" y="1502"/>
                  </a:lnTo>
                  <a:lnTo>
                    <a:pt x="772" y="1496"/>
                  </a:lnTo>
                  <a:lnTo>
                    <a:pt x="768" y="1490"/>
                  </a:lnTo>
                  <a:lnTo>
                    <a:pt x="772" y="1490"/>
                  </a:lnTo>
                  <a:lnTo>
                    <a:pt x="776" y="1489"/>
                  </a:lnTo>
                  <a:lnTo>
                    <a:pt x="776" y="1485"/>
                  </a:lnTo>
                  <a:lnTo>
                    <a:pt x="776" y="1480"/>
                  </a:lnTo>
                  <a:lnTo>
                    <a:pt x="783" y="1480"/>
                  </a:lnTo>
                  <a:lnTo>
                    <a:pt x="791" y="1480"/>
                  </a:lnTo>
                  <a:lnTo>
                    <a:pt x="791" y="1475"/>
                  </a:lnTo>
                  <a:lnTo>
                    <a:pt x="791" y="1470"/>
                  </a:lnTo>
                  <a:lnTo>
                    <a:pt x="786" y="1468"/>
                  </a:lnTo>
                  <a:lnTo>
                    <a:pt x="783" y="1465"/>
                  </a:lnTo>
                  <a:lnTo>
                    <a:pt x="781" y="1462"/>
                  </a:lnTo>
                  <a:lnTo>
                    <a:pt x="781" y="1458"/>
                  </a:lnTo>
                  <a:lnTo>
                    <a:pt x="781" y="1449"/>
                  </a:lnTo>
                  <a:lnTo>
                    <a:pt x="781" y="1438"/>
                  </a:lnTo>
                  <a:lnTo>
                    <a:pt x="776" y="1435"/>
                  </a:lnTo>
                  <a:lnTo>
                    <a:pt x="772" y="1429"/>
                  </a:lnTo>
                  <a:lnTo>
                    <a:pt x="771" y="1429"/>
                  </a:lnTo>
                  <a:lnTo>
                    <a:pt x="769" y="1429"/>
                  </a:lnTo>
                  <a:lnTo>
                    <a:pt x="768" y="1438"/>
                  </a:lnTo>
                  <a:lnTo>
                    <a:pt x="766" y="1446"/>
                  </a:lnTo>
                  <a:lnTo>
                    <a:pt x="765" y="1446"/>
                  </a:lnTo>
                  <a:lnTo>
                    <a:pt x="763" y="1445"/>
                  </a:lnTo>
                  <a:lnTo>
                    <a:pt x="762" y="1426"/>
                  </a:lnTo>
                  <a:lnTo>
                    <a:pt x="759" y="1409"/>
                  </a:lnTo>
                  <a:lnTo>
                    <a:pt x="755" y="1392"/>
                  </a:lnTo>
                  <a:lnTo>
                    <a:pt x="751" y="1373"/>
                  </a:lnTo>
                  <a:lnTo>
                    <a:pt x="751" y="1358"/>
                  </a:lnTo>
                  <a:lnTo>
                    <a:pt x="751" y="1343"/>
                  </a:lnTo>
                  <a:lnTo>
                    <a:pt x="752" y="1328"/>
                  </a:lnTo>
                  <a:lnTo>
                    <a:pt x="752" y="1313"/>
                  </a:lnTo>
                  <a:lnTo>
                    <a:pt x="748" y="1290"/>
                  </a:lnTo>
                  <a:lnTo>
                    <a:pt x="745" y="1265"/>
                  </a:lnTo>
                  <a:lnTo>
                    <a:pt x="743" y="1239"/>
                  </a:lnTo>
                  <a:lnTo>
                    <a:pt x="741" y="1213"/>
                  </a:lnTo>
                  <a:lnTo>
                    <a:pt x="738" y="1192"/>
                  </a:lnTo>
                  <a:lnTo>
                    <a:pt x="738" y="1172"/>
                  </a:lnTo>
                  <a:lnTo>
                    <a:pt x="738" y="1162"/>
                  </a:lnTo>
                  <a:lnTo>
                    <a:pt x="736" y="1152"/>
                  </a:lnTo>
                  <a:lnTo>
                    <a:pt x="735" y="1143"/>
                  </a:lnTo>
                  <a:lnTo>
                    <a:pt x="732" y="1136"/>
                  </a:lnTo>
                  <a:lnTo>
                    <a:pt x="716" y="1129"/>
                  </a:lnTo>
                  <a:lnTo>
                    <a:pt x="703" y="1121"/>
                  </a:lnTo>
                  <a:lnTo>
                    <a:pt x="691" y="1111"/>
                  </a:lnTo>
                  <a:lnTo>
                    <a:pt x="678" y="1099"/>
                  </a:lnTo>
                  <a:lnTo>
                    <a:pt x="668" y="1086"/>
                  </a:lnTo>
                  <a:lnTo>
                    <a:pt x="658" y="1073"/>
                  </a:lnTo>
                  <a:lnTo>
                    <a:pt x="649" y="1059"/>
                  </a:lnTo>
                  <a:lnTo>
                    <a:pt x="642" y="1045"/>
                  </a:lnTo>
                  <a:lnTo>
                    <a:pt x="636" y="1026"/>
                  </a:lnTo>
                  <a:lnTo>
                    <a:pt x="632" y="1009"/>
                  </a:lnTo>
                  <a:lnTo>
                    <a:pt x="615" y="991"/>
                  </a:lnTo>
                  <a:lnTo>
                    <a:pt x="598" y="971"/>
                  </a:lnTo>
                  <a:lnTo>
                    <a:pt x="601" y="958"/>
                  </a:lnTo>
                  <a:lnTo>
                    <a:pt x="606" y="946"/>
                  </a:lnTo>
                  <a:lnTo>
                    <a:pt x="611" y="946"/>
                  </a:lnTo>
                  <a:lnTo>
                    <a:pt x="613" y="946"/>
                  </a:lnTo>
                  <a:lnTo>
                    <a:pt x="615" y="945"/>
                  </a:lnTo>
                  <a:lnTo>
                    <a:pt x="616" y="942"/>
                  </a:lnTo>
                  <a:lnTo>
                    <a:pt x="616" y="941"/>
                  </a:lnTo>
                  <a:lnTo>
                    <a:pt x="615" y="939"/>
                  </a:lnTo>
                  <a:lnTo>
                    <a:pt x="606" y="938"/>
                  </a:lnTo>
                  <a:lnTo>
                    <a:pt x="601" y="935"/>
                  </a:lnTo>
                  <a:lnTo>
                    <a:pt x="601" y="929"/>
                  </a:lnTo>
                  <a:lnTo>
                    <a:pt x="599" y="925"/>
                  </a:lnTo>
                  <a:lnTo>
                    <a:pt x="606" y="909"/>
                  </a:lnTo>
                  <a:lnTo>
                    <a:pt x="612" y="892"/>
                  </a:lnTo>
                  <a:lnTo>
                    <a:pt x="619" y="891"/>
                  </a:lnTo>
                  <a:lnTo>
                    <a:pt x="623" y="891"/>
                  </a:lnTo>
                  <a:lnTo>
                    <a:pt x="625" y="888"/>
                  </a:lnTo>
                  <a:lnTo>
                    <a:pt x="626" y="886"/>
                  </a:lnTo>
                  <a:lnTo>
                    <a:pt x="628" y="881"/>
                  </a:lnTo>
                  <a:lnTo>
                    <a:pt x="632" y="874"/>
                  </a:lnTo>
                  <a:lnTo>
                    <a:pt x="638" y="862"/>
                  </a:lnTo>
                  <a:lnTo>
                    <a:pt x="642" y="851"/>
                  </a:lnTo>
                  <a:lnTo>
                    <a:pt x="642" y="841"/>
                  </a:lnTo>
                  <a:lnTo>
                    <a:pt x="642" y="831"/>
                  </a:lnTo>
                  <a:lnTo>
                    <a:pt x="641" y="822"/>
                  </a:lnTo>
                  <a:lnTo>
                    <a:pt x="639" y="814"/>
                  </a:lnTo>
                  <a:lnTo>
                    <a:pt x="639" y="805"/>
                  </a:lnTo>
                  <a:lnTo>
                    <a:pt x="641" y="796"/>
                  </a:lnTo>
                  <a:lnTo>
                    <a:pt x="635" y="795"/>
                  </a:lnTo>
                  <a:lnTo>
                    <a:pt x="631" y="794"/>
                  </a:lnTo>
                  <a:lnTo>
                    <a:pt x="626" y="794"/>
                  </a:lnTo>
                  <a:lnTo>
                    <a:pt x="621" y="795"/>
                  </a:lnTo>
                  <a:lnTo>
                    <a:pt x="618" y="796"/>
                  </a:lnTo>
                  <a:lnTo>
                    <a:pt x="615" y="798"/>
                  </a:lnTo>
                  <a:lnTo>
                    <a:pt x="616" y="804"/>
                  </a:lnTo>
                  <a:lnTo>
                    <a:pt x="618" y="808"/>
                  </a:lnTo>
                  <a:lnTo>
                    <a:pt x="616" y="811"/>
                  </a:lnTo>
                  <a:lnTo>
                    <a:pt x="611" y="812"/>
                  </a:lnTo>
                  <a:lnTo>
                    <a:pt x="605" y="806"/>
                  </a:lnTo>
                  <a:lnTo>
                    <a:pt x="598" y="804"/>
                  </a:lnTo>
                  <a:lnTo>
                    <a:pt x="591" y="801"/>
                  </a:lnTo>
                  <a:lnTo>
                    <a:pt x="582" y="796"/>
                  </a:lnTo>
                  <a:lnTo>
                    <a:pt x="575" y="791"/>
                  </a:lnTo>
                  <a:lnTo>
                    <a:pt x="568" y="785"/>
                  </a:lnTo>
                  <a:lnTo>
                    <a:pt x="564" y="778"/>
                  </a:lnTo>
                  <a:lnTo>
                    <a:pt x="558" y="769"/>
                  </a:lnTo>
                  <a:lnTo>
                    <a:pt x="551" y="752"/>
                  </a:lnTo>
                  <a:lnTo>
                    <a:pt x="542" y="734"/>
                  </a:lnTo>
                  <a:lnTo>
                    <a:pt x="538" y="732"/>
                  </a:lnTo>
                  <a:lnTo>
                    <a:pt x="535" y="732"/>
                  </a:lnTo>
                  <a:lnTo>
                    <a:pt x="532" y="735"/>
                  </a:lnTo>
                  <a:lnTo>
                    <a:pt x="531" y="739"/>
                  </a:lnTo>
                  <a:lnTo>
                    <a:pt x="522" y="738"/>
                  </a:lnTo>
                  <a:lnTo>
                    <a:pt x="518" y="735"/>
                  </a:lnTo>
                  <a:lnTo>
                    <a:pt x="515" y="731"/>
                  </a:lnTo>
                  <a:lnTo>
                    <a:pt x="509" y="727"/>
                  </a:lnTo>
                  <a:lnTo>
                    <a:pt x="504" y="728"/>
                  </a:lnTo>
                  <a:lnTo>
                    <a:pt x="495" y="728"/>
                  </a:lnTo>
                  <a:lnTo>
                    <a:pt x="484" y="712"/>
                  </a:lnTo>
                  <a:lnTo>
                    <a:pt x="474" y="697"/>
                  </a:lnTo>
                  <a:lnTo>
                    <a:pt x="468" y="695"/>
                  </a:lnTo>
                  <a:lnTo>
                    <a:pt x="464" y="697"/>
                  </a:lnTo>
                  <a:lnTo>
                    <a:pt x="461" y="698"/>
                  </a:lnTo>
                  <a:lnTo>
                    <a:pt x="456" y="699"/>
                  </a:lnTo>
                  <a:lnTo>
                    <a:pt x="454" y="702"/>
                  </a:lnTo>
                  <a:lnTo>
                    <a:pt x="449" y="704"/>
                  </a:lnTo>
                  <a:lnTo>
                    <a:pt x="446" y="705"/>
                  </a:lnTo>
                  <a:lnTo>
                    <a:pt x="442" y="705"/>
                  </a:lnTo>
                  <a:lnTo>
                    <a:pt x="429" y="702"/>
                  </a:lnTo>
                  <a:lnTo>
                    <a:pt x="416" y="698"/>
                  </a:lnTo>
                  <a:lnTo>
                    <a:pt x="404" y="692"/>
                  </a:lnTo>
                  <a:lnTo>
                    <a:pt x="391" y="684"/>
                  </a:lnTo>
                  <a:lnTo>
                    <a:pt x="379" y="677"/>
                  </a:lnTo>
                  <a:lnTo>
                    <a:pt x="368" y="667"/>
                  </a:lnTo>
                  <a:lnTo>
                    <a:pt x="359" y="658"/>
                  </a:lnTo>
                  <a:lnTo>
                    <a:pt x="351" y="649"/>
                  </a:lnTo>
                  <a:lnTo>
                    <a:pt x="354" y="642"/>
                  </a:lnTo>
                  <a:lnTo>
                    <a:pt x="354" y="635"/>
                  </a:lnTo>
                  <a:lnTo>
                    <a:pt x="354" y="627"/>
                  </a:lnTo>
                  <a:lnTo>
                    <a:pt x="351" y="618"/>
                  </a:lnTo>
                  <a:lnTo>
                    <a:pt x="345" y="601"/>
                  </a:lnTo>
                  <a:lnTo>
                    <a:pt x="335" y="582"/>
                  </a:lnTo>
                  <a:lnTo>
                    <a:pt x="325" y="562"/>
                  </a:lnTo>
                  <a:lnTo>
                    <a:pt x="314" y="544"/>
                  </a:lnTo>
                  <a:lnTo>
                    <a:pt x="309" y="534"/>
                  </a:lnTo>
                  <a:lnTo>
                    <a:pt x="307" y="525"/>
                  </a:lnTo>
                  <a:lnTo>
                    <a:pt x="304" y="515"/>
                  </a:lnTo>
                  <a:lnTo>
                    <a:pt x="301" y="507"/>
                  </a:lnTo>
                  <a:lnTo>
                    <a:pt x="298" y="504"/>
                  </a:lnTo>
                  <a:lnTo>
                    <a:pt x="294" y="504"/>
                  </a:lnTo>
                  <a:lnTo>
                    <a:pt x="291" y="502"/>
                  </a:lnTo>
                  <a:lnTo>
                    <a:pt x="287" y="504"/>
                  </a:lnTo>
                  <a:lnTo>
                    <a:pt x="288" y="518"/>
                  </a:lnTo>
                  <a:lnTo>
                    <a:pt x="291" y="532"/>
                  </a:lnTo>
                  <a:lnTo>
                    <a:pt x="295" y="547"/>
                  </a:lnTo>
                  <a:lnTo>
                    <a:pt x="299" y="559"/>
                  </a:lnTo>
                  <a:lnTo>
                    <a:pt x="305" y="572"/>
                  </a:lnTo>
                  <a:lnTo>
                    <a:pt x="309" y="584"/>
                  </a:lnTo>
                  <a:lnTo>
                    <a:pt x="315" y="597"/>
                  </a:lnTo>
                  <a:lnTo>
                    <a:pt x="318" y="611"/>
                  </a:lnTo>
                  <a:lnTo>
                    <a:pt x="317" y="611"/>
                  </a:lnTo>
                  <a:lnTo>
                    <a:pt x="315" y="611"/>
                  </a:lnTo>
                  <a:lnTo>
                    <a:pt x="309" y="611"/>
                  </a:lnTo>
                  <a:lnTo>
                    <a:pt x="307" y="609"/>
                  </a:lnTo>
                  <a:lnTo>
                    <a:pt x="299" y="601"/>
                  </a:lnTo>
                  <a:lnTo>
                    <a:pt x="292" y="594"/>
                  </a:lnTo>
                  <a:lnTo>
                    <a:pt x="294" y="588"/>
                  </a:lnTo>
                  <a:lnTo>
                    <a:pt x="294" y="581"/>
                  </a:lnTo>
                  <a:lnTo>
                    <a:pt x="294" y="577"/>
                  </a:lnTo>
                  <a:lnTo>
                    <a:pt x="291" y="574"/>
                  </a:lnTo>
                  <a:lnTo>
                    <a:pt x="289" y="571"/>
                  </a:lnTo>
                  <a:lnTo>
                    <a:pt x="287" y="568"/>
                  </a:lnTo>
                  <a:lnTo>
                    <a:pt x="279" y="564"/>
                  </a:lnTo>
                  <a:lnTo>
                    <a:pt x="274" y="561"/>
                  </a:lnTo>
                  <a:lnTo>
                    <a:pt x="277" y="555"/>
                  </a:lnTo>
                  <a:lnTo>
                    <a:pt x="281" y="549"/>
                  </a:lnTo>
                  <a:lnTo>
                    <a:pt x="265" y="472"/>
                  </a:lnTo>
                  <a:lnTo>
                    <a:pt x="255" y="467"/>
                  </a:lnTo>
                  <a:lnTo>
                    <a:pt x="244" y="462"/>
                  </a:lnTo>
                  <a:lnTo>
                    <a:pt x="244" y="451"/>
                  </a:lnTo>
                  <a:lnTo>
                    <a:pt x="242" y="442"/>
                  </a:lnTo>
                  <a:lnTo>
                    <a:pt x="244" y="435"/>
                  </a:lnTo>
                  <a:lnTo>
                    <a:pt x="247" y="425"/>
                  </a:lnTo>
                  <a:lnTo>
                    <a:pt x="244" y="424"/>
                  </a:lnTo>
                  <a:lnTo>
                    <a:pt x="242" y="422"/>
                  </a:lnTo>
                  <a:lnTo>
                    <a:pt x="241" y="420"/>
                  </a:lnTo>
                  <a:lnTo>
                    <a:pt x="239" y="417"/>
                  </a:lnTo>
                  <a:lnTo>
                    <a:pt x="239" y="411"/>
                  </a:lnTo>
                  <a:lnTo>
                    <a:pt x="239" y="402"/>
                  </a:lnTo>
                  <a:lnTo>
                    <a:pt x="252" y="375"/>
                  </a:lnTo>
                  <a:lnTo>
                    <a:pt x="269" y="344"/>
                  </a:lnTo>
                  <a:lnTo>
                    <a:pt x="279" y="328"/>
                  </a:lnTo>
                  <a:lnTo>
                    <a:pt x="289" y="314"/>
                  </a:lnTo>
                  <a:lnTo>
                    <a:pt x="299" y="302"/>
                  </a:lnTo>
                  <a:lnTo>
                    <a:pt x="308" y="295"/>
                  </a:lnTo>
                  <a:lnTo>
                    <a:pt x="307" y="294"/>
                  </a:lnTo>
                  <a:lnTo>
                    <a:pt x="307" y="292"/>
                  </a:lnTo>
                  <a:lnTo>
                    <a:pt x="298" y="288"/>
                  </a:lnTo>
                  <a:lnTo>
                    <a:pt x="294" y="282"/>
                  </a:lnTo>
                  <a:lnTo>
                    <a:pt x="289" y="275"/>
                  </a:lnTo>
                  <a:lnTo>
                    <a:pt x="285" y="268"/>
                  </a:lnTo>
                  <a:lnTo>
                    <a:pt x="287" y="265"/>
                  </a:lnTo>
                  <a:lnTo>
                    <a:pt x="287" y="261"/>
                  </a:lnTo>
                  <a:lnTo>
                    <a:pt x="292" y="260"/>
                  </a:lnTo>
                  <a:lnTo>
                    <a:pt x="295" y="260"/>
                  </a:lnTo>
                  <a:lnTo>
                    <a:pt x="299" y="261"/>
                  </a:lnTo>
                  <a:lnTo>
                    <a:pt x="302" y="263"/>
                  </a:lnTo>
                  <a:lnTo>
                    <a:pt x="307" y="267"/>
                  </a:lnTo>
                  <a:lnTo>
                    <a:pt x="309" y="272"/>
                  </a:lnTo>
                  <a:lnTo>
                    <a:pt x="312" y="290"/>
                  </a:lnTo>
                  <a:lnTo>
                    <a:pt x="315" y="305"/>
                  </a:lnTo>
                  <a:lnTo>
                    <a:pt x="317" y="305"/>
                  </a:lnTo>
                  <a:lnTo>
                    <a:pt x="324" y="292"/>
                  </a:lnTo>
                  <a:lnTo>
                    <a:pt x="328" y="281"/>
                  </a:lnTo>
                  <a:lnTo>
                    <a:pt x="317" y="267"/>
                  </a:lnTo>
                  <a:lnTo>
                    <a:pt x="304" y="253"/>
                  </a:lnTo>
                  <a:lnTo>
                    <a:pt x="308" y="247"/>
                  </a:lnTo>
                  <a:lnTo>
                    <a:pt x="308" y="240"/>
                  </a:lnTo>
                  <a:lnTo>
                    <a:pt x="307" y="234"/>
                  </a:lnTo>
                  <a:lnTo>
                    <a:pt x="304" y="227"/>
                  </a:lnTo>
                  <a:lnTo>
                    <a:pt x="314" y="214"/>
                  </a:lnTo>
                  <a:lnTo>
                    <a:pt x="325" y="203"/>
                  </a:lnTo>
                  <a:lnTo>
                    <a:pt x="315" y="203"/>
                  </a:lnTo>
                  <a:lnTo>
                    <a:pt x="308" y="204"/>
                  </a:lnTo>
                  <a:lnTo>
                    <a:pt x="301" y="207"/>
                  </a:lnTo>
                  <a:lnTo>
                    <a:pt x="292" y="210"/>
                  </a:lnTo>
                  <a:lnTo>
                    <a:pt x="301" y="203"/>
                  </a:lnTo>
                  <a:lnTo>
                    <a:pt x="307" y="195"/>
                  </a:lnTo>
                  <a:lnTo>
                    <a:pt x="309" y="191"/>
                  </a:lnTo>
                  <a:lnTo>
                    <a:pt x="312" y="187"/>
                  </a:lnTo>
                  <a:lnTo>
                    <a:pt x="315" y="181"/>
                  </a:lnTo>
                  <a:lnTo>
                    <a:pt x="317" y="174"/>
                  </a:lnTo>
                  <a:lnTo>
                    <a:pt x="311" y="174"/>
                  </a:lnTo>
                  <a:lnTo>
                    <a:pt x="307" y="173"/>
                  </a:lnTo>
                  <a:lnTo>
                    <a:pt x="308" y="171"/>
                  </a:lnTo>
                  <a:lnTo>
                    <a:pt x="311" y="168"/>
                  </a:lnTo>
                  <a:lnTo>
                    <a:pt x="312" y="165"/>
                  </a:lnTo>
                  <a:lnTo>
                    <a:pt x="315" y="164"/>
                  </a:lnTo>
                  <a:lnTo>
                    <a:pt x="315" y="163"/>
                  </a:lnTo>
                  <a:lnTo>
                    <a:pt x="315" y="161"/>
                  </a:lnTo>
                  <a:lnTo>
                    <a:pt x="302" y="165"/>
                  </a:lnTo>
                  <a:lnTo>
                    <a:pt x="291" y="168"/>
                  </a:lnTo>
                  <a:lnTo>
                    <a:pt x="288" y="167"/>
                  </a:lnTo>
                  <a:lnTo>
                    <a:pt x="284" y="165"/>
                  </a:lnTo>
                  <a:lnTo>
                    <a:pt x="287" y="160"/>
                  </a:lnTo>
                  <a:lnTo>
                    <a:pt x="289" y="153"/>
                  </a:lnTo>
                  <a:lnTo>
                    <a:pt x="269" y="150"/>
                  </a:lnTo>
                  <a:lnTo>
                    <a:pt x="251" y="145"/>
                  </a:lnTo>
                  <a:lnTo>
                    <a:pt x="235" y="140"/>
                  </a:lnTo>
                  <a:lnTo>
                    <a:pt x="225" y="140"/>
                  </a:lnTo>
                  <a:lnTo>
                    <a:pt x="218" y="145"/>
                  </a:lnTo>
                  <a:lnTo>
                    <a:pt x="211" y="153"/>
                  </a:lnTo>
                  <a:lnTo>
                    <a:pt x="202" y="154"/>
                  </a:lnTo>
                  <a:lnTo>
                    <a:pt x="195" y="155"/>
                  </a:lnTo>
                  <a:lnTo>
                    <a:pt x="189" y="154"/>
                  </a:lnTo>
                  <a:lnTo>
                    <a:pt x="184" y="153"/>
                  </a:lnTo>
                  <a:lnTo>
                    <a:pt x="178" y="153"/>
                  </a:lnTo>
                  <a:lnTo>
                    <a:pt x="172" y="151"/>
                  </a:lnTo>
                  <a:lnTo>
                    <a:pt x="167" y="151"/>
                  </a:lnTo>
                  <a:lnTo>
                    <a:pt x="161" y="153"/>
                  </a:lnTo>
                  <a:lnTo>
                    <a:pt x="155" y="155"/>
                  </a:lnTo>
                  <a:lnTo>
                    <a:pt x="151" y="160"/>
                  </a:lnTo>
                  <a:lnTo>
                    <a:pt x="148" y="164"/>
                  </a:lnTo>
                  <a:lnTo>
                    <a:pt x="144" y="168"/>
                  </a:lnTo>
                  <a:lnTo>
                    <a:pt x="141" y="171"/>
                  </a:lnTo>
                  <a:lnTo>
                    <a:pt x="135" y="174"/>
                  </a:lnTo>
                  <a:lnTo>
                    <a:pt x="129" y="175"/>
                  </a:lnTo>
                  <a:lnTo>
                    <a:pt x="124" y="177"/>
                  </a:lnTo>
                  <a:lnTo>
                    <a:pt x="111" y="178"/>
                  </a:lnTo>
                  <a:lnTo>
                    <a:pt x="101" y="181"/>
                  </a:lnTo>
                  <a:lnTo>
                    <a:pt x="100" y="185"/>
                  </a:lnTo>
                  <a:lnTo>
                    <a:pt x="98" y="190"/>
                  </a:lnTo>
                  <a:lnTo>
                    <a:pt x="87" y="190"/>
                  </a:lnTo>
                  <a:lnTo>
                    <a:pt x="78" y="191"/>
                  </a:lnTo>
                  <a:lnTo>
                    <a:pt x="70" y="193"/>
                  </a:lnTo>
                  <a:lnTo>
                    <a:pt x="62" y="195"/>
                  </a:lnTo>
                  <a:lnTo>
                    <a:pt x="48" y="203"/>
                  </a:lnTo>
                  <a:lnTo>
                    <a:pt x="32" y="208"/>
                  </a:lnTo>
                  <a:lnTo>
                    <a:pt x="31" y="205"/>
                  </a:lnTo>
                  <a:lnTo>
                    <a:pt x="28" y="203"/>
                  </a:lnTo>
                  <a:lnTo>
                    <a:pt x="15" y="207"/>
                  </a:lnTo>
                  <a:lnTo>
                    <a:pt x="0" y="211"/>
                  </a:lnTo>
                  <a:lnTo>
                    <a:pt x="0" y="210"/>
                  </a:lnTo>
                  <a:lnTo>
                    <a:pt x="1" y="207"/>
                  </a:lnTo>
                  <a:lnTo>
                    <a:pt x="31" y="198"/>
                  </a:lnTo>
                  <a:lnTo>
                    <a:pt x="65" y="191"/>
                  </a:lnTo>
                  <a:lnTo>
                    <a:pt x="81" y="185"/>
                  </a:lnTo>
                  <a:lnTo>
                    <a:pt x="97" y="180"/>
                  </a:lnTo>
                  <a:lnTo>
                    <a:pt x="109" y="174"/>
                  </a:lnTo>
                  <a:lnTo>
                    <a:pt x="119" y="165"/>
                  </a:lnTo>
                  <a:lnTo>
                    <a:pt x="118" y="164"/>
                  </a:lnTo>
                  <a:lnTo>
                    <a:pt x="118" y="163"/>
                  </a:lnTo>
                  <a:lnTo>
                    <a:pt x="97" y="164"/>
                  </a:lnTo>
                  <a:lnTo>
                    <a:pt x="77" y="164"/>
                  </a:lnTo>
                  <a:lnTo>
                    <a:pt x="77" y="163"/>
                  </a:lnTo>
                  <a:lnTo>
                    <a:pt x="77" y="160"/>
                  </a:lnTo>
                  <a:lnTo>
                    <a:pt x="84" y="153"/>
                  </a:lnTo>
                  <a:lnTo>
                    <a:pt x="90" y="144"/>
                  </a:lnTo>
                  <a:lnTo>
                    <a:pt x="81" y="144"/>
                  </a:lnTo>
                  <a:lnTo>
                    <a:pt x="71" y="144"/>
                  </a:lnTo>
                  <a:lnTo>
                    <a:pt x="71" y="141"/>
                  </a:lnTo>
                  <a:lnTo>
                    <a:pt x="71" y="140"/>
                  </a:lnTo>
                  <a:lnTo>
                    <a:pt x="71" y="138"/>
                  </a:lnTo>
                  <a:lnTo>
                    <a:pt x="81" y="130"/>
                  </a:lnTo>
                  <a:lnTo>
                    <a:pt x="90" y="121"/>
                  </a:lnTo>
                  <a:lnTo>
                    <a:pt x="109" y="117"/>
                  </a:lnTo>
                  <a:lnTo>
                    <a:pt x="134" y="114"/>
                  </a:lnTo>
                  <a:lnTo>
                    <a:pt x="144" y="113"/>
                  </a:lnTo>
                  <a:lnTo>
                    <a:pt x="155" y="110"/>
                  </a:lnTo>
                  <a:lnTo>
                    <a:pt x="159" y="107"/>
                  </a:lnTo>
                  <a:lnTo>
                    <a:pt x="162" y="105"/>
                  </a:lnTo>
                  <a:lnTo>
                    <a:pt x="165" y="103"/>
                  </a:lnTo>
                  <a:lnTo>
                    <a:pt x="168" y="98"/>
                  </a:lnTo>
                  <a:lnTo>
                    <a:pt x="157" y="100"/>
                  </a:lnTo>
                  <a:lnTo>
                    <a:pt x="144" y="101"/>
                  </a:lnTo>
                  <a:lnTo>
                    <a:pt x="138" y="101"/>
                  </a:lnTo>
                  <a:lnTo>
                    <a:pt x="132" y="101"/>
                  </a:lnTo>
                  <a:lnTo>
                    <a:pt x="128" y="100"/>
                  </a:lnTo>
                  <a:lnTo>
                    <a:pt x="124" y="98"/>
                  </a:lnTo>
                  <a:lnTo>
                    <a:pt x="122" y="97"/>
                  </a:lnTo>
                  <a:lnTo>
                    <a:pt x="121" y="97"/>
                  </a:lnTo>
                  <a:lnTo>
                    <a:pt x="122" y="91"/>
                  </a:lnTo>
                  <a:lnTo>
                    <a:pt x="124" y="87"/>
                  </a:lnTo>
                  <a:lnTo>
                    <a:pt x="135" y="84"/>
                  </a:lnTo>
                  <a:lnTo>
                    <a:pt x="145" y="81"/>
                  </a:lnTo>
                  <a:lnTo>
                    <a:pt x="157" y="78"/>
                  </a:lnTo>
                  <a:lnTo>
                    <a:pt x="168" y="77"/>
                  </a:lnTo>
                  <a:lnTo>
                    <a:pt x="169" y="81"/>
                  </a:lnTo>
                  <a:lnTo>
                    <a:pt x="171" y="83"/>
                  </a:lnTo>
                  <a:lnTo>
                    <a:pt x="172" y="84"/>
                  </a:lnTo>
                  <a:lnTo>
                    <a:pt x="177" y="85"/>
                  </a:lnTo>
                  <a:lnTo>
                    <a:pt x="184" y="83"/>
                  </a:lnTo>
                  <a:lnTo>
                    <a:pt x="189" y="81"/>
                  </a:lnTo>
                  <a:lnTo>
                    <a:pt x="185" y="74"/>
                  </a:lnTo>
                  <a:lnTo>
                    <a:pt x="181" y="68"/>
                  </a:lnTo>
                  <a:lnTo>
                    <a:pt x="178" y="65"/>
                  </a:lnTo>
                  <a:lnTo>
                    <a:pt x="177" y="63"/>
                  </a:lnTo>
                  <a:lnTo>
                    <a:pt x="177" y="60"/>
                  </a:lnTo>
                  <a:lnTo>
                    <a:pt x="177" y="55"/>
                  </a:lnTo>
                  <a:lnTo>
                    <a:pt x="188" y="54"/>
                  </a:lnTo>
                  <a:lnTo>
                    <a:pt x="201" y="53"/>
                  </a:lnTo>
                  <a:lnTo>
                    <a:pt x="212" y="50"/>
                  </a:lnTo>
                  <a:lnTo>
                    <a:pt x="224" y="48"/>
                  </a:lnTo>
                  <a:lnTo>
                    <a:pt x="241" y="43"/>
                  </a:lnTo>
                  <a:lnTo>
                    <a:pt x="262" y="34"/>
                  </a:lnTo>
                  <a:lnTo>
                    <a:pt x="274" y="30"/>
                  </a:lnTo>
                  <a:lnTo>
                    <a:pt x="285" y="27"/>
                  </a:lnTo>
                  <a:lnTo>
                    <a:pt x="297" y="26"/>
                  </a:lnTo>
                  <a:lnTo>
                    <a:pt x="307" y="26"/>
                  </a:lnTo>
                  <a:lnTo>
                    <a:pt x="334" y="30"/>
                  </a:lnTo>
                  <a:lnTo>
                    <a:pt x="361" y="35"/>
                  </a:lnTo>
                  <a:lnTo>
                    <a:pt x="389" y="41"/>
                  </a:lnTo>
                  <a:lnTo>
                    <a:pt x="416" y="45"/>
                  </a:lnTo>
                  <a:lnTo>
                    <a:pt x="429" y="48"/>
                  </a:lnTo>
                  <a:lnTo>
                    <a:pt x="444" y="50"/>
                  </a:lnTo>
                  <a:lnTo>
                    <a:pt x="456" y="50"/>
                  </a:lnTo>
                  <a:lnTo>
                    <a:pt x="469" y="50"/>
                  </a:lnTo>
                  <a:lnTo>
                    <a:pt x="482" y="48"/>
                  </a:lnTo>
                  <a:lnTo>
                    <a:pt x="495" y="45"/>
                  </a:lnTo>
                  <a:lnTo>
                    <a:pt x="508" y="41"/>
                  </a:lnTo>
                  <a:lnTo>
                    <a:pt x="521" y="37"/>
                  </a:lnTo>
                  <a:lnTo>
                    <a:pt x="524" y="41"/>
                  </a:lnTo>
                  <a:lnTo>
                    <a:pt x="528" y="44"/>
                  </a:lnTo>
                  <a:lnTo>
                    <a:pt x="532" y="45"/>
                  </a:lnTo>
                  <a:lnTo>
                    <a:pt x="541" y="45"/>
                  </a:lnTo>
                  <a:lnTo>
                    <a:pt x="545" y="44"/>
                  </a:lnTo>
                  <a:lnTo>
                    <a:pt x="551" y="43"/>
                  </a:lnTo>
                  <a:lnTo>
                    <a:pt x="556" y="43"/>
                  </a:lnTo>
                  <a:lnTo>
                    <a:pt x="562" y="44"/>
                  </a:lnTo>
                  <a:lnTo>
                    <a:pt x="565" y="48"/>
                  </a:lnTo>
                  <a:lnTo>
                    <a:pt x="569" y="51"/>
                  </a:lnTo>
                  <a:lnTo>
                    <a:pt x="574" y="53"/>
                  </a:lnTo>
                  <a:lnTo>
                    <a:pt x="579" y="53"/>
                  </a:lnTo>
                  <a:lnTo>
                    <a:pt x="585" y="53"/>
                  </a:lnTo>
                  <a:lnTo>
                    <a:pt x="591" y="54"/>
                  </a:lnTo>
                  <a:lnTo>
                    <a:pt x="596" y="55"/>
                  </a:lnTo>
                  <a:lnTo>
                    <a:pt x="601" y="58"/>
                  </a:lnTo>
                  <a:lnTo>
                    <a:pt x="599" y="63"/>
                  </a:lnTo>
                  <a:lnTo>
                    <a:pt x="599" y="67"/>
                  </a:lnTo>
                  <a:lnTo>
                    <a:pt x="619" y="67"/>
                  </a:lnTo>
                  <a:lnTo>
                    <a:pt x="639" y="65"/>
                  </a:lnTo>
                  <a:lnTo>
                    <a:pt x="639" y="71"/>
                  </a:lnTo>
                  <a:lnTo>
                    <a:pt x="641" y="78"/>
                  </a:lnTo>
                  <a:lnTo>
                    <a:pt x="643" y="78"/>
                  </a:lnTo>
                  <a:lnTo>
                    <a:pt x="646" y="78"/>
                  </a:lnTo>
                  <a:lnTo>
                    <a:pt x="648" y="77"/>
                  </a:lnTo>
                  <a:lnTo>
                    <a:pt x="649" y="77"/>
                  </a:lnTo>
                  <a:lnTo>
                    <a:pt x="651" y="73"/>
                  </a:lnTo>
                  <a:lnTo>
                    <a:pt x="652" y="68"/>
                  </a:lnTo>
                  <a:lnTo>
                    <a:pt x="653" y="67"/>
                  </a:lnTo>
                  <a:lnTo>
                    <a:pt x="656" y="64"/>
                  </a:lnTo>
                  <a:lnTo>
                    <a:pt x="661" y="61"/>
                  </a:lnTo>
                  <a:lnTo>
                    <a:pt x="666" y="57"/>
                  </a:lnTo>
                  <a:lnTo>
                    <a:pt x="682" y="58"/>
                  </a:lnTo>
                  <a:lnTo>
                    <a:pt x="703" y="61"/>
                  </a:lnTo>
                  <a:lnTo>
                    <a:pt x="725" y="64"/>
                  </a:lnTo>
                  <a:lnTo>
                    <a:pt x="742" y="67"/>
                  </a:lnTo>
                  <a:lnTo>
                    <a:pt x="742" y="68"/>
                  </a:lnTo>
                  <a:lnTo>
                    <a:pt x="739" y="73"/>
                  </a:lnTo>
                  <a:lnTo>
                    <a:pt x="738" y="77"/>
                  </a:lnTo>
                  <a:lnTo>
                    <a:pt x="738" y="78"/>
                  </a:lnTo>
                  <a:lnTo>
                    <a:pt x="739" y="80"/>
                  </a:lnTo>
                  <a:lnTo>
                    <a:pt x="742" y="78"/>
                  </a:lnTo>
                  <a:lnTo>
                    <a:pt x="746" y="78"/>
                  </a:lnTo>
                  <a:lnTo>
                    <a:pt x="751" y="70"/>
                  </a:lnTo>
                  <a:lnTo>
                    <a:pt x="755" y="64"/>
                  </a:lnTo>
                  <a:lnTo>
                    <a:pt x="755" y="63"/>
                  </a:lnTo>
                  <a:lnTo>
                    <a:pt x="755" y="61"/>
                  </a:lnTo>
                  <a:lnTo>
                    <a:pt x="749" y="58"/>
                  </a:lnTo>
                  <a:lnTo>
                    <a:pt x="743" y="55"/>
                  </a:lnTo>
                  <a:lnTo>
                    <a:pt x="746" y="50"/>
                  </a:lnTo>
                  <a:lnTo>
                    <a:pt x="749" y="44"/>
                  </a:lnTo>
                  <a:lnTo>
                    <a:pt x="755" y="47"/>
                  </a:lnTo>
                  <a:lnTo>
                    <a:pt x="761" y="48"/>
                  </a:lnTo>
                  <a:lnTo>
                    <a:pt x="758" y="53"/>
                  </a:lnTo>
                  <a:lnTo>
                    <a:pt x="753" y="55"/>
                  </a:lnTo>
                  <a:lnTo>
                    <a:pt x="753" y="57"/>
                  </a:lnTo>
                  <a:lnTo>
                    <a:pt x="762" y="58"/>
                  </a:lnTo>
                  <a:lnTo>
                    <a:pt x="771" y="58"/>
                  </a:lnTo>
                  <a:lnTo>
                    <a:pt x="776" y="53"/>
                  </a:lnTo>
                  <a:lnTo>
                    <a:pt x="782" y="48"/>
                  </a:lnTo>
                  <a:lnTo>
                    <a:pt x="776" y="45"/>
                  </a:lnTo>
                  <a:lnTo>
                    <a:pt x="771" y="40"/>
                  </a:lnTo>
                  <a:lnTo>
                    <a:pt x="775" y="34"/>
                  </a:lnTo>
                  <a:lnTo>
                    <a:pt x="779" y="28"/>
                  </a:lnTo>
                  <a:lnTo>
                    <a:pt x="788" y="27"/>
                  </a:lnTo>
                  <a:lnTo>
                    <a:pt x="793" y="26"/>
                  </a:lnTo>
                  <a:lnTo>
                    <a:pt x="799" y="24"/>
                  </a:lnTo>
                  <a:lnTo>
                    <a:pt x="806" y="27"/>
                  </a:lnTo>
                  <a:lnTo>
                    <a:pt x="806" y="31"/>
                  </a:lnTo>
                  <a:lnTo>
                    <a:pt x="806" y="37"/>
                  </a:lnTo>
                  <a:lnTo>
                    <a:pt x="801" y="40"/>
                  </a:lnTo>
                  <a:lnTo>
                    <a:pt x="796" y="44"/>
                  </a:lnTo>
                  <a:lnTo>
                    <a:pt x="801" y="50"/>
                  </a:lnTo>
                  <a:lnTo>
                    <a:pt x="805" y="55"/>
                  </a:lnTo>
                  <a:lnTo>
                    <a:pt x="809" y="53"/>
                  </a:lnTo>
                  <a:lnTo>
                    <a:pt x="813" y="50"/>
                  </a:lnTo>
                  <a:lnTo>
                    <a:pt x="819" y="48"/>
                  </a:lnTo>
                  <a:lnTo>
                    <a:pt x="825" y="50"/>
                  </a:lnTo>
                  <a:lnTo>
                    <a:pt x="823" y="54"/>
                  </a:lnTo>
                  <a:lnTo>
                    <a:pt x="822" y="58"/>
                  </a:lnTo>
                  <a:lnTo>
                    <a:pt x="818" y="61"/>
                  </a:lnTo>
                  <a:lnTo>
                    <a:pt x="813" y="63"/>
                  </a:lnTo>
                  <a:lnTo>
                    <a:pt x="813" y="67"/>
                  </a:lnTo>
                  <a:lnTo>
                    <a:pt x="812" y="71"/>
                  </a:lnTo>
                  <a:lnTo>
                    <a:pt x="816" y="71"/>
                  </a:lnTo>
                  <a:lnTo>
                    <a:pt x="819" y="71"/>
                  </a:lnTo>
                  <a:lnTo>
                    <a:pt x="831" y="67"/>
                  </a:lnTo>
                  <a:lnTo>
                    <a:pt x="843" y="60"/>
                  </a:lnTo>
                  <a:lnTo>
                    <a:pt x="849" y="55"/>
                  </a:lnTo>
                  <a:lnTo>
                    <a:pt x="853" y="51"/>
                  </a:lnTo>
                  <a:lnTo>
                    <a:pt x="858" y="45"/>
                  </a:lnTo>
                  <a:lnTo>
                    <a:pt x="860" y="41"/>
                  </a:lnTo>
                  <a:lnTo>
                    <a:pt x="849" y="37"/>
                  </a:lnTo>
                  <a:lnTo>
                    <a:pt x="833" y="35"/>
                  </a:lnTo>
                  <a:lnTo>
                    <a:pt x="835" y="31"/>
                  </a:lnTo>
                  <a:lnTo>
                    <a:pt x="836" y="30"/>
                  </a:lnTo>
                  <a:lnTo>
                    <a:pt x="839" y="30"/>
                  </a:lnTo>
                  <a:lnTo>
                    <a:pt x="843" y="30"/>
                  </a:lnTo>
                  <a:lnTo>
                    <a:pt x="840" y="26"/>
                  </a:lnTo>
                  <a:lnTo>
                    <a:pt x="839" y="21"/>
                  </a:lnTo>
                  <a:lnTo>
                    <a:pt x="849" y="14"/>
                  </a:lnTo>
                  <a:lnTo>
                    <a:pt x="863" y="7"/>
                  </a:lnTo>
                  <a:lnTo>
                    <a:pt x="870" y="4"/>
                  </a:lnTo>
                  <a:lnTo>
                    <a:pt x="876" y="3"/>
                  </a:lnTo>
                  <a:lnTo>
                    <a:pt x="879" y="4"/>
                  </a:lnTo>
                  <a:lnTo>
                    <a:pt x="880" y="6"/>
                  </a:lnTo>
                  <a:lnTo>
                    <a:pt x="883" y="7"/>
                  </a:lnTo>
                  <a:lnTo>
                    <a:pt x="883" y="10"/>
                  </a:lnTo>
                  <a:lnTo>
                    <a:pt x="876" y="13"/>
                  </a:lnTo>
                  <a:lnTo>
                    <a:pt x="869" y="14"/>
                  </a:lnTo>
                  <a:lnTo>
                    <a:pt x="869" y="21"/>
                  </a:lnTo>
                  <a:lnTo>
                    <a:pt x="869" y="27"/>
                  </a:lnTo>
                  <a:lnTo>
                    <a:pt x="876" y="27"/>
                  </a:lnTo>
                  <a:lnTo>
                    <a:pt x="882" y="27"/>
                  </a:lnTo>
                  <a:lnTo>
                    <a:pt x="880" y="23"/>
                  </a:lnTo>
                  <a:lnTo>
                    <a:pt x="879" y="17"/>
                  </a:lnTo>
                  <a:lnTo>
                    <a:pt x="890" y="13"/>
                  </a:lnTo>
                  <a:lnTo>
                    <a:pt x="900" y="8"/>
                  </a:lnTo>
                  <a:lnTo>
                    <a:pt x="905" y="7"/>
                  </a:lnTo>
                  <a:lnTo>
                    <a:pt x="910" y="6"/>
                  </a:lnTo>
                  <a:lnTo>
                    <a:pt x="918" y="6"/>
                  </a:lnTo>
                  <a:lnTo>
                    <a:pt x="925" y="6"/>
                  </a:lnTo>
                  <a:lnTo>
                    <a:pt x="923" y="10"/>
                  </a:lnTo>
                  <a:lnTo>
                    <a:pt x="922" y="13"/>
                  </a:lnTo>
                  <a:lnTo>
                    <a:pt x="920" y="14"/>
                  </a:lnTo>
                  <a:lnTo>
                    <a:pt x="916" y="16"/>
                  </a:lnTo>
                  <a:lnTo>
                    <a:pt x="918" y="18"/>
                  </a:lnTo>
                  <a:lnTo>
                    <a:pt x="918" y="23"/>
                  </a:lnTo>
                  <a:lnTo>
                    <a:pt x="930" y="21"/>
                  </a:lnTo>
                  <a:lnTo>
                    <a:pt x="943" y="18"/>
                  </a:lnTo>
                  <a:lnTo>
                    <a:pt x="943" y="16"/>
                  </a:lnTo>
                  <a:lnTo>
                    <a:pt x="943" y="11"/>
                  </a:lnTo>
                  <a:lnTo>
                    <a:pt x="942" y="11"/>
                  </a:lnTo>
                  <a:lnTo>
                    <a:pt x="940" y="11"/>
                  </a:lnTo>
                  <a:lnTo>
                    <a:pt x="938" y="13"/>
                  </a:lnTo>
                  <a:lnTo>
                    <a:pt x="935" y="13"/>
                  </a:lnTo>
                  <a:lnTo>
                    <a:pt x="932" y="11"/>
                  </a:lnTo>
                  <a:lnTo>
                    <a:pt x="928" y="10"/>
                  </a:lnTo>
                  <a:lnTo>
                    <a:pt x="928" y="6"/>
                  </a:lnTo>
                  <a:lnTo>
                    <a:pt x="92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6" name="Freeform 456"/>
            <p:cNvSpPr>
              <a:spLocks/>
            </p:cNvSpPr>
            <p:nvPr/>
          </p:nvSpPr>
          <p:spPr bwMode="auto">
            <a:xfrm>
              <a:off x="3714" y="2410"/>
              <a:ext cx="11" cy="5"/>
            </a:xfrm>
            <a:custGeom>
              <a:avLst/>
              <a:gdLst>
                <a:gd name="T0" fmla="*/ 0 w 11"/>
                <a:gd name="T1" fmla="*/ 0 h 5"/>
                <a:gd name="T2" fmla="*/ 1 w 11"/>
                <a:gd name="T3" fmla="*/ 3 h 5"/>
                <a:gd name="T4" fmla="*/ 3 w 11"/>
                <a:gd name="T5" fmla="*/ 5 h 5"/>
                <a:gd name="T6" fmla="*/ 7 w 11"/>
                <a:gd name="T7" fmla="*/ 5 h 5"/>
                <a:gd name="T8" fmla="*/ 11 w 11"/>
                <a:gd name="T9" fmla="*/ 4 h 5"/>
                <a:gd name="T10" fmla="*/ 10 w 11"/>
                <a:gd name="T11" fmla="*/ 4 h 5"/>
                <a:gd name="T12" fmla="*/ 9 w 11"/>
                <a:gd name="T13" fmla="*/ 4 h 5"/>
                <a:gd name="T14" fmla="*/ 4 w 11"/>
                <a:gd name="T15" fmla="*/ 3 h 5"/>
                <a:gd name="T16" fmla="*/ 0 w 11"/>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5"/>
                <a:gd name="T29" fmla="*/ 11 w 1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5">
                  <a:moveTo>
                    <a:pt x="0" y="0"/>
                  </a:moveTo>
                  <a:lnTo>
                    <a:pt x="1" y="3"/>
                  </a:lnTo>
                  <a:lnTo>
                    <a:pt x="3" y="5"/>
                  </a:lnTo>
                  <a:lnTo>
                    <a:pt x="7" y="5"/>
                  </a:lnTo>
                  <a:lnTo>
                    <a:pt x="11" y="4"/>
                  </a:lnTo>
                  <a:lnTo>
                    <a:pt x="10" y="4"/>
                  </a:lnTo>
                  <a:lnTo>
                    <a:pt x="9" y="4"/>
                  </a:lnTo>
                  <a:lnTo>
                    <a:pt x="4" y="3"/>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7" name="Freeform 457"/>
            <p:cNvSpPr>
              <a:spLocks/>
            </p:cNvSpPr>
            <p:nvPr/>
          </p:nvSpPr>
          <p:spPr bwMode="auto">
            <a:xfrm>
              <a:off x="3476" y="2432"/>
              <a:ext cx="17" cy="13"/>
            </a:xfrm>
            <a:custGeom>
              <a:avLst/>
              <a:gdLst>
                <a:gd name="T0" fmla="*/ 2 w 17"/>
                <a:gd name="T1" fmla="*/ 0 h 13"/>
                <a:gd name="T2" fmla="*/ 10 w 17"/>
                <a:gd name="T3" fmla="*/ 0 h 13"/>
                <a:gd name="T4" fmla="*/ 17 w 17"/>
                <a:gd name="T5" fmla="*/ 2 h 13"/>
                <a:gd name="T6" fmla="*/ 17 w 17"/>
                <a:gd name="T7" fmla="*/ 5 h 13"/>
                <a:gd name="T8" fmla="*/ 17 w 17"/>
                <a:gd name="T9" fmla="*/ 8 h 13"/>
                <a:gd name="T10" fmla="*/ 14 w 17"/>
                <a:gd name="T11" fmla="*/ 10 h 13"/>
                <a:gd name="T12" fmla="*/ 11 w 17"/>
                <a:gd name="T13" fmla="*/ 13 h 13"/>
                <a:gd name="T14" fmla="*/ 7 w 17"/>
                <a:gd name="T15" fmla="*/ 12 h 13"/>
                <a:gd name="T16" fmla="*/ 2 w 17"/>
                <a:gd name="T17" fmla="*/ 10 h 13"/>
                <a:gd name="T18" fmla="*/ 1 w 17"/>
                <a:gd name="T19" fmla="*/ 10 h 13"/>
                <a:gd name="T20" fmla="*/ 0 w 17"/>
                <a:gd name="T21" fmla="*/ 10 h 13"/>
                <a:gd name="T22" fmla="*/ 1 w 17"/>
                <a:gd name="T23" fmla="*/ 5 h 13"/>
                <a:gd name="T24" fmla="*/ 2 w 17"/>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3"/>
                <a:gd name="T41" fmla="*/ 17 w 17"/>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3">
                  <a:moveTo>
                    <a:pt x="2" y="0"/>
                  </a:moveTo>
                  <a:lnTo>
                    <a:pt x="10" y="0"/>
                  </a:lnTo>
                  <a:lnTo>
                    <a:pt x="17" y="2"/>
                  </a:lnTo>
                  <a:lnTo>
                    <a:pt x="17" y="5"/>
                  </a:lnTo>
                  <a:lnTo>
                    <a:pt x="17" y="8"/>
                  </a:lnTo>
                  <a:lnTo>
                    <a:pt x="14" y="10"/>
                  </a:lnTo>
                  <a:lnTo>
                    <a:pt x="11" y="13"/>
                  </a:lnTo>
                  <a:lnTo>
                    <a:pt x="7" y="12"/>
                  </a:lnTo>
                  <a:lnTo>
                    <a:pt x="2" y="10"/>
                  </a:lnTo>
                  <a:lnTo>
                    <a:pt x="1" y="10"/>
                  </a:lnTo>
                  <a:lnTo>
                    <a:pt x="0" y="10"/>
                  </a:lnTo>
                  <a:lnTo>
                    <a:pt x="1" y="5"/>
                  </a:lnTo>
                  <a:lnTo>
                    <a:pt x="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8" name="Freeform 458"/>
            <p:cNvSpPr>
              <a:spLocks/>
            </p:cNvSpPr>
            <p:nvPr/>
          </p:nvSpPr>
          <p:spPr bwMode="auto">
            <a:xfrm>
              <a:off x="3274" y="2457"/>
              <a:ext cx="20" cy="13"/>
            </a:xfrm>
            <a:custGeom>
              <a:avLst/>
              <a:gdLst>
                <a:gd name="T0" fmla="*/ 5 w 20"/>
                <a:gd name="T1" fmla="*/ 0 h 13"/>
                <a:gd name="T2" fmla="*/ 12 w 20"/>
                <a:gd name="T3" fmla="*/ 1 h 13"/>
                <a:gd name="T4" fmla="*/ 20 w 20"/>
                <a:gd name="T5" fmla="*/ 3 h 13"/>
                <a:gd name="T6" fmla="*/ 20 w 20"/>
                <a:gd name="T7" fmla="*/ 4 h 13"/>
                <a:gd name="T8" fmla="*/ 20 w 20"/>
                <a:gd name="T9" fmla="*/ 4 h 13"/>
                <a:gd name="T10" fmla="*/ 20 w 20"/>
                <a:gd name="T11" fmla="*/ 7 h 13"/>
                <a:gd name="T12" fmla="*/ 19 w 20"/>
                <a:gd name="T13" fmla="*/ 8 h 13"/>
                <a:gd name="T14" fmla="*/ 13 w 20"/>
                <a:gd name="T15" fmla="*/ 11 h 13"/>
                <a:gd name="T16" fmla="*/ 9 w 20"/>
                <a:gd name="T17" fmla="*/ 13 h 13"/>
                <a:gd name="T18" fmla="*/ 5 w 20"/>
                <a:gd name="T19" fmla="*/ 11 h 13"/>
                <a:gd name="T20" fmla="*/ 0 w 20"/>
                <a:gd name="T21" fmla="*/ 7 h 13"/>
                <a:gd name="T22" fmla="*/ 2 w 20"/>
                <a:gd name="T23" fmla="*/ 5 h 13"/>
                <a:gd name="T24" fmla="*/ 3 w 20"/>
                <a:gd name="T25" fmla="*/ 4 h 13"/>
                <a:gd name="T26" fmla="*/ 3 w 20"/>
                <a:gd name="T27" fmla="*/ 3 h 13"/>
                <a:gd name="T28" fmla="*/ 5 w 20"/>
                <a:gd name="T29" fmla="*/ 0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3"/>
                <a:gd name="T47" fmla="*/ 20 w 20"/>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3">
                  <a:moveTo>
                    <a:pt x="5" y="0"/>
                  </a:moveTo>
                  <a:lnTo>
                    <a:pt x="12" y="1"/>
                  </a:lnTo>
                  <a:lnTo>
                    <a:pt x="20" y="3"/>
                  </a:lnTo>
                  <a:lnTo>
                    <a:pt x="20" y="4"/>
                  </a:lnTo>
                  <a:lnTo>
                    <a:pt x="20" y="7"/>
                  </a:lnTo>
                  <a:lnTo>
                    <a:pt x="19" y="8"/>
                  </a:lnTo>
                  <a:lnTo>
                    <a:pt x="13" y="11"/>
                  </a:lnTo>
                  <a:lnTo>
                    <a:pt x="9" y="13"/>
                  </a:lnTo>
                  <a:lnTo>
                    <a:pt x="5" y="11"/>
                  </a:lnTo>
                  <a:lnTo>
                    <a:pt x="0" y="7"/>
                  </a:lnTo>
                  <a:lnTo>
                    <a:pt x="2" y="5"/>
                  </a:lnTo>
                  <a:lnTo>
                    <a:pt x="3" y="4"/>
                  </a:lnTo>
                  <a:lnTo>
                    <a:pt x="3" y="3"/>
                  </a:lnTo>
                  <a:lnTo>
                    <a:pt x="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9" name="Freeform 459"/>
            <p:cNvSpPr>
              <a:spLocks/>
            </p:cNvSpPr>
            <p:nvPr/>
          </p:nvSpPr>
          <p:spPr bwMode="auto">
            <a:xfrm>
              <a:off x="3713" y="2477"/>
              <a:ext cx="82" cy="33"/>
            </a:xfrm>
            <a:custGeom>
              <a:avLst/>
              <a:gdLst>
                <a:gd name="T0" fmla="*/ 4 w 82"/>
                <a:gd name="T1" fmla="*/ 0 h 33"/>
                <a:gd name="T2" fmla="*/ 11 w 82"/>
                <a:gd name="T3" fmla="*/ 1 h 33"/>
                <a:gd name="T4" fmla="*/ 15 w 82"/>
                <a:gd name="T5" fmla="*/ 3 h 33"/>
                <a:gd name="T6" fmla="*/ 18 w 82"/>
                <a:gd name="T7" fmla="*/ 7 h 33"/>
                <a:gd name="T8" fmla="*/ 21 w 82"/>
                <a:gd name="T9" fmla="*/ 11 h 33"/>
                <a:gd name="T10" fmla="*/ 28 w 82"/>
                <a:gd name="T11" fmla="*/ 5 h 33"/>
                <a:gd name="T12" fmla="*/ 35 w 82"/>
                <a:gd name="T13" fmla="*/ 1 h 33"/>
                <a:gd name="T14" fmla="*/ 47 w 82"/>
                <a:gd name="T15" fmla="*/ 4 h 33"/>
                <a:gd name="T16" fmla="*/ 58 w 82"/>
                <a:gd name="T17" fmla="*/ 4 h 33"/>
                <a:gd name="T18" fmla="*/ 64 w 82"/>
                <a:gd name="T19" fmla="*/ 4 h 33"/>
                <a:gd name="T20" fmla="*/ 70 w 82"/>
                <a:gd name="T21" fmla="*/ 5 h 33"/>
                <a:gd name="T22" fmla="*/ 74 w 82"/>
                <a:gd name="T23" fmla="*/ 7 h 33"/>
                <a:gd name="T24" fmla="*/ 80 w 82"/>
                <a:gd name="T25" fmla="*/ 10 h 33"/>
                <a:gd name="T26" fmla="*/ 81 w 82"/>
                <a:gd name="T27" fmla="*/ 10 h 33"/>
                <a:gd name="T28" fmla="*/ 82 w 82"/>
                <a:gd name="T29" fmla="*/ 10 h 33"/>
                <a:gd name="T30" fmla="*/ 81 w 82"/>
                <a:gd name="T31" fmla="*/ 13 h 33"/>
                <a:gd name="T32" fmla="*/ 80 w 82"/>
                <a:gd name="T33" fmla="*/ 15 h 33"/>
                <a:gd name="T34" fmla="*/ 74 w 82"/>
                <a:gd name="T35" fmla="*/ 21 h 33"/>
                <a:gd name="T36" fmla="*/ 65 w 82"/>
                <a:gd name="T37" fmla="*/ 25 h 33"/>
                <a:gd name="T38" fmla="*/ 54 w 82"/>
                <a:gd name="T39" fmla="*/ 30 h 33"/>
                <a:gd name="T40" fmla="*/ 41 w 82"/>
                <a:gd name="T41" fmla="*/ 33 h 33"/>
                <a:gd name="T42" fmla="*/ 30 w 82"/>
                <a:gd name="T43" fmla="*/ 33 h 33"/>
                <a:gd name="T44" fmla="*/ 18 w 82"/>
                <a:gd name="T45" fmla="*/ 33 h 33"/>
                <a:gd name="T46" fmla="*/ 15 w 82"/>
                <a:gd name="T47" fmla="*/ 30 h 33"/>
                <a:gd name="T48" fmla="*/ 12 w 82"/>
                <a:gd name="T49" fmla="*/ 28 h 33"/>
                <a:gd name="T50" fmla="*/ 10 w 82"/>
                <a:gd name="T51" fmla="*/ 25 h 33"/>
                <a:gd name="T52" fmla="*/ 10 w 82"/>
                <a:gd name="T53" fmla="*/ 21 h 33"/>
                <a:gd name="T54" fmla="*/ 7 w 82"/>
                <a:gd name="T55" fmla="*/ 20 h 33"/>
                <a:gd name="T56" fmla="*/ 5 w 82"/>
                <a:gd name="T57" fmla="*/ 20 h 33"/>
                <a:gd name="T58" fmla="*/ 5 w 82"/>
                <a:gd name="T59" fmla="*/ 18 h 33"/>
                <a:gd name="T60" fmla="*/ 4 w 82"/>
                <a:gd name="T61" fmla="*/ 15 h 33"/>
                <a:gd name="T62" fmla="*/ 7 w 82"/>
                <a:gd name="T63" fmla="*/ 15 h 33"/>
                <a:gd name="T64" fmla="*/ 8 w 82"/>
                <a:gd name="T65" fmla="*/ 15 h 33"/>
                <a:gd name="T66" fmla="*/ 4 w 82"/>
                <a:gd name="T67" fmla="*/ 13 h 33"/>
                <a:gd name="T68" fmla="*/ 0 w 82"/>
                <a:gd name="T69" fmla="*/ 10 h 33"/>
                <a:gd name="T70" fmla="*/ 0 w 82"/>
                <a:gd name="T71" fmla="*/ 8 h 33"/>
                <a:gd name="T72" fmla="*/ 0 w 82"/>
                <a:gd name="T73" fmla="*/ 8 h 33"/>
                <a:gd name="T74" fmla="*/ 4 w 82"/>
                <a:gd name="T75" fmla="*/ 7 h 33"/>
                <a:gd name="T76" fmla="*/ 7 w 82"/>
                <a:gd name="T77" fmla="*/ 5 h 33"/>
                <a:gd name="T78" fmla="*/ 5 w 82"/>
                <a:gd name="T79" fmla="*/ 3 h 33"/>
                <a:gd name="T80" fmla="*/ 4 w 82"/>
                <a:gd name="T81" fmla="*/ 0 h 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2"/>
                <a:gd name="T124" fmla="*/ 0 h 33"/>
                <a:gd name="T125" fmla="*/ 82 w 82"/>
                <a:gd name="T126" fmla="*/ 33 h 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2" h="33">
                  <a:moveTo>
                    <a:pt x="4" y="0"/>
                  </a:moveTo>
                  <a:lnTo>
                    <a:pt x="11" y="1"/>
                  </a:lnTo>
                  <a:lnTo>
                    <a:pt x="15" y="3"/>
                  </a:lnTo>
                  <a:lnTo>
                    <a:pt x="18" y="7"/>
                  </a:lnTo>
                  <a:lnTo>
                    <a:pt x="21" y="11"/>
                  </a:lnTo>
                  <a:lnTo>
                    <a:pt x="28" y="5"/>
                  </a:lnTo>
                  <a:lnTo>
                    <a:pt x="35" y="1"/>
                  </a:lnTo>
                  <a:lnTo>
                    <a:pt x="47" y="4"/>
                  </a:lnTo>
                  <a:lnTo>
                    <a:pt x="58" y="4"/>
                  </a:lnTo>
                  <a:lnTo>
                    <a:pt x="64" y="4"/>
                  </a:lnTo>
                  <a:lnTo>
                    <a:pt x="70" y="5"/>
                  </a:lnTo>
                  <a:lnTo>
                    <a:pt x="74" y="7"/>
                  </a:lnTo>
                  <a:lnTo>
                    <a:pt x="80" y="10"/>
                  </a:lnTo>
                  <a:lnTo>
                    <a:pt x="81" y="10"/>
                  </a:lnTo>
                  <a:lnTo>
                    <a:pt x="82" y="10"/>
                  </a:lnTo>
                  <a:lnTo>
                    <a:pt x="81" y="13"/>
                  </a:lnTo>
                  <a:lnTo>
                    <a:pt x="80" y="15"/>
                  </a:lnTo>
                  <a:lnTo>
                    <a:pt x="74" y="21"/>
                  </a:lnTo>
                  <a:lnTo>
                    <a:pt x="65" y="25"/>
                  </a:lnTo>
                  <a:lnTo>
                    <a:pt x="54" y="30"/>
                  </a:lnTo>
                  <a:lnTo>
                    <a:pt x="41" y="33"/>
                  </a:lnTo>
                  <a:lnTo>
                    <a:pt x="30" y="33"/>
                  </a:lnTo>
                  <a:lnTo>
                    <a:pt x="18" y="33"/>
                  </a:lnTo>
                  <a:lnTo>
                    <a:pt x="15" y="30"/>
                  </a:lnTo>
                  <a:lnTo>
                    <a:pt x="12" y="28"/>
                  </a:lnTo>
                  <a:lnTo>
                    <a:pt x="10" y="25"/>
                  </a:lnTo>
                  <a:lnTo>
                    <a:pt x="10" y="21"/>
                  </a:lnTo>
                  <a:lnTo>
                    <a:pt x="7" y="20"/>
                  </a:lnTo>
                  <a:lnTo>
                    <a:pt x="5" y="20"/>
                  </a:lnTo>
                  <a:lnTo>
                    <a:pt x="5" y="18"/>
                  </a:lnTo>
                  <a:lnTo>
                    <a:pt x="4" y="15"/>
                  </a:lnTo>
                  <a:lnTo>
                    <a:pt x="7" y="15"/>
                  </a:lnTo>
                  <a:lnTo>
                    <a:pt x="8" y="15"/>
                  </a:lnTo>
                  <a:lnTo>
                    <a:pt x="4" y="13"/>
                  </a:lnTo>
                  <a:lnTo>
                    <a:pt x="0" y="10"/>
                  </a:lnTo>
                  <a:lnTo>
                    <a:pt x="0" y="8"/>
                  </a:lnTo>
                  <a:lnTo>
                    <a:pt x="4" y="7"/>
                  </a:lnTo>
                  <a:lnTo>
                    <a:pt x="7" y="5"/>
                  </a:lnTo>
                  <a:lnTo>
                    <a:pt x="5" y="3"/>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0" name="Freeform 460"/>
            <p:cNvSpPr>
              <a:spLocks/>
            </p:cNvSpPr>
            <p:nvPr/>
          </p:nvSpPr>
          <p:spPr bwMode="auto">
            <a:xfrm>
              <a:off x="3244" y="2485"/>
              <a:ext cx="26" cy="17"/>
            </a:xfrm>
            <a:custGeom>
              <a:avLst/>
              <a:gdLst>
                <a:gd name="T0" fmla="*/ 17 w 26"/>
                <a:gd name="T1" fmla="*/ 0 h 17"/>
                <a:gd name="T2" fmla="*/ 22 w 26"/>
                <a:gd name="T3" fmla="*/ 3 h 17"/>
                <a:gd name="T4" fmla="*/ 26 w 26"/>
                <a:gd name="T5" fmla="*/ 9 h 17"/>
                <a:gd name="T6" fmla="*/ 25 w 26"/>
                <a:gd name="T7" fmla="*/ 12 h 17"/>
                <a:gd name="T8" fmla="*/ 25 w 26"/>
                <a:gd name="T9" fmla="*/ 15 h 17"/>
                <a:gd name="T10" fmla="*/ 13 w 26"/>
                <a:gd name="T11" fmla="*/ 16 h 17"/>
                <a:gd name="T12" fmla="*/ 3 w 26"/>
                <a:gd name="T13" fmla="*/ 17 h 17"/>
                <a:gd name="T14" fmla="*/ 2 w 26"/>
                <a:gd name="T15" fmla="*/ 16 h 17"/>
                <a:gd name="T16" fmla="*/ 0 w 26"/>
                <a:gd name="T17" fmla="*/ 15 h 17"/>
                <a:gd name="T18" fmla="*/ 0 w 26"/>
                <a:gd name="T19" fmla="*/ 13 h 17"/>
                <a:gd name="T20" fmla="*/ 0 w 26"/>
                <a:gd name="T21" fmla="*/ 10 h 17"/>
                <a:gd name="T22" fmla="*/ 9 w 26"/>
                <a:gd name="T23" fmla="*/ 6 h 17"/>
                <a:gd name="T24" fmla="*/ 17 w 26"/>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17"/>
                <a:gd name="T41" fmla="*/ 26 w 26"/>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17">
                  <a:moveTo>
                    <a:pt x="17" y="0"/>
                  </a:moveTo>
                  <a:lnTo>
                    <a:pt x="22" y="3"/>
                  </a:lnTo>
                  <a:lnTo>
                    <a:pt x="26" y="9"/>
                  </a:lnTo>
                  <a:lnTo>
                    <a:pt x="25" y="12"/>
                  </a:lnTo>
                  <a:lnTo>
                    <a:pt x="25" y="15"/>
                  </a:lnTo>
                  <a:lnTo>
                    <a:pt x="13" y="16"/>
                  </a:lnTo>
                  <a:lnTo>
                    <a:pt x="3" y="17"/>
                  </a:lnTo>
                  <a:lnTo>
                    <a:pt x="2" y="16"/>
                  </a:lnTo>
                  <a:lnTo>
                    <a:pt x="0" y="15"/>
                  </a:lnTo>
                  <a:lnTo>
                    <a:pt x="0" y="13"/>
                  </a:lnTo>
                  <a:lnTo>
                    <a:pt x="0" y="10"/>
                  </a:lnTo>
                  <a:lnTo>
                    <a:pt x="9" y="6"/>
                  </a:lnTo>
                  <a:lnTo>
                    <a:pt x="1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1" name="Freeform 461"/>
            <p:cNvSpPr>
              <a:spLocks/>
            </p:cNvSpPr>
            <p:nvPr/>
          </p:nvSpPr>
          <p:spPr bwMode="auto">
            <a:xfrm>
              <a:off x="3167" y="2487"/>
              <a:ext cx="52" cy="23"/>
            </a:xfrm>
            <a:custGeom>
              <a:avLst/>
              <a:gdLst>
                <a:gd name="T0" fmla="*/ 17 w 52"/>
                <a:gd name="T1" fmla="*/ 0 h 23"/>
                <a:gd name="T2" fmla="*/ 26 w 52"/>
                <a:gd name="T3" fmla="*/ 1 h 23"/>
                <a:gd name="T4" fmla="*/ 35 w 52"/>
                <a:gd name="T5" fmla="*/ 4 h 23"/>
                <a:gd name="T6" fmla="*/ 43 w 52"/>
                <a:gd name="T7" fmla="*/ 13 h 23"/>
                <a:gd name="T8" fmla="*/ 52 w 52"/>
                <a:gd name="T9" fmla="*/ 18 h 23"/>
                <a:gd name="T10" fmla="*/ 50 w 52"/>
                <a:gd name="T11" fmla="*/ 20 h 23"/>
                <a:gd name="T12" fmla="*/ 50 w 52"/>
                <a:gd name="T13" fmla="*/ 21 h 23"/>
                <a:gd name="T14" fmla="*/ 49 w 52"/>
                <a:gd name="T15" fmla="*/ 21 h 23"/>
                <a:gd name="T16" fmla="*/ 47 w 52"/>
                <a:gd name="T17" fmla="*/ 21 h 23"/>
                <a:gd name="T18" fmla="*/ 35 w 52"/>
                <a:gd name="T19" fmla="*/ 18 h 23"/>
                <a:gd name="T20" fmla="*/ 19 w 52"/>
                <a:gd name="T21" fmla="*/ 15 h 23"/>
                <a:gd name="T22" fmla="*/ 15 w 52"/>
                <a:gd name="T23" fmla="*/ 18 h 23"/>
                <a:gd name="T24" fmla="*/ 12 w 52"/>
                <a:gd name="T25" fmla="*/ 20 h 23"/>
                <a:gd name="T26" fmla="*/ 7 w 52"/>
                <a:gd name="T27" fmla="*/ 23 h 23"/>
                <a:gd name="T28" fmla="*/ 0 w 52"/>
                <a:gd name="T29" fmla="*/ 23 h 23"/>
                <a:gd name="T30" fmla="*/ 7 w 52"/>
                <a:gd name="T31" fmla="*/ 11 h 23"/>
                <a:gd name="T32" fmla="*/ 17 w 52"/>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23"/>
                <a:gd name="T53" fmla="*/ 52 w 5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23">
                  <a:moveTo>
                    <a:pt x="17" y="0"/>
                  </a:moveTo>
                  <a:lnTo>
                    <a:pt x="26" y="1"/>
                  </a:lnTo>
                  <a:lnTo>
                    <a:pt x="35" y="4"/>
                  </a:lnTo>
                  <a:lnTo>
                    <a:pt x="43" y="13"/>
                  </a:lnTo>
                  <a:lnTo>
                    <a:pt x="52" y="18"/>
                  </a:lnTo>
                  <a:lnTo>
                    <a:pt x="50" y="20"/>
                  </a:lnTo>
                  <a:lnTo>
                    <a:pt x="50" y="21"/>
                  </a:lnTo>
                  <a:lnTo>
                    <a:pt x="49" y="21"/>
                  </a:lnTo>
                  <a:lnTo>
                    <a:pt x="47" y="21"/>
                  </a:lnTo>
                  <a:lnTo>
                    <a:pt x="35" y="18"/>
                  </a:lnTo>
                  <a:lnTo>
                    <a:pt x="19" y="15"/>
                  </a:lnTo>
                  <a:lnTo>
                    <a:pt x="15" y="18"/>
                  </a:lnTo>
                  <a:lnTo>
                    <a:pt x="12" y="20"/>
                  </a:lnTo>
                  <a:lnTo>
                    <a:pt x="7" y="23"/>
                  </a:lnTo>
                  <a:lnTo>
                    <a:pt x="0" y="23"/>
                  </a:lnTo>
                  <a:lnTo>
                    <a:pt x="7" y="11"/>
                  </a:lnTo>
                  <a:lnTo>
                    <a:pt x="1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2" name="Freeform 462"/>
            <p:cNvSpPr>
              <a:spLocks/>
            </p:cNvSpPr>
            <p:nvPr/>
          </p:nvSpPr>
          <p:spPr bwMode="auto">
            <a:xfrm>
              <a:off x="3864" y="2567"/>
              <a:ext cx="14" cy="10"/>
            </a:xfrm>
            <a:custGeom>
              <a:avLst/>
              <a:gdLst>
                <a:gd name="T0" fmla="*/ 0 w 14"/>
                <a:gd name="T1" fmla="*/ 0 h 10"/>
                <a:gd name="T2" fmla="*/ 7 w 14"/>
                <a:gd name="T3" fmla="*/ 1 h 10"/>
                <a:gd name="T4" fmla="*/ 13 w 14"/>
                <a:gd name="T5" fmla="*/ 3 h 10"/>
                <a:gd name="T6" fmla="*/ 14 w 14"/>
                <a:gd name="T7" fmla="*/ 5 h 10"/>
                <a:gd name="T8" fmla="*/ 14 w 14"/>
                <a:gd name="T9" fmla="*/ 7 h 10"/>
                <a:gd name="T10" fmla="*/ 14 w 14"/>
                <a:gd name="T11" fmla="*/ 8 h 10"/>
                <a:gd name="T12" fmla="*/ 14 w 14"/>
                <a:gd name="T13" fmla="*/ 10 h 10"/>
                <a:gd name="T14" fmla="*/ 14 w 14"/>
                <a:gd name="T15" fmla="*/ 10 h 10"/>
                <a:gd name="T16" fmla="*/ 13 w 14"/>
                <a:gd name="T17" fmla="*/ 10 h 10"/>
                <a:gd name="T18" fmla="*/ 4 w 14"/>
                <a:gd name="T19" fmla="*/ 5 h 10"/>
                <a:gd name="T20" fmla="*/ 0 w 14"/>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0"/>
                <a:gd name="T35" fmla="*/ 14 w 14"/>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0">
                  <a:moveTo>
                    <a:pt x="0" y="0"/>
                  </a:moveTo>
                  <a:lnTo>
                    <a:pt x="7" y="1"/>
                  </a:lnTo>
                  <a:lnTo>
                    <a:pt x="13" y="3"/>
                  </a:lnTo>
                  <a:lnTo>
                    <a:pt x="14" y="5"/>
                  </a:lnTo>
                  <a:lnTo>
                    <a:pt x="14" y="7"/>
                  </a:lnTo>
                  <a:lnTo>
                    <a:pt x="14" y="8"/>
                  </a:lnTo>
                  <a:lnTo>
                    <a:pt x="14" y="10"/>
                  </a:lnTo>
                  <a:lnTo>
                    <a:pt x="13" y="10"/>
                  </a:lnTo>
                  <a:lnTo>
                    <a:pt x="4"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3" name="Freeform 463"/>
            <p:cNvSpPr>
              <a:spLocks/>
            </p:cNvSpPr>
            <p:nvPr/>
          </p:nvSpPr>
          <p:spPr bwMode="auto">
            <a:xfrm>
              <a:off x="2655" y="2577"/>
              <a:ext cx="17" cy="18"/>
            </a:xfrm>
            <a:custGeom>
              <a:avLst/>
              <a:gdLst>
                <a:gd name="T0" fmla="*/ 4 w 17"/>
                <a:gd name="T1" fmla="*/ 0 h 18"/>
                <a:gd name="T2" fmla="*/ 5 w 17"/>
                <a:gd name="T3" fmla="*/ 1 h 18"/>
                <a:gd name="T4" fmla="*/ 5 w 17"/>
                <a:gd name="T5" fmla="*/ 4 h 18"/>
                <a:gd name="T6" fmla="*/ 11 w 17"/>
                <a:gd name="T7" fmla="*/ 3 h 18"/>
                <a:gd name="T8" fmla="*/ 17 w 17"/>
                <a:gd name="T9" fmla="*/ 3 h 18"/>
                <a:gd name="T10" fmla="*/ 17 w 17"/>
                <a:gd name="T11" fmla="*/ 5 h 18"/>
                <a:gd name="T12" fmla="*/ 17 w 17"/>
                <a:gd name="T13" fmla="*/ 8 h 18"/>
                <a:gd name="T14" fmla="*/ 15 w 17"/>
                <a:gd name="T15" fmla="*/ 10 h 18"/>
                <a:gd name="T16" fmla="*/ 14 w 17"/>
                <a:gd name="T17" fmla="*/ 13 h 18"/>
                <a:gd name="T18" fmla="*/ 10 w 17"/>
                <a:gd name="T19" fmla="*/ 14 h 18"/>
                <a:gd name="T20" fmla="*/ 5 w 17"/>
                <a:gd name="T21" fmla="*/ 18 h 18"/>
                <a:gd name="T22" fmla="*/ 4 w 17"/>
                <a:gd name="T23" fmla="*/ 17 h 18"/>
                <a:gd name="T24" fmla="*/ 3 w 17"/>
                <a:gd name="T25" fmla="*/ 17 h 18"/>
                <a:gd name="T26" fmla="*/ 1 w 17"/>
                <a:gd name="T27" fmla="*/ 10 h 18"/>
                <a:gd name="T28" fmla="*/ 0 w 17"/>
                <a:gd name="T29" fmla="*/ 4 h 18"/>
                <a:gd name="T30" fmla="*/ 3 w 17"/>
                <a:gd name="T31" fmla="*/ 1 h 18"/>
                <a:gd name="T32" fmla="*/ 4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4" y="0"/>
                  </a:moveTo>
                  <a:lnTo>
                    <a:pt x="5" y="1"/>
                  </a:lnTo>
                  <a:lnTo>
                    <a:pt x="5" y="4"/>
                  </a:lnTo>
                  <a:lnTo>
                    <a:pt x="11" y="3"/>
                  </a:lnTo>
                  <a:lnTo>
                    <a:pt x="17" y="3"/>
                  </a:lnTo>
                  <a:lnTo>
                    <a:pt x="17" y="5"/>
                  </a:lnTo>
                  <a:lnTo>
                    <a:pt x="17" y="8"/>
                  </a:lnTo>
                  <a:lnTo>
                    <a:pt x="15" y="10"/>
                  </a:lnTo>
                  <a:lnTo>
                    <a:pt x="14" y="13"/>
                  </a:lnTo>
                  <a:lnTo>
                    <a:pt x="10" y="14"/>
                  </a:lnTo>
                  <a:lnTo>
                    <a:pt x="5" y="18"/>
                  </a:lnTo>
                  <a:lnTo>
                    <a:pt x="4" y="17"/>
                  </a:lnTo>
                  <a:lnTo>
                    <a:pt x="3" y="17"/>
                  </a:lnTo>
                  <a:lnTo>
                    <a:pt x="1" y="10"/>
                  </a:lnTo>
                  <a:lnTo>
                    <a:pt x="0" y="4"/>
                  </a:lnTo>
                  <a:lnTo>
                    <a:pt x="3" y="1"/>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4" name="Freeform 464"/>
            <p:cNvSpPr>
              <a:spLocks/>
            </p:cNvSpPr>
            <p:nvPr/>
          </p:nvSpPr>
          <p:spPr bwMode="auto">
            <a:xfrm>
              <a:off x="3845" y="2580"/>
              <a:ext cx="70" cy="91"/>
            </a:xfrm>
            <a:custGeom>
              <a:avLst/>
              <a:gdLst>
                <a:gd name="T0" fmla="*/ 70 w 70"/>
                <a:gd name="T1" fmla="*/ 55 h 91"/>
                <a:gd name="T2" fmla="*/ 70 w 70"/>
                <a:gd name="T3" fmla="*/ 60 h 91"/>
                <a:gd name="T4" fmla="*/ 70 w 70"/>
                <a:gd name="T5" fmla="*/ 65 h 91"/>
                <a:gd name="T6" fmla="*/ 66 w 70"/>
                <a:gd name="T7" fmla="*/ 65 h 91"/>
                <a:gd name="T8" fmla="*/ 62 w 70"/>
                <a:gd name="T9" fmla="*/ 67 h 91"/>
                <a:gd name="T10" fmla="*/ 63 w 70"/>
                <a:gd name="T11" fmla="*/ 68 h 91"/>
                <a:gd name="T12" fmla="*/ 65 w 70"/>
                <a:gd name="T13" fmla="*/ 71 h 91"/>
                <a:gd name="T14" fmla="*/ 68 w 70"/>
                <a:gd name="T15" fmla="*/ 72 h 91"/>
                <a:gd name="T16" fmla="*/ 69 w 70"/>
                <a:gd name="T17" fmla="*/ 75 h 91"/>
                <a:gd name="T18" fmla="*/ 69 w 70"/>
                <a:gd name="T19" fmla="*/ 77 h 91"/>
                <a:gd name="T20" fmla="*/ 69 w 70"/>
                <a:gd name="T21" fmla="*/ 77 h 91"/>
                <a:gd name="T22" fmla="*/ 49 w 70"/>
                <a:gd name="T23" fmla="*/ 78 h 91"/>
                <a:gd name="T24" fmla="*/ 32 w 70"/>
                <a:gd name="T25" fmla="*/ 81 h 91"/>
                <a:gd name="T26" fmla="*/ 15 w 70"/>
                <a:gd name="T27" fmla="*/ 87 h 91"/>
                <a:gd name="T28" fmla="*/ 0 w 70"/>
                <a:gd name="T29" fmla="*/ 91 h 91"/>
                <a:gd name="T30" fmla="*/ 0 w 70"/>
                <a:gd name="T31" fmla="*/ 91 h 91"/>
                <a:gd name="T32" fmla="*/ 0 w 70"/>
                <a:gd name="T33" fmla="*/ 89 h 91"/>
                <a:gd name="T34" fmla="*/ 0 w 70"/>
                <a:gd name="T35" fmla="*/ 88 h 91"/>
                <a:gd name="T36" fmla="*/ 2 w 70"/>
                <a:gd name="T37" fmla="*/ 85 h 91"/>
                <a:gd name="T38" fmla="*/ 12 w 70"/>
                <a:gd name="T39" fmla="*/ 80 h 91"/>
                <a:gd name="T40" fmla="*/ 25 w 70"/>
                <a:gd name="T41" fmla="*/ 72 h 91"/>
                <a:gd name="T42" fmla="*/ 16 w 70"/>
                <a:gd name="T43" fmla="*/ 71 h 91"/>
                <a:gd name="T44" fmla="*/ 9 w 70"/>
                <a:gd name="T45" fmla="*/ 67 h 91"/>
                <a:gd name="T46" fmla="*/ 12 w 70"/>
                <a:gd name="T47" fmla="*/ 58 h 91"/>
                <a:gd name="T48" fmla="*/ 13 w 70"/>
                <a:gd name="T49" fmla="*/ 51 h 91"/>
                <a:gd name="T50" fmla="*/ 22 w 70"/>
                <a:gd name="T51" fmla="*/ 51 h 91"/>
                <a:gd name="T52" fmla="*/ 30 w 70"/>
                <a:gd name="T53" fmla="*/ 51 h 91"/>
                <a:gd name="T54" fmla="*/ 26 w 70"/>
                <a:gd name="T55" fmla="*/ 37 h 91"/>
                <a:gd name="T56" fmla="*/ 19 w 70"/>
                <a:gd name="T57" fmla="*/ 25 h 91"/>
                <a:gd name="T58" fmla="*/ 10 w 70"/>
                <a:gd name="T59" fmla="*/ 12 h 91"/>
                <a:gd name="T60" fmla="*/ 5 w 70"/>
                <a:gd name="T61" fmla="*/ 1 h 91"/>
                <a:gd name="T62" fmla="*/ 5 w 70"/>
                <a:gd name="T63" fmla="*/ 0 h 91"/>
                <a:gd name="T64" fmla="*/ 5 w 70"/>
                <a:gd name="T65" fmla="*/ 0 h 91"/>
                <a:gd name="T66" fmla="*/ 9 w 70"/>
                <a:gd name="T67" fmla="*/ 0 h 91"/>
                <a:gd name="T68" fmla="*/ 15 w 70"/>
                <a:gd name="T69" fmla="*/ 0 h 91"/>
                <a:gd name="T70" fmla="*/ 15 w 70"/>
                <a:gd name="T71" fmla="*/ 4 h 91"/>
                <a:gd name="T72" fmla="*/ 15 w 70"/>
                <a:gd name="T73" fmla="*/ 8 h 91"/>
                <a:gd name="T74" fmla="*/ 16 w 70"/>
                <a:gd name="T75" fmla="*/ 8 h 91"/>
                <a:gd name="T76" fmla="*/ 19 w 70"/>
                <a:gd name="T77" fmla="*/ 8 h 91"/>
                <a:gd name="T78" fmla="*/ 23 w 70"/>
                <a:gd name="T79" fmla="*/ 5 h 91"/>
                <a:gd name="T80" fmla="*/ 26 w 70"/>
                <a:gd name="T81" fmla="*/ 2 h 91"/>
                <a:gd name="T82" fmla="*/ 32 w 70"/>
                <a:gd name="T83" fmla="*/ 1 h 91"/>
                <a:gd name="T84" fmla="*/ 38 w 70"/>
                <a:gd name="T85" fmla="*/ 1 h 91"/>
                <a:gd name="T86" fmla="*/ 39 w 70"/>
                <a:gd name="T87" fmla="*/ 8 h 91"/>
                <a:gd name="T88" fmla="*/ 40 w 70"/>
                <a:gd name="T89" fmla="*/ 15 h 91"/>
                <a:gd name="T90" fmla="*/ 42 w 70"/>
                <a:gd name="T91" fmla="*/ 24 h 91"/>
                <a:gd name="T92" fmla="*/ 46 w 70"/>
                <a:gd name="T93" fmla="*/ 31 h 91"/>
                <a:gd name="T94" fmla="*/ 49 w 70"/>
                <a:gd name="T95" fmla="*/ 38 h 91"/>
                <a:gd name="T96" fmla="*/ 53 w 70"/>
                <a:gd name="T97" fmla="*/ 45 h 91"/>
                <a:gd name="T98" fmla="*/ 58 w 70"/>
                <a:gd name="T99" fmla="*/ 51 h 91"/>
                <a:gd name="T100" fmla="*/ 62 w 70"/>
                <a:gd name="T101" fmla="*/ 55 h 91"/>
                <a:gd name="T102" fmla="*/ 66 w 70"/>
                <a:gd name="T103" fmla="*/ 55 h 91"/>
                <a:gd name="T104" fmla="*/ 70 w 70"/>
                <a:gd name="T105" fmla="*/ 55 h 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0"/>
                <a:gd name="T160" fmla="*/ 0 h 91"/>
                <a:gd name="T161" fmla="*/ 70 w 70"/>
                <a:gd name="T162" fmla="*/ 91 h 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0" h="91">
                  <a:moveTo>
                    <a:pt x="70" y="55"/>
                  </a:moveTo>
                  <a:lnTo>
                    <a:pt x="70" y="60"/>
                  </a:lnTo>
                  <a:lnTo>
                    <a:pt x="70" y="65"/>
                  </a:lnTo>
                  <a:lnTo>
                    <a:pt x="66" y="65"/>
                  </a:lnTo>
                  <a:lnTo>
                    <a:pt x="62" y="67"/>
                  </a:lnTo>
                  <a:lnTo>
                    <a:pt x="63" y="68"/>
                  </a:lnTo>
                  <a:lnTo>
                    <a:pt x="65" y="71"/>
                  </a:lnTo>
                  <a:lnTo>
                    <a:pt x="68" y="72"/>
                  </a:lnTo>
                  <a:lnTo>
                    <a:pt x="69" y="75"/>
                  </a:lnTo>
                  <a:lnTo>
                    <a:pt x="69" y="77"/>
                  </a:lnTo>
                  <a:lnTo>
                    <a:pt x="49" y="78"/>
                  </a:lnTo>
                  <a:lnTo>
                    <a:pt x="32" y="81"/>
                  </a:lnTo>
                  <a:lnTo>
                    <a:pt x="15" y="87"/>
                  </a:lnTo>
                  <a:lnTo>
                    <a:pt x="0" y="91"/>
                  </a:lnTo>
                  <a:lnTo>
                    <a:pt x="0" y="89"/>
                  </a:lnTo>
                  <a:lnTo>
                    <a:pt x="0" y="88"/>
                  </a:lnTo>
                  <a:lnTo>
                    <a:pt x="2" y="85"/>
                  </a:lnTo>
                  <a:lnTo>
                    <a:pt x="12" y="80"/>
                  </a:lnTo>
                  <a:lnTo>
                    <a:pt x="25" y="72"/>
                  </a:lnTo>
                  <a:lnTo>
                    <a:pt x="16" y="71"/>
                  </a:lnTo>
                  <a:lnTo>
                    <a:pt x="9" y="67"/>
                  </a:lnTo>
                  <a:lnTo>
                    <a:pt x="12" y="58"/>
                  </a:lnTo>
                  <a:lnTo>
                    <a:pt x="13" y="51"/>
                  </a:lnTo>
                  <a:lnTo>
                    <a:pt x="22" y="51"/>
                  </a:lnTo>
                  <a:lnTo>
                    <a:pt x="30" y="51"/>
                  </a:lnTo>
                  <a:lnTo>
                    <a:pt x="26" y="37"/>
                  </a:lnTo>
                  <a:lnTo>
                    <a:pt x="19" y="25"/>
                  </a:lnTo>
                  <a:lnTo>
                    <a:pt x="10" y="12"/>
                  </a:lnTo>
                  <a:lnTo>
                    <a:pt x="5" y="1"/>
                  </a:lnTo>
                  <a:lnTo>
                    <a:pt x="5" y="0"/>
                  </a:lnTo>
                  <a:lnTo>
                    <a:pt x="9" y="0"/>
                  </a:lnTo>
                  <a:lnTo>
                    <a:pt x="15" y="0"/>
                  </a:lnTo>
                  <a:lnTo>
                    <a:pt x="15" y="4"/>
                  </a:lnTo>
                  <a:lnTo>
                    <a:pt x="15" y="8"/>
                  </a:lnTo>
                  <a:lnTo>
                    <a:pt x="16" y="8"/>
                  </a:lnTo>
                  <a:lnTo>
                    <a:pt x="19" y="8"/>
                  </a:lnTo>
                  <a:lnTo>
                    <a:pt x="23" y="5"/>
                  </a:lnTo>
                  <a:lnTo>
                    <a:pt x="26" y="2"/>
                  </a:lnTo>
                  <a:lnTo>
                    <a:pt x="32" y="1"/>
                  </a:lnTo>
                  <a:lnTo>
                    <a:pt x="38" y="1"/>
                  </a:lnTo>
                  <a:lnTo>
                    <a:pt x="39" y="8"/>
                  </a:lnTo>
                  <a:lnTo>
                    <a:pt x="40" y="15"/>
                  </a:lnTo>
                  <a:lnTo>
                    <a:pt x="42" y="24"/>
                  </a:lnTo>
                  <a:lnTo>
                    <a:pt x="46" y="31"/>
                  </a:lnTo>
                  <a:lnTo>
                    <a:pt x="49" y="38"/>
                  </a:lnTo>
                  <a:lnTo>
                    <a:pt x="53" y="45"/>
                  </a:lnTo>
                  <a:lnTo>
                    <a:pt x="58" y="51"/>
                  </a:lnTo>
                  <a:lnTo>
                    <a:pt x="62" y="55"/>
                  </a:lnTo>
                  <a:lnTo>
                    <a:pt x="66" y="55"/>
                  </a:lnTo>
                  <a:lnTo>
                    <a:pt x="70" y="55"/>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5" name="Freeform 465"/>
            <p:cNvSpPr>
              <a:spLocks/>
            </p:cNvSpPr>
            <p:nvPr/>
          </p:nvSpPr>
          <p:spPr bwMode="auto">
            <a:xfrm>
              <a:off x="2359" y="2610"/>
              <a:ext cx="9" cy="4"/>
            </a:xfrm>
            <a:custGeom>
              <a:avLst/>
              <a:gdLst>
                <a:gd name="T0" fmla="*/ 0 w 9"/>
                <a:gd name="T1" fmla="*/ 0 h 4"/>
                <a:gd name="T2" fmla="*/ 4 w 9"/>
                <a:gd name="T3" fmla="*/ 0 h 4"/>
                <a:gd name="T4" fmla="*/ 9 w 9"/>
                <a:gd name="T5" fmla="*/ 0 h 4"/>
                <a:gd name="T6" fmla="*/ 7 w 9"/>
                <a:gd name="T7" fmla="*/ 1 h 4"/>
                <a:gd name="T8" fmla="*/ 7 w 9"/>
                <a:gd name="T9" fmla="*/ 2 h 4"/>
                <a:gd name="T10" fmla="*/ 6 w 9"/>
                <a:gd name="T11" fmla="*/ 2 h 4"/>
                <a:gd name="T12" fmla="*/ 4 w 9"/>
                <a:gd name="T13" fmla="*/ 2 h 4"/>
                <a:gd name="T14" fmla="*/ 2 w 9"/>
                <a:gd name="T15" fmla="*/ 4 h 4"/>
                <a:gd name="T16" fmla="*/ 0 w 9"/>
                <a:gd name="T17" fmla="*/ 4 h 4"/>
                <a:gd name="T18" fmla="*/ 0 w 9"/>
                <a:gd name="T19" fmla="*/ 2 h 4"/>
                <a:gd name="T20" fmla="*/ 0 w 9"/>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4"/>
                <a:gd name="T35" fmla="*/ 9 w 9"/>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4">
                  <a:moveTo>
                    <a:pt x="0" y="0"/>
                  </a:moveTo>
                  <a:lnTo>
                    <a:pt x="4" y="0"/>
                  </a:lnTo>
                  <a:lnTo>
                    <a:pt x="9" y="0"/>
                  </a:lnTo>
                  <a:lnTo>
                    <a:pt x="7" y="1"/>
                  </a:lnTo>
                  <a:lnTo>
                    <a:pt x="7" y="2"/>
                  </a:lnTo>
                  <a:lnTo>
                    <a:pt x="6" y="2"/>
                  </a:lnTo>
                  <a:lnTo>
                    <a:pt x="4" y="2"/>
                  </a:lnTo>
                  <a:lnTo>
                    <a:pt x="2" y="4"/>
                  </a:lnTo>
                  <a:lnTo>
                    <a:pt x="0" y="4"/>
                  </a:lnTo>
                  <a:lnTo>
                    <a:pt x="0"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6" name="Freeform 466"/>
            <p:cNvSpPr>
              <a:spLocks/>
            </p:cNvSpPr>
            <p:nvPr/>
          </p:nvSpPr>
          <p:spPr bwMode="auto">
            <a:xfrm>
              <a:off x="3798" y="2611"/>
              <a:ext cx="49" cy="40"/>
            </a:xfrm>
            <a:custGeom>
              <a:avLst/>
              <a:gdLst>
                <a:gd name="T0" fmla="*/ 23 w 49"/>
                <a:gd name="T1" fmla="*/ 0 h 40"/>
                <a:gd name="T2" fmla="*/ 36 w 49"/>
                <a:gd name="T3" fmla="*/ 1 h 40"/>
                <a:gd name="T4" fmla="*/ 49 w 49"/>
                <a:gd name="T5" fmla="*/ 1 h 40"/>
                <a:gd name="T6" fmla="*/ 49 w 49"/>
                <a:gd name="T7" fmla="*/ 3 h 40"/>
                <a:gd name="T8" fmla="*/ 49 w 49"/>
                <a:gd name="T9" fmla="*/ 3 h 40"/>
                <a:gd name="T10" fmla="*/ 45 w 49"/>
                <a:gd name="T11" fmla="*/ 14 h 40"/>
                <a:gd name="T12" fmla="*/ 42 w 49"/>
                <a:gd name="T13" fmla="*/ 27 h 40"/>
                <a:gd name="T14" fmla="*/ 35 w 49"/>
                <a:gd name="T15" fmla="*/ 31 h 40"/>
                <a:gd name="T16" fmla="*/ 25 w 49"/>
                <a:gd name="T17" fmla="*/ 36 h 40"/>
                <a:gd name="T18" fmla="*/ 20 w 49"/>
                <a:gd name="T19" fmla="*/ 39 h 40"/>
                <a:gd name="T20" fmla="*/ 15 w 49"/>
                <a:gd name="T21" fmla="*/ 40 h 40"/>
                <a:gd name="T22" fmla="*/ 10 w 49"/>
                <a:gd name="T23" fmla="*/ 40 h 40"/>
                <a:gd name="T24" fmla="*/ 6 w 49"/>
                <a:gd name="T25" fmla="*/ 40 h 40"/>
                <a:gd name="T26" fmla="*/ 3 w 49"/>
                <a:gd name="T27" fmla="*/ 39 h 40"/>
                <a:gd name="T28" fmla="*/ 0 w 49"/>
                <a:gd name="T29" fmla="*/ 37 h 40"/>
                <a:gd name="T30" fmla="*/ 5 w 49"/>
                <a:gd name="T31" fmla="*/ 23 h 40"/>
                <a:gd name="T32" fmla="*/ 10 w 49"/>
                <a:gd name="T33" fmla="*/ 9 h 40"/>
                <a:gd name="T34" fmla="*/ 17 w 49"/>
                <a:gd name="T35" fmla="*/ 6 h 40"/>
                <a:gd name="T36" fmla="*/ 23 w 49"/>
                <a:gd name="T37" fmla="*/ 0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40"/>
                <a:gd name="T59" fmla="*/ 49 w 49"/>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40">
                  <a:moveTo>
                    <a:pt x="23" y="0"/>
                  </a:moveTo>
                  <a:lnTo>
                    <a:pt x="36" y="1"/>
                  </a:lnTo>
                  <a:lnTo>
                    <a:pt x="49" y="1"/>
                  </a:lnTo>
                  <a:lnTo>
                    <a:pt x="49" y="3"/>
                  </a:lnTo>
                  <a:lnTo>
                    <a:pt x="45" y="14"/>
                  </a:lnTo>
                  <a:lnTo>
                    <a:pt x="42" y="27"/>
                  </a:lnTo>
                  <a:lnTo>
                    <a:pt x="35" y="31"/>
                  </a:lnTo>
                  <a:lnTo>
                    <a:pt x="25" y="36"/>
                  </a:lnTo>
                  <a:lnTo>
                    <a:pt x="20" y="39"/>
                  </a:lnTo>
                  <a:lnTo>
                    <a:pt x="15" y="40"/>
                  </a:lnTo>
                  <a:lnTo>
                    <a:pt x="10" y="40"/>
                  </a:lnTo>
                  <a:lnTo>
                    <a:pt x="6" y="40"/>
                  </a:lnTo>
                  <a:lnTo>
                    <a:pt x="3" y="39"/>
                  </a:lnTo>
                  <a:lnTo>
                    <a:pt x="0" y="37"/>
                  </a:lnTo>
                  <a:lnTo>
                    <a:pt x="5" y="23"/>
                  </a:lnTo>
                  <a:lnTo>
                    <a:pt x="10" y="9"/>
                  </a:lnTo>
                  <a:lnTo>
                    <a:pt x="17" y="6"/>
                  </a:lnTo>
                  <a:lnTo>
                    <a:pt x="2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7" name="Freeform 467"/>
            <p:cNvSpPr>
              <a:spLocks/>
            </p:cNvSpPr>
            <p:nvPr/>
          </p:nvSpPr>
          <p:spPr bwMode="auto">
            <a:xfrm>
              <a:off x="2643" y="2620"/>
              <a:ext cx="12" cy="18"/>
            </a:xfrm>
            <a:custGeom>
              <a:avLst/>
              <a:gdLst>
                <a:gd name="T0" fmla="*/ 7 w 12"/>
                <a:gd name="T1" fmla="*/ 0 h 18"/>
                <a:gd name="T2" fmla="*/ 10 w 12"/>
                <a:gd name="T3" fmla="*/ 0 h 18"/>
                <a:gd name="T4" fmla="*/ 12 w 12"/>
                <a:gd name="T5" fmla="*/ 0 h 18"/>
                <a:gd name="T6" fmla="*/ 10 w 12"/>
                <a:gd name="T7" fmla="*/ 5 h 18"/>
                <a:gd name="T8" fmla="*/ 9 w 12"/>
                <a:gd name="T9" fmla="*/ 10 h 18"/>
                <a:gd name="T10" fmla="*/ 6 w 12"/>
                <a:gd name="T11" fmla="*/ 14 h 18"/>
                <a:gd name="T12" fmla="*/ 3 w 12"/>
                <a:gd name="T13" fmla="*/ 18 h 18"/>
                <a:gd name="T14" fmla="*/ 2 w 12"/>
                <a:gd name="T15" fmla="*/ 17 h 18"/>
                <a:gd name="T16" fmla="*/ 0 w 12"/>
                <a:gd name="T17" fmla="*/ 17 h 18"/>
                <a:gd name="T18" fmla="*/ 0 w 12"/>
                <a:gd name="T19" fmla="*/ 12 h 18"/>
                <a:gd name="T20" fmla="*/ 0 w 12"/>
                <a:gd name="T21" fmla="*/ 7 h 18"/>
                <a:gd name="T22" fmla="*/ 3 w 12"/>
                <a:gd name="T23" fmla="*/ 4 h 18"/>
                <a:gd name="T24" fmla="*/ 7 w 12"/>
                <a:gd name="T25" fmla="*/ 0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8"/>
                <a:gd name="T41" fmla="*/ 12 w 12"/>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8">
                  <a:moveTo>
                    <a:pt x="7" y="0"/>
                  </a:moveTo>
                  <a:lnTo>
                    <a:pt x="10" y="0"/>
                  </a:lnTo>
                  <a:lnTo>
                    <a:pt x="12" y="0"/>
                  </a:lnTo>
                  <a:lnTo>
                    <a:pt x="10" y="5"/>
                  </a:lnTo>
                  <a:lnTo>
                    <a:pt x="9" y="10"/>
                  </a:lnTo>
                  <a:lnTo>
                    <a:pt x="6" y="14"/>
                  </a:lnTo>
                  <a:lnTo>
                    <a:pt x="3" y="18"/>
                  </a:lnTo>
                  <a:lnTo>
                    <a:pt x="2" y="17"/>
                  </a:lnTo>
                  <a:lnTo>
                    <a:pt x="0" y="17"/>
                  </a:lnTo>
                  <a:lnTo>
                    <a:pt x="0" y="12"/>
                  </a:lnTo>
                  <a:lnTo>
                    <a:pt x="0" y="7"/>
                  </a:lnTo>
                  <a:lnTo>
                    <a:pt x="3" y="4"/>
                  </a:lnTo>
                  <a:lnTo>
                    <a:pt x="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8" name="Freeform 468"/>
            <p:cNvSpPr>
              <a:spLocks/>
            </p:cNvSpPr>
            <p:nvPr/>
          </p:nvSpPr>
          <p:spPr bwMode="auto">
            <a:xfrm>
              <a:off x="3317" y="2654"/>
              <a:ext cx="63" cy="57"/>
            </a:xfrm>
            <a:custGeom>
              <a:avLst/>
              <a:gdLst>
                <a:gd name="T0" fmla="*/ 36 w 63"/>
                <a:gd name="T1" fmla="*/ 0 h 57"/>
                <a:gd name="T2" fmla="*/ 39 w 63"/>
                <a:gd name="T3" fmla="*/ 3 h 57"/>
                <a:gd name="T4" fmla="*/ 39 w 63"/>
                <a:gd name="T5" fmla="*/ 6 h 57"/>
                <a:gd name="T6" fmla="*/ 39 w 63"/>
                <a:gd name="T7" fmla="*/ 7 h 57"/>
                <a:gd name="T8" fmla="*/ 37 w 63"/>
                <a:gd name="T9" fmla="*/ 10 h 57"/>
                <a:gd name="T10" fmla="*/ 34 w 63"/>
                <a:gd name="T11" fmla="*/ 14 h 57"/>
                <a:gd name="T12" fmla="*/ 30 w 63"/>
                <a:gd name="T13" fmla="*/ 17 h 57"/>
                <a:gd name="T14" fmla="*/ 34 w 63"/>
                <a:gd name="T15" fmla="*/ 17 h 57"/>
                <a:gd name="T16" fmla="*/ 37 w 63"/>
                <a:gd name="T17" fmla="*/ 17 h 57"/>
                <a:gd name="T18" fmla="*/ 37 w 63"/>
                <a:gd name="T19" fmla="*/ 21 h 57"/>
                <a:gd name="T20" fmla="*/ 37 w 63"/>
                <a:gd name="T21" fmla="*/ 25 h 57"/>
                <a:gd name="T22" fmla="*/ 40 w 63"/>
                <a:gd name="T23" fmla="*/ 24 h 57"/>
                <a:gd name="T24" fmla="*/ 43 w 63"/>
                <a:gd name="T25" fmla="*/ 21 h 57"/>
                <a:gd name="T26" fmla="*/ 47 w 63"/>
                <a:gd name="T27" fmla="*/ 20 h 57"/>
                <a:gd name="T28" fmla="*/ 53 w 63"/>
                <a:gd name="T29" fmla="*/ 18 h 57"/>
                <a:gd name="T30" fmla="*/ 57 w 63"/>
                <a:gd name="T31" fmla="*/ 20 h 57"/>
                <a:gd name="T32" fmla="*/ 63 w 63"/>
                <a:gd name="T33" fmla="*/ 21 h 57"/>
                <a:gd name="T34" fmla="*/ 59 w 63"/>
                <a:gd name="T35" fmla="*/ 38 h 57"/>
                <a:gd name="T36" fmla="*/ 56 w 63"/>
                <a:gd name="T37" fmla="*/ 57 h 57"/>
                <a:gd name="T38" fmla="*/ 50 w 63"/>
                <a:gd name="T39" fmla="*/ 57 h 57"/>
                <a:gd name="T40" fmla="*/ 44 w 63"/>
                <a:gd name="T41" fmla="*/ 57 h 57"/>
                <a:gd name="T42" fmla="*/ 43 w 63"/>
                <a:gd name="T43" fmla="*/ 57 h 57"/>
                <a:gd name="T44" fmla="*/ 40 w 63"/>
                <a:gd name="T45" fmla="*/ 55 h 57"/>
                <a:gd name="T46" fmla="*/ 40 w 63"/>
                <a:gd name="T47" fmla="*/ 51 h 57"/>
                <a:gd name="T48" fmla="*/ 39 w 63"/>
                <a:gd name="T49" fmla="*/ 48 h 57"/>
                <a:gd name="T50" fmla="*/ 37 w 63"/>
                <a:gd name="T51" fmla="*/ 50 h 57"/>
                <a:gd name="T52" fmla="*/ 34 w 63"/>
                <a:gd name="T53" fmla="*/ 51 h 57"/>
                <a:gd name="T54" fmla="*/ 32 w 63"/>
                <a:gd name="T55" fmla="*/ 55 h 57"/>
                <a:gd name="T56" fmla="*/ 27 w 63"/>
                <a:gd name="T57" fmla="*/ 57 h 57"/>
                <a:gd name="T58" fmla="*/ 24 w 63"/>
                <a:gd name="T59" fmla="*/ 51 h 57"/>
                <a:gd name="T60" fmla="*/ 22 w 63"/>
                <a:gd name="T61" fmla="*/ 45 h 57"/>
                <a:gd name="T62" fmla="*/ 12 w 63"/>
                <a:gd name="T63" fmla="*/ 45 h 57"/>
                <a:gd name="T64" fmla="*/ 2 w 63"/>
                <a:gd name="T65" fmla="*/ 47 h 57"/>
                <a:gd name="T66" fmla="*/ 0 w 63"/>
                <a:gd name="T67" fmla="*/ 41 h 57"/>
                <a:gd name="T68" fmla="*/ 0 w 63"/>
                <a:gd name="T69" fmla="*/ 37 h 57"/>
                <a:gd name="T70" fmla="*/ 9 w 63"/>
                <a:gd name="T71" fmla="*/ 30 h 57"/>
                <a:gd name="T72" fmla="*/ 20 w 63"/>
                <a:gd name="T73" fmla="*/ 20 h 57"/>
                <a:gd name="T74" fmla="*/ 30 w 63"/>
                <a:gd name="T75" fmla="*/ 10 h 57"/>
                <a:gd name="T76" fmla="*/ 36 w 63"/>
                <a:gd name="T77" fmla="*/ 0 h 5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
                <a:gd name="T118" fmla="*/ 0 h 57"/>
                <a:gd name="T119" fmla="*/ 63 w 63"/>
                <a:gd name="T120" fmla="*/ 57 h 5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 h="57">
                  <a:moveTo>
                    <a:pt x="36" y="0"/>
                  </a:moveTo>
                  <a:lnTo>
                    <a:pt x="39" y="3"/>
                  </a:lnTo>
                  <a:lnTo>
                    <a:pt x="39" y="6"/>
                  </a:lnTo>
                  <a:lnTo>
                    <a:pt x="39" y="7"/>
                  </a:lnTo>
                  <a:lnTo>
                    <a:pt x="37" y="10"/>
                  </a:lnTo>
                  <a:lnTo>
                    <a:pt x="34" y="14"/>
                  </a:lnTo>
                  <a:lnTo>
                    <a:pt x="30" y="17"/>
                  </a:lnTo>
                  <a:lnTo>
                    <a:pt x="34" y="17"/>
                  </a:lnTo>
                  <a:lnTo>
                    <a:pt x="37" y="17"/>
                  </a:lnTo>
                  <a:lnTo>
                    <a:pt x="37" y="21"/>
                  </a:lnTo>
                  <a:lnTo>
                    <a:pt x="37" y="25"/>
                  </a:lnTo>
                  <a:lnTo>
                    <a:pt x="40" y="24"/>
                  </a:lnTo>
                  <a:lnTo>
                    <a:pt x="43" y="21"/>
                  </a:lnTo>
                  <a:lnTo>
                    <a:pt x="47" y="20"/>
                  </a:lnTo>
                  <a:lnTo>
                    <a:pt x="53" y="18"/>
                  </a:lnTo>
                  <a:lnTo>
                    <a:pt x="57" y="20"/>
                  </a:lnTo>
                  <a:lnTo>
                    <a:pt x="63" y="21"/>
                  </a:lnTo>
                  <a:lnTo>
                    <a:pt x="59" y="38"/>
                  </a:lnTo>
                  <a:lnTo>
                    <a:pt x="56" y="57"/>
                  </a:lnTo>
                  <a:lnTo>
                    <a:pt x="50" y="57"/>
                  </a:lnTo>
                  <a:lnTo>
                    <a:pt x="44" y="57"/>
                  </a:lnTo>
                  <a:lnTo>
                    <a:pt x="43" y="57"/>
                  </a:lnTo>
                  <a:lnTo>
                    <a:pt x="40" y="55"/>
                  </a:lnTo>
                  <a:lnTo>
                    <a:pt x="40" y="51"/>
                  </a:lnTo>
                  <a:lnTo>
                    <a:pt x="39" y="48"/>
                  </a:lnTo>
                  <a:lnTo>
                    <a:pt x="37" y="50"/>
                  </a:lnTo>
                  <a:lnTo>
                    <a:pt x="34" y="51"/>
                  </a:lnTo>
                  <a:lnTo>
                    <a:pt x="32" y="55"/>
                  </a:lnTo>
                  <a:lnTo>
                    <a:pt x="27" y="57"/>
                  </a:lnTo>
                  <a:lnTo>
                    <a:pt x="24" y="51"/>
                  </a:lnTo>
                  <a:lnTo>
                    <a:pt x="22" y="45"/>
                  </a:lnTo>
                  <a:lnTo>
                    <a:pt x="12" y="45"/>
                  </a:lnTo>
                  <a:lnTo>
                    <a:pt x="2" y="47"/>
                  </a:lnTo>
                  <a:lnTo>
                    <a:pt x="0" y="41"/>
                  </a:lnTo>
                  <a:lnTo>
                    <a:pt x="0" y="37"/>
                  </a:lnTo>
                  <a:lnTo>
                    <a:pt x="9" y="30"/>
                  </a:lnTo>
                  <a:lnTo>
                    <a:pt x="20" y="20"/>
                  </a:lnTo>
                  <a:lnTo>
                    <a:pt x="30" y="10"/>
                  </a:lnTo>
                  <a:lnTo>
                    <a:pt x="3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9" name="Freeform 469"/>
            <p:cNvSpPr>
              <a:spLocks/>
            </p:cNvSpPr>
            <p:nvPr/>
          </p:nvSpPr>
          <p:spPr bwMode="auto">
            <a:xfrm>
              <a:off x="2987" y="2684"/>
              <a:ext cx="106" cy="85"/>
            </a:xfrm>
            <a:custGeom>
              <a:avLst/>
              <a:gdLst>
                <a:gd name="T0" fmla="*/ 43 w 106"/>
                <a:gd name="T1" fmla="*/ 0 h 85"/>
                <a:gd name="T2" fmla="*/ 39 w 106"/>
                <a:gd name="T3" fmla="*/ 3 h 85"/>
                <a:gd name="T4" fmla="*/ 33 w 106"/>
                <a:gd name="T5" fmla="*/ 7 h 85"/>
                <a:gd name="T6" fmla="*/ 26 w 106"/>
                <a:gd name="T7" fmla="*/ 8 h 85"/>
                <a:gd name="T8" fmla="*/ 20 w 106"/>
                <a:gd name="T9" fmla="*/ 11 h 85"/>
                <a:gd name="T10" fmla="*/ 15 w 106"/>
                <a:gd name="T11" fmla="*/ 14 h 85"/>
                <a:gd name="T12" fmla="*/ 9 w 106"/>
                <a:gd name="T13" fmla="*/ 17 h 85"/>
                <a:gd name="T14" fmla="*/ 5 w 106"/>
                <a:gd name="T15" fmla="*/ 21 h 85"/>
                <a:gd name="T16" fmla="*/ 0 w 106"/>
                <a:gd name="T17" fmla="*/ 27 h 85"/>
                <a:gd name="T18" fmla="*/ 2 w 106"/>
                <a:gd name="T19" fmla="*/ 28 h 85"/>
                <a:gd name="T20" fmla="*/ 2 w 106"/>
                <a:gd name="T21" fmla="*/ 30 h 85"/>
                <a:gd name="T22" fmla="*/ 10 w 106"/>
                <a:gd name="T23" fmla="*/ 28 h 85"/>
                <a:gd name="T24" fmla="*/ 17 w 106"/>
                <a:gd name="T25" fmla="*/ 27 h 85"/>
                <a:gd name="T26" fmla="*/ 22 w 106"/>
                <a:gd name="T27" fmla="*/ 23 h 85"/>
                <a:gd name="T28" fmla="*/ 29 w 106"/>
                <a:gd name="T29" fmla="*/ 20 h 85"/>
                <a:gd name="T30" fmla="*/ 45 w 106"/>
                <a:gd name="T31" fmla="*/ 25 h 85"/>
                <a:gd name="T32" fmla="*/ 63 w 106"/>
                <a:gd name="T33" fmla="*/ 31 h 85"/>
                <a:gd name="T34" fmla="*/ 62 w 106"/>
                <a:gd name="T35" fmla="*/ 33 h 85"/>
                <a:gd name="T36" fmla="*/ 62 w 106"/>
                <a:gd name="T37" fmla="*/ 34 h 85"/>
                <a:gd name="T38" fmla="*/ 50 w 106"/>
                <a:gd name="T39" fmla="*/ 37 h 85"/>
                <a:gd name="T40" fmla="*/ 42 w 106"/>
                <a:gd name="T41" fmla="*/ 41 h 85"/>
                <a:gd name="T42" fmla="*/ 33 w 106"/>
                <a:gd name="T43" fmla="*/ 45 h 85"/>
                <a:gd name="T44" fmla="*/ 27 w 106"/>
                <a:gd name="T45" fmla="*/ 51 h 85"/>
                <a:gd name="T46" fmla="*/ 22 w 106"/>
                <a:gd name="T47" fmla="*/ 58 h 85"/>
                <a:gd name="T48" fmla="*/ 17 w 106"/>
                <a:gd name="T49" fmla="*/ 65 h 85"/>
                <a:gd name="T50" fmla="*/ 13 w 106"/>
                <a:gd name="T51" fmla="*/ 74 h 85"/>
                <a:gd name="T52" fmla="*/ 10 w 106"/>
                <a:gd name="T53" fmla="*/ 84 h 85"/>
                <a:gd name="T54" fmla="*/ 10 w 106"/>
                <a:gd name="T55" fmla="*/ 85 h 85"/>
                <a:gd name="T56" fmla="*/ 12 w 106"/>
                <a:gd name="T57" fmla="*/ 85 h 85"/>
                <a:gd name="T58" fmla="*/ 17 w 106"/>
                <a:gd name="T59" fmla="*/ 85 h 85"/>
                <a:gd name="T60" fmla="*/ 23 w 106"/>
                <a:gd name="T61" fmla="*/ 85 h 85"/>
                <a:gd name="T62" fmla="*/ 30 w 106"/>
                <a:gd name="T63" fmla="*/ 70 h 85"/>
                <a:gd name="T64" fmla="*/ 37 w 106"/>
                <a:gd name="T65" fmla="*/ 55 h 85"/>
                <a:gd name="T66" fmla="*/ 43 w 106"/>
                <a:gd name="T67" fmla="*/ 50 h 85"/>
                <a:gd name="T68" fmla="*/ 49 w 106"/>
                <a:gd name="T69" fmla="*/ 45 h 85"/>
                <a:gd name="T70" fmla="*/ 56 w 106"/>
                <a:gd name="T71" fmla="*/ 41 h 85"/>
                <a:gd name="T72" fmla="*/ 66 w 106"/>
                <a:gd name="T73" fmla="*/ 38 h 85"/>
                <a:gd name="T74" fmla="*/ 66 w 106"/>
                <a:gd name="T75" fmla="*/ 40 h 85"/>
                <a:gd name="T76" fmla="*/ 66 w 106"/>
                <a:gd name="T77" fmla="*/ 41 h 85"/>
                <a:gd name="T78" fmla="*/ 67 w 106"/>
                <a:gd name="T79" fmla="*/ 48 h 85"/>
                <a:gd name="T80" fmla="*/ 66 w 106"/>
                <a:gd name="T81" fmla="*/ 54 h 85"/>
                <a:gd name="T82" fmla="*/ 65 w 106"/>
                <a:gd name="T83" fmla="*/ 60 h 85"/>
                <a:gd name="T84" fmla="*/ 63 w 106"/>
                <a:gd name="T85" fmla="*/ 65 h 85"/>
                <a:gd name="T86" fmla="*/ 70 w 106"/>
                <a:gd name="T87" fmla="*/ 65 h 85"/>
                <a:gd name="T88" fmla="*/ 77 w 106"/>
                <a:gd name="T89" fmla="*/ 67 h 85"/>
                <a:gd name="T90" fmla="*/ 85 w 106"/>
                <a:gd name="T91" fmla="*/ 58 h 85"/>
                <a:gd name="T92" fmla="*/ 92 w 106"/>
                <a:gd name="T93" fmla="*/ 48 h 85"/>
                <a:gd name="T94" fmla="*/ 97 w 106"/>
                <a:gd name="T95" fmla="*/ 51 h 85"/>
                <a:gd name="T96" fmla="*/ 105 w 106"/>
                <a:gd name="T97" fmla="*/ 50 h 85"/>
                <a:gd name="T98" fmla="*/ 106 w 106"/>
                <a:gd name="T99" fmla="*/ 48 h 85"/>
                <a:gd name="T100" fmla="*/ 106 w 106"/>
                <a:gd name="T101" fmla="*/ 47 h 85"/>
                <a:gd name="T102" fmla="*/ 87 w 106"/>
                <a:gd name="T103" fmla="*/ 35 h 85"/>
                <a:gd name="T104" fmla="*/ 70 w 106"/>
                <a:gd name="T105" fmla="*/ 25 h 85"/>
                <a:gd name="T106" fmla="*/ 72 w 106"/>
                <a:gd name="T107" fmla="*/ 20 h 85"/>
                <a:gd name="T108" fmla="*/ 73 w 106"/>
                <a:gd name="T109" fmla="*/ 15 h 85"/>
                <a:gd name="T110" fmla="*/ 66 w 106"/>
                <a:gd name="T111" fmla="*/ 8 h 85"/>
                <a:gd name="T112" fmla="*/ 59 w 106"/>
                <a:gd name="T113" fmla="*/ 3 h 85"/>
                <a:gd name="T114" fmla="*/ 52 w 106"/>
                <a:gd name="T115" fmla="*/ 1 h 85"/>
                <a:gd name="T116" fmla="*/ 43 w 106"/>
                <a:gd name="T117" fmla="*/ 0 h 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6"/>
                <a:gd name="T178" fmla="*/ 0 h 85"/>
                <a:gd name="T179" fmla="*/ 106 w 106"/>
                <a:gd name="T180" fmla="*/ 85 h 8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6" h="85">
                  <a:moveTo>
                    <a:pt x="43" y="0"/>
                  </a:moveTo>
                  <a:lnTo>
                    <a:pt x="39" y="3"/>
                  </a:lnTo>
                  <a:lnTo>
                    <a:pt x="33" y="7"/>
                  </a:lnTo>
                  <a:lnTo>
                    <a:pt x="26" y="8"/>
                  </a:lnTo>
                  <a:lnTo>
                    <a:pt x="20" y="11"/>
                  </a:lnTo>
                  <a:lnTo>
                    <a:pt x="15" y="14"/>
                  </a:lnTo>
                  <a:lnTo>
                    <a:pt x="9" y="17"/>
                  </a:lnTo>
                  <a:lnTo>
                    <a:pt x="5" y="21"/>
                  </a:lnTo>
                  <a:lnTo>
                    <a:pt x="0" y="27"/>
                  </a:lnTo>
                  <a:lnTo>
                    <a:pt x="2" y="28"/>
                  </a:lnTo>
                  <a:lnTo>
                    <a:pt x="2" y="30"/>
                  </a:lnTo>
                  <a:lnTo>
                    <a:pt x="10" y="28"/>
                  </a:lnTo>
                  <a:lnTo>
                    <a:pt x="17" y="27"/>
                  </a:lnTo>
                  <a:lnTo>
                    <a:pt x="22" y="23"/>
                  </a:lnTo>
                  <a:lnTo>
                    <a:pt x="29" y="20"/>
                  </a:lnTo>
                  <a:lnTo>
                    <a:pt x="45" y="25"/>
                  </a:lnTo>
                  <a:lnTo>
                    <a:pt x="63" y="31"/>
                  </a:lnTo>
                  <a:lnTo>
                    <a:pt x="62" y="33"/>
                  </a:lnTo>
                  <a:lnTo>
                    <a:pt x="62" y="34"/>
                  </a:lnTo>
                  <a:lnTo>
                    <a:pt x="50" y="37"/>
                  </a:lnTo>
                  <a:lnTo>
                    <a:pt x="42" y="41"/>
                  </a:lnTo>
                  <a:lnTo>
                    <a:pt x="33" y="45"/>
                  </a:lnTo>
                  <a:lnTo>
                    <a:pt x="27" y="51"/>
                  </a:lnTo>
                  <a:lnTo>
                    <a:pt x="22" y="58"/>
                  </a:lnTo>
                  <a:lnTo>
                    <a:pt x="17" y="65"/>
                  </a:lnTo>
                  <a:lnTo>
                    <a:pt x="13" y="74"/>
                  </a:lnTo>
                  <a:lnTo>
                    <a:pt x="10" y="84"/>
                  </a:lnTo>
                  <a:lnTo>
                    <a:pt x="10" y="85"/>
                  </a:lnTo>
                  <a:lnTo>
                    <a:pt x="12" y="85"/>
                  </a:lnTo>
                  <a:lnTo>
                    <a:pt x="17" y="85"/>
                  </a:lnTo>
                  <a:lnTo>
                    <a:pt x="23" y="85"/>
                  </a:lnTo>
                  <a:lnTo>
                    <a:pt x="30" y="70"/>
                  </a:lnTo>
                  <a:lnTo>
                    <a:pt x="37" y="55"/>
                  </a:lnTo>
                  <a:lnTo>
                    <a:pt x="43" y="50"/>
                  </a:lnTo>
                  <a:lnTo>
                    <a:pt x="49" y="45"/>
                  </a:lnTo>
                  <a:lnTo>
                    <a:pt x="56" y="41"/>
                  </a:lnTo>
                  <a:lnTo>
                    <a:pt x="66" y="38"/>
                  </a:lnTo>
                  <a:lnTo>
                    <a:pt x="66" y="40"/>
                  </a:lnTo>
                  <a:lnTo>
                    <a:pt x="66" y="41"/>
                  </a:lnTo>
                  <a:lnTo>
                    <a:pt x="67" y="48"/>
                  </a:lnTo>
                  <a:lnTo>
                    <a:pt x="66" y="54"/>
                  </a:lnTo>
                  <a:lnTo>
                    <a:pt x="65" y="60"/>
                  </a:lnTo>
                  <a:lnTo>
                    <a:pt x="63" y="65"/>
                  </a:lnTo>
                  <a:lnTo>
                    <a:pt x="70" y="65"/>
                  </a:lnTo>
                  <a:lnTo>
                    <a:pt x="77" y="67"/>
                  </a:lnTo>
                  <a:lnTo>
                    <a:pt x="85" y="58"/>
                  </a:lnTo>
                  <a:lnTo>
                    <a:pt x="92" y="48"/>
                  </a:lnTo>
                  <a:lnTo>
                    <a:pt x="97" y="51"/>
                  </a:lnTo>
                  <a:lnTo>
                    <a:pt x="105" y="50"/>
                  </a:lnTo>
                  <a:lnTo>
                    <a:pt x="106" y="48"/>
                  </a:lnTo>
                  <a:lnTo>
                    <a:pt x="106" y="47"/>
                  </a:lnTo>
                  <a:lnTo>
                    <a:pt x="87" y="35"/>
                  </a:lnTo>
                  <a:lnTo>
                    <a:pt x="70" y="25"/>
                  </a:lnTo>
                  <a:lnTo>
                    <a:pt x="72" y="20"/>
                  </a:lnTo>
                  <a:lnTo>
                    <a:pt x="73" y="15"/>
                  </a:lnTo>
                  <a:lnTo>
                    <a:pt x="66" y="8"/>
                  </a:lnTo>
                  <a:lnTo>
                    <a:pt x="59" y="3"/>
                  </a:lnTo>
                  <a:lnTo>
                    <a:pt x="52" y="1"/>
                  </a:lnTo>
                  <a:lnTo>
                    <a:pt x="4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0" name="Freeform 470"/>
            <p:cNvSpPr>
              <a:spLocks/>
            </p:cNvSpPr>
            <p:nvPr/>
          </p:nvSpPr>
          <p:spPr bwMode="auto">
            <a:xfrm>
              <a:off x="4170" y="2701"/>
              <a:ext cx="157" cy="90"/>
            </a:xfrm>
            <a:custGeom>
              <a:avLst/>
              <a:gdLst>
                <a:gd name="T0" fmla="*/ 51 w 157"/>
                <a:gd name="T1" fmla="*/ 20 h 90"/>
                <a:gd name="T2" fmla="*/ 39 w 157"/>
                <a:gd name="T3" fmla="*/ 14 h 90"/>
                <a:gd name="T4" fmla="*/ 29 w 157"/>
                <a:gd name="T5" fmla="*/ 14 h 90"/>
                <a:gd name="T6" fmla="*/ 22 w 157"/>
                <a:gd name="T7" fmla="*/ 23 h 90"/>
                <a:gd name="T8" fmla="*/ 17 w 157"/>
                <a:gd name="T9" fmla="*/ 31 h 90"/>
                <a:gd name="T10" fmla="*/ 11 w 157"/>
                <a:gd name="T11" fmla="*/ 46 h 90"/>
                <a:gd name="T12" fmla="*/ 11 w 157"/>
                <a:gd name="T13" fmla="*/ 70 h 90"/>
                <a:gd name="T14" fmla="*/ 5 w 157"/>
                <a:gd name="T15" fmla="*/ 87 h 90"/>
                <a:gd name="T16" fmla="*/ 9 w 157"/>
                <a:gd name="T17" fmla="*/ 88 h 90"/>
                <a:gd name="T18" fmla="*/ 29 w 157"/>
                <a:gd name="T19" fmla="*/ 84 h 90"/>
                <a:gd name="T20" fmla="*/ 57 w 157"/>
                <a:gd name="T21" fmla="*/ 74 h 90"/>
                <a:gd name="T22" fmla="*/ 75 w 157"/>
                <a:gd name="T23" fmla="*/ 67 h 90"/>
                <a:gd name="T24" fmla="*/ 82 w 157"/>
                <a:gd name="T25" fmla="*/ 67 h 90"/>
                <a:gd name="T26" fmla="*/ 91 w 157"/>
                <a:gd name="T27" fmla="*/ 70 h 90"/>
                <a:gd name="T28" fmla="*/ 99 w 157"/>
                <a:gd name="T29" fmla="*/ 78 h 90"/>
                <a:gd name="T30" fmla="*/ 118 w 157"/>
                <a:gd name="T31" fmla="*/ 81 h 90"/>
                <a:gd name="T32" fmla="*/ 144 w 157"/>
                <a:gd name="T33" fmla="*/ 78 h 90"/>
                <a:gd name="T34" fmla="*/ 157 w 157"/>
                <a:gd name="T35" fmla="*/ 76 h 90"/>
                <a:gd name="T36" fmla="*/ 149 w 157"/>
                <a:gd name="T37" fmla="*/ 70 h 90"/>
                <a:gd name="T38" fmla="*/ 142 w 157"/>
                <a:gd name="T39" fmla="*/ 61 h 90"/>
                <a:gd name="T40" fmla="*/ 135 w 157"/>
                <a:gd name="T41" fmla="*/ 53 h 90"/>
                <a:gd name="T42" fmla="*/ 119 w 157"/>
                <a:gd name="T43" fmla="*/ 47 h 90"/>
                <a:gd name="T44" fmla="*/ 107 w 157"/>
                <a:gd name="T45" fmla="*/ 38 h 90"/>
                <a:gd name="T46" fmla="*/ 101 w 157"/>
                <a:gd name="T47" fmla="*/ 31 h 90"/>
                <a:gd name="T48" fmla="*/ 101 w 157"/>
                <a:gd name="T49" fmla="*/ 26 h 90"/>
                <a:gd name="T50" fmla="*/ 105 w 157"/>
                <a:gd name="T51" fmla="*/ 21 h 90"/>
                <a:gd name="T52" fmla="*/ 109 w 157"/>
                <a:gd name="T53" fmla="*/ 20 h 90"/>
                <a:gd name="T54" fmla="*/ 107 w 157"/>
                <a:gd name="T55" fmla="*/ 17 h 90"/>
                <a:gd name="T56" fmla="*/ 111 w 157"/>
                <a:gd name="T57" fmla="*/ 13 h 90"/>
                <a:gd name="T58" fmla="*/ 117 w 157"/>
                <a:gd name="T59" fmla="*/ 4 h 90"/>
                <a:gd name="T60" fmla="*/ 111 w 157"/>
                <a:gd name="T61" fmla="*/ 1 h 90"/>
                <a:gd name="T62" fmla="*/ 101 w 157"/>
                <a:gd name="T63" fmla="*/ 6 h 90"/>
                <a:gd name="T64" fmla="*/ 84 w 157"/>
                <a:gd name="T65" fmla="*/ 14 h 90"/>
                <a:gd name="T66" fmla="*/ 75 w 157"/>
                <a:gd name="T67" fmla="*/ 18 h 90"/>
                <a:gd name="T68" fmla="*/ 79 w 157"/>
                <a:gd name="T69" fmla="*/ 21 h 90"/>
                <a:gd name="T70" fmla="*/ 82 w 157"/>
                <a:gd name="T71" fmla="*/ 24 h 90"/>
                <a:gd name="T72" fmla="*/ 82 w 157"/>
                <a:gd name="T73" fmla="*/ 31 h 90"/>
                <a:gd name="T74" fmla="*/ 75 w 157"/>
                <a:gd name="T75" fmla="*/ 36 h 90"/>
                <a:gd name="T76" fmla="*/ 67 w 157"/>
                <a:gd name="T77" fmla="*/ 40 h 90"/>
                <a:gd name="T78" fmla="*/ 58 w 157"/>
                <a:gd name="T79" fmla="*/ 31 h 9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7"/>
                <a:gd name="T121" fmla="*/ 0 h 90"/>
                <a:gd name="T122" fmla="*/ 157 w 157"/>
                <a:gd name="T123" fmla="*/ 90 h 9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7" h="90">
                  <a:moveTo>
                    <a:pt x="58" y="23"/>
                  </a:moveTo>
                  <a:lnTo>
                    <a:pt x="51" y="20"/>
                  </a:lnTo>
                  <a:lnTo>
                    <a:pt x="42" y="16"/>
                  </a:lnTo>
                  <a:lnTo>
                    <a:pt x="39" y="14"/>
                  </a:lnTo>
                  <a:lnTo>
                    <a:pt x="35" y="13"/>
                  </a:lnTo>
                  <a:lnTo>
                    <a:pt x="29" y="14"/>
                  </a:lnTo>
                  <a:lnTo>
                    <a:pt x="24" y="16"/>
                  </a:lnTo>
                  <a:lnTo>
                    <a:pt x="22" y="23"/>
                  </a:lnTo>
                  <a:lnTo>
                    <a:pt x="21" y="28"/>
                  </a:lnTo>
                  <a:lnTo>
                    <a:pt x="17" y="31"/>
                  </a:lnTo>
                  <a:lnTo>
                    <a:pt x="11" y="33"/>
                  </a:lnTo>
                  <a:lnTo>
                    <a:pt x="11" y="46"/>
                  </a:lnTo>
                  <a:lnTo>
                    <a:pt x="11" y="57"/>
                  </a:lnTo>
                  <a:lnTo>
                    <a:pt x="11" y="70"/>
                  </a:lnTo>
                  <a:lnTo>
                    <a:pt x="11" y="84"/>
                  </a:lnTo>
                  <a:lnTo>
                    <a:pt x="5" y="87"/>
                  </a:lnTo>
                  <a:lnTo>
                    <a:pt x="0" y="90"/>
                  </a:lnTo>
                  <a:lnTo>
                    <a:pt x="9" y="88"/>
                  </a:lnTo>
                  <a:lnTo>
                    <a:pt x="19" y="87"/>
                  </a:lnTo>
                  <a:lnTo>
                    <a:pt x="29" y="84"/>
                  </a:lnTo>
                  <a:lnTo>
                    <a:pt x="38" y="81"/>
                  </a:lnTo>
                  <a:lnTo>
                    <a:pt x="57" y="74"/>
                  </a:lnTo>
                  <a:lnTo>
                    <a:pt x="74" y="67"/>
                  </a:lnTo>
                  <a:lnTo>
                    <a:pt x="75" y="67"/>
                  </a:lnTo>
                  <a:lnTo>
                    <a:pt x="77" y="67"/>
                  </a:lnTo>
                  <a:lnTo>
                    <a:pt x="82" y="67"/>
                  </a:lnTo>
                  <a:lnTo>
                    <a:pt x="87" y="68"/>
                  </a:lnTo>
                  <a:lnTo>
                    <a:pt x="91" y="70"/>
                  </a:lnTo>
                  <a:lnTo>
                    <a:pt x="94" y="73"/>
                  </a:lnTo>
                  <a:lnTo>
                    <a:pt x="99" y="78"/>
                  </a:lnTo>
                  <a:lnTo>
                    <a:pt x="107" y="81"/>
                  </a:lnTo>
                  <a:lnTo>
                    <a:pt x="118" y="81"/>
                  </a:lnTo>
                  <a:lnTo>
                    <a:pt x="131" y="80"/>
                  </a:lnTo>
                  <a:lnTo>
                    <a:pt x="144" y="78"/>
                  </a:lnTo>
                  <a:lnTo>
                    <a:pt x="157" y="77"/>
                  </a:lnTo>
                  <a:lnTo>
                    <a:pt x="157" y="76"/>
                  </a:lnTo>
                  <a:lnTo>
                    <a:pt x="157" y="73"/>
                  </a:lnTo>
                  <a:lnTo>
                    <a:pt x="149" y="70"/>
                  </a:lnTo>
                  <a:lnTo>
                    <a:pt x="145" y="67"/>
                  </a:lnTo>
                  <a:lnTo>
                    <a:pt x="142" y="61"/>
                  </a:lnTo>
                  <a:lnTo>
                    <a:pt x="141" y="54"/>
                  </a:lnTo>
                  <a:lnTo>
                    <a:pt x="135" y="53"/>
                  </a:lnTo>
                  <a:lnTo>
                    <a:pt x="128" y="50"/>
                  </a:lnTo>
                  <a:lnTo>
                    <a:pt x="119" y="47"/>
                  </a:lnTo>
                  <a:lnTo>
                    <a:pt x="112" y="43"/>
                  </a:lnTo>
                  <a:lnTo>
                    <a:pt x="107" y="38"/>
                  </a:lnTo>
                  <a:lnTo>
                    <a:pt x="102" y="34"/>
                  </a:lnTo>
                  <a:lnTo>
                    <a:pt x="101" y="31"/>
                  </a:lnTo>
                  <a:lnTo>
                    <a:pt x="101" y="28"/>
                  </a:lnTo>
                  <a:lnTo>
                    <a:pt x="101" y="26"/>
                  </a:lnTo>
                  <a:lnTo>
                    <a:pt x="102" y="23"/>
                  </a:lnTo>
                  <a:lnTo>
                    <a:pt x="105" y="21"/>
                  </a:lnTo>
                  <a:lnTo>
                    <a:pt x="109" y="20"/>
                  </a:lnTo>
                  <a:lnTo>
                    <a:pt x="109" y="18"/>
                  </a:lnTo>
                  <a:lnTo>
                    <a:pt x="107" y="17"/>
                  </a:lnTo>
                  <a:lnTo>
                    <a:pt x="104" y="16"/>
                  </a:lnTo>
                  <a:lnTo>
                    <a:pt x="111" y="13"/>
                  </a:lnTo>
                  <a:lnTo>
                    <a:pt x="118" y="7"/>
                  </a:lnTo>
                  <a:lnTo>
                    <a:pt x="117" y="4"/>
                  </a:lnTo>
                  <a:lnTo>
                    <a:pt x="115" y="3"/>
                  </a:lnTo>
                  <a:lnTo>
                    <a:pt x="111" y="1"/>
                  </a:lnTo>
                  <a:lnTo>
                    <a:pt x="108" y="0"/>
                  </a:lnTo>
                  <a:lnTo>
                    <a:pt x="101" y="6"/>
                  </a:lnTo>
                  <a:lnTo>
                    <a:pt x="92" y="10"/>
                  </a:lnTo>
                  <a:lnTo>
                    <a:pt x="84" y="14"/>
                  </a:lnTo>
                  <a:lnTo>
                    <a:pt x="74" y="17"/>
                  </a:lnTo>
                  <a:lnTo>
                    <a:pt x="75" y="18"/>
                  </a:lnTo>
                  <a:lnTo>
                    <a:pt x="75" y="20"/>
                  </a:lnTo>
                  <a:lnTo>
                    <a:pt x="79" y="21"/>
                  </a:lnTo>
                  <a:lnTo>
                    <a:pt x="81" y="23"/>
                  </a:lnTo>
                  <a:lnTo>
                    <a:pt x="82" y="24"/>
                  </a:lnTo>
                  <a:lnTo>
                    <a:pt x="84" y="28"/>
                  </a:lnTo>
                  <a:lnTo>
                    <a:pt x="82" y="31"/>
                  </a:lnTo>
                  <a:lnTo>
                    <a:pt x="81" y="33"/>
                  </a:lnTo>
                  <a:lnTo>
                    <a:pt x="75" y="36"/>
                  </a:lnTo>
                  <a:lnTo>
                    <a:pt x="71" y="38"/>
                  </a:lnTo>
                  <a:lnTo>
                    <a:pt x="67" y="40"/>
                  </a:lnTo>
                  <a:lnTo>
                    <a:pt x="59" y="40"/>
                  </a:lnTo>
                  <a:lnTo>
                    <a:pt x="58" y="31"/>
                  </a:lnTo>
                  <a:lnTo>
                    <a:pt x="58" y="23"/>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1" name="Freeform 471"/>
            <p:cNvSpPr>
              <a:spLocks/>
            </p:cNvSpPr>
            <p:nvPr/>
          </p:nvSpPr>
          <p:spPr bwMode="auto">
            <a:xfrm>
              <a:off x="4365" y="2705"/>
              <a:ext cx="97" cy="132"/>
            </a:xfrm>
            <a:custGeom>
              <a:avLst/>
              <a:gdLst>
                <a:gd name="T0" fmla="*/ 43 w 97"/>
                <a:gd name="T1" fmla="*/ 24 h 132"/>
                <a:gd name="T2" fmla="*/ 53 w 97"/>
                <a:gd name="T3" fmla="*/ 24 h 132"/>
                <a:gd name="T4" fmla="*/ 61 w 97"/>
                <a:gd name="T5" fmla="*/ 23 h 132"/>
                <a:gd name="T6" fmla="*/ 61 w 97"/>
                <a:gd name="T7" fmla="*/ 14 h 132"/>
                <a:gd name="T8" fmla="*/ 60 w 97"/>
                <a:gd name="T9" fmla="*/ 4 h 132"/>
                <a:gd name="T10" fmla="*/ 56 w 97"/>
                <a:gd name="T11" fmla="*/ 2 h 132"/>
                <a:gd name="T12" fmla="*/ 52 w 97"/>
                <a:gd name="T13" fmla="*/ 0 h 132"/>
                <a:gd name="T14" fmla="*/ 37 w 97"/>
                <a:gd name="T15" fmla="*/ 6 h 132"/>
                <a:gd name="T16" fmla="*/ 23 w 97"/>
                <a:gd name="T17" fmla="*/ 12 h 132"/>
                <a:gd name="T18" fmla="*/ 17 w 97"/>
                <a:gd name="T19" fmla="*/ 14 h 132"/>
                <a:gd name="T20" fmla="*/ 12 w 97"/>
                <a:gd name="T21" fmla="*/ 17 h 132"/>
                <a:gd name="T22" fmla="*/ 6 w 97"/>
                <a:gd name="T23" fmla="*/ 22 h 132"/>
                <a:gd name="T24" fmla="*/ 0 w 97"/>
                <a:gd name="T25" fmla="*/ 27 h 132"/>
                <a:gd name="T26" fmla="*/ 2 w 97"/>
                <a:gd name="T27" fmla="*/ 33 h 132"/>
                <a:gd name="T28" fmla="*/ 3 w 97"/>
                <a:gd name="T29" fmla="*/ 36 h 132"/>
                <a:gd name="T30" fmla="*/ 6 w 97"/>
                <a:gd name="T31" fmla="*/ 37 h 132"/>
                <a:gd name="T32" fmla="*/ 7 w 97"/>
                <a:gd name="T33" fmla="*/ 40 h 132"/>
                <a:gd name="T34" fmla="*/ 13 w 97"/>
                <a:gd name="T35" fmla="*/ 43 h 132"/>
                <a:gd name="T36" fmla="*/ 19 w 97"/>
                <a:gd name="T37" fmla="*/ 47 h 132"/>
                <a:gd name="T38" fmla="*/ 24 w 97"/>
                <a:gd name="T39" fmla="*/ 59 h 132"/>
                <a:gd name="T40" fmla="*/ 27 w 97"/>
                <a:gd name="T41" fmla="*/ 67 h 132"/>
                <a:gd name="T42" fmla="*/ 30 w 97"/>
                <a:gd name="T43" fmla="*/ 72 h 132"/>
                <a:gd name="T44" fmla="*/ 34 w 97"/>
                <a:gd name="T45" fmla="*/ 76 h 132"/>
                <a:gd name="T46" fmla="*/ 42 w 97"/>
                <a:gd name="T47" fmla="*/ 79 h 132"/>
                <a:gd name="T48" fmla="*/ 52 w 97"/>
                <a:gd name="T49" fmla="*/ 82 h 132"/>
                <a:gd name="T50" fmla="*/ 49 w 97"/>
                <a:gd name="T51" fmla="*/ 87 h 132"/>
                <a:gd name="T52" fmla="*/ 44 w 97"/>
                <a:gd name="T53" fmla="*/ 90 h 132"/>
                <a:gd name="T54" fmla="*/ 39 w 97"/>
                <a:gd name="T55" fmla="*/ 93 h 132"/>
                <a:gd name="T56" fmla="*/ 33 w 97"/>
                <a:gd name="T57" fmla="*/ 96 h 132"/>
                <a:gd name="T58" fmla="*/ 33 w 97"/>
                <a:gd name="T59" fmla="*/ 100 h 132"/>
                <a:gd name="T60" fmla="*/ 33 w 97"/>
                <a:gd name="T61" fmla="*/ 104 h 132"/>
                <a:gd name="T62" fmla="*/ 39 w 97"/>
                <a:gd name="T63" fmla="*/ 112 h 132"/>
                <a:gd name="T64" fmla="*/ 43 w 97"/>
                <a:gd name="T65" fmla="*/ 117 h 132"/>
                <a:gd name="T66" fmla="*/ 49 w 97"/>
                <a:gd name="T67" fmla="*/ 122 h 132"/>
                <a:gd name="T68" fmla="*/ 54 w 97"/>
                <a:gd name="T69" fmla="*/ 126 h 132"/>
                <a:gd name="T70" fmla="*/ 61 w 97"/>
                <a:gd name="T71" fmla="*/ 129 h 132"/>
                <a:gd name="T72" fmla="*/ 70 w 97"/>
                <a:gd name="T73" fmla="*/ 132 h 132"/>
                <a:gd name="T74" fmla="*/ 80 w 97"/>
                <a:gd name="T75" fmla="*/ 132 h 132"/>
                <a:gd name="T76" fmla="*/ 93 w 97"/>
                <a:gd name="T77" fmla="*/ 132 h 132"/>
                <a:gd name="T78" fmla="*/ 96 w 97"/>
                <a:gd name="T79" fmla="*/ 129 h 132"/>
                <a:gd name="T80" fmla="*/ 97 w 97"/>
                <a:gd name="T81" fmla="*/ 126 h 132"/>
                <a:gd name="T82" fmla="*/ 96 w 97"/>
                <a:gd name="T83" fmla="*/ 124 h 132"/>
                <a:gd name="T84" fmla="*/ 94 w 97"/>
                <a:gd name="T85" fmla="*/ 122 h 132"/>
                <a:gd name="T86" fmla="*/ 90 w 97"/>
                <a:gd name="T87" fmla="*/ 120 h 132"/>
                <a:gd name="T88" fmla="*/ 84 w 97"/>
                <a:gd name="T89" fmla="*/ 119 h 132"/>
                <a:gd name="T90" fmla="*/ 83 w 97"/>
                <a:gd name="T91" fmla="*/ 104 h 132"/>
                <a:gd name="T92" fmla="*/ 80 w 97"/>
                <a:gd name="T93" fmla="*/ 90 h 132"/>
                <a:gd name="T94" fmla="*/ 76 w 97"/>
                <a:gd name="T95" fmla="*/ 80 h 132"/>
                <a:gd name="T96" fmla="*/ 70 w 97"/>
                <a:gd name="T97" fmla="*/ 70 h 132"/>
                <a:gd name="T98" fmla="*/ 57 w 97"/>
                <a:gd name="T99" fmla="*/ 53 h 132"/>
                <a:gd name="T100" fmla="*/ 43 w 97"/>
                <a:gd name="T101" fmla="*/ 36 h 132"/>
                <a:gd name="T102" fmla="*/ 43 w 97"/>
                <a:gd name="T103" fmla="*/ 30 h 132"/>
                <a:gd name="T104" fmla="*/ 43 w 97"/>
                <a:gd name="T105" fmla="*/ 24 h 1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
                <a:gd name="T160" fmla="*/ 0 h 132"/>
                <a:gd name="T161" fmla="*/ 97 w 97"/>
                <a:gd name="T162" fmla="*/ 132 h 1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 h="132">
                  <a:moveTo>
                    <a:pt x="43" y="24"/>
                  </a:moveTo>
                  <a:lnTo>
                    <a:pt x="53" y="24"/>
                  </a:lnTo>
                  <a:lnTo>
                    <a:pt x="61" y="23"/>
                  </a:lnTo>
                  <a:lnTo>
                    <a:pt x="61" y="14"/>
                  </a:lnTo>
                  <a:lnTo>
                    <a:pt x="60" y="4"/>
                  </a:lnTo>
                  <a:lnTo>
                    <a:pt x="56" y="2"/>
                  </a:lnTo>
                  <a:lnTo>
                    <a:pt x="52" y="0"/>
                  </a:lnTo>
                  <a:lnTo>
                    <a:pt x="37" y="6"/>
                  </a:lnTo>
                  <a:lnTo>
                    <a:pt x="23" y="12"/>
                  </a:lnTo>
                  <a:lnTo>
                    <a:pt x="17" y="14"/>
                  </a:lnTo>
                  <a:lnTo>
                    <a:pt x="12" y="17"/>
                  </a:lnTo>
                  <a:lnTo>
                    <a:pt x="6" y="22"/>
                  </a:lnTo>
                  <a:lnTo>
                    <a:pt x="0" y="27"/>
                  </a:lnTo>
                  <a:lnTo>
                    <a:pt x="2" y="33"/>
                  </a:lnTo>
                  <a:lnTo>
                    <a:pt x="3" y="36"/>
                  </a:lnTo>
                  <a:lnTo>
                    <a:pt x="6" y="37"/>
                  </a:lnTo>
                  <a:lnTo>
                    <a:pt x="7" y="40"/>
                  </a:lnTo>
                  <a:lnTo>
                    <a:pt x="13" y="43"/>
                  </a:lnTo>
                  <a:lnTo>
                    <a:pt x="19" y="47"/>
                  </a:lnTo>
                  <a:lnTo>
                    <a:pt x="24" y="59"/>
                  </a:lnTo>
                  <a:lnTo>
                    <a:pt x="27" y="67"/>
                  </a:lnTo>
                  <a:lnTo>
                    <a:pt x="30" y="72"/>
                  </a:lnTo>
                  <a:lnTo>
                    <a:pt x="34" y="76"/>
                  </a:lnTo>
                  <a:lnTo>
                    <a:pt x="42" y="79"/>
                  </a:lnTo>
                  <a:lnTo>
                    <a:pt x="52" y="82"/>
                  </a:lnTo>
                  <a:lnTo>
                    <a:pt x="49" y="87"/>
                  </a:lnTo>
                  <a:lnTo>
                    <a:pt x="44" y="90"/>
                  </a:lnTo>
                  <a:lnTo>
                    <a:pt x="39" y="93"/>
                  </a:lnTo>
                  <a:lnTo>
                    <a:pt x="33" y="96"/>
                  </a:lnTo>
                  <a:lnTo>
                    <a:pt x="33" y="100"/>
                  </a:lnTo>
                  <a:lnTo>
                    <a:pt x="33" y="104"/>
                  </a:lnTo>
                  <a:lnTo>
                    <a:pt x="39" y="112"/>
                  </a:lnTo>
                  <a:lnTo>
                    <a:pt x="43" y="117"/>
                  </a:lnTo>
                  <a:lnTo>
                    <a:pt x="49" y="122"/>
                  </a:lnTo>
                  <a:lnTo>
                    <a:pt x="54" y="126"/>
                  </a:lnTo>
                  <a:lnTo>
                    <a:pt x="61" y="129"/>
                  </a:lnTo>
                  <a:lnTo>
                    <a:pt x="70" y="132"/>
                  </a:lnTo>
                  <a:lnTo>
                    <a:pt x="80" y="132"/>
                  </a:lnTo>
                  <a:lnTo>
                    <a:pt x="93" y="132"/>
                  </a:lnTo>
                  <a:lnTo>
                    <a:pt x="96" y="129"/>
                  </a:lnTo>
                  <a:lnTo>
                    <a:pt x="97" y="126"/>
                  </a:lnTo>
                  <a:lnTo>
                    <a:pt x="96" y="124"/>
                  </a:lnTo>
                  <a:lnTo>
                    <a:pt x="94" y="122"/>
                  </a:lnTo>
                  <a:lnTo>
                    <a:pt x="90" y="120"/>
                  </a:lnTo>
                  <a:lnTo>
                    <a:pt x="84" y="119"/>
                  </a:lnTo>
                  <a:lnTo>
                    <a:pt x="83" y="104"/>
                  </a:lnTo>
                  <a:lnTo>
                    <a:pt x="80" y="90"/>
                  </a:lnTo>
                  <a:lnTo>
                    <a:pt x="76" y="80"/>
                  </a:lnTo>
                  <a:lnTo>
                    <a:pt x="70" y="70"/>
                  </a:lnTo>
                  <a:lnTo>
                    <a:pt x="57" y="53"/>
                  </a:lnTo>
                  <a:lnTo>
                    <a:pt x="43" y="36"/>
                  </a:lnTo>
                  <a:lnTo>
                    <a:pt x="43" y="30"/>
                  </a:lnTo>
                  <a:lnTo>
                    <a:pt x="43" y="2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2" name="Freeform 472"/>
            <p:cNvSpPr>
              <a:spLocks/>
            </p:cNvSpPr>
            <p:nvPr/>
          </p:nvSpPr>
          <p:spPr bwMode="auto">
            <a:xfrm>
              <a:off x="3834" y="2725"/>
              <a:ext cx="443" cy="191"/>
            </a:xfrm>
            <a:custGeom>
              <a:avLst/>
              <a:gdLst>
                <a:gd name="T0" fmla="*/ 97 w 443"/>
                <a:gd name="T1" fmla="*/ 37 h 191"/>
                <a:gd name="T2" fmla="*/ 66 w 443"/>
                <a:gd name="T3" fmla="*/ 60 h 191"/>
                <a:gd name="T4" fmla="*/ 56 w 443"/>
                <a:gd name="T5" fmla="*/ 79 h 191"/>
                <a:gd name="T6" fmla="*/ 44 w 443"/>
                <a:gd name="T7" fmla="*/ 100 h 191"/>
                <a:gd name="T8" fmla="*/ 23 w 443"/>
                <a:gd name="T9" fmla="*/ 112 h 191"/>
                <a:gd name="T10" fmla="*/ 1 w 443"/>
                <a:gd name="T11" fmla="*/ 122 h 191"/>
                <a:gd name="T12" fmla="*/ 1 w 443"/>
                <a:gd name="T13" fmla="*/ 130 h 191"/>
                <a:gd name="T14" fmla="*/ 34 w 443"/>
                <a:gd name="T15" fmla="*/ 126 h 191"/>
                <a:gd name="T16" fmla="*/ 70 w 443"/>
                <a:gd name="T17" fmla="*/ 113 h 191"/>
                <a:gd name="T18" fmla="*/ 108 w 443"/>
                <a:gd name="T19" fmla="*/ 113 h 191"/>
                <a:gd name="T20" fmla="*/ 140 w 443"/>
                <a:gd name="T21" fmla="*/ 106 h 191"/>
                <a:gd name="T22" fmla="*/ 157 w 443"/>
                <a:gd name="T23" fmla="*/ 104 h 191"/>
                <a:gd name="T24" fmla="*/ 167 w 443"/>
                <a:gd name="T25" fmla="*/ 107 h 191"/>
                <a:gd name="T26" fmla="*/ 177 w 443"/>
                <a:gd name="T27" fmla="*/ 147 h 191"/>
                <a:gd name="T28" fmla="*/ 206 w 443"/>
                <a:gd name="T29" fmla="*/ 164 h 191"/>
                <a:gd name="T30" fmla="*/ 231 w 443"/>
                <a:gd name="T31" fmla="*/ 182 h 191"/>
                <a:gd name="T32" fmla="*/ 264 w 443"/>
                <a:gd name="T33" fmla="*/ 191 h 191"/>
                <a:gd name="T34" fmla="*/ 278 w 443"/>
                <a:gd name="T35" fmla="*/ 163 h 191"/>
                <a:gd name="T36" fmla="*/ 291 w 443"/>
                <a:gd name="T37" fmla="*/ 162 h 191"/>
                <a:gd name="T38" fmla="*/ 324 w 443"/>
                <a:gd name="T39" fmla="*/ 173 h 191"/>
                <a:gd name="T40" fmla="*/ 371 w 443"/>
                <a:gd name="T41" fmla="*/ 187 h 191"/>
                <a:gd name="T42" fmla="*/ 398 w 443"/>
                <a:gd name="T43" fmla="*/ 177 h 191"/>
                <a:gd name="T44" fmla="*/ 417 w 443"/>
                <a:gd name="T45" fmla="*/ 180 h 191"/>
                <a:gd name="T46" fmla="*/ 435 w 443"/>
                <a:gd name="T47" fmla="*/ 184 h 191"/>
                <a:gd name="T48" fmla="*/ 431 w 443"/>
                <a:gd name="T49" fmla="*/ 163 h 191"/>
                <a:gd name="T50" fmla="*/ 437 w 443"/>
                <a:gd name="T51" fmla="*/ 127 h 191"/>
                <a:gd name="T52" fmla="*/ 438 w 443"/>
                <a:gd name="T53" fmla="*/ 109 h 191"/>
                <a:gd name="T54" fmla="*/ 393 w 443"/>
                <a:gd name="T55" fmla="*/ 117 h 191"/>
                <a:gd name="T56" fmla="*/ 373 w 443"/>
                <a:gd name="T57" fmla="*/ 116 h 191"/>
                <a:gd name="T58" fmla="*/ 357 w 443"/>
                <a:gd name="T59" fmla="*/ 112 h 191"/>
                <a:gd name="T60" fmla="*/ 344 w 443"/>
                <a:gd name="T61" fmla="*/ 99 h 191"/>
                <a:gd name="T62" fmla="*/ 310 w 443"/>
                <a:gd name="T63" fmla="*/ 60 h 191"/>
                <a:gd name="T64" fmla="*/ 290 w 443"/>
                <a:gd name="T65" fmla="*/ 64 h 191"/>
                <a:gd name="T66" fmla="*/ 293 w 443"/>
                <a:gd name="T67" fmla="*/ 77 h 191"/>
                <a:gd name="T68" fmla="*/ 304 w 443"/>
                <a:gd name="T69" fmla="*/ 100 h 191"/>
                <a:gd name="T70" fmla="*/ 288 w 443"/>
                <a:gd name="T71" fmla="*/ 107 h 191"/>
                <a:gd name="T72" fmla="*/ 258 w 443"/>
                <a:gd name="T73" fmla="*/ 72 h 191"/>
                <a:gd name="T74" fmla="*/ 243 w 443"/>
                <a:gd name="T75" fmla="*/ 39 h 191"/>
                <a:gd name="T76" fmla="*/ 200 w 443"/>
                <a:gd name="T77" fmla="*/ 0 h 191"/>
                <a:gd name="T78" fmla="*/ 188 w 443"/>
                <a:gd name="T79" fmla="*/ 4 h 191"/>
                <a:gd name="T80" fmla="*/ 187 w 443"/>
                <a:gd name="T81" fmla="*/ 14 h 191"/>
                <a:gd name="T82" fmla="*/ 207 w 443"/>
                <a:gd name="T83" fmla="*/ 36 h 191"/>
                <a:gd name="T84" fmla="*/ 247 w 443"/>
                <a:gd name="T85" fmla="*/ 69 h 191"/>
                <a:gd name="T86" fmla="*/ 243 w 443"/>
                <a:gd name="T87" fmla="*/ 70 h 191"/>
                <a:gd name="T88" fmla="*/ 233 w 443"/>
                <a:gd name="T89" fmla="*/ 66 h 191"/>
                <a:gd name="T90" fmla="*/ 233 w 443"/>
                <a:gd name="T91" fmla="*/ 82 h 191"/>
                <a:gd name="T92" fmla="*/ 213 w 443"/>
                <a:gd name="T93" fmla="*/ 96 h 191"/>
                <a:gd name="T94" fmla="*/ 200 w 443"/>
                <a:gd name="T95" fmla="*/ 106 h 191"/>
                <a:gd name="T96" fmla="*/ 208 w 443"/>
                <a:gd name="T97" fmla="*/ 93 h 191"/>
                <a:gd name="T98" fmla="*/ 221 w 443"/>
                <a:gd name="T99" fmla="*/ 89 h 191"/>
                <a:gd name="T100" fmla="*/ 224 w 443"/>
                <a:gd name="T101" fmla="*/ 73 h 191"/>
                <a:gd name="T102" fmla="*/ 196 w 443"/>
                <a:gd name="T103" fmla="*/ 57 h 191"/>
                <a:gd name="T104" fmla="*/ 160 w 443"/>
                <a:gd name="T105" fmla="*/ 22 h 191"/>
                <a:gd name="T106" fmla="*/ 146 w 443"/>
                <a:gd name="T107" fmla="*/ 24 h 191"/>
                <a:gd name="T108" fmla="*/ 133 w 443"/>
                <a:gd name="T109" fmla="*/ 33 h 191"/>
                <a:gd name="T110" fmla="*/ 118 w 443"/>
                <a:gd name="T111" fmla="*/ 33 h 191"/>
                <a:gd name="T112" fmla="*/ 97 w 443"/>
                <a:gd name="T113" fmla="*/ 24 h 19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3"/>
                <a:gd name="T172" fmla="*/ 0 h 191"/>
                <a:gd name="T173" fmla="*/ 443 w 443"/>
                <a:gd name="T174" fmla="*/ 191 h 19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3" h="191">
                  <a:moveTo>
                    <a:pt x="97" y="24"/>
                  </a:moveTo>
                  <a:lnTo>
                    <a:pt x="97" y="30"/>
                  </a:lnTo>
                  <a:lnTo>
                    <a:pt x="97" y="37"/>
                  </a:lnTo>
                  <a:lnTo>
                    <a:pt x="87" y="46"/>
                  </a:lnTo>
                  <a:lnTo>
                    <a:pt x="77" y="53"/>
                  </a:lnTo>
                  <a:lnTo>
                    <a:pt x="66" y="60"/>
                  </a:lnTo>
                  <a:lnTo>
                    <a:pt x="51" y="66"/>
                  </a:lnTo>
                  <a:lnTo>
                    <a:pt x="54" y="72"/>
                  </a:lnTo>
                  <a:lnTo>
                    <a:pt x="56" y="79"/>
                  </a:lnTo>
                  <a:lnTo>
                    <a:pt x="57" y="84"/>
                  </a:lnTo>
                  <a:lnTo>
                    <a:pt x="54" y="92"/>
                  </a:lnTo>
                  <a:lnTo>
                    <a:pt x="44" y="100"/>
                  </a:lnTo>
                  <a:lnTo>
                    <a:pt x="34" y="107"/>
                  </a:lnTo>
                  <a:lnTo>
                    <a:pt x="29" y="110"/>
                  </a:lnTo>
                  <a:lnTo>
                    <a:pt x="23" y="112"/>
                  </a:lnTo>
                  <a:lnTo>
                    <a:pt x="13" y="113"/>
                  </a:lnTo>
                  <a:lnTo>
                    <a:pt x="1" y="113"/>
                  </a:lnTo>
                  <a:lnTo>
                    <a:pt x="1" y="122"/>
                  </a:lnTo>
                  <a:lnTo>
                    <a:pt x="0" y="129"/>
                  </a:lnTo>
                  <a:lnTo>
                    <a:pt x="1" y="129"/>
                  </a:lnTo>
                  <a:lnTo>
                    <a:pt x="1" y="130"/>
                  </a:lnTo>
                  <a:lnTo>
                    <a:pt x="14" y="129"/>
                  </a:lnTo>
                  <a:lnTo>
                    <a:pt x="26" y="129"/>
                  </a:lnTo>
                  <a:lnTo>
                    <a:pt x="34" y="126"/>
                  </a:lnTo>
                  <a:lnTo>
                    <a:pt x="41" y="124"/>
                  </a:lnTo>
                  <a:lnTo>
                    <a:pt x="54" y="119"/>
                  </a:lnTo>
                  <a:lnTo>
                    <a:pt x="70" y="113"/>
                  </a:lnTo>
                  <a:lnTo>
                    <a:pt x="83" y="113"/>
                  </a:lnTo>
                  <a:lnTo>
                    <a:pt x="96" y="113"/>
                  </a:lnTo>
                  <a:lnTo>
                    <a:pt x="108" y="113"/>
                  </a:lnTo>
                  <a:lnTo>
                    <a:pt x="121" y="112"/>
                  </a:lnTo>
                  <a:lnTo>
                    <a:pt x="130" y="110"/>
                  </a:lnTo>
                  <a:lnTo>
                    <a:pt x="140" y="106"/>
                  </a:lnTo>
                  <a:lnTo>
                    <a:pt x="146" y="104"/>
                  </a:lnTo>
                  <a:lnTo>
                    <a:pt x="151" y="104"/>
                  </a:lnTo>
                  <a:lnTo>
                    <a:pt x="157" y="104"/>
                  </a:lnTo>
                  <a:lnTo>
                    <a:pt x="161" y="104"/>
                  </a:lnTo>
                  <a:lnTo>
                    <a:pt x="164" y="106"/>
                  </a:lnTo>
                  <a:lnTo>
                    <a:pt x="167" y="107"/>
                  </a:lnTo>
                  <a:lnTo>
                    <a:pt x="168" y="122"/>
                  </a:lnTo>
                  <a:lnTo>
                    <a:pt x="173" y="136"/>
                  </a:lnTo>
                  <a:lnTo>
                    <a:pt x="177" y="147"/>
                  </a:lnTo>
                  <a:lnTo>
                    <a:pt x="183" y="157"/>
                  </a:lnTo>
                  <a:lnTo>
                    <a:pt x="196" y="160"/>
                  </a:lnTo>
                  <a:lnTo>
                    <a:pt x="206" y="164"/>
                  </a:lnTo>
                  <a:lnTo>
                    <a:pt x="214" y="170"/>
                  </a:lnTo>
                  <a:lnTo>
                    <a:pt x="223" y="176"/>
                  </a:lnTo>
                  <a:lnTo>
                    <a:pt x="231" y="182"/>
                  </a:lnTo>
                  <a:lnTo>
                    <a:pt x="241" y="186"/>
                  </a:lnTo>
                  <a:lnTo>
                    <a:pt x="251" y="190"/>
                  </a:lnTo>
                  <a:lnTo>
                    <a:pt x="264" y="191"/>
                  </a:lnTo>
                  <a:lnTo>
                    <a:pt x="268" y="177"/>
                  </a:lnTo>
                  <a:lnTo>
                    <a:pt x="273" y="164"/>
                  </a:lnTo>
                  <a:lnTo>
                    <a:pt x="278" y="163"/>
                  </a:lnTo>
                  <a:lnTo>
                    <a:pt x="283" y="162"/>
                  </a:lnTo>
                  <a:lnTo>
                    <a:pt x="287" y="162"/>
                  </a:lnTo>
                  <a:lnTo>
                    <a:pt x="291" y="162"/>
                  </a:lnTo>
                  <a:lnTo>
                    <a:pt x="301" y="164"/>
                  </a:lnTo>
                  <a:lnTo>
                    <a:pt x="310" y="167"/>
                  </a:lnTo>
                  <a:lnTo>
                    <a:pt x="324" y="173"/>
                  </a:lnTo>
                  <a:lnTo>
                    <a:pt x="340" y="177"/>
                  </a:lnTo>
                  <a:lnTo>
                    <a:pt x="355" y="182"/>
                  </a:lnTo>
                  <a:lnTo>
                    <a:pt x="371" y="187"/>
                  </a:lnTo>
                  <a:lnTo>
                    <a:pt x="381" y="183"/>
                  </a:lnTo>
                  <a:lnTo>
                    <a:pt x="391" y="179"/>
                  </a:lnTo>
                  <a:lnTo>
                    <a:pt x="398" y="177"/>
                  </a:lnTo>
                  <a:lnTo>
                    <a:pt x="404" y="177"/>
                  </a:lnTo>
                  <a:lnTo>
                    <a:pt x="411" y="177"/>
                  </a:lnTo>
                  <a:lnTo>
                    <a:pt x="417" y="180"/>
                  </a:lnTo>
                  <a:lnTo>
                    <a:pt x="427" y="184"/>
                  </a:lnTo>
                  <a:lnTo>
                    <a:pt x="435" y="189"/>
                  </a:lnTo>
                  <a:lnTo>
                    <a:pt x="435" y="184"/>
                  </a:lnTo>
                  <a:lnTo>
                    <a:pt x="435" y="180"/>
                  </a:lnTo>
                  <a:lnTo>
                    <a:pt x="433" y="172"/>
                  </a:lnTo>
                  <a:lnTo>
                    <a:pt x="431" y="163"/>
                  </a:lnTo>
                  <a:lnTo>
                    <a:pt x="431" y="154"/>
                  </a:lnTo>
                  <a:lnTo>
                    <a:pt x="433" y="144"/>
                  </a:lnTo>
                  <a:lnTo>
                    <a:pt x="437" y="127"/>
                  </a:lnTo>
                  <a:lnTo>
                    <a:pt x="443" y="112"/>
                  </a:lnTo>
                  <a:lnTo>
                    <a:pt x="440" y="110"/>
                  </a:lnTo>
                  <a:lnTo>
                    <a:pt x="438" y="109"/>
                  </a:lnTo>
                  <a:lnTo>
                    <a:pt x="420" y="116"/>
                  </a:lnTo>
                  <a:lnTo>
                    <a:pt x="403" y="123"/>
                  </a:lnTo>
                  <a:lnTo>
                    <a:pt x="393" y="117"/>
                  </a:lnTo>
                  <a:lnTo>
                    <a:pt x="384" y="110"/>
                  </a:lnTo>
                  <a:lnTo>
                    <a:pt x="378" y="114"/>
                  </a:lnTo>
                  <a:lnTo>
                    <a:pt x="373" y="116"/>
                  </a:lnTo>
                  <a:lnTo>
                    <a:pt x="367" y="116"/>
                  </a:lnTo>
                  <a:lnTo>
                    <a:pt x="363" y="114"/>
                  </a:lnTo>
                  <a:lnTo>
                    <a:pt x="357" y="112"/>
                  </a:lnTo>
                  <a:lnTo>
                    <a:pt x="353" y="109"/>
                  </a:lnTo>
                  <a:lnTo>
                    <a:pt x="348" y="104"/>
                  </a:lnTo>
                  <a:lnTo>
                    <a:pt x="344" y="99"/>
                  </a:lnTo>
                  <a:lnTo>
                    <a:pt x="330" y="74"/>
                  </a:lnTo>
                  <a:lnTo>
                    <a:pt x="316" y="56"/>
                  </a:lnTo>
                  <a:lnTo>
                    <a:pt x="310" y="60"/>
                  </a:lnTo>
                  <a:lnTo>
                    <a:pt x="304" y="63"/>
                  </a:lnTo>
                  <a:lnTo>
                    <a:pt x="298" y="63"/>
                  </a:lnTo>
                  <a:lnTo>
                    <a:pt x="290" y="64"/>
                  </a:lnTo>
                  <a:lnTo>
                    <a:pt x="288" y="67"/>
                  </a:lnTo>
                  <a:lnTo>
                    <a:pt x="288" y="72"/>
                  </a:lnTo>
                  <a:lnTo>
                    <a:pt x="293" y="77"/>
                  </a:lnTo>
                  <a:lnTo>
                    <a:pt x="298" y="84"/>
                  </a:lnTo>
                  <a:lnTo>
                    <a:pt x="301" y="92"/>
                  </a:lnTo>
                  <a:lnTo>
                    <a:pt x="304" y="100"/>
                  </a:lnTo>
                  <a:lnTo>
                    <a:pt x="300" y="107"/>
                  </a:lnTo>
                  <a:lnTo>
                    <a:pt x="297" y="114"/>
                  </a:lnTo>
                  <a:lnTo>
                    <a:pt x="288" y="107"/>
                  </a:lnTo>
                  <a:lnTo>
                    <a:pt x="277" y="93"/>
                  </a:lnTo>
                  <a:lnTo>
                    <a:pt x="264" y="80"/>
                  </a:lnTo>
                  <a:lnTo>
                    <a:pt x="258" y="72"/>
                  </a:lnTo>
                  <a:lnTo>
                    <a:pt x="258" y="59"/>
                  </a:lnTo>
                  <a:lnTo>
                    <a:pt x="257" y="46"/>
                  </a:lnTo>
                  <a:lnTo>
                    <a:pt x="243" y="39"/>
                  </a:lnTo>
                  <a:lnTo>
                    <a:pt x="228" y="30"/>
                  </a:lnTo>
                  <a:lnTo>
                    <a:pt x="214" y="16"/>
                  </a:lnTo>
                  <a:lnTo>
                    <a:pt x="200" y="0"/>
                  </a:lnTo>
                  <a:lnTo>
                    <a:pt x="194" y="2"/>
                  </a:lnTo>
                  <a:lnTo>
                    <a:pt x="190" y="2"/>
                  </a:lnTo>
                  <a:lnTo>
                    <a:pt x="188" y="4"/>
                  </a:lnTo>
                  <a:lnTo>
                    <a:pt x="186" y="6"/>
                  </a:lnTo>
                  <a:lnTo>
                    <a:pt x="186" y="10"/>
                  </a:lnTo>
                  <a:lnTo>
                    <a:pt x="187" y="14"/>
                  </a:lnTo>
                  <a:lnTo>
                    <a:pt x="193" y="22"/>
                  </a:lnTo>
                  <a:lnTo>
                    <a:pt x="198" y="29"/>
                  </a:lnTo>
                  <a:lnTo>
                    <a:pt x="207" y="36"/>
                  </a:lnTo>
                  <a:lnTo>
                    <a:pt x="216" y="43"/>
                  </a:lnTo>
                  <a:lnTo>
                    <a:pt x="233" y="54"/>
                  </a:lnTo>
                  <a:lnTo>
                    <a:pt x="247" y="69"/>
                  </a:lnTo>
                  <a:lnTo>
                    <a:pt x="247" y="70"/>
                  </a:lnTo>
                  <a:lnTo>
                    <a:pt x="243" y="70"/>
                  </a:lnTo>
                  <a:lnTo>
                    <a:pt x="240" y="70"/>
                  </a:lnTo>
                  <a:lnTo>
                    <a:pt x="236" y="67"/>
                  </a:lnTo>
                  <a:lnTo>
                    <a:pt x="233" y="66"/>
                  </a:lnTo>
                  <a:lnTo>
                    <a:pt x="233" y="72"/>
                  </a:lnTo>
                  <a:lnTo>
                    <a:pt x="233" y="77"/>
                  </a:lnTo>
                  <a:lnTo>
                    <a:pt x="233" y="82"/>
                  </a:lnTo>
                  <a:lnTo>
                    <a:pt x="231" y="87"/>
                  </a:lnTo>
                  <a:lnTo>
                    <a:pt x="221" y="92"/>
                  </a:lnTo>
                  <a:lnTo>
                    <a:pt x="213" y="96"/>
                  </a:lnTo>
                  <a:lnTo>
                    <a:pt x="213" y="104"/>
                  </a:lnTo>
                  <a:lnTo>
                    <a:pt x="213" y="113"/>
                  </a:lnTo>
                  <a:lnTo>
                    <a:pt x="200" y="106"/>
                  </a:lnTo>
                  <a:lnTo>
                    <a:pt x="187" y="97"/>
                  </a:lnTo>
                  <a:lnTo>
                    <a:pt x="198" y="94"/>
                  </a:lnTo>
                  <a:lnTo>
                    <a:pt x="208" y="93"/>
                  </a:lnTo>
                  <a:lnTo>
                    <a:pt x="213" y="93"/>
                  </a:lnTo>
                  <a:lnTo>
                    <a:pt x="217" y="92"/>
                  </a:lnTo>
                  <a:lnTo>
                    <a:pt x="221" y="89"/>
                  </a:lnTo>
                  <a:lnTo>
                    <a:pt x="226" y="86"/>
                  </a:lnTo>
                  <a:lnTo>
                    <a:pt x="224" y="79"/>
                  </a:lnTo>
                  <a:lnTo>
                    <a:pt x="224" y="73"/>
                  </a:lnTo>
                  <a:lnTo>
                    <a:pt x="213" y="69"/>
                  </a:lnTo>
                  <a:lnTo>
                    <a:pt x="204" y="64"/>
                  </a:lnTo>
                  <a:lnTo>
                    <a:pt x="196" y="57"/>
                  </a:lnTo>
                  <a:lnTo>
                    <a:pt x="188" y="50"/>
                  </a:lnTo>
                  <a:lnTo>
                    <a:pt x="174" y="34"/>
                  </a:lnTo>
                  <a:lnTo>
                    <a:pt x="160" y="22"/>
                  </a:lnTo>
                  <a:lnTo>
                    <a:pt x="154" y="22"/>
                  </a:lnTo>
                  <a:lnTo>
                    <a:pt x="150" y="23"/>
                  </a:lnTo>
                  <a:lnTo>
                    <a:pt x="146" y="24"/>
                  </a:lnTo>
                  <a:lnTo>
                    <a:pt x="143" y="26"/>
                  </a:lnTo>
                  <a:lnTo>
                    <a:pt x="138" y="30"/>
                  </a:lnTo>
                  <a:lnTo>
                    <a:pt x="133" y="33"/>
                  </a:lnTo>
                  <a:lnTo>
                    <a:pt x="127" y="34"/>
                  </a:lnTo>
                  <a:lnTo>
                    <a:pt x="123" y="33"/>
                  </a:lnTo>
                  <a:lnTo>
                    <a:pt x="118" y="33"/>
                  </a:lnTo>
                  <a:lnTo>
                    <a:pt x="114" y="30"/>
                  </a:lnTo>
                  <a:lnTo>
                    <a:pt x="106" y="27"/>
                  </a:lnTo>
                  <a:lnTo>
                    <a:pt x="97" y="2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3" name="Freeform 473"/>
            <p:cNvSpPr>
              <a:spLocks/>
            </p:cNvSpPr>
            <p:nvPr/>
          </p:nvSpPr>
          <p:spPr bwMode="auto">
            <a:xfrm>
              <a:off x="5309" y="2727"/>
              <a:ext cx="3" cy="2"/>
            </a:xfrm>
            <a:custGeom>
              <a:avLst/>
              <a:gdLst>
                <a:gd name="T0" fmla="*/ 0 w 3"/>
                <a:gd name="T1" fmla="*/ 0 h 2"/>
                <a:gd name="T2" fmla="*/ 1 w 3"/>
                <a:gd name="T3" fmla="*/ 1 h 2"/>
                <a:gd name="T4" fmla="*/ 3 w 3"/>
                <a:gd name="T5" fmla="*/ 2 h 2"/>
                <a:gd name="T6" fmla="*/ 1 w 3"/>
                <a:gd name="T7" fmla="*/ 2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lnTo>
                    <a:pt x="1" y="1"/>
                  </a:lnTo>
                  <a:lnTo>
                    <a:pt x="3" y="2"/>
                  </a:lnTo>
                  <a:lnTo>
                    <a:pt x="1"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4" name="Freeform 474"/>
            <p:cNvSpPr>
              <a:spLocks/>
            </p:cNvSpPr>
            <p:nvPr/>
          </p:nvSpPr>
          <p:spPr bwMode="auto">
            <a:xfrm>
              <a:off x="5313" y="2729"/>
              <a:ext cx="56" cy="43"/>
            </a:xfrm>
            <a:custGeom>
              <a:avLst/>
              <a:gdLst>
                <a:gd name="T0" fmla="*/ 56 w 56"/>
                <a:gd name="T1" fmla="*/ 19 h 43"/>
                <a:gd name="T2" fmla="*/ 56 w 56"/>
                <a:gd name="T3" fmla="*/ 23 h 43"/>
                <a:gd name="T4" fmla="*/ 56 w 56"/>
                <a:gd name="T5" fmla="*/ 28 h 43"/>
                <a:gd name="T6" fmla="*/ 50 w 56"/>
                <a:gd name="T7" fmla="*/ 30 h 43"/>
                <a:gd name="T8" fmla="*/ 44 w 56"/>
                <a:gd name="T9" fmla="*/ 33 h 43"/>
                <a:gd name="T10" fmla="*/ 46 w 56"/>
                <a:gd name="T11" fmla="*/ 38 h 43"/>
                <a:gd name="T12" fmla="*/ 46 w 56"/>
                <a:gd name="T13" fmla="*/ 42 h 43"/>
                <a:gd name="T14" fmla="*/ 37 w 56"/>
                <a:gd name="T15" fmla="*/ 39 h 43"/>
                <a:gd name="T16" fmla="*/ 30 w 56"/>
                <a:gd name="T17" fmla="*/ 38 h 43"/>
                <a:gd name="T18" fmla="*/ 26 w 56"/>
                <a:gd name="T19" fmla="*/ 36 h 43"/>
                <a:gd name="T20" fmla="*/ 23 w 56"/>
                <a:gd name="T21" fmla="*/ 38 h 43"/>
                <a:gd name="T22" fmla="*/ 20 w 56"/>
                <a:gd name="T23" fmla="*/ 39 h 43"/>
                <a:gd name="T24" fmla="*/ 19 w 56"/>
                <a:gd name="T25" fmla="*/ 43 h 43"/>
                <a:gd name="T26" fmla="*/ 13 w 56"/>
                <a:gd name="T27" fmla="*/ 42 h 43"/>
                <a:gd name="T28" fmla="*/ 9 w 56"/>
                <a:gd name="T29" fmla="*/ 40 h 43"/>
                <a:gd name="T30" fmla="*/ 6 w 56"/>
                <a:gd name="T31" fmla="*/ 38 h 43"/>
                <a:gd name="T32" fmla="*/ 4 w 56"/>
                <a:gd name="T33" fmla="*/ 32 h 43"/>
                <a:gd name="T34" fmla="*/ 12 w 56"/>
                <a:gd name="T35" fmla="*/ 30 h 43"/>
                <a:gd name="T36" fmla="*/ 19 w 56"/>
                <a:gd name="T37" fmla="*/ 29 h 43"/>
                <a:gd name="T38" fmla="*/ 16 w 56"/>
                <a:gd name="T39" fmla="*/ 18 h 43"/>
                <a:gd name="T40" fmla="*/ 13 w 56"/>
                <a:gd name="T41" fmla="*/ 8 h 43"/>
                <a:gd name="T42" fmla="*/ 9 w 56"/>
                <a:gd name="T43" fmla="*/ 6 h 43"/>
                <a:gd name="T44" fmla="*/ 6 w 56"/>
                <a:gd name="T45" fmla="*/ 6 h 43"/>
                <a:gd name="T46" fmla="*/ 3 w 56"/>
                <a:gd name="T47" fmla="*/ 5 h 43"/>
                <a:gd name="T48" fmla="*/ 0 w 56"/>
                <a:gd name="T49" fmla="*/ 2 h 43"/>
                <a:gd name="T50" fmla="*/ 0 w 56"/>
                <a:gd name="T51" fmla="*/ 2 h 43"/>
                <a:gd name="T52" fmla="*/ 0 w 56"/>
                <a:gd name="T53" fmla="*/ 0 h 43"/>
                <a:gd name="T54" fmla="*/ 6 w 56"/>
                <a:gd name="T55" fmla="*/ 0 h 43"/>
                <a:gd name="T56" fmla="*/ 12 w 56"/>
                <a:gd name="T57" fmla="*/ 0 h 43"/>
                <a:gd name="T58" fmla="*/ 22 w 56"/>
                <a:gd name="T59" fmla="*/ 9 h 43"/>
                <a:gd name="T60" fmla="*/ 32 w 56"/>
                <a:gd name="T61" fmla="*/ 15 h 43"/>
                <a:gd name="T62" fmla="*/ 36 w 56"/>
                <a:gd name="T63" fmla="*/ 16 h 43"/>
                <a:gd name="T64" fmla="*/ 42 w 56"/>
                <a:gd name="T65" fmla="*/ 18 h 43"/>
                <a:gd name="T66" fmla="*/ 49 w 56"/>
                <a:gd name="T67" fmla="*/ 19 h 43"/>
                <a:gd name="T68" fmla="*/ 56 w 56"/>
                <a:gd name="T69" fmla="*/ 19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
                <a:gd name="T106" fmla="*/ 0 h 43"/>
                <a:gd name="T107" fmla="*/ 56 w 56"/>
                <a:gd name="T108" fmla="*/ 43 h 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 h="43">
                  <a:moveTo>
                    <a:pt x="56" y="19"/>
                  </a:moveTo>
                  <a:lnTo>
                    <a:pt x="56" y="23"/>
                  </a:lnTo>
                  <a:lnTo>
                    <a:pt x="56" y="28"/>
                  </a:lnTo>
                  <a:lnTo>
                    <a:pt x="50" y="30"/>
                  </a:lnTo>
                  <a:lnTo>
                    <a:pt x="44" y="33"/>
                  </a:lnTo>
                  <a:lnTo>
                    <a:pt x="46" y="38"/>
                  </a:lnTo>
                  <a:lnTo>
                    <a:pt x="46" y="42"/>
                  </a:lnTo>
                  <a:lnTo>
                    <a:pt x="37" y="39"/>
                  </a:lnTo>
                  <a:lnTo>
                    <a:pt x="30" y="38"/>
                  </a:lnTo>
                  <a:lnTo>
                    <a:pt x="26" y="36"/>
                  </a:lnTo>
                  <a:lnTo>
                    <a:pt x="23" y="38"/>
                  </a:lnTo>
                  <a:lnTo>
                    <a:pt x="20" y="39"/>
                  </a:lnTo>
                  <a:lnTo>
                    <a:pt x="19" y="43"/>
                  </a:lnTo>
                  <a:lnTo>
                    <a:pt x="13" y="42"/>
                  </a:lnTo>
                  <a:lnTo>
                    <a:pt x="9" y="40"/>
                  </a:lnTo>
                  <a:lnTo>
                    <a:pt x="6" y="38"/>
                  </a:lnTo>
                  <a:lnTo>
                    <a:pt x="4" y="32"/>
                  </a:lnTo>
                  <a:lnTo>
                    <a:pt x="12" y="30"/>
                  </a:lnTo>
                  <a:lnTo>
                    <a:pt x="19" y="29"/>
                  </a:lnTo>
                  <a:lnTo>
                    <a:pt x="16" y="18"/>
                  </a:lnTo>
                  <a:lnTo>
                    <a:pt x="13" y="8"/>
                  </a:lnTo>
                  <a:lnTo>
                    <a:pt x="9" y="6"/>
                  </a:lnTo>
                  <a:lnTo>
                    <a:pt x="6" y="6"/>
                  </a:lnTo>
                  <a:lnTo>
                    <a:pt x="3" y="5"/>
                  </a:lnTo>
                  <a:lnTo>
                    <a:pt x="0" y="2"/>
                  </a:lnTo>
                  <a:lnTo>
                    <a:pt x="0" y="0"/>
                  </a:lnTo>
                  <a:lnTo>
                    <a:pt x="6" y="0"/>
                  </a:lnTo>
                  <a:lnTo>
                    <a:pt x="12" y="0"/>
                  </a:lnTo>
                  <a:lnTo>
                    <a:pt x="22" y="9"/>
                  </a:lnTo>
                  <a:lnTo>
                    <a:pt x="32" y="15"/>
                  </a:lnTo>
                  <a:lnTo>
                    <a:pt x="36" y="16"/>
                  </a:lnTo>
                  <a:lnTo>
                    <a:pt x="42" y="18"/>
                  </a:lnTo>
                  <a:lnTo>
                    <a:pt x="49" y="19"/>
                  </a:lnTo>
                  <a:lnTo>
                    <a:pt x="56" y="19"/>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5" name="Freeform 475"/>
            <p:cNvSpPr>
              <a:spLocks/>
            </p:cNvSpPr>
            <p:nvPr/>
          </p:nvSpPr>
          <p:spPr bwMode="auto">
            <a:xfrm>
              <a:off x="3977" y="2751"/>
              <a:ext cx="18" cy="57"/>
            </a:xfrm>
            <a:custGeom>
              <a:avLst/>
              <a:gdLst>
                <a:gd name="T0" fmla="*/ 13 w 18"/>
                <a:gd name="T1" fmla="*/ 0 h 57"/>
                <a:gd name="T2" fmla="*/ 15 w 18"/>
                <a:gd name="T3" fmla="*/ 3 h 57"/>
                <a:gd name="T4" fmla="*/ 18 w 18"/>
                <a:gd name="T5" fmla="*/ 6 h 57"/>
                <a:gd name="T6" fmla="*/ 15 w 18"/>
                <a:gd name="T7" fmla="*/ 14 h 57"/>
                <a:gd name="T8" fmla="*/ 13 w 18"/>
                <a:gd name="T9" fmla="*/ 23 h 57"/>
                <a:gd name="T10" fmla="*/ 14 w 18"/>
                <a:gd name="T11" fmla="*/ 28 h 57"/>
                <a:gd name="T12" fmla="*/ 17 w 18"/>
                <a:gd name="T13" fmla="*/ 36 h 57"/>
                <a:gd name="T14" fmla="*/ 17 w 18"/>
                <a:gd name="T15" fmla="*/ 43 h 57"/>
                <a:gd name="T16" fmla="*/ 15 w 18"/>
                <a:gd name="T17" fmla="*/ 51 h 57"/>
                <a:gd name="T18" fmla="*/ 14 w 18"/>
                <a:gd name="T19" fmla="*/ 54 h 57"/>
                <a:gd name="T20" fmla="*/ 13 w 18"/>
                <a:gd name="T21" fmla="*/ 57 h 57"/>
                <a:gd name="T22" fmla="*/ 5 w 18"/>
                <a:gd name="T23" fmla="*/ 56 h 57"/>
                <a:gd name="T24" fmla="*/ 1 w 18"/>
                <a:gd name="T25" fmla="*/ 54 h 57"/>
                <a:gd name="T26" fmla="*/ 1 w 18"/>
                <a:gd name="T27" fmla="*/ 43 h 57"/>
                <a:gd name="T28" fmla="*/ 0 w 18"/>
                <a:gd name="T29" fmla="*/ 31 h 57"/>
                <a:gd name="T30" fmla="*/ 5 w 18"/>
                <a:gd name="T31" fmla="*/ 31 h 57"/>
                <a:gd name="T32" fmla="*/ 10 w 18"/>
                <a:gd name="T33" fmla="*/ 30 h 57"/>
                <a:gd name="T34" fmla="*/ 7 w 18"/>
                <a:gd name="T35" fmla="*/ 24 h 57"/>
                <a:gd name="T36" fmla="*/ 3 w 18"/>
                <a:gd name="T37" fmla="*/ 17 h 57"/>
                <a:gd name="T38" fmla="*/ 8 w 18"/>
                <a:gd name="T39" fmla="*/ 8 h 57"/>
                <a:gd name="T40" fmla="*/ 13 w 18"/>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57"/>
                <a:gd name="T65" fmla="*/ 18 w 18"/>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57">
                  <a:moveTo>
                    <a:pt x="13" y="0"/>
                  </a:moveTo>
                  <a:lnTo>
                    <a:pt x="15" y="3"/>
                  </a:lnTo>
                  <a:lnTo>
                    <a:pt x="18" y="6"/>
                  </a:lnTo>
                  <a:lnTo>
                    <a:pt x="15" y="14"/>
                  </a:lnTo>
                  <a:lnTo>
                    <a:pt x="13" y="23"/>
                  </a:lnTo>
                  <a:lnTo>
                    <a:pt x="14" y="28"/>
                  </a:lnTo>
                  <a:lnTo>
                    <a:pt x="17" y="36"/>
                  </a:lnTo>
                  <a:lnTo>
                    <a:pt x="17" y="43"/>
                  </a:lnTo>
                  <a:lnTo>
                    <a:pt x="15" y="51"/>
                  </a:lnTo>
                  <a:lnTo>
                    <a:pt x="14" y="54"/>
                  </a:lnTo>
                  <a:lnTo>
                    <a:pt x="13" y="57"/>
                  </a:lnTo>
                  <a:lnTo>
                    <a:pt x="5" y="56"/>
                  </a:lnTo>
                  <a:lnTo>
                    <a:pt x="1" y="54"/>
                  </a:lnTo>
                  <a:lnTo>
                    <a:pt x="1" y="43"/>
                  </a:lnTo>
                  <a:lnTo>
                    <a:pt x="0" y="31"/>
                  </a:lnTo>
                  <a:lnTo>
                    <a:pt x="5" y="31"/>
                  </a:lnTo>
                  <a:lnTo>
                    <a:pt x="10" y="30"/>
                  </a:lnTo>
                  <a:lnTo>
                    <a:pt x="7" y="24"/>
                  </a:lnTo>
                  <a:lnTo>
                    <a:pt x="3" y="17"/>
                  </a:lnTo>
                  <a:lnTo>
                    <a:pt x="8" y="8"/>
                  </a:lnTo>
                  <a:lnTo>
                    <a:pt x="1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6" name="Freeform 476"/>
            <p:cNvSpPr>
              <a:spLocks/>
            </p:cNvSpPr>
            <p:nvPr/>
          </p:nvSpPr>
          <p:spPr bwMode="auto">
            <a:xfrm>
              <a:off x="5280" y="2781"/>
              <a:ext cx="90" cy="108"/>
            </a:xfrm>
            <a:custGeom>
              <a:avLst/>
              <a:gdLst>
                <a:gd name="T0" fmla="*/ 90 w 90"/>
                <a:gd name="T1" fmla="*/ 74 h 108"/>
                <a:gd name="T2" fmla="*/ 56 w 90"/>
                <a:gd name="T3" fmla="*/ 84 h 108"/>
                <a:gd name="T4" fmla="*/ 55 w 90"/>
                <a:gd name="T5" fmla="*/ 91 h 108"/>
                <a:gd name="T6" fmla="*/ 55 w 90"/>
                <a:gd name="T7" fmla="*/ 98 h 108"/>
                <a:gd name="T8" fmla="*/ 50 w 90"/>
                <a:gd name="T9" fmla="*/ 98 h 108"/>
                <a:gd name="T10" fmla="*/ 45 w 90"/>
                <a:gd name="T11" fmla="*/ 98 h 108"/>
                <a:gd name="T12" fmla="*/ 45 w 90"/>
                <a:gd name="T13" fmla="*/ 94 h 108"/>
                <a:gd name="T14" fmla="*/ 45 w 90"/>
                <a:gd name="T15" fmla="*/ 90 h 108"/>
                <a:gd name="T16" fmla="*/ 45 w 90"/>
                <a:gd name="T17" fmla="*/ 90 h 108"/>
                <a:gd name="T18" fmla="*/ 43 w 90"/>
                <a:gd name="T19" fmla="*/ 90 h 108"/>
                <a:gd name="T20" fmla="*/ 40 w 90"/>
                <a:gd name="T21" fmla="*/ 91 h 108"/>
                <a:gd name="T22" fmla="*/ 37 w 90"/>
                <a:gd name="T23" fmla="*/ 91 h 108"/>
                <a:gd name="T24" fmla="*/ 35 w 90"/>
                <a:gd name="T25" fmla="*/ 97 h 108"/>
                <a:gd name="T26" fmla="*/ 32 w 90"/>
                <a:gd name="T27" fmla="*/ 103 h 108"/>
                <a:gd name="T28" fmla="*/ 27 w 90"/>
                <a:gd name="T29" fmla="*/ 106 h 108"/>
                <a:gd name="T30" fmla="*/ 22 w 90"/>
                <a:gd name="T31" fmla="*/ 108 h 108"/>
                <a:gd name="T32" fmla="*/ 20 w 90"/>
                <a:gd name="T33" fmla="*/ 98 h 108"/>
                <a:gd name="T34" fmla="*/ 16 w 90"/>
                <a:gd name="T35" fmla="*/ 91 h 108"/>
                <a:gd name="T36" fmla="*/ 10 w 90"/>
                <a:gd name="T37" fmla="*/ 94 h 108"/>
                <a:gd name="T38" fmla="*/ 6 w 90"/>
                <a:gd name="T39" fmla="*/ 97 h 108"/>
                <a:gd name="T40" fmla="*/ 2 w 90"/>
                <a:gd name="T41" fmla="*/ 94 h 108"/>
                <a:gd name="T42" fmla="*/ 0 w 90"/>
                <a:gd name="T43" fmla="*/ 91 h 108"/>
                <a:gd name="T44" fmla="*/ 6 w 90"/>
                <a:gd name="T45" fmla="*/ 80 h 108"/>
                <a:gd name="T46" fmla="*/ 13 w 90"/>
                <a:gd name="T47" fmla="*/ 68 h 108"/>
                <a:gd name="T48" fmla="*/ 29 w 90"/>
                <a:gd name="T49" fmla="*/ 70 h 108"/>
                <a:gd name="T50" fmla="*/ 45 w 90"/>
                <a:gd name="T51" fmla="*/ 71 h 108"/>
                <a:gd name="T52" fmla="*/ 46 w 90"/>
                <a:gd name="T53" fmla="*/ 64 h 108"/>
                <a:gd name="T54" fmla="*/ 49 w 90"/>
                <a:gd name="T55" fmla="*/ 58 h 108"/>
                <a:gd name="T56" fmla="*/ 52 w 90"/>
                <a:gd name="T57" fmla="*/ 56 h 108"/>
                <a:gd name="T58" fmla="*/ 56 w 90"/>
                <a:gd name="T59" fmla="*/ 53 h 108"/>
                <a:gd name="T60" fmla="*/ 60 w 90"/>
                <a:gd name="T61" fmla="*/ 50 h 108"/>
                <a:gd name="T62" fmla="*/ 63 w 90"/>
                <a:gd name="T63" fmla="*/ 46 h 108"/>
                <a:gd name="T64" fmla="*/ 66 w 90"/>
                <a:gd name="T65" fmla="*/ 41 h 108"/>
                <a:gd name="T66" fmla="*/ 69 w 90"/>
                <a:gd name="T67" fmla="*/ 36 h 108"/>
                <a:gd name="T68" fmla="*/ 63 w 90"/>
                <a:gd name="T69" fmla="*/ 21 h 108"/>
                <a:gd name="T70" fmla="*/ 57 w 90"/>
                <a:gd name="T71" fmla="*/ 8 h 108"/>
                <a:gd name="T72" fmla="*/ 59 w 90"/>
                <a:gd name="T73" fmla="*/ 6 h 108"/>
                <a:gd name="T74" fmla="*/ 60 w 90"/>
                <a:gd name="T75" fmla="*/ 4 h 108"/>
                <a:gd name="T76" fmla="*/ 60 w 90"/>
                <a:gd name="T77" fmla="*/ 4 h 108"/>
                <a:gd name="T78" fmla="*/ 60 w 90"/>
                <a:gd name="T79" fmla="*/ 0 h 108"/>
                <a:gd name="T80" fmla="*/ 65 w 90"/>
                <a:gd name="T81" fmla="*/ 1 h 108"/>
                <a:gd name="T82" fmla="*/ 69 w 90"/>
                <a:gd name="T83" fmla="*/ 1 h 108"/>
                <a:gd name="T84" fmla="*/ 75 w 90"/>
                <a:gd name="T85" fmla="*/ 11 h 108"/>
                <a:gd name="T86" fmla="*/ 82 w 90"/>
                <a:gd name="T87" fmla="*/ 18 h 108"/>
                <a:gd name="T88" fmla="*/ 85 w 90"/>
                <a:gd name="T89" fmla="*/ 31 h 108"/>
                <a:gd name="T90" fmla="*/ 86 w 90"/>
                <a:gd name="T91" fmla="*/ 46 h 108"/>
                <a:gd name="T92" fmla="*/ 89 w 90"/>
                <a:gd name="T93" fmla="*/ 60 h 108"/>
                <a:gd name="T94" fmla="*/ 90 w 90"/>
                <a:gd name="T95" fmla="*/ 74 h 1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0"/>
                <a:gd name="T145" fmla="*/ 0 h 108"/>
                <a:gd name="T146" fmla="*/ 90 w 90"/>
                <a:gd name="T147" fmla="*/ 108 h 1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0" h="108">
                  <a:moveTo>
                    <a:pt x="90" y="74"/>
                  </a:moveTo>
                  <a:lnTo>
                    <a:pt x="56" y="84"/>
                  </a:lnTo>
                  <a:lnTo>
                    <a:pt x="55" y="91"/>
                  </a:lnTo>
                  <a:lnTo>
                    <a:pt x="55" y="98"/>
                  </a:lnTo>
                  <a:lnTo>
                    <a:pt x="50" y="98"/>
                  </a:lnTo>
                  <a:lnTo>
                    <a:pt x="45" y="98"/>
                  </a:lnTo>
                  <a:lnTo>
                    <a:pt x="45" y="94"/>
                  </a:lnTo>
                  <a:lnTo>
                    <a:pt x="45" y="90"/>
                  </a:lnTo>
                  <a:lnTo>
                    <a:pt x="43" y="90"/>
                  </a:lnTo>
                  <a:lnTo>
                    <a:pt x="40" y="91"/>
                  </a:lnTo>
                  <a:lnTo>
                    <a:pt x="37" y="91"/>
                  </a:lnTo>
                  <a:lnTo>
                    <a:pt x="35" y="97"/>
                  </a:lnTo>
                  <a:lnTo>
                    <a:pt x="32" y="103"/>
                  </a:lnTo>
                  <a:lnTo>
                    <a:pt x="27" y="106"/>
                  </a:lnTo>
                  <a:lnTo>
                    <a:pt x="22" y="108"/>
                  </a:lnTo>
                  <a:lnTo>
                    <a:pt x="20" y="98"/>
                  </a:lnTo>
                  <a:lnTo>
                    <a:pt x="16" y="91"/>
                  </a:lnTo>
                  <a:lnTo>
                    <a:pt x="10" y="94"/>
                  </a:lnTo>
                  <a:lnTo>
                    <a:pt x="6" y="97"/>
                  </a:lnTo>
                  <a:lnTo>
                    <a:pt x="2" y="94"/>
                  </a:lnTo>
                  <a:lnTo>
                    <a:pt x="0" y="91"/>
                  </a:lnTo>
                  <a:lnTo>
                    <a:pt x="6" y="80"/>
                  </a:lnTo>
                  <a:lnTo>
                    <a:pt x="13" y="68"/>
                  </a:lnTo>
                  <a:lnTo>
                    <a:pt x="29" y="70"/>
                  </a:lnTo>
                  <a:lnTo>
                    <a:pt x="45" y="71"/>
                  </a:lnTo>
                  <a:lnTo>
                    <a:pt x="46" y="64"/>
                  </a:lnTo>
                  <a:lnTo>
                    <a:pt x="49" y="58"/>
                  </a:lnTo>
                  <a:lnTo>
                    <a:pt x="52" y="56"/>
                  </a:lnTo>
                  <a:lnTo>
                    <a:pt x="56" y="53"/>
                  </a:lnTo>
                  <a:lnTo>
                    <a:pt x="60" y="50"/>
                  </a:lnTo>
                  <a:lnTo>
                    <a:pt x="63" y="46"/>
                  </a:lnTo>
                  <a:lnTo>
                    <a:pt x="66" y="41"/>
                  </a:lnTo>
                  <a:lnTo>
                    <a:pt x="69" y="36"/>
                  </a:lnTo>
                  <a:lnTo>
                    <a:pt x="63" y="21"/>
                  </a:lnTo>
                  <a:lnTo>
                    <a:pt x="57" y="8"/>
                  </a:lnTo>
                  <a:lnTo>
                    <a:pt x="59" y="6"/>
                  </a:lnTo>
                  <a:lnTo>
                    <a:pt x="60" y="4"/>
                  </a:lnTo>
                  <a:lnTo>
                    <a:pt x="60" y="0"/>
                  </a:lnTo>
                  <a:lnTo>
                    <a:pt x="65" y="1"/>
                  </a:lnTo>
                  <a:lnTo>
                    <a:pt x="69" y="1"/>
                  </a:lnTo>
                  <a:lnTo>
                    <a:pt x="75" y="11"/>
                  </a:lnTo>
                  <a:lnTo>
                    <a:pt x="82" y="18"/>
                  </a:lnTo>
                  <a:lnTo>
                    <a:pt x="85" y="31"/>
                  </a:lnTo>
                  <a:lnTo>
                    <a:pt x="86" y="46"/>
                  </a:lnTo>
                  <a:lnTo>
                    <a:pt x="89" y="60"/>
                  </a:lnTo>
                  <a:lnTo>
                    <a:pt x="90" y="7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7" name="Freeform 477"/>
            <p:cNvSpPr>
              <a:spLocks/>
            </p:cNvSpPr>
            <p:nvPr/>
          </p:nvSpPr>
          <p:spPr bwMode="auto">
            <a:xfrm>
              <a:off x="5270" y="2875"/>
              <a:ext cx="27" cy="32"/>
            </a:xfrm>
            <a:custGeom>
              <a:avLst/>
              <a:gdLst>
                <a:gd name="T0" fmla="*/ 27 w 27"/>
                <a:gd name="T1" fmla="*/ 10 h 32"/>
                <a:gd name="T2" fmla="*/ 25 w 27"/>
                <a:gd name="T3" fmla="*/ 22 h 32"/>
                <a:gd name="T4" fmla="*/ 23 w 27"/>
                <a:gd name="T5" fmla="*/ 32 h 32"/>
                <a:gd name="T6" fmla="*/ 19 w 27"/>
                <a:gd name="T7" fmla="*/ 32 h 32"/>
                <a:gd name="T8" fmla="*/ 15 w 27"/>
                <a:gd name="T9" fmla="*/ 32 h 32"/>
                <a:gd name="T10" fmla="*/ 13 w 27"/>
                <a:gd name="T11" fmla="*/ 23 h 32"/>
                <a:gd name="T12" fmla="*/ 13 w 27"/>
                <a:gd name="T13" fmla="*/ 13 h 32"/>
                <a:gd name="T14" fmla="*/ 7 w 27"/>
                <a:gd name="T15" fmla="*/ 13 h 32"/>
                <a:gd name="T16" fmla="*/ 6 w 27"/>
                <a:gd name="T17" fmla="*/ 12 h 32"/>
                <a:gd name="T18" fmla="*/ 3 w 27"/>
                <a:gd name="T19" fmla="*/ 10 h 32"/>
                <a:gd name="T20" fmla="*/ 0 w 27"/>
                <a:gd name="T21" fmla="*/ 7 h 32"/>
                <a:gd name="T22" fmla="*/ 2 w 27"/>
                <a:gd name="T23" fmla="*/ 6 h 32"/>
                <a:gd name="T24" fmla="*/ 2 w 27"/>
                <a:gd name="T25" fmla="*/ 3 h 32"/>
                <a:gd name="T26" fmla="*/ 5 w 27"/>
                <a:gd name="T27" fmla="*/ 2 h 32"/>
                <a:gd name="T28" fmla="*/ 9 w 27"/>
                <a:gd name="T29" fmla="*/ 0 h 32"/>
                <a:gd name="T30" fmla="*/ 12 w 27"/>
                <a:gd name="T31" fmla="*/ 4 h 32"/>
                <a:gd name="T32" fmla="*/ 16 w 27"/>
                <a:gd name="T33" fmla="*/ 7 h 32"/>
                <a:gd name="T34" fmla="*/ 20 w 27"/>
                <a:gd name="T35" fmla="*/ 9 h 32"/>
                <a:gd name="T36" fmla="*/ 27 w 27"/>
                <a:gd name="T37" fmla="*/ 1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32"/>
                <a:gd name="T59" fmla="*/ 27 w 27"/>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32">
                  <a:moveTo>
                    <a:pt x="27" y="10"/>
                  </a:moveTo>
                  <a:lnTo>
                    <a:pt x="25" y="22"/>
                  </a:lnTo>
                  <a:lnTo>
                    <a:pt x="23" y="32"/>
                  </a:lnTo>
                  <a:lnTo>
                    <a:pt x="19" y="32"/>
                  </a:lnTo>
                  <a:lnTo>
                    <a:pt x="15" y="32"/>
                  </a:lnTo>
                  <a:lnTo>
                    <a:pt x="13" y="23"/>
                  </a:lnTo>
                  <a:lnTo>
                    <a:pt x="13" y="13"/>
                  </a:lnTo>
                  <a:lnTo>
                    <a:pt x="7" y="13"/>
                  </a:lnTo>
                  <a:lnTo>
                    <a:pt x="6" y="12"/>
                  </a:lnTo>
                  <a:lnTo>
                    <a:pt x="3" y="10"/>
                  </a:lnTo>
                  <a:lnTo>
                    <a:pt x="0" y="7"/>
                  </a:lnTo>
                  <a:lnTo>
                    <a:pt x="2" y="6"/>
                  </a:lnTo>
                  <a:lnTo>
                    <a:pt x="2" y="3"/>
                  </a:lnTo>
                  <a:lnTo>
                    <a:pt x="5" y="2"/>
                  </a:lnTo>
                  <a:lnTo>
                    <a:pt x="9" y="0"/>
                  </a:lnTo>
                  <a:lnTo>
                    <a:pt x="12" y="4"/>
                  </a:lnTo>
                  <a:lnTo>
                    <a:pt x="16" y="7"/>
                  </a:lnTo>
                  <a:lnTo>
                    <a:pt x="20" y="9"/>
                  </a:lnTo>
                  <a:lnTo>
                    <a:pt x="27" y="1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8" name="Freeform 478"/>
            <p:cNvSpPr>
              <a:spLocks/>
            </p:cNvSpPr>
            <p:nvPr/>
          </p:nvSpPr>
          <p:spPr bwMode="auto">
            <a:xfrm>
              <a:off x="5202" y="2982"/>
              <a:ext cx="15" cy="40"/>
            </a:xfrm>
            <a:custGeom>
              <a:avLst/>
              <a:gdLst>
                <a:gd name="T0" fmla="*/ 8 w 15"/>
                <a:gd name="T1" fmla="*/ 0 h 40"/>
                <a:gd name="T2" fmla="*/ 13 w 15"/>
                <a:gd name="T3" fmla="*/ 2 h 40"/>
                <a:gd name="T4" fmla="*/ 15 w 15"/>
                <a:gd name="T5" fmla="*/ 2 h 40"/>
                <a:gd name="T6" fmla="*/ 15 w 15"/>
                <a:gd name="T7" fmla="*/ 22 h 40"/>
                <a:gd name="T8" fmla="*/ 13 w 15"/>
                <a:gd name="T9" fmla="*/ 39 h 40"/>
                <a:gd name="T10" fmla="*/ 11 w 15"/>
                <a:gd name="T11" fmla="*/ 39 h 40"/>
                <a:gd name="T12" fmla="*/ 10 w 15"/>
                <a:gd name="T13" fmla="*/ 40 h 40"/>
                <a:gd name="T14" fmla="*/ 5 w 15"/>
                <a:gd name="T15" fmla="*/ 36 h 40"/>
                <a:gd name="T16" fmla="*/ 1 w 15"/>
                <a:gd name="T17" fmla="*/ 33 h 40"/>
                <a:gd name="T18" fmla="*/ 0 w 15"/>
                <a:gd name="T19" fmla="*/ 23 h 40"/>
                <a:gd name="T20" fmla="*/ 1 w 15"/>
                <a:gd name="T21" fmla="*/ 14 h 40"/>
                <a:gd name="T22" fmla="*/ 4 w 15"/>
                <a:gd name="T23" fmla="*/ 7 h 40"/>
                <a:gd name="T24" fmla="*/ 8 w 15"/>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40"/>
                <a:gd name="T41" fmla="*/ 15 w 15"/>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40">
                  <a:moveTo>
                    <a:pt x="8" y="0"/>
                  </a:moveTo>
                  <a:lnTo>
                    <a:pt x="13" y="2"/>
                  </a:lnTo>
                  <a:lnTo>
                    <a:pt x="15" y="2"/>
                  </a:lnTo>
                  <a:lnTo>
                    <a:pt x="15" y="22"/>
                  </a:lnTo>
                  <a:lnTo>
                    <a:pt x="13" y="39"/>
                  </a:lnTo>
                  <a:lnTo>
                    <a:pt x="11" y="39"/>
                  </a:lnTo>
                  <a:lnTo>
                    <a:pt x="10" y="40"/>
                  </a:lnTo>
                  <a:lnTo>
                    <a:pt x="5" y="36"/>
                  </a:lnTo>
                  <a:lnTo>
                    <a:pt x="1" y="33"/>
                  </a:lnTo>
                  <a:lnTo>
                    <a:pt x="0" y="23"/>
                  </a:lnTo>
                  <a:lnTo>
                    <a:pt x="1" y="14"/>
                  </a:lnTo>
                  <a:lnTo>
                    <a:pt x="4" y="7"/>
                  </a:lnTo>
                  <a:lnTo>
                    <a:pt x="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9" name="Freeform 479"/>
            <p:cNvSpPr>
              <a:spLocks/>
            </p:cNvSpPr>
            <p:nvPr/>
          </p:nvSpPr>
          <p:spPr bwMode="auto">
            <a:xfrm>
              <a:off x="2955" y="3005"/>
              <a:ext cx="111" cy="41"/>
            </a:xfrm>
            <a:custGeom>
              <a:avLst/>
              <a:gdLst>
                <a:gd name="T0" fmla="*/ 68 w 111"/>
                <a:gd name="T1" fmla="*/ 36 h 41"/>
                <a:gd name="T2" fmla="*/ 67 w 111"/>
                <a:gd name="T3" fmla="*/ 31 h 41"/>
                <a:gd name="T4" fmla="*/ 65 w 111"/>
                <a:gd name="T5" fmla="*/ 26 h 41"/>
                <a:gd name="T6" fmla="*/ 45 w 111"/>
                <a:gd name="T7" fmla="*/ 19 h 41"/>
                <a:gd name="T8" fmla="*/ 27 w 111"/>
                <a:gd name="T9" fmla="*/ 10 h 41"/>
                <a:gd name="T10" fmla="*/ 12 w 111"/>
                <a:gd name="T11" fmla="*/ 14 h 41"/>
                <a:gd name="T12" fmla="*/ 0 w 111"/>
                <a:gd name="T13" fmla="*/ 19 h 41"/>
                <a:gd name="T14" fmla="*/ 1 w 111"/>
                <a:gd name="T15" fmla="*/ 17 h 41"/>
                <a:gd name="T16" fmla="*/ 2 w 111"/>
                <a:gd name="T17" fmla="*/ 16 h 41"/>
                <a:gd name="T18" fmla="*/ 7 w 111"/>
                <a:gd name="T19" fmla="*/ 9 h 41"/>
                <a:gd name="T20" fmla="*/ 12 w 111"/>
                <a:gd name="T21" fmla="*/ 4 h 41"/>
                <a:gd name="T22" fmla="*/ 18 w 111"/>
                <a:gd name="T23" fmla="*/ 1 h 41"/>
                <a:gd name="T24" fmla="*/ 25 w 111"/>
                <a:gd name="T25" fmla="*/ 0 h 41"/>
                <a:gd name="T26" fmla="*/ 32 w 111"/>
                <a:gd name="T27" fmla="*/ 1 h 41"/>
                <a:gd name="T28" fmla="*/ 41 w 111"/>
                <a:gd name="T29" fmla="*/ 3 h 41"/>
                <a:gd name="T30" fmla="*/ 49 w 111"/>
                <a:gd name="T31" fmla="*/ 6 h 41"/>
                <a:gd name="T32" fmla="*/ 57 w 111"/>
                <a:gd name="T33" fmla="*/ 9 h 41"/>
                <a:gd name="T34" fmla="*/ 89 w 111"/>
                <a:gd name="T35" fmla="*/ 27 h 41"/>
                <a:gd name="T36" fmla="*/ 111 w 111"/>
                <a:gd name="T37" fmla="*/ 39 h 41"/>
                <a:gd name="T38" fmla="*/ 111 w 111"/>
                <a:gd name="T39" fmla="*/ 40 h 41"/>
                <a:gd name="T40" fmla="*/ 111 w 111"/>
                <a:gd name="T41" fmla="*/ 41 h 41"/>
                <a:gd name="T42" fmla="*/ 94 w 111"/>
                <a:gd name="T43" fmla="*/ 41 h 41"/>
                <a:gd name="T44" fmla="*/ 75 w 111"/>
                <a:gd name="T45" fmla="*/ 41 h 41"/>
                <a:gd name="T46" fmla="*/ 77 w 111"/>
                <a:gd name="T47" fmla="*/ 39 h 41"/>
                <a:gd name="T48" fmla="*/ 77 w 111"/>
                <a:gd name="T49" fmla="*/ 36 h 41"/>
                <a:gd name="T50" fmla="*/ 72 w 111"/>
                <a:gd name="T51" fmla="*/ 36 h 41"/>
                <a:gd name="T52" fmla="*/ 68 w 111"/>
                <a:gd name="T53" fmla="*/ 36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
                <a:gd name="T82" fmla="*/ 0 h 41"/>
                <a:gd name="T83" fmla="*/ 111 w 111"/>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 h="41">
                  <a:moveTo>
                    <a:pt x="68" y="36"/>
                  </a:moveTo>
                  <a:lnTo>
                    <a:pt x="67" y="31"/>
                  </a:lnTo>
                  <a:lnTo>
                    <a:pt x="65" y="26"/>
                  </a:lnTo>
                  <a:lnTo>
                    <a:pt x="45" y="19"/>
                  </a:lnTo>
                  <a:lnTo>
                    <a:pt x="27" y="10"/>
                  </a:lnTo>
                  <a:lnTo>
                    <a:pt x="12" y="14"/>
                  </a:lnTo>
                  <a:lnTo>
                    <a:pt x="0" y="19"/>
                  </a:lnTo>
                  <a:lnTo>
                    <a:pt x="1" y="17"/>
                  </a:lnTo>
                  <a:lnTo>
                    <a:pt x="2" y="16"/>
                  </a:lnTo>
                  <a:lnTo>
                    <a:pt x="7" y="9"/>
                  </a:lnTo>
                  <a:lnTo>
                    <a:pt x="12" y="4"/>
                  </a:lnTo>
                  <a:lnTo>
                    <a:pt x="18" y="1"/>
                  </a:lnTo>
                  <a:lnTo>
                    <a:pt x="25" y="0"/>
                  </a:lnTo>
                  <a:lnTo>
                    <a:pt x="32" y="1"/>
                  </a:lnTo>
                  <a:lnTo>
                    <a:pt x="41" y="3"/>
                  </a:lnTo>
                  <a:lnTo>
                    <a:pt x="49" y="6"/>
                  </a:lnTo>
                  <a:lnTo>
                    <a:pt x="57" y="9"/>
                  </a:lnTo>
                  <a:lnTo>
                    <a:pt x="89" y="27"/>
                  </a:lnTo>
                  <a:lnTo>
                    <a:pt x="111" y="39"/>
                  </a:lnTo>
                  <a:lnTo>
                    <a:pt x="111" y="40"/>
                  </a:lnTo>
                  <a:lnTo>
                    <a:pt x="111" y="41"/>
                  </a:lnTo>
                  <a:lnTo>
                    <a:pt x="94" y="41"/>
                  </a:lnTo>
                  <a:lnTo>
                    <a:pt x="75" y="41"/>
                  </a:lnTo>
                  <a:lnTo>
                    <a:pt x="77" y="39"/>
                  </a:lnTo>
                  <a:lnTo>
                    <a:pt x="77" y="36"/>
                  </a:lnTo>
                  <a:lnTo>
                    <a:pt x="72" y="36"/>
                  </a:lnTo>
                  <a:lnTo>
                    <a:pt x="68" y="36"/>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0" name="Freeform 480"/>
            <p:cNvSpPr>
              <a:spLocks/>
            </p:cNvSpPr>
            <p:nvPr/>
          </p:nvSpPr>
          <p:spPr bwMode="auto">
            <a:xfrm>
              <a:off x="3054" y="3048"/>
              <a:ext cx="72" cy="23"/>
            </a:xfrm>
            <a:custGeom>
              <a:avLst/>
              <a:gdLst>
                <a:gd name="T0" fmla="*/ 29 w 72"/>
                <a:gd name="T1" fmla="*/ 0 h 23"/>
                <a:gd name="T2" fmla="*/ 43 w 72"/>
                <a:gd name="T3" fmla="*/ 1 h 23"/>
                <a:gd name="T4" fmla="*/ 55 w 72"/>
                <a:gd name="T5" fmla="*/ 4 h 23"/>
                <a:gd name="T6" fmla="*/ 63 w 72"/>
                <a:gd name="T7" fmla="*/ 8 h 23"/>
                <a:gd name="T8" fmla="*/ 72 w 72"/>
                <a:gd name="T9" fmla="*/ 16 h 23"/>
                <a:gd name="T10" fmla="*/ 70 w 72"/>
                <a:gd name="T11" fmla="*/ 18 h 23"/>
                <a:gd name="T12" fmla="*/ 69 w 72"/>
                <a:gd name="T13" fmla="*/ 21 h 23"/>
                <a:gd name="T14" fmla="*/ 50 w 72"/>
                <a:gd name="T15" fmla="*/ 23 h 23"/>
                <a:gd name="T16" fmla="*/ 32 w 72"/>
                <a:gd name="T17" fmla="*/ 21 h 23"/>
                <a:gd name="T18" fmla="*/ 23 w 72"/>
                <a:gd name="T19" fmla="*/ 21 h 23"/>
                <a:gd name="T20" fmla="*/ 16 w 72"/>
                <a:gd name="T21" fmla="*/ 20 h 23"/>
                <a:gd name="T22" fmla="*/ 8 w 72"/>
                <a:gd name="T23" fmla="*/ 17 h 23"/>
                <a:gd name="T24" fmla="*/ 0 w 72"/>
                <a:gd name="T25" fmla="*/ 14 h 23"/>
                <a:gd name="T26" fmla="*/ 0 w 72"/>
                <a:gd name="T27" fmla="*/ 13 h 23"/>
                <a:gd name="T28" fmla="*/ 0 w 72"/>
                <a:gd name="T29" fmla="*/ 13 h 23"/>
                <a:gd name="T30" fmla="*/ 8 w 72"/>
                <a:gd name="T31" fmla="*/ 10 h 23"/>
                <a:gd name="T32" fmla="*/ 16 w 72"/>
                <a:gd name="T33" fmla="*/ 7 h 23"/>
                <a:gd name="T34" fmla="*/ 23 w 72"/>
                <a:gd name="T35" fmla="*/ 4 h 23"/>
                <a:gd name="T36" fmla="*/ 29 w 72"/>
                <a:gd name="T37" fmla="*/ 0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3"/>
                <a:gd name="T59" fmla="*/ 72 w 72"/>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3">
                  <a:moveTo>
                    <a:pt x="29" y="0"/>
                  </a:moveTo>
                  <a:lnTo>
                    <a:pt x="43" y="1"/>
                  </a:lnTo>
                  <a:lnTo>
                    <a:pt x="55" y="4"/>
                  </a:lnTo>
                  <a:lnTo>
                    <a:pt x="63" y="8"/>
                  </a:lnTo>
                  <a:lnTo>
                    <a:pt x="72" y="16"/>
                  </a:lnTo>
                  <a:lnTo>
                    <a:pt x="70" y="18"/>
                  </a:lnTo>
                  <a:lnTo>
                    <a:pt x="69" y="21"/>
                  </a:lnTo>
                  <a:lnTo>
                    <a:pt x="50" y="23"/>
                  </a:lnTo>
                  <a:lnTo>
                    <a:pt x="32" y="21"/>
                  </a:lnTo>
                  <a:lnTo>
                    <a:pt x="23" y="21"/>
                  </a:lnTo>
                  <a:lnTo>
                    <a:pt x="16" y="20"/>
                  </a:lnTo>
                  <a:lnTo>
                    <a:pt x="8" y="17"/>
                  </a:lnTo>
                  <a:lnTo>
                    <a:pt x="0" y="14"/>
                  </a:lnTo>
                  <a:lnTo>
                    <a:pt x="0" y="13"/>
                  </a:lnTo>
                  <a:lnTo>
                    <a:pt x="8" y="10"/>
                  </a:lnTo>
                  <a:lnTo>
                    <a:pt x="16" y="7"/>
                  </a:lnTo>
                  <a:lnTo>
                    <a:pt x="23" y="4"/>
                  </a:lnTo>
                  <a:lnTo>
                    <a:pt x="2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1" name="Freeform 481"/>
            <p:cNvSpPr>
              <a:spLocks/>
            </p:cNvSpPr>
            <p:nvPr/>
          </p:nvSpPr>
          <p:spPr bwMode="auto">
            <a:xfrm>
              <a:off x="5080" y="3048"/>
              <a:ext cx="28" cy="24"/>
            </a:xfrm>
            <a:custGeom>
              <a:avLst/>
              <a:gdLst>
                <a:gd name="T0" fmla="*/ 18 w 28"/>
                <a:gd name="T1" fmla="*/ 0 h 24"/>
                <a:gd name="T2" fmla="*/ 23 w 28"/>
                <a:gd name="T3" fmla="*/ 3 h 24"/>
                <a:gd name="T4" fmla="*/ 25 w 28"/>
                <a:gd name="T5" fmla="*/ 6 h 24"/>
                <a:gd name="T6" fmla="*/ 26 w 28"/>
                <a:gd name="T7" fmla="*/ 7 h 24"/>
                <a:gd name="T8" fmla="*/ 28 w 28"/>
                <a:gd name="T9" fmla="*/ 13 h 24"/>
                <a:gd name="T10" fmla="*/ 28 w 28"/>
                <a:gd name="T11" fmla="*/ 13 h 24"/>
                <a:gd name="T12" fmla="*/ 28 w 28"/>
                <a:gd name="T13" fmla="*/ 14 h 24"/>
                <a:gd name="T14" fmla="*/ 23 w 28"/>
                <a:gd name="T15" fmla="*/ 17 h 24"/>
                <a:gd name="T16" fmla="*/ 19 w 28"/>
                <a:gd name="T17" fmla="*/ 20 h 24"/>
                <a:gd name="T18" fmla="*/ 15 w 28"/>
                <a:gd name="T19" fmla="*/ 23 h 24"/>
                <a:gd name="T20" fmla="*/ 8 w 28"/>
                <a:gd name="T21" fmla="*/ 24 h 24"/>
                <a:gd name="T22" fmla="*/ 5 w 28"/>
                <a:gd name="T23" fmla="*/ 23 h 24"/>
                <a:gd name="T24" fmla="*/ 3 w 28"/>
                <a:gd name="T25" fmla="*/ 21 h 24"/>
                <a:gd name="T26" fmla="*/ 2 w 28"/>
                <a:gd name="T27" fmla="*/ 18 h 24"/>
                <a:gd name="T28" fmla="*/ 0 w 28"/>
                <a:gd name="T29" fmla="*/ 17 h 24"/>
                <a:gd name="T30" fmla="*/ 3 w 28"/>
                <a:gd name="T31" fmla="*/ 11 h 24"/>
                <a:gd name="T32" fmla="*/ 8 w 28"/>
                <a:gd name="T33" fmla="*/ 7 h 24"/>
                <a:gd name="T34" fmla="*/ 12 w 28"/>
                <a:gd name="T35" fmla="*/ 4 h 24"/>
                <a:gd name="T36" fmla="*/ 18 w 28"/>
                <a:gd name="T37" fmla="*/ 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4"/>
                <a:gd name="T59" fmla="*/ 28 w 28"/>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4">
                  <a:moveTo>
                    <a:pt x="18" y="0"/>
                  </a:moveTo>
                  <a:lnTo>
                    <a:pt x="23" y="3"/>
                  </a:lnTo>
                  <a:lnTo>
                    <a:pt x="25" y="6"/>
                  </a:lnTo>
                  <a:lnTo>
                    <a:pt x="26" y="7"/>
                  </a:lnTo>
                  <a:lnTo>
                    <a:pt x="28" y="13"/>
                  </a:lnTo>
                  <a:lnTo>
                    <a:pt x="28" y="14"/>
                  </a:lnTo>
                  <a:lnTo>
                    <a:pt x="23" y="17"/>
                  </a:lnTo>
                  <a:lnTo>
                    <a:pt x="19" y="20"/>
                  </a:lnTo>
                  <a:lnTo>
                    <a:pt x="15" y="23"/>
                  </a:lnTo>
                  <a:lnTo>
                    <a:pt x="8" y="24"/>
                  </a:lnTo>
                  <a:lnTo>
                    <a:pt x="5" y="23"/>
                  </a:lnTo>
                  <a:lnTo>
                    <a:pt x="3" y="21"/>
                  </a:lnTo>
                  <a:lnTo>
                    <a:pt x="2" y="18"/>
                  </a:lnTo>
                  <a:lnTo>
                    <a:pt x="0" y="17"/>
                  </a:lnTo>
                  <a:lnTo>
                    <a:pt x="3" y="11"/>
                  </a:lnTo>
                  <a:lnTo>
                    <a:pt x="8" y="7"/>
                  </a:lnTo>
                  <a:lnTo>
                    <a:pt x="12" y="4"/>
                  </a:lnTo>
                  <a:lnTo>
                    <a:pt x="1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2" name="Freeform 482"/>
            <p:cNvSpPr>
              <a:spLocks/>
            </p:cNvSpPr>
            <p:nvPr/>
          </p:nvSpPr>
          <p:spPr bwMode="auto">
            <a:xfrm>
              <a:off x="5216" y="3069"/>
              <a:ext cx="26" cy="56"/>
            </a:xfrm>
            <a:custGeom>
              <a:avLst/>
              <a:gdLst>
                <a:gd name="T0" fmla="*/ 4 w 26"/>
                <a:gd name="T1" fmla="*/ 0 h 56"/>
                <a:gd name="T2" fmla="*/ 7 w 26"/>
                <a:gd name="T3" fmla="*/ 0 h 56"/>
                <a:gd name="T4" fmla="*/ 10 w 26"/>
                <a:gd name="T5" fmla="*/ 0 h 56"/>
                <a:gd name="T6" fmla="*/ 16 w 26"/>
                <a:gd name="T7" fmla="*/ 5 h 56"/>
                <a:gd name="T8" fmla="*/ 20 w 26"/>
                <a:gd name="T9" fmla="*/ 10 h 56"/>
                <a:gd name="T10" fmla="*/ 24 w 26"/>
                <a:gd name="T11" fmla="*/ 17 h 56"/>
                <a:gd name="T12" fmla="*/ 26 w 26"/>
                <a:gd name="T13" fmla="*/ 26 h 56"/>
                <a:gd name="T14" fmla="*/ 21 w 26"/>
                <a:gd name="T15" fmla="*/ 29 h 56"/>
                <a:gd name="T16" fmla="*/ 17 w 26"/>
                <a:gd name="T17" fmla="*/ 32 h 56"/>
                <a:gd name="T18" fmla="*/ 19 w 26"/>
                <a:gd name="T19" fmla="*/ 45 h 56"/>
                <a:gd name="T20" fmla="*/ 19 w 26"/>
                <a:gd name="T21" fmla="*/ 56 h 56"/>
                <a:gd name="T22" fmla="*/ 17 w 26"/>
                <a:gd name="T23" fmla="*/ 56 h 56"/>
                <a:gd name="T24" fmla="*/ 17 w 26"/>
                <a:gd name="T25" fmla="*/ 56 h 56"/>
                <a:gd name="T26" fmla="*/ 9 w 26"/>
                <a:gd name="T27" fmla="*/ 50 h 56"/>
                <a:gd name="T28" fmla="*/ 0 w 26"/>
                <a:gd name="T29" fmla="*/ 45 h 56"/>
                <a:gd name="T30" fmla="*/ 0 w 26"/>
                <a:gd name="T31" fmla="*/ 25 h 56"/>
                <a:gd name="T32" fmla="*/ 0 w 26"/>
                <a:gd name="T33" fmla="*/ 5 h 56"/>
                <a:gd name="T34" fmla="*/ 3 w 26"/>
                <a:gd name="T35" fmla="*/ 2 h 56"/>
                <a:gd name="T36" fmla="*/ 4 w 26"/>
                <a:gd name="T37" fmla="*/ 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56"/>
                <a:gd name="T59" fmla="*/ 26 w 2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56">
                  <a:moveTo>
                    <a:pt x="4" y="0"/>
                  </a:moveTo>
                  <a:lnTo>
                    <a:pt x="7" y="0"/>
                  </a:lnTo>
                  <a:lnTo>
                    <a:pt x="10" y="0"/>
                  </a:lnTo>
                  <a:lnTo>
                    <a:pt x="16" y="5"/>
                  </a:lnTo>
                  <a:lnTo>
                    <a:pt x="20" y="10"/>
                  </a:lnTo>
                  <a:lnTo>
                    <a:pt x="24" y="17"/>
                  </a:lnTo>
                  <a:lnTo>
                    <a:pt x="26" y="26"/>
                  </a:lnTo>
                  <a:lnTo>
                    <a:pt x="21" y="29"/>
                  </a:lnTo>
                  <a:lnTo>
                    <a:pt x="17" y="32"/>
                  </a:lnTo>
                  <a:lnTo>
                    <a:pt x="19" y="45"/>
                  </a:lnTo>
                  <a:lnTo>
                    <a:pt x="19" y="56"/>
                  </a:lnTo>
                  <a:lnTo>
                    <a:pt x="17" y="56"/>
                  </a:lnTo>
                  <a:lnTo>
                    <a:pt x="9" y="50"/>
                  </a:lnTo>
                  <a:lnTo>
                    <a:pt x="0" y="45"/>
                  </a:lnTo>
                  <a:lnTo>
                    <a:pt x="0" y="25"/>
                  </a:lnTo>
                  <a:lnTo>
                    <a:pt x="0" y="5"/>
                  </a:lnTo>
                  <a:lnTo>
                    <a:pt x="3" y="2"/>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3" name="Freeform 483"/>
            <p:cNvSpPr>
              <a:spLocks/>
            </p:cNvSpPr>
            <p:nvPr/>
          </p:nvSpPr>
          <p:spPr bwMode="auto">
            <a:xfrm>
              <a:off x="5115" y="3081"/>
              <a:ext cx="21" cy="27"/>
            </a:xfrm>
            <a:custGeom>
              <a:avLst/>
              <a:gdLst>
                <a:gd name="T0" fmla="*/ 14 w 21"/>
                <a:gd name="T1" fmla="*/ 0 h 27"/>
                <a:gd name="T2" fmla="*/ 17 w 21"/>
                <a:gd name="T3" fmla="*/ 4 h 27"/>
                <a:gd name="T4" fmla="*/ 21 w 21"/>
                <a:gd name="T5" fmla="*/ 8 h 27"/>
                <a:gd name="T6" fmla="*/ 18 w 21"/>
                <a:gd name="T7" fmla="*/ 10 h 27"/>
                <a:gd name="T8" fmla="*/ 15 w 21"/>
                <a:gd name="T9" fmla="*/ 11 h 27"/>
                <a:gd name="T10" fmla="*/ 13 w 21"/>
                <a:gd name="T11" fmla="*/ 8 h 27"/>
                <a:gd name="T12" fmla="*/ 11 w 21"/>
                <a:gd name="T13" fmla="*/ 8 h 27"/>
                <a:gd name="T14" fmla="*/ 8 w 21"/>
                <a:gd name="T15" fmla="*/ 11 h 27"/>
                <a:gd name="T16" fmla="*/ 7 w 21"/>
                <a:gd name="T17" fmla="*/ 14 h 27"/>
                <a:gd name="T18" fmla="*/ 8 w 21"/>
                <a:gd name="T19" fmla="*/ 18 h 27"/>
                <a:gd name="T20" fmla="*/ 8 w 21"/>
                <a:gd name="T21" fmla="*/ 21 h 27"/>
                <a:gd name="T22" fmla="*/ 8 w 21"/>
                <a:gd name="T23" fmla="*/ 23 h 27"/>
                <a:gd name="T24" fmla="*/ 7 w 21"/>
                <a:gd name="T25" fmla="*/ 27 h 27"/>
                <a:gd name="T26" fmla="*/ 4 w 21"/>
                <a:gd name="T27" fmla="*/ 23 h 27"/>
                <a:gd name="T28" fmla="*/ 0 w 21"/>
                <a:gd name="T29" fmla="*/ 20 h 27"/>
                <a:gd name="T30" fmla="*/ 5 w 21"/>
                <a:gd name="T31" fmla="*/ 13 h 27"/>
                <a:gd name="T32" fmla="*/ 11 w 21"/>
                <a:gd name="T33" fmla="*/ 1 h 27"/>
                <a:gd name="T34" fmla="*/ 13 w 21"/>
                <a:gd name="T35" fmla="*/ 1 h 27"/>
                <a:gd name="T36" fmla="*/ 14 w 21"/>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7"/>
                <a:gd name="T59" fmla="*/ 21 w 21"/>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7">
                  <a:moveTo>
                    <a:pt x="14" y="0"/>
                  </a:moveTo>
                  <a:lnTo>
                    <a:pt x="17" y="4"/>
                  </a:lnTo>
                  <a:lnTo>
                    <a:pt x="21" y="8"/>
                  </a:lnTo>
                  <a:lnTo>
                    <a:pt x="18" y="10"/>
                  </a:lnTo>
                  <a:lnTo>
                    <a:pt x="15" y="11"/>
                  </a:lnTo>
                  <a:lnTo>
                    <a:pt x="13" y="8"/>
                  </a:lnTo>
                  <a:lnTo>
                    <a:pt x="11" y="8"/>
                  </a:lnTo>
                  <a:lnTo>
                    <a:pt x="8" y="11"/>
                  </a:lnTo>
                  <a:lnTo>
                    <a:pt x="7" y="14"/>
                  </a:lnTo>
                  <a:lnTo>
                    <a:pt x="8" y="18"/>
                  </a:lnTo>
                  <a:lnTo>
                    <a:pt x="8" y="21"/>
                  </a:lnTo>
                  <a:lnTo>
                    <a:pt x="8" y="23"/>
                  </a:lnTo>
                  <a:lnTo>
                    <a:pt x="7" y="27"/>
                  </a:lnTo>
                  <a:lnTo>
                    <a:pt x="4" y="23"/>
                  </a:lnTo>
                  <a:lnTo>
                    <a:pt x="0" y="20"/>
                  </a:lnTo>
                  <a:lnTo>
                    <a:pt x="5" y="13"/>
                  </a:lnTo>
                  <a:lnTo>
                    <a:pt x="11" y="1"/>
                  </a:lnTo>
                  <a:lnTo>
                    <a:pt x="13" y="1"/>
                  </a:lnTo>
                  <a:lnTo>
                    <a:pt x="1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4" name="Freeform 484"/>
            <p:cNvSpPr>
              <a:spLocks/>
            </p:cNvSpPr>
            <p:nvPr/>
          </p:nvSpPr>
          <p:spPr bwMode="auto">
            <a:xfrm>
              <a:off x="5225" y="3122"/>
              <a:ext cx="7" cy="7"/>
            </a:xfrm>
            <a:custGeom>
              <a:avLst/>
              <a:gdLst>
                <a:gd name="T0" fmla="*/ 0 w 7"/>
                <a:gd name="T1" fmla="*/ 7 h 7"/>
                <a:gd name="T2" fmla="*/ 0 w 7"/>
                <a:gd name="T3" fmla="*/ 3 h 7"/>
                <a:gd name="T4" fmla="*/ 1 w 7"/>
                <a:gd name="T5" fmla="*/ 0 h 7"/>
                <a:gd name="T6" fmla="*/ 1 w 7"/>
                <a:gd name="T7" fmla="*/ 0 h 7"/>
                <a:gd name="T8" fmla="*/ 2 w 7"/>
                <a:gd name="T9" fmla="*/ 0 h 7"/>
                <a:gd name="T10" fmla="*/ 4 w 7"/>
                <a:gd name="T11" fmla="*/ 4 h 7"/>
                <a:gd name="T12" fmla="*/ 7 w 7"/>
                <a:gd name="T13" fmla="*/ 7 h 7"/>
                <a:gd name="T14" fmla="*/ 2 w 7"/>
                <a:gd name="T15" fmla="*/ 7 h 7"/>
                <a:gd name="T16" fmla="*/ 0 w 7"/>
                <a:gd name="T17" fmla="*/ 7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7"/>
                <a:gd name="T29" fmla="*/ 7 w 7"/>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7">
                  <a:moveTo>
                    <a:pt x="0" y="7"/>
                  </a:moveTo>
                  <a:lnTo>
                    <a:pt x="0" y="3"/>
                  </a:lnTo>
                  <a:lnTo>
                    <a:pt x="1" y="0"/>
                  </a:lnTo>
                  <a:lnTo>
                    <a:pt x="2" y="0"/>
                  </a:lnTo>
                  <a:lnTo>
                    <a:pt x="4" y="4"/>
                  </a:lnTo>
                  <a:lnTo>
                    <a:pt x="7" y="7"/>
                  </a:lnTo>
                  <a:lnTo>
                    <a:pt x="2" y="7"/>
                  </a:lnTo>
                  <a:lnTo>
                    <a:pt x="0" y="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5" name="Freeform 485"/>
            <p:cNvSpPr>
              <a:spLocks/>
            </p:cNvSpPr>
            <p:nvPr/>
          </p:nvSpPr>
          <p:spPr bwMode="auto">
            <a:xfrm>
              <a:off x="5242" y="3126"/>
              <a:ext cx="10" cy="9"/>
            </a:xfrm>
            <a:custGeom>
              <a:avLst/>
              <a:gdLst>
                <a:gd name="T0" fmla="*/ 0 w 10"/>
                <a:gd name="T1" fmla="*/ 0 h 9"/>
                <a:gd name="T2" fmla="*/ 4 w 10"/>
                <a:gd name="T3" fmla="*/ 0 h 9"/>
                <a:gd name="T4" fmla="*/ 8 w 10"/>
                <a:gd name="T5" fmla="*/ 0 h 9"/>
                <a:gd name="T6" fmla="*/ 8 w 10"/>
                <a:gd name="T7" fmla="*/ 2 h 9"/>
                <a:gd name="T8" fmla="*/ 8 w 10"/>
                <a:gd name="T9" fmla="*/ 3 h 9"/>
                <a:gd name="T10" fmla="*/ 10 w 10"/>
                <a:gd name="T11" fmla="*/ 6 h 9"/>
                <a:gd name="T12" fmla="*/ 10 w 10"/>
                <a:gd name="T13" fmla="*/ 9 h 9"/>
                <a:gd name="T14" fmla="*/ 7 w 10"/>
                <a:gd name="T15" fmla="*/ 8 h 9"/>
                <a:gd name="T16" fmla="*/ 4 w 10"/>
                <a:gd name="T17" fmla="*/ 6 h 9"/>
                <a:gd name="T18" fmla="*/ 1 w 10"/>
                <a:gd name="T19" fmla="*/ 5 h 9"/>
                <a:gd name="T20" fmla="*/ 0 w 10"/>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9"/>
                <a:gd name="T35" fmla="*/ 10 w 10"/>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9">
                  <a:moveTo>
                    <a:pt x="0" y="0"/>
                  </a:moveTo>
                  <a:lnTo>
                    <a:pt x="4" y="0"/>
                  </a:lnTo>
                  <a:lnTo>
                    <a:pt x="8" y="0"/>
                  </a:lnTo>
                  <a:lnTo>
                    <a:pt x="8" y="2"/>
                  </a:lnTo>
                  <a:lnTo>
                    <a:pt x="8" y="3"/>
                  </a:lnTo>
                  <a:lnTo>
                    <a:pt x="10" y="6"/>
                  </a:lnTo>
                  <a:lnTo>
                    <a:pt x="10" y="9"/>
                  </a:lnTo>
                  <a:lnTo>
                    <a:pt x="7" y="8"/>
                  </a:lnTo>
                  <a:lnTo>
                    <a:pt x="4" y="6"/>
                  </a:lnTo>
                  <a:lnTo>
                    <a:pt x="1"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6" name="Freeform 486"/>
            <p:cNvSpPr>
              <a:spLocks/>
            </p:cNvSpPr>
            <p:nvPr/>
          </p:nvSpPr>
          <p:spPr bwMode="auto">
            <a:xfrm>
              <a:off x="5229" y="3134"/>
              <a:ext cx="6" cy="14"/>
            </a:xfrm>
            <a:custGeom>
              <a:avLst/>
              <a:gdLst>
                <a:gd name="T0" fmla="*/ 0 w 6"/>
                <a:gd name="T1" fmla="*/ 0 h 14"/>
                <a:gd name="T2" fmla="*/ 3 w 6"/>
                <a:gd name="T3" fmla="*/ 2 h 14"/>
                <a:gd name="T4" fmla="*/ 4 w 6"/>
                <a:gd name="T5" fmla="*/ 5 h 14"/>
                <a:gd name="T6" fmla="*/ 6 w 6"/>
                <a:gd name="T7" fmla="*/ 8 h 14"/>
                <a:gd name="T8" fmla="*/ 6 w 6"/>
                <a:gd name="T9" fmla="*/ 14 h 14"/>
                <a:gd name="T10" fmla="*/ 4 w 6"/>
                <a:gd name="T11" fmla="*/ 14 h 14"/>
                <a:gd name="T12" fmla="*/ 3 w 6"/>
                <a:gd name="T13" fmla="*/ 12 h 14"/>
                <a:gd name="T14" fmla="*/ 1 w 6"/>
                <a:gd name="T15" fmla="*/ 7 h 14"/>
                <a:gd name="T16" fmla="*/ 0 w 6"/>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4"/>
                <a:gd name="T29" fmla="*/ 6 w 6"/>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4">
                  <a:moveTo>
                    <a:pt x="0" y="0"/>
                  </a:moveTo>
                  <a:lnTo>
                    <a:pt x="3" y="2"/>
                  </a:lnTo>
                  <a:lnTo>
                    <a:pt x="4" y="5"/>
                  </a:lnTo>
                  <a:lnTo>
                    <a:pt x="6" y="8"/>
                  </a:lnTo>
                  <a:lnTo>
                    <a:pt x="6" y="14"/>
                  </a:lnTo>
                  <a:lnTo>
                    <a:pt x="4" y="14"/>
                  </a:lnTo>
                  <a:lnTo>
                    <a:pt x="3" y="12"/>
                  </a:lnTo>
                  <a:lnTo>
                    <a:pt x="1" y="7"/>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7" name="Freeform 487"/>
            <p:cNvSpPr>
              <a:spLocks/>
            </p:cNvSpPr>
            <p:nvPr/>
          </p:nvSpPr>
          <p:spPr bwMode="auto">
            <a:xfrm>
              <a:off x="5257" y="3134"/>
              <a:ext cx="8" cy="7"/>
            </a:xfrm>
            <a:custGeom>
              <a:avLst/>
              <a:gdLst>
                <a:gd name="T0" fmla="*/ 3 w 8"/>
                <a:gd name="T1" fmla="*/ 0 h 7"/>
                <a:gd name="T2" fmla="*/ 6 w 8"/>
                <a:gd name="T3" fmla="*/ 1 h 7"/>
                <a:gd name="T4" fmla="*/ 8 w 8"/>
                <a:gd name="T5" fmla="*/ 4 h 7"/>
                <a:gd name="T6" fmla="*/ 8 w 8"/>
                <a:gd name="T7" fmla="*/ 5 h 7"/>
                <a:gd name="T8" fmla="*/ 6 w 8"/>
                <a:gd name="T9" fmla="*/ 7 h 7"/>
                <a:gd name="T10" fmla="*/ 3 w 8"/>
                <a:gd name="T11" fmla="*/ 7 h 7"/>
                <a:gd name="T12" fmla="*/ 0 w 8"/>
                <a:gd name="T13" fmla="*/ 7 h 7"/>
                <a:gd name="T14" fmla="*/ 0 w 8"/>
                <a:gd name="T15" fmla="*/ 5 h 7"/>
                <a:gd name="T16" fmla="*/ 0 w 8"/>
                <a:gd name="T17" fmla="*/ 2 h 7"/>
                <a:gd name="T18" fmla="*/ 2 w 8"/>
                <a:gd name="T19" fmla="*/ 2 h 7"/>
                <a:gd name="T20" fmla="*/ 3 w 8"/>
                <a:gd name="T21" fmla="*/ 2 h 7"/>
                <a:gd name="T22" fmla="*/ 3 w 8"/>
                <a:gd name="T23" fmla="*/ 1 h 7"/>
                <a:gd name="T24" fmla="*/ 3 w 8"/>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3" y="0"/>
                  </a:moveTo>
                  <a:lnTo>
                    <a:pt x="6" y="1"/>
                  </a:lnTo>
                  <a:lnTo>
                    <a:pt x="8" y="4"/>
                  </a:lnTo>
                  <a:lnTo>
                    <a:pt x="8" y="5"/>
                  </a:lnTo>
                  <a:lnTo>
                    <a:pt x="6" y="7"/>
                  </a:lnTo>
                  <a:lnTo>
                    <a:pt x="3" y="7"/>
                  </a:lnTo>
                  <a:lnTo>
                    <a:pt x="0" y="7"/>
                  </a:lnTo>
                  <a:lnTo>
                    <a:pt x="0" y="5"/>
                  </a:lnTo>
                  <a:lnTo>
                    <a:pt x="0" y="2"/>
                  </a:lnTo>
                  <a:lnTo>
                    <a:pt x="2" y="2"/>
                  </a:lnTo>
                  <a:lnTo>
                    <a:pt x="3" y="2"/>
                  </a:lnTo>
                  <a:lnTo>
                    <a:pt x="3" y="1"/>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8" name="Freeform 488"/>
            <p:cNvSpPr>
              <a:spLocks/>
            </p:cNvSpPr>
            <p:nvPr/>
          </p:nvSpPr>
          <p:spPr bwMode="auto">
            <a:xfrm>
              <a:off x="5256" y="3145"/>
              <a:ext cx="9" cy="6"/>
            </a:xfrm>
            <a:custGeom>
              <a:avLst/>
              <a:gdLst>
                <a:gd name="T0" fmla="*/ 4 w 9"/>
                <a:gd name="T1" fmla="*/ 0 h 6"/>
                <a:gd name="T2" fmla="*/ 7 w 9"/>
                <a:gd name="T3" fmla="*/ 3 h 6"/>
                <a:gd name="T4" fmla="*/ 9 w 9"/>
                <a:gd name="T5" fmla="*/ 6 h 6"/>
                <a:gd name="T6" fmla="*/ 6 w 9"/>
                <a:gd name="T7" fmla="*/ 6 h 6"/>
                <a:gd name="T8" fmla="*/ 3 w 9"/>
                <a:gd name="T9" fmla="*/ 6 h 6"/>
                <a:gd name="T10" fmla="*/ 1 w 9"/>
                <a:gd name="T11" fmla="*/ 4 h 6"/>
                <a:gd name="T12" fmla="*/ 0 w 9"/>
                <a:gd name="T13" fmla="*/ 3 h 6"/>
                <a:gd name="T14" fmla="*/ 1 w 9"/>
                <a:gd name="T15" fmla="*/ 3 h 6"/>
                <a:gd name="T16" fmla="*/ 3 w 9"/>
                <a:gd name="T17" fmla="*/ 3 h 6"/>
                <a:gd name="T18" fmla="*/ 4 w 9"/>
                <a:gd name="T19" fmla="*/ 1 h 6"/>
                <a:gd name="T20" fmla="*/ 4 w 9"/>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6"/>
                <a:gd name="T35" fmla="*/ 9 w 9"/>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6">
                  <a:moveTo>
                    <a:pt x="4" y="0"/>
                  </a:moveTo>
                  <a:lnTo>
                    <a:pt x="7" y="3"/>
                  </a:lnTo>
                  <a:lnTo>
                    <a:pt x="9" y="6"/>
                  </a:lnTo>
                  <a:lnTo>
                    <a:pt x="6" y="6"/>
                  </a:lnTo>
                  <a:lnTo>
                    <a:pt x="3" y="6"/>
                  </a:lnTo>
                  <a:lnTo>
                    <a:pt x="1" y="4"/>
                  </a:lnTo>
                  <a:lnTo>
                    <a:pt x="0" y="3"/>
                  </a:lnTo>
                  <a:lnTo>
                    <a:pt x="1" y="3"/>
                  </a:lnTo>
                  <a:lnTo>
                    <a:pt x="3" y="3"/>
                  </a:lnTo>
                  <a:lnTo>
                    <a:pt x="4" y="1"/>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9" name="Freeform 489"/>
            <p:cNvSpPr>
              <a:spLocks/>
            </p:cNvSpPr>
            <p:nvPr/>
          </p:nvSpPr>
          <p:spPr bwMode="auto">
            <a:xfrm>
              <a:off x="5273" y="3148"/>
              <a:ext cx="9" cy="4"/>
            </a:xfrm>
            <a:custGeom>
              <a:avLst/>
              <a:gdLst>
                <a:gd name="T0" fmla="*/ 0 w 9"/>
                <a:gd name="T1" fmla="*/ 0 h 4"/>
                <a:gd name="T2" fmla="*/ 4 w 9"/>
                <a:gd name="T3" fmla="*/ 1 h 4"/>
                <a:gd name="T4" fmla="*/ 9 w 9"/>
                <a:gd name="T5" fmla="*/ 3 h 4"/>
                <a:gd name="T6" fmla="*/ 9 w 9"/>
                <a:gd name="T7" fmla="*/ 4 h 4"/>
                <a:gd name="T8" fmla="*/ 9 w 9"/>
                <a:gd name="T9" fmla="*/ 4 h 4"/>
                <a:gd name="T10" fmla="*/ 6 w 9"/>
                <a:gd name="T11" fmla="*/ 4 h 4"/>
                <a:gd name="T12" fmla="*/ 4 w 9"/>
                <a:gd name="T13" fmla="*/ 4 h 4"/>
                <a:gd name="T14" fmla="*/ 2 w 9"/>
                <a:gd name="T15" fmla="*/ 3 h 4"/>
                <a:gd name="T16" fmla="*/ 0 w 9"/>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4"/>
                <a:gd name="T29" fmla="*/ 9 w 9"/>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4">
                  <a:moveTo>
                    <a:pt x="0" y="0"/>
                  </a:moveTo>
                  <a:lnTo>
                    <a:pt x="4" y="1"/>
                  </a:lnTo>
                  <a:lnTo>
                    <a:pt x="9" y="3"/>
                  </a:lnTo>
                  <a:lnTo>
                    <a:pt x="9" y="4"/>
                  </a:lnTo>
                  <a:lnTo>
                    <a:pt x="6" y="4"/>
                  </a:lnTo>
                  <a:lnTo>
                    <a:pt x="4" y="4"/>
                  </a:lnTo>
                  <a:lnTo>
                    <a:pt x="2" y="3"/>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0" name="Freeform 490"/>
            <p:cNvSpPr>
              <a:spLocks/>
            </p:cNvSpPr>
            <p:nvPr/>
          </p:nvSpPr>
          <p:spPr bwMode="auto">
            <a:xfrm>
              <a:off x="5245" y="3155"/>
              <a:ext cx="8" cy="14"/>
            </a:xfrm>
            <a:custGeom>
              <a:avLst/>
              <a:gdLst>
                <a:gd name="T0" fmla="*/ 1 w 8"/>
                <a:gd name="T1" fmla="*/ 0 h 14"/>
                <a:gd name="T2" fmla="*/ 4 w 8"/>
                <a:gd name="T3" fmla="*/ 4 h 14"/>
                <a:gd name="T4" fmla="*/ 7 w 8"/>
                <a:gd name="T5" fmla="*/ 7 h 14"/>
                <a:gd name="T6" fmla="*/ 8 w 8"/>
                <a:gd name="T7" fmla="*/ 10 h 14"/>
                <a:gd name="T8" fmla="*/ 8 w 8"/>
                <a:gd name="T9" fmla="*/ 14 h 14"/>
                <a:gd name="T10" fmla="*/ 8 w 8"/>
                <a:gd name="T11" fmla="*/ 14 h 14"/>
                <a:gd name="T12" fmla="*/ 7 w 8"/>
                <a:gd name="T13" fmla="*/ 14 h 14"/>
                <a:gd name="T14" fmla="*/ 2 w 8"/>
                <a:gd name="T15" fmla="*/ 13 h 14"/>
                <a:gd name="T16" fmla="*/ 0 w 8"/>
                <a:gd name="T17" fmla="*/ 13 h 14"/>
                <a:gd name="T18" fmla="*/ 0 w 8"/>
                <a:gd name="T19" fmla="*/ 7 h 14"/>
                <a:gd name="T20" fmla="*/ 1 w 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4"/>
                <a:gd name="T35" fmla="*/ 8 w 8"/>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4">
                  <a:moveTo>
                    <a:pt x="1" y="0"/>
                  </a:moveTo>
                  <a:lnTo>
                    <a:pt x="4" y="4"/>
                  </a:lnTo>
                  <a:lnTo>
                    <a:pt x="7" y="7"/>
                  </a:lnTo>
                  <a:lnTo>
                    <a:pt x="8" y="10"/>
                  </a:lnTo>
                  <a:lnTo>
                    <a:pt x="8" y="14"/>
                  </a:lnTo>
                  <a:lnTo>
                    <a:pt x="7" y="14"/>
                  </a:lnTo>
                  <a:lnTo>
                    <a:pt x="2" y="13"/>
                  </a:lnTo>
                  <a:lnTo>
                    <a:pt x="0" y="13"/>
                  </a:lnTo>
                  <a:lnTo>
                    <a:pt x="0" y="7"/>
                  </a:lnTo>
                  <a:lnTo>
                    <a:pt x="1"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1" name="Freeform 491"/>
            <p:cNvSpPr>
              <a:spLocks/>
            </p:cNvSpPr>
            <p:nvPr/>
          </p:nvSpPr>
          <p:spPr bwMode="auto">
            <a:xfrm>
              <a:off x="5269" y="3158"/>
              <a:ext cx="14" cy="7"/>
            </a:xfrm>
            <a:custGeom>
              <a:avLst/>
              <a:gdLst>
                <a:gd name="T0" fmla="*/ 8 w 14"/>
                <a:gd name="T1" fmla="*/ 0 h 7"/>
                <a:gd name="T2" fmla="*/ 11 w 14"/>
                <a:gd name="T3" fmla="*/ 1 h 7"/>
                <a:gd name="T4" fmla="*/ 13 w 14"/>
                <a:gd name="T5" fmla="*/ 3 h 7"/>
                <a:gd name="T6" fmla="*/ 13 w 14"/>
                <a:gd name="T7" fmla="*/ 3 h 7"/>
                <a:gd name="T8" fmla="*/ 14 w 14"/>
                <a:gd name="T9" fmla="*/ 7 h 7"/>
                <a:gd name="T10" fmla="*/ 10 w 14"/>
                <a:gd name="T11" fmla="*/ 7 h 7"/>
                <a:gd name="T12" fmla="*/ 4 w 14"/>
                <a:gd name="T13" fmla="*/ 7 h 7"/>
                <a:gd name="T14" fmla="*/ 3 w 14"/>
                <a:gd name="T15" fmla="*/ 4 h 7"/>
                <a:gd name="T16" fmla="*/ 0 w 14"/>
                <a:gd name="T17" fmla="*/ 3 h 7"/>
                <a:gd name="T18" fmla="*/ 4 w 14"/>
                <a:gd name="T19" fmla="*/ 1 h 7"/>
                <a:gd name="T20" fmla="*/ 8 w 14"/>
                <a:gd name="T21" fmla="*/ 0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7"/>
                <a:gd name="T35" fmla="*/ 14 w 14"/>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7">
                  <a:moveTo>
                    <a:pt x="8" y="0"/>
                  </a:moveTo>
                  <a:lnTo>
                    <a:pt x="11" y="1"/>
                  </a:lnTo>
                  <a:lnTo>
                    <a:pt x="13" y="3"/>
                  </a:lnTo>
                  <a:lnTo>
                    <a:pt x="14" y="7"/>
                  </a:lnTo>
                  <a:lnTo>
                    <a:pt x="10" y="7"/>
                  </a:lnTo>
                  <a:lnTo>
                    <a:pt x="4" y="7"/>
                  </a:lnTo>
                  <a:lnTo>
                    <a:pt x="3" y="4"/>
                  </a:lnTo>
                  <a:lnTo>
                    <a:pt x="0" y="3"/>
                  </a:lnTo>
                  <a:lnTo>
                    <a:pt x="4" y="1"/>
                  </a:lnTo>
                  <a:lnTo>
                    <a:pt x="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2" name="Freeform 492"/>
            <p:cNvSpPr>
              <a:spLocks/>
            </p:cNvSpPr>
            <p:nvPr/>
          </p:nvSpPr>
          <p:spPr bwMode="auto">
            <a:xfrm>
              <a:off x="5253" y="3172"/>
              <a:ext cx="9" cy="16"/>
            </a:xfrm>
            <a:custGeom>
              <a:avLst/>
              <a:gdLst>
                <a:gd name="T0" fmla="*/ 6 w 9"/>
                <a:gd name="T1" fmla="*/ 0 h 16"/>
                <a:gd name="T2" fmla="*/ 9 w 9"/>
                <a:gd name="T3" fmla="*/ 1 h 16"/>
                <a:gd name="T4" fmla="*/ 9 w 9"/>
                <a:gd name="T5" fmla="*/ 6 h 16"/>
                <a:gd name="T6" fmla="*/ 6 w 9"/>
                <a:gd name="T7" fmla="*/ 10 h 16"/>
                <a:gd name="T8" fmla="*/ 3 w 9"/>
                <a:gd name="T9" fmla="*/ 16 h 16"/>
                <a:gd name="T10" fmla="*/ 3 w 9"/>
                <a:gd name="T11" fmla="*/ 14 h 16"/>
                <a:gd name="T12" fmla="*/ 3 w 9"/>
                <a:gd name="T13" fmla="*/ 13 h 16"/>
                <a:gd name="T14" fmla="*/ 2 w 9"/>
                <a:gd name="T15" fmla="*/ 7 h 16"/>
                <a:gd name="T16" fmla="*/ 0 w 9"/>
                <a:gd name="T17" fmla="*/ 3 h 16"/>
                <a:gd name="T18" fmla="*/ 3 w 9"/>
                <a:gd name="T19" fmla="*/ 1 h 16"/>
                <a:gd name="T20" fmla="*/ 6 w 9"/>
                <a:gd name="T21" fmla="*/ 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16"/>
                <a:gd name="T35" fmla="*/ 9 w 9"/>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16">
                  <a:moveTo>
                    <a:pt x="6" y="0"/>
                  </a:moveTo>
                  <a:lnTo>
                    <a:pt x="9" y="1"/>
                  </a:lnTo>
                  <a:lnTo>
                    <a:pt x="9" y="6"/>
                  </a:lnTo>
                  <a:lnTo>
                    <a:pt x="6" y="10"/>
                  </a:lnTo>
                  <a:lnTo>
                    <a:pt x="3" y="16"/>
                  </a:lnTo>
                  <a:lnTo>
                    <a:pt x="3" y="14"/>
                  </a:lnTo>
                  <a:lnTo>
                    <a:pt x="3" y="13"/>
                  </a:lnTo>
                  <a:lnTo>
                    <a:pt x="2" y="7"/>
                  </a:lnTo>
                  <a:lnTo>
                    <a:pt x="0" y="3"/>
                  </a:lnTo>
                  <a:lnTo>
                    <a:pt x="3" y="1"/>
                  </a:lnTo>
                  <a:lnTo>
                    <a:pt x="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3" name="Freeform 493"/>
            <p:cNvSpPr>
              <a:spLocks/>
            </p:cNvSpPr>
            <p:nvPr/>
          </p:nvSpPr>
          <p:spPr bwMode="auto">
            <a:xfrm>
              <a:off x="4778" y="3181"/>
              <a:ext cx="24" cy="48"/>
            </a:xfrm>
            <a:custGeom>
              <a:avLst/>
              <a:gdLst>
                <a:gd name="T0" fmla="*/ 3 w 24"/>
                <a:gd name="T1" fmla="*/ 0 h 48"/>
                <a:gd name="T2" fmla="*/ 10 w 24"/>
                <a:gd name="T3" fmla="*/ 4 h 48"/>
                <a:gd name="T4" fmla="*/ 14 w 24"/>
                <a:gd name="T5" fmla="*/ 12 h 48"/>
                <a:gd name="T6" fmla="*/ 18 w 24"/>
                <a:gd name="T7" fmla="*/ 20 h 48"/>
                <a:gd name="T8" fmla="*/ 24 w 24"/>
                <a:gd name="T9" fmla="*/ 28 h 48"/>
                <a:gd name="T10" fmla="*/ 20 w 24"/>
                <a:gd name="T11" fmla="*/ 40 h 48"/>
                <a:gd name="T12" fmla="*/ 14 w 24"/>
                <a:gd name="T13" fmla="*/ 48 h 48"/>
                <a:gd name="T14" fmla="*/ 14 w 24"/>
                <a:gd name="T15" fmla="*/ 48 h 48"/>
                <a:gd name="T16" fmla="*/ 13 w 24"/>
                <a:gd name="T17" fmla="*/ 48 h 48"/>
                <a:gd name="T18" fmla="*/ 7 w 24"/>
                <a:gd name="T19" fmla="*/ 47 h 48"/>
                <a:gd name="T20" fmla="*/ 1 w 24"/>
                <a:gd name="T21" fmla="*/ 47 h 48"/>
                <a:gd name="T22" fmla="*/ 0 w 24"/>
                <a:gd name="T23" fmla="*/ 34 h 48"/>
                <a:gd name="T24" fmla="*/ 0 w 24"/>
                <a:gd name="T25" fmla="*/ 22 h 48"/>
                <a:gd name="T26" fmla="*/ 0 w 24"/>
                <a:gd name="T27" fmla="*/ 11 h 48"/>
                <a:gd name="T28" fmla="*/ 3 w 24"/>
                <a:gd name="T29" fmla="*/ 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48"/>
                <a:gd name="T47" fmla="*/ 24 w 24"/>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48">
                  <a:moveTo>
                    <a:pt x="3" y="0"/>
                  </a:moveTo>
                  <a:lnTo>
                    <a:pt x="10" y="4"/>
                  </a:lnTo>
                  <a:lnTo>
                    <a:pt x="14" y="12"/>
                  </a:lnTo>
                  <a:lnTo>
                    <a:pt x="18" y="20"/>
                  </a:lnTo>
                  <a:lnTo>
                    <a:pt x="24" y="28"/>
                  </a:lnTo>
                  <a:lnTo>
                    <a:pt x="20" y="40"/>
                  </a:lnTo>
                  <a:lnTo>
                    <a:pt x="14" y="48"/>
                  </a:lnTo>
                  <a:lnTo>
                    <a:pt x="13" y="48"/>
                  </a:lnTo>
                  <a:lnTo>
                    <a:pt x="7" y="47"/>
                  </a:lnTo>
                  <a:lnTo>
                    <a:pt x="1" y="47"/>
                  </a:lnTo>
                  <a:lnTo>
                    <a:pt x="0" y="34"/>
                  </a:lnTo>
                  <a:lnTo>
                    <a:pt x="0" y="22"/>
                  </a:lnTo>
                  <a:lnTo>
                    <a:pt x="0" y="11"/>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4" name="Freeform 494"/>
            <p:cNvSpPr>
              <a:spLocks/>
            </p:cNvSpPr>
            <p:nvPr/>
          </p:nvSpPr>
          <p:spPr bwMode="auto">
            <a:xfrm>
              <a:off x="5269" y="3182"/>
              <a:ext cx="27" cy="47"/>
            </a:xfrm>
            <a:custGeom>
              <a:avLst/>
              <a:gdLst>
                <a:gd name="T0" fmla="*/ 21 w 27"/>
                <a:gd name="T1" fmla="*/ 47 h 47"/>
                <a:gd name="T2" fmla="*/ 16 w 27"/>
                <a:gd name="T3" fmla="*/ 47 h 47"/>
                <a:gd name="T4" fmla="*/ 10 w 27"/>
                <a:gd name="T5" fmla="*/ 46 h 47"/>
                <a:gd name="T6" fmla="*/ 7 w 27"/>
                <a:gd name="T7" fmla="*/ 43 h 47"/>
                <a:gd name="T8" fmla="*/ 4 w 27"/>
                <a:gd name="T9" fmla="*/ 40 h 47"/>
                <a:gd name="T10" fmla="*/ 1 w 27"/>
                <a:gd name="T11" fmla="*/ 31 h 47"/>
                <a:gd name="T12" fmla="*/ 0 w 27"/>
                <a:gd name="T13" fmla="*/ 20 h 47"/>
                <a:gd name="T14" fmla="*/ 10 w 27"/>
                <a:gd name="T15" fmla="*/ 10 h 47"/>
                <a:gd name="T16" fmla="*/ 18 w 27"/>
                <a:gd name="T17" fmla="*/ 0 h 47"/>
                <a:gd name="T18" fmla="*/ 18 w 27"/>
                <a:gd name="T19" fmla="*/ 1 h 47"/>
                <a:gd name="T20" fmla="*/ 18 w 27"/>
                <a:gd name="T21" fmla="*/ 3 h 47"/>
                <a:gd name="T22" fmla="*/ 23 w 27"/>
                <a:gd name="T23" fmla="*/ 16 h 47"/>
                <a:gd name="T24" fmla="*/ 27 w 27"/>
                <a:gd name="T25" fmla="*/ 27 h 47"/>
                <a:gd name="T26" fmla="*/ 23 w 27"/>
                <a:gd name="T27" fmla="*/ 31 h 47"/>
                <a:gd name="T28" fmla="*/ 18 w 27"/>
                <a:gd name="T29" fmla="*/ 36 h 47"/>
                <a:gd name="T30" fmla="*/ 20 w 27"/>
                <a:gd name="T31" fmla="*/ 41 h 47"/>
                <a:gd name="T32" fmla="*/ 21 w 27"/>
                <a:gd name="T33" fmla="*/ 47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47"/>
                <a:gd name="T53" fmla="*/ 27 w 27"/>
                <a:gd name="T54" fmla="*/ 47 h 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47">
                  <a:moveTo>
                    <a:pt x="21" y="47"/>
                  </a:moveTo>
                  <a:lnTo>
                    <a:pt x="16" y="47"/>
                  </a:lnTo>
                  <a:lnTo>
                    <a:pt x="10" y="46"/>
                  </a:lnTo>
                  <a:lnTo>
                    <a:pt x="7" y="43"/>
                  </a:lnTo>
                  <a:lnTo>
                    <a:pt x="4" y="40"/>
                  </a:lnTo>
                  <a:lnTo>
                    <a:pt x="1" y="31"/>
                  </a:lnTo>
                  <a:lnTo>
                    <a:pt x="0" y="20"/>
                  </a:lnTo>
                  <a:lnTo>
                    <a:pt x="10" y="10"/>
                  </a:lnTo>
                  <a:lnTo>
                    <a:pt x="18" y="0"/>
                  </a:lnTo>
                  <a:lnTo>
                    <a:pt x="18" y="1"/>
                  </a:lnTo>
                  <a:lnTo>
                    <a:pt x="18" y="3"/>
                  </a:lnTo>
                  <a:lnTo>
                    <a:pt x="23" y="16"/>
                  </a:lnTo>
                  <a:lnTo>
                    <a:pt x="27" y="27"/>
                  </a:lnTo>
                  <a:lnTo>
                    <a:pt x="23" y="31"/>
                  </a:lnTo>
                  <a:lnTo>
                    <a:pt x="18" y="36"/>
                  </a:lnTo>
                  <a:lnTo>
                    <a:pt x="20" y="41"/>
                  </a:lnTo>
                  <a:lnTo>
                    <a:pt x="21" y="4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5" name="Freeform 495"/>
            <p:cNvSpPr>
              <a:spLocks/>
            </p:cNvSpPr>
            <p:nvPr/>
          </p:nvSpPr>
          <p:spPr bwMode="auto">
            <a:xfrm>
              <a:off x="5252" y="3195"/>
              <a:ext cx="14" cy="13"/>
            </a:xfrm>
            <a:custGeom>
              <a:avLst/>
              <a:gdLst>
                <a:gd name="T0" fmla="*/ 11 w 14"/>
                <a:gd name="T1" fmla="*/ 0 h 13"/>
                <a:gd name="T2" fmla="*/ 14 w 14"/>
                <a:gd name="T3" fmla="*/ 3 h 13"/>
                <a:gd name="T4" fmla="*/ 14 w 14"/>
                <a:gd name="T5" fmla="*/ 6 h 13"/>
                <a:gd name="T6" fmla="*/ 14 w 14"/>
                <a:gd name="T7" fmla="*/ 10 h 13"/>
                <a:gd name="T8" fmla="*/ 13 w 14"/>
                <a:gd name="T9" fmla="*/ 13 h 13"/>
                <a:gd name="T10" fmla="*/ 13 w 14"/>
                <a:gd name="T11" fmla="*/ 13 h 13"/>
                <a:gd name="T12" fmla="*/ 11 w 14"/>
                <a:gd name="T13" fmla="*/ 13 h 13"/>
                <a:gd name="T14" fmla="*/ 5 w 14"/>
                <a:gd name="T15" fmla="*/ 13 h 13"/>
                <a:gd name="T16" fmla="*/ 0 w 14"/>
                <a:gd name="T17" fmla="*/ 11 h 13"/>
                <a:gd name="T18" fmla="*/ 5 w 14"/>
                <a:gd name="T19" fmla="*/ 6 h 13"/>
                <a:gd name="T20" fmla="*/ 11 w 14"/>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3"/>
                <a:gd name="T35" fmla="*/ 14 w 14"/>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3">
                  <a:moveTo>
                    <a:pt x="11" y="0"/>
                  </a:moveTo>
                  <a:lnTo>
                    <a:pt x="14" y="3"/>
                  </a:lnTo>
                  <a:lnTo>
                    <a:pt x="14" y="6"/>
                  </a:lnTo>
                  <a:lnTo>
                    <a:pt x="14" y="10"/>
                  </a:lnTo>
                  <a:lnTo>
                    <a:pt x="13" y="13"/>
                  </a:lnTo>
                  <a:lnTo>
                    <a:pt x="11" y="13"/>
                  </a:lnTo>
                  <a:lnTo>
                    <a:pt x="5" y="13"/>
                  </a:lnTo>
                  <a:lnTo>
                    <a:pt x="0" y="11"/>
                  </a:lnTo>
                  <a:lnTo>
                    <a:pt x="5" y="6"/>
                  </a:lnTo>
                  <a:lnTo>
                    <a:pt x="11"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6" name="Freeform 496"/>
            <p:cNvSpPr>
              <a:spLocks/>
            </p:cNvSpPr>
            <p:nvPr/>
          </p:nvSpPr>
          <p:spPr bwMode="auto">
            <a:xfrm>
              <a:off x="5102" y="3218"/>
              <a:ext cx="114" cy="137"/>
            </a:xfrm>
            <a:custGeom>
              <a:avLst/>
              <a:gdLst>
                <a:gd name="T0" fmla="*/ 88 w 114"/>
                <a:gd name="T1" fmla="*/ 0 h 137"/>
                <a:gd name="T2" fmla="*/ 101 w 114"/>
                <a:gd name="T3" fmla="*/ 8 h 137"/>
                <a:gd name="T4" fmla="*/ 114 w 114"/>
                <a:gd name="T5" fmla="*/ 18 h 137"/>
                <a:gd name="T6" fmla="*/ 114 w 114"/>
                <a:gd name="T7" fmla="*/ 20 h 137"/>
                <a:gd name="T8" fmla="*/ 114 w 114"/>
                <a:gd name="T9" fmla="*/ 23 h 137"/>
                <a:gd name="T10" fmla="*/ 111 w 114"/>
                <a:gd name="T11" fmla="*/ 30 h 137"/>
                <a:gd name="T12" fmla="*/ 107 w 114"/>
                <a:gd name="T13" fmla="*/ 34 h 137"/>
                <a:gd name="T14" fmla="*/ 103 w 114"/>
                <a:gd name="T15" fmla="*/ 38 h 137"/>
                <a:gd name="T16" fmla="*/ 97 w 114"/>
                <a:gd name="T17" fmla="*/ 43 h 137"/>
                <a:gd name="T18" fmla="*/ 104 w 114"/>
                <a:gd name="T19" fmla="*/ 58 h 137"/>
                <a:gd name="T20" fmla="*/ 110 w 114"/>
                <a:gd name="T21" fmla="*/ 75 h 137"/>
                <a:gd name="T22" fmla="*/ 104 w 114"/>
                <a:gd name="T23" fmla="*/ 81 h 137"/>
                <a:gd name="T24" fmla="*/ 100 w 114"/>
                <a:gd name="T25" fmla="*/ 88 h 137"/>
                <a:gd name="T26" fmla="*/ 95 w 114"/>
                <a:gd name="T27" fmla="*/ 97 h 137"/>
                <a:gd name="T28" fmla="*/ 94 w 114"/>
                <a:gd name="T29" fmla="*/ 105 h 137"/>
                <a:gd name="T30" fmla="*/ 91 w 114"/>
                <a:gd name="T31" fmla="*/ 114 h 137"/>
                <a:gd name="T32" fmla="*/ 88 w 114"/>
                <a:gd name="T33" fmla="*/ 123 h 137"/>
                <a:gd name="T34" fmla="*/ 84 w 114"/>
                <a:gd name="T35" fmla="*/ 130 h 137"/>
                <a:gd name="T36" fmla="*/ 80 w 114"/>
                <a:gd name="T37" fmla="*/ 137 h 137"/>
                <a:gd name="T38" fmla="*/ 68 w 114"/>
                <a:gd name="T39" fmla="*/ 133 h 137"/>
                <a:gd name="T40" fmla="*/ 58 w 114"/>
                <a:gd name="T41" fmla="*/ 127 h 137"/>
                <a:gd name="T42" fmla="*/ 37 w 114"/>
                <a:gd name="T43" fmla="*/ 125 h 137"/>
                <a:gd name="T44" fmla="*/ 17 w 114"/>
                <a:gd name="T45" fmla="*/ 124 h 137"/>
                <a:gd name="T46" fmla="*/ 16 w 114"/>
                <a:gd name="T47" fmla="*/ 113 h 137"/>
                <a:gd name="T48" fmla="*/ 11 w 114"/>
                <a:gd name="T49" fmla="*/ 104 h 137"/>
                <a:gd name="T50" fmla="*/ 7 w 114"/>
                <a:gd name="T51" fmla="*/ 97 h 137"/>
                <a:gd name="T52" fmla="*/ 0 w 114"/>
                <a:gd name="T53" fmla="*/ 90 h 137"/>
                <a:gd name="T54" fmla="*/ 0 w 114"/>
                <a:gd name="T55" fmla="*/ 83 h 137"/>
                <a:gd name="T56" fmla="*/ 1 w 114"/>
                <a:gd name="T57" fmla="*/ 77 h 137"/>
                <a:gd name="T58" fmla="*/ 4 w 114"/>
                <a:gd name="T59" fmla="*/ 71 h 137"/>
                <a:gd name="T60" fmla="*/ 6 w 114"/>
                <a:gd name="T61" fmla="*/ 67 h 137"/>
                <a:gd name="T62" fmla="*/ 13 w 114"/>
                <a:gd name="T63" fmla="*/ 68 h 137"/>
                <a:gd name="T64" fmla="*/ 21 w 114"/>
                <a:gd name="T65" fmla="*/ 70 h 137"/>
                <a:gd name="T66" fmla="*/ 27 w 114"/>
                <a:gd name="T67" fmla="*/ 61 h 137"/>
                <a:gd name="T68" fmla="*/ 33 w 114"/>
                <a:gd name="T69" fmla="*/ 54 h 137"/>
                <a:gd name="T70" fmla="*/ 44 w 114"/>
                <a:gd name="T71" fmla="*/ 47 h 137"/>
                <a:gd name="T72" fmla="*/ 55 w 114"/>
                <a:gd name="T73" fmla="*/ 41 h 137"/>
                <a:gd name="T74" fmla="*/ 73 w 114"/>
                <a:gd name="T75" fmla="*/ 20 h 137"/>
                <a:gd name="T76" fmla="*/ 88 w 114"/>
                <a:gd name="T77" fmla="*/ 0 h 1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4"/>
                <a:gd name="T118" fmla="*/ 0 h 137"/>
                <a:gd name="T119" fmla="*/ 114 w 114"/>
                <a:gd name="T120" fmla="*/ 137 h 1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4" h="137">
                  <a:moveTo>
                    <a:pt x="88" y="0"/>
                  </a:moveTo>
                  <a:lnTo>
                    <a:pt x="101" y="8"/>
                  </a:lnTo>
                  <a:lnTo>
                    <a:pt x="114" y="18"/>
                  </a:lnTo>
                  <a:lnTo>
                    <a:pt x="114" y="20"/>
                  </a:lnTo>
                  <a:lnTo>
                    <a:pt x="114" y="23"/>
                  </a:lnTo>
                  <a:lnTo>
                    <a:pt x="111" y="30"/>
                  </a:lnTo>
                  <a:lnTo>
                    <a:pt x="107" y="34"/>
                  </a:lnTo>
                  <a:lnTo>
                    <a:pt x="103" y="38"/>
                  </a:lnTo>
                  <a:lnTo>
                    <a:pt x="97" y="43"/>
                  </a:lnTo>
                  <a:lnTo>
                    <a:pt x="104" y="58"/>
                  </a:lnTo>
                  <a:lnTo>
                    <a:pt x="110" y="75"/>
                  </a:lnTo>
                  <a:lnTo>
                    <a:pt x="104" y="81"/>
                  </a:lnTo>
                  <a:lnTo>
                    <a:pt x="100" y="88"/>
                  </a:lnTo>
                  <a:lnTo>
                    <a:pt x="95" y="97"/>
                  </a:lnTo>
                  <a:lnTo>
                    <a:pt x="94" y="105"/>
                  </a:lnTo>
                  <a:lnTo>
                    <a:pt x="91" y="114"/>
                  </a:lnTo>
                  <a:lnTo>
                    <a:pt x="88" y="123"/>
                  </a:lnTo>
                  <a:lnTo>
                    <a:pt x="84" y="130"/>
                  </a:lnTo>
                  <a:lnTo>
                    <a:pt x="80" y="137"/>
                  </a:lnTo>
                  <a:lnTo>
                    <a:pt x="68" y="133"/>
                  </a:lnTo>
                  <a:lnTo>
                    <a:pt x="58" y="127"/>
                  </a:lnTo>
                  <a:lnTo>
                    <a:pt x="37" y="125"/>
                  </a:lnTo>
                  <a:lnTo>
                    <a:pt x="17" y="124"/>
                  </a:lnTo>
                  <a:lnTo>
                    <a:pt x="16" y="113"/>
                  </a:lnTo>
                  <a:lnTo>
                    <a:pt x="11" y="104"/>
                  </a:lnTo>
                  <a:lnTo>
                    <a:pt x="7" y="97"/>
                  </a:lnTo>
                  <a:lnTo>
                    <a:pt x="0" y="90"/>
                  </a:lnTo>
                  <a:lnTo>
                    <a:pt x="0" y="83"/>
                  </a:lnTo>
                  <a:lnTo>
                    <a:pt x="1" y="77"/>
                  </a:lnTo>
                  <a:lnTo>
                    <a:pt x="4" y="71"/>
                  </a:lnTo>
                  <a:lnTo>
                    <a:pt x="6" y="67"/>
                  </a:lnTo>
                  <a:lnTo>
                    <a:pt x="13" y="68"/>
                  </a:lnTo>
                  <a:lnTo>
                    <a:pt x="21" y="70"/>
                  </a:lnTo>
                  <a:lnTo>
                    <a:pt x="27" y="61"/>
                  </a:lnTo>
                  <a:lnTo>
                    <a:pt x="33" y="54"/>
                  </a:lnTo>
                  <a:lnTo>
                    <a:pt x="44" y="47"/>
                  </a:lnTo>
                  <a:lnTo>
                    <a:pt x="55" y="41"/>
                  </a:lnTo>
                  <a:lnTo>
                    <a:pt x="73" y="20"/>
                  </a:lnTo>
                  <a:lnTo>
                    <a:pt x="8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7" name="Freeform 497"/>
            <p:cNvSpPr>
              <a:spLocks/>
            </p:cNvSpPr>
            <p:nvPr/>
          </p:nvSpPr>
          <p:spPr bwMode="auto">
            <a:xfrm>
              <a:off x="4945" y="3229"/>
              <a:ext cx="127" cy="150"/>
            </a:xfrm>
            <a:custGeom>
              <a:avLst/>
              <a:gdLst>
                <a:gd name="T0" fmla="*/ 3 w 127"/>
                <a:gd name="T1" fmla="*/ 0 h 150"/>
                <a:gd name="T2" fmla="*/ 17 w 127"/>
                <a:gd name="T3" fmla="*/ 4 h 150"/>
                <a:gd name="T4" fmla="*/ 33 w 127"/>
                <a:gd name="T5" fmla="*/ 9 h 150"/>
                <a:gd name="T6" fmla="*/ 37 w 127"/>
                <a:gd name="T7" fmla="*/ 17 h 150"/>
                <a:gd name="T8" fmla="*/ 43 w 127"/>
                <a:gd name="T9" fmla="*/ 26 h 150"/>
                <a:gd name="T10" fmla="*/ 50 w 127"/>
                <a:gd name="T11" fmla="*/ 32 h 150"/>
                <a:gd name="T12" fmla="*/ 57 w 127"/>
                <a:gd name="T13" fmla="*/ 37 h 150"/>
                <a:gd name="T14" fmla="*/ 65 w 127"/>
                <a:gd name="T15" fmla="*/ 43 h 150"/>
                <a:gd name="T16" fmla="*/ 74 w 127"/>
                <a:gd name="T17" fmla="*/ 47 h 150"/>
                <a:gd name="T18" fmla="*/ 81 w 127"/>
                <a:gd name="T19" fmla="*/ 53 h 150"/>
                <a:gd name="T20" fmla="*/ 88 w 127"/>
                <a:gd name="T21" fmla="*/ 60 h 150"/>
                <a:gd name="T22" fmla="*/ 100 w 127"/>
                <a:gd name="T23" fmla="*/ 80 h 150"/>
                <a:gd name="T24" fmla="*/ 108 w 127"/>
                <a:gd name="T25" fmla="*/ 103 h 150"/>
                <a:gd name="T26" fmla="*/ 115 w 127"/>
                <a:gd name="T27" fmla="*/ 107 h 150"/>
                <a:gd name="T28" fmla="*/ 124 w 127"/>
                <a:gd name="T29" fmla="*/ 112 h 150"/>
                <a:gd name="T30" fmla="*/ 125 w 127"/>
                <a:gd name="T31" fmla="*/ 120 h 150"/>
                <a:gd name="T32" fmla="*/ 127 w 127"/>
                <a:gd name="T33" fmla="*/ 130 h 150"/>
                <a:gd name="T34" fmla="*/ 125 w 127"/>
                <a:gd name="T35" fmla="*/ 142 h 150"/>
                <a:gd name="T36" fmla="*/ 124 w 127"/>
                <a:gd name="T37" fmla="*/ 150 h 150"/>
                <a:gd name="T38" fmla="*/ 114 w 127"/>
                <a:gd name="T39" fmla="*/ 150 h 150"/>
                <a:gd name="T40" fmla="*/ 105 w 127"/>
                <a:gd name="T41" fmla="*/ 150 h 150"/>
                <a:gd name="T42" fmla="*/ 97 w 127"/>
                <a:gd name="T43" fmla="*/ 139 h 150"/>
                <a:gd name="T44" fmla="*/ 87 w 127"/>
                <a:gd name="T45" fmla="*/ 127 h 150"/>
                <a:gd name="T46" fmla="*/ 78 w 127"/>
                <a:gd name="T47" fmla="*/ 117 h 150"/>
                <a:gd name="T48" fmla="*/ 70 w 127"/>
                <a:gd name="T49" fmla="*/ 106 h 150"/>
                <a:gd name="T50" fmla="*/ 63 w 127"/>
                <a:gd name="T51" fmla="*/ 93 h 150"/>
                <a:gd name="T52" fmla="*/ 58 w 127"/>
                <a:gd name="T53" fmla="*/ 80 h 150"/>
                <a:gd name="T54" fmla="*/ 54 w 127"/>
                <a:gd name="T55" fmla="*/ 66 h 150"/>
                <a:gd name="T56" fmla="*/ 47 w 127"/>
                <a:gd name="T57" fmla="*/ 53 h 150"/>
                <a:gd name="T58" fmla="*/ 43 w 127"/>
                <a:gd name="T59" fmla="*/ 46 h 150"/>
                <a:gd name="T60" fmla="*/ 37 w 127"/>
                <a:gd name="T61" fmla="*/ 40 h 150"/>
                <a:gd name="T62" fmla="*/ 30 w 127"/>
                <a:gd name="T63" fmla="*/ 36 h 150"/>
                <a:gd name="T64" fmla="*/ 24 w 127"/>
                <a:gd name="T65" fmla="*/ 30 h 150"/>
                <a:gd name="T66" fmla="*/ 17 w 127"/>
                <a:gd name="T67" fmla="*/ 26 h 150"/>
                <a:gd name="T68" fmla="*/ 10 w 127"/>
                <a:gd name="T69" fmla="*/ 20 h 150"/>
                <a:gd name="T70" fmla="*/ 4 w 127"/>
                <a:gd name="T71" fmla="*/ 14 h 150"/>
                <a:gd name="T72" fmla="*/ 0 w 127"/>
                <a:gd name="T73" fmla="*/ 7 h 150"/>
                <a:gd name="T74" fmla="*/ 1 w 127"/>
                <a:gd name="T75" fmla="*/ 3 h 150"/>
                <a:gd name="T76" fmla="*/ 3 w 127"/>
                <a:gd name="T77" fmla="*/ 0 h 1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50"/>
                <a:gd name="T119" fmla="*/ 127 w 127"/>
                <a:gd name="T120" fmla="*/ 150 h 1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50">
                  <a:moveTo>
                    <a:pt x="3" y="0"/>
                  </a:moveTo>
                  <a:lnTo>
                    <a:pt x="17" y="4"/>
                  </a:lnTo>
                  <a:lnTo>
                    <a:pt x="33" y="9"/>
                  </a:lnTo>
                  <a:lnTo>
                    <a:pt x="37" y="17"/>
                  </a:lnTo>
                  <a:lnTo>
                    <a:pt x="43" y="26"/>
                  </a:lnTo>
                  <a:lnTo>
                    <a:pt x="50" y="32"/>
                  </a:lnTo>
                  <a:lnTo>
                    <a:pt x="57" y="37"/>
                  </a:lnTo>
                  <a:lnTo>
                    <a:pt x="65" y="43"/>
                  </a:lnTo>
                  <a:lnTo>
                    <a:pt x="74" y="47"/>
                  </a:lnTo>
                  <a:lnTo>
                    <a:pt x="81" y="53"/>
                  </a:lnTo>
                  <a:lnTo>
                    <a:pt x="88" y="60"/>
                  </a:lnTo>
                  <a:lnTo>
                    <a:pt x="100" y="80"/>
                  </a:lnTo>
                  <a:lnTo>
                    <a:pt x="108" y="103"/>
                  </a:lnTo>
                  <a:lnTo>
                    <a:pt x="115" y="107"/>
                  </a:lnTo>
                  <a:lnTo>
                    <a:pt x="124" y="112"/>
                  </a:lnTo>
                  <a:lnTo>
                    <a:pt x="125" y="120"/>
                  </a:lnTo>
                  <a:lnTo>
                    <a:pt x="127" y="130"/>
                  </a:lnTo>
                  <a:lnTo>
                    <a:pt x="125" y="142"/>
                  </a:lnTo>
                  <a:lnTo>
                    <a:pt x="124" y="150"/>
                  </a:lnTo>
                  <a:lnTo>
                    <a:pt x="114" y="150"/>
                  </a:lnTo>
                  <a:lnTo>
                    <a:pt x="105" y="150"/>
                  </a:lnTo>
                  <a:lnTo>
                    <a:pt x="97" y="139"/>
                  </a:lnTo>
                  <a:lnTo>
                    <a:pt x="87" y="127"/>
                  </a:lnTo>
                  <a:lnTo>
                    <a:pt x="78" y="117"/>
                  </a:lnTo>
                  <a:lnTo>
                    <a:pt x="70" y="106"/>
                  </a:lnTo>
                  <a:lnTo>
                    <a:pt x="63" y="93"/>
                  </a:lnTo>
                  <a:lnTo>
                    <a:pt x="58" y="80"/>
                  </a:lnTo>
                  <a:lnTo>
                    <a:pt x="54" y="66"/>
                  </a:lnTo>
                  <a:lnTo>
                    <a:pt x="47" y="53"/>
                  </a:lnTo>
                  <a:lnTo>
                    <a:pt x="43" y="46"/>
                  </a:lnTo>
                  <a:lnTo>
                    <a:pt x="37" y="40"/>
                  </a:lnTo>
                  <a:lnTo>
                    <a:pt x="30" y="36"/>
                  </a:lnTo>
                  <a:lnTo>
                    <a:pt x="24" y="30"/>
                  </a:lnTo>
                  <a:lnTo>
                    <a:pt x="17" y="26"/>
                  </a:lnTo>
                  <a:lnTo>
                    <a:pt x="10" y="20"/>
                  </a:lnTo>
                  <a:lnTo>
                    <a:pt x="4" y="14"/>
                  </a:lnTo>
                  <a:lnTo>
                    <a:pt x="0" y="7"/>
                  </a:lnTo>
                  <a:lnTo>
                    <a:pt x="1" y="3"/>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8" name="Freeform 498"/>
            <p:cNvSpPr>
              <a:spLocks/>
            </p:cNvSpPr>
            <p:nvPr/>
          </p:nvSpPr>
          <p:spPr bwMode="auto">
            <a:xfrm>
              <a:off x="5317" y="3273"/>
              <a:ext cx="6" cy="6"/>
            </a:xfrm>
            <a:custGeom>
              <a:avLst/>
              <a:gdLst>
                <a:gd name="T0" fmla="*/ 3 w 6"/>
                <a:gd name="T1" fmla="*/ 0 h 6"/>
                <a:gd name="T2" fmla="*/ 5 w 6"/>
                <a:gd name="T3" fmla="*/ 0 h 6"/>
                <a:gd name="T4" fmla="*/ 6 w 6"/>
                <a:gd name="T5" fmla="*/ 0 h 6"/>
                <a:gd name="T6" fmla="*/ 6 w 6"/>
                <a:gd name="T7" fmla="*/ 3 h 6"/>
                <a:gd name="T8" fmla="*/ 5 w 6"/>
                <a:gd name="T9" fmla="*/ 5 h 6"/>
                <a:gd name="T10" fmla="*/ 5 w 6"/>
                <a:gd name="T11" fmla="*/ 5 h 6"/>
                <a:gd name="T12" fmla="*/ 0 w 6"/>
                <a:gd name="T13" fmla="*/ 6 h 6"/>
                <a:gd name="T14" fmla="*/ 2 w 6"/>
                <a:gd name="T15" fmla="*/ 3 h 6"/>
                <a:gd name="T16" fmla="*/ 3 w 6"/>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3" y="0"/>
                  </a:moveTo>
                  <a:lnTo>
                    <a:pt x="5" y="0"/>
                  </a:lnTo>
                  <a:lnTo>
                    <a:pt x="6" y="0"/>
                  </a:lnTo>
                  <a:lnTo>
                    <a:pt x="6" y="3"/>
                  </a:lnTo>
                  <a:lnTo>
                    <a:pt x="5" y="5"/>
                  </a:lnTo>
                  <a:lnTo>
                    <a:pt x="0" y="6"/>
                  </a:lnTo>
                  <a:lnTo>
                    <a:pt x="2" y="3"/>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9" name="Freeform 499"/>
            <p:cNvSpPr>
              <a:spLocks/>
            </p:cNvSpPr>
            <p:nvPr/>
          </p:nvSpPr>
          <p:spPr bwMode="auto">
            <a:xfrm>
              <a:off x="5312" y="3283"/>
              <a:ext cx="5" cy="29"/>
            </a:xfrm>
            <a:custGeom>
              <a:avLst/>
              <a:gdLst>
                <a:gd name="T0" fmla="*/ 0 w 5"/>
                <a:gd name="T1" fmla="*/ 0 h 29"/>
                <a:gd name="T2" fmla="*/ 3 w 5"/>
                <a:gd name="T3" fmla="*/ 0 h 29"/>
                <a:gd name="T4" fmla="*/ 4 w 5"/>
                <a:gd name="T5" fmla="*/ 0 h 29"/>
                <a:gd name="T6" fmla="*/ 5 w 5"/>
                <a:gd name="T7" fmla="*/ 15 h 29"/>
                <a:gd name="T8" fmla="*/ 5 w 5"/>
                <a:gd name="T9" fmla="*/ 29 h 29"/>
                <a:gd name="T10" fmla="*/ 4 w 5"/>
                <a:gd name="T11" fmla="*/ 29 h 29"/>
                <a:gd name="T12" fmla="*/ 3 w 5"/>
                <a:gd name="T13" fmla="*/ 29 h 29"/>
                <a:gd name="T14" fmla="*/ 0 w 5"/>
                <a:gd name="T15" fmla="*/ 15 h 29"/>
                <a:gd name="T16" fmla="*/ 0 w 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29"/>
                <a:gd name="T29" fmla="*/ 5 w 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29">
                  <a:moveTo>
                    <a:pt x="0" y="0"/>
                  </a:moveTo>
                  <a:lnTo>
                    <a:pt x="3" y="0"/>
                  </a:lnTo>
                  <a:lnTo>
                    <a:pt x="4" y="0"/>
                  </a:lnTo>
                  <a:lnTo>
                    <a:pt x="5" y="15"/>
                  </a:lnTo>
                  <a:lnTo>
                    <a:pt x="5" y="29"/>
                  </a:lnTo>
                  <a:lnTo>
                    <a:pt x="4" y="29"/>
                  </a:lnTo>
                  <a:lnTo>
                    <a:pt x="3" y="29"/>
                  </a:lnTo>
                  <a:lnTo>
                    <a:pt x="0" y="1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0" name="Freeform 500"/>
            <p:cNvSpPr>
              <a:spLocks/>
            </p:cNvSpPr>
            <p:nvPr/>
          </p:nvSpPr>
          <p:spPr bwMode="auto">
            <a:xfrm>
              <a:off x="5262" y="3286"/>
              <a:ext cx="21" cy="15"/>
            </a:xfrm>
            <a:custGeom>
              <a:avLst/>
              <a:gdLst>
                <a:gd name="T0" fmla="*/ 20 w 21"/>
                <a:gd name="T1" fmla="*/ 0 h 15"/>
                <a:gd name="T2" fmla="*/ 21 w 21"/>
                <a:gd name="T3" fmla="*/ 3 h 15"/>
                <a:gd name="T4" fmla="*/ 21 w 21"/>
                <a:gd name="T5" fmla="*/ 5 h 15"/>
                <a:gd name="T6" fmla="*/ 21 w 21"/>
                <a:gd name="T7" fmla="*/ 7 h 15"/>
                <a:gd name="T8" fmla="*/ 20 w 21"/>
                <a:gd name="T9" fmla="*/ 9 h 15"/>
                <a:gd name="T10" fmla="*/ 15 w 21"/>
                <a:gd name="T11" fmla="*/ 12 h 15"/>
                <a:gd name="T12" fmla="*/ 10 w 21"/>
                <a:gd name="T13" fmla="*/ 15 h 15"/>
                <a:gd name="T14" fmla="*/ 5 w 21"/>
                <a:gd name="T15" fmla="*/ 12 h 15"/>
                <a:gd name="T16" fmla="*/ 0 w 21"/>
                <a:gd name="T17" fmla="*/ 9 h 15"/>
                <a:gd name="T18" fmla="*/ 0 w 21"/>
                <a:gd name="T19" fmla="*/ 9 h 15"/>
                <a:gd name="T20" fmla="*/ 0 w 21"/>
                <a:gd name="T21" fmla="*/ 7 h 15"/>
                <a:gd name="T22" fmla="*/ 8 w 21"/>
                <a:gd name="T23" fmla="*/ 7 h 15"/>
                <a:gd name="T24" fmla="*/ 18 w 21"/>
                <a:gd name="T25" fmla="*/ 6 h 15"/>
                <a:gd name="T26" fmla="*/ 18 w 21"/>
                <a:gd name="T27" fmla="*/ 3 h 15"/>
                <a:gd name="T28" fmla="*/ 20 w 21"/>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15"/>
                <a:gd name="T47" fmla="*/ 21 w 21"/>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15">
                  <a:moveTo>
                    <a:pt x="20" y="0"/>
                  </a:moveTo>
                  <a:lnTo>
                    <a:pt x="21" y="3"/>
                  </a:lnTo>
                  <a:lnTo>
                    <a:pt x="21" y="5"/>
                  </a:lnTo>
                  <a:lnTo>
                    <a:pt x="21" y="7"/>
                  </a:lnTo>
                  <a:lnTo>
                    <a:pt x="20" y="9"/>
                  </a:lnTo>
                  <a:lnTo>
                    <a:pt x="15" y="12"/>
                  </a:lnTo>
                  <a:lnTo>
                    <a:pt x="10" y="15"/>
                  </a:lnTo>
                  <a:lnTo>
                    <a:pt x="5" y="12"/>
                  </a:lnTo>
                  <a:lnTo>
                    <a:pt x="0" y="9"/>
                  </a:lnTo>
                  <a:lnTo>
                    <a:pt x="0" y="7"/>
                  </a:lnTo>
                  <a:lnTo>
                    <a:pt x="8" y="7"/>
                  </a:lnTo>
                  <a:lnTo>
                    <a:pt x="18" y="6"/>
                  </a:lnTo>
                  <a:lnTo>
                    <a:pt x="18" y="3"/>
                  </a:lnTo>
                  <a:lnTo>
                    <a:pt x="2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1" name="Freeform 501"/>
            <p:cNvSpPr>
              <a:spLocks/>
            </p:cNvSpPr>
            <p:nvPr/>
          </p:nvSpPr>
          <p:spPr bwMode="auto">
            <a:xfrm>
              <a:off x="5232" y="3292"/>
              <a:ext cx="27" cy="9"/>
            </a:xfrm>
            <a:custGeom>
              <a:avLst/>
              <a:gdLst>
                <a:gd name="T0" fmla="*/ 15 w 27"/>
                <a:gd name="T1" fmla="*/ 0 h 9"/>
                <a:gd name="T2" fmla="*/ 21 w 27"/>
                <a:gd name="T3" fmla="*/ 1 h 9"/>
                <a:gd name="T4" fmla="*/ 27 w 27"/>
                <a:gd name="T5" fmla="*/ 1 h 9"/>
                <a:gd name="T6" fmla="*/ 27 w 27"/>
                <a:gd name="T7" fmla="*/ 3 h 9"/>
                <a:gd name="T8" fmla="*/ 27 w 27"/>
                <a:gd name="T9" fmla="*/ 3 h 9"/>
                <a:gd name="T10" fmla="*/ 18 w 27"/>
                <a:gd name="T11" fmla="*/ 4 h 9"/>
                <a:gd name="T12" fmla="*/ 11 w 27"/>
                <a:gd name="T13" fmla="*/ 7 h 9"/>
                <a:gd name="T14" fmla="*/ 8 w 27"/>
                <a:gd name="T15" fmla="*/ 9 h 9"/>
                <a:gd name="T16" fmla="*/ 5 w 27"/>
                <a:gd name="T17" fmla="*/ 9 h 9"/>
                <a:gd name="T18" fmla="*/ 3 w 27"/>
                <a:gd name="T19" fmla="*/ 7 h 9"/>
                <a:gd name="T20" fmla="*/ 0 w 27"/>
                <a:gd name="T21" fmla="*/ 6 h 9"/>
                <a:gd name="T22" fmla="*/ 0 w 27"/>
                <a:gd name="T23" fmla="*/ 4 h 9"/>
                <a:gd name="T24" fmla="*/ 1 w 27"/>
                <a:gd name="T25" fmla="*/ 1 h 9"/>
                <a:gd name="T26" fmla="*/ 8 w 27"/>
                <a:gd name="T27" fmla="*/ 1 h 9"/>
                <a:gd name="T28" fmla="*/ 15 w 27"/>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9"/>
                <a:gd name="T47" fmla="*/ 27 w 27"/>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9">
                  <a:moveTo>
                    <a:pt x="15" y="0"/>
                  </a:moveTo>
                  <a:lnTo>
                    <a:pt x="21" y="1"/>
                  </a:lnTo>
                  <a:lnTo>
                    <a:pt x="27" y="1"/>
                  </a:lnTo>
                  <a:lnTo>
                    <a:pt x="27" y="3"/>
                  </a:lnTo>
                  <a:lnTo>
                    <a:pt x="18" y="4"/>
                  </a:lnTo>
                  <a:lnTo>
                    <a:pt x="11" y="7"/>
                  </a:lnTo>
                  <a:lnTo>
                    <a:pt x="8" y="9"/>
                  </a:lnTo>
                  <a:lnTo>
                    <a:pt x="5" y="9"/>
                  </a:lnTo>
                  <a:lnTo>
                    <a:pt x="3" y="7"/>
                  </a:lnTo>
                  <a:lnTo>
                    <a:pt x="0" y="6"/>
                  </a:lnTo>
                  <a:lnTo>
                    <a:pt x="0" y="4"/>
                  </a:lnTo>
                  <a:lnTo>
                    <a:pt x="1" y="1"/>
                  </a:lnTo>
                  <a:lnTo>
                    <a:pt x="8" y="1"/>
                  </a:lnTo>
                  <a:lnTo>
                    <a:pt x="1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2" name="Freeform 502"/>
            <p:cNvSpPr>
              <a:spLocks/>
            </p:cNvSpPr>
            <p:nvPr/>
          </p:nvSpPr>
          <p:spPr bwMode="auto">
            <a:xfrm>
              <a:off x="5355" y="3308"/>
              <a:ext cx="211" cy="128"/>
            </a:xfrm>
            <a:custGeom>
              <a:avLst/>
              <a:gdLst>
                <a:gd name="T0" fmla="*/ 71 w 211"/>
                <a:gd name="T1" fmla="*/ 97 h 128"/>
                <a:gd name="T2" fmla="*/ 77 w 211"/>
                <a:gd name="T3" fmla="*/ 91 h 128"/>
                <a:gd name="T4" fmla="*/ 82 w 211"/>
                <a:gd name="T5" fmla="*/ 85 h 128"/>
                <a:gd name="T6" fmla="*/ 69 w 211"/>
                <a:gd name="T7" fmla="*/ 70 h 128"/>
                <a:gd name="T8" fmla="*/ 57 w 211"/>
                <a:gd name="T9" fmla="*/ 55 h 128"/>
                <a:gd name="T10" fmla="*/ 44 w 211"/>
                <a:gd name="T11" fmla="*/ 55 h 128"/>
                <a:gd name="T12" fmla="*/ 34 w 211"/>
                <a:gd name="T13" fmla="*/ 58 h 128"/>
                <a:gd name="T14" fmla="*/ 31 w 211"/>
                <a:gd name="T15" fmla="*/ 48 h 128"/>
                <a:gd name="T16" fmla="*/ 28 w 211"/>
                <a:gd name="T17" fmla="*/ 40 h 128"/>
                <a:gd name="T18" fmla="*/ 18 w 211"/>
                <a:gd name="T19" fmla="*/ 37 h 128"/>
                <a:gd name="T20" fmla="*/ 10 w 211"/>
                <a:gd name="T21" fmla="*/ 35 h 128"/>
                <a:gd name="T22" fmla="*/ 11 w 211"/>
                <a:gd name="T23" fmla="*/ 33 h 128"/>
                <a:gd name="T24" fmla="*/ 20 w 211"/>
                <a:gd name="T25" fmla="*/ 30 h 128"/>
                <a:gd name="T26" fmla="*/ 25 w 211"/>
                <a:gd name="T27" fmla="*/ 25 h 128"/>
                <a:gd name="T28" fmla="*/ 17 w 211"/>
                <a:gd name="T29" fmla="*/ 24 h 128"/>
                <a:gd name="T30" fmla="*/ 7 w 211"/>
                <a:gd name="T31" fmla="*/ 20 h 128"/>
                <a:gd name="T32" fmla="*/ 1 w 211"/>
                <a:gd name="T33" fmla="*/ 14 h 128"/>
                <a:gd name="T34" fmla="*/ 8 w 211"/>
                <a:gd name="T35" fmla="*/ 5 h 128"/>
                <a:gd name="T36" fmla="*/ 21 w 211"/>
                <a:gd name="T37" fmla="*/ 3 h 128"/>
                <a:gd name="T38" fmla="*/ 31 w 211"/>
                <a:gd name="T39" fmla="*/ 10 h 128"/>
                <a:gd name="T40" fmla="*/ 32 w 211"/>
                <a:gd name="T41" fmla="*/ 20 h 128"/>
                <a:gd name="T42" fmla="*/ 30 w 211"/>
                <a:gd name="T43" fmla="*/ 27 h 128"/>
                <a:gd name="T44" fmla="*/ 32 w 211"/>
                <a:gd name="T45" fmla="*/ 34 h 128"/>
                <a:gd name="T46" fmla="*/ 42 w 211"/>
                <a:gd name="T47" fmla="*/ 37 h 128"/>
                <a:gd name="T48" fmla="*/ 54 w 211"/>
                <a:gd name="T49" fmla="*/ 33 h 128"/>
                <a:gd name="T50" fmla="*/ 62 w 211"/>
                <a:gd name="T51" fmla="*/ 25 h 128"/>
                <a:gd name="T52" fmla="*/ 71 w 211"/>
                <a:gd name="T53" fmla="*/ 18 h 128"/>
                <a:gd name="T54" fmla="*/ 94 w 211"/>
                <a:gd name="T55" fmla="*/ 23 h 128"/>
                <a:gd name="T56" fmla="*/ 132 w 211"/>
                <a:gd name="T57" fmla="*/ 40 h 128"/>
                <a:gd name="T58" fmla="*/ 154 w 211"/>
                <a:gd name="T59" fmla="*/ 54 h 128"/>
                <a:gd name="T60" fmla="*/ 165 w 211"/>
                <a:gd name="T61" fmla="*/ 68 h 128"/>
                <a:gd name="T62" fmla="*/ 178 w 211"/>
                <a:gd name="T63" fmla="*/ 94 h 128"/>
                <a:gd name="T64" fmla="*/ 199 w 211"/>
                <a:gd name="T65" fmla="*/ 118 h 128"/>
                <a:gd name="T66" fmla="*/ 209 w 211"/>
                <a:gd name="T67" fmla="*/ 128 h 128"/>
                <a:gd name="T68" fmla="*/ 195 w 211"/>
                <a:gd name="T69" fmla="*/ 127 h 128"/>
                <a:gd name="T70" fmla="*/ 167 w 211"/>
                <a:gd name="T71" fmla="*/ 110 h 128"/>
                <a:gd name="T72" fmla="*/ 144 w 211"/>
                <a:gd name="T73" fmla="*/ 92 h 128"/>
                <a:gd name="T74" fmla="*/ 135 w 211"/>
                <a:gd name="T75" fmla="*/ 97 h 128"/>
                <a:gd name="T76" fmla="*/ 129 w 211"/>
                <a:gd name="T77" fmla="*/ 108 h 128"/>
                <a:gd name="T78" fmla="*/ 111 w 211"/>
                <a:gd name="T79" fmla="*/ 111 h 128"/>
                <a:gd name="T80" fmla="*/ 92 w 211"/>
                <a:gd name="T81" fmla="*/ 104 h 128"/>
                <a:gd name="T82" fmla="*/ 79 w 211"/>
                <a:gd name="T83" fmla="*/ 101 h 1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1"/>
                <a:gd name="T127" fmla="*/ 0 h 128"/>
                <a:gd name="T128" fmla="*/ 211 w 211"/>
                <a:gd name="T129" fmla="*/ 128 h 1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1" h="128">
                  <a:moveTo>
                    <a:pt x="69" y="101"/>
                  </a:moveTo>
                  <a:lnTo>
                    <a:pt x="71" y="97"/>
                  </a:lnTo>
                  <a:lnTo>
                    <a:pt x="71" y="91"/>
                  </a:lnTo>
                  <a:lnTo>
                    <a:pt x="77" y="91"/>
                  </a:lnTo>
                  <a:lnTo>
                    <a:pt x="82" y="91"/>
                  </a:lnTo>
                  <a:lnTo>
                    <a:pt x="82" y="85"/>
                  </a:lnTo>
                  <a:lnTo>
                    <a:pt x="82" y="80"/>
                  </a:lnTo>
                  <a:lnTo>
                    <a:pt x="69" y="70"/>
                  </a:lnTo>
                  <a:lnTo>
                    <a:pt x="61" y="58"/>
                  </a:lnTo>
                  <a:lnTo>
                    <a:pt x="57" y="55"/>
                  </a:lnTo>
                  <a:lnTo>
                    <a:pt x="51" y="54"/>
                  </a:lnTo>
                  <a:lnTo>
                    <a:pt x="44" y="55"/>
                  </a:lnTo>
                  <a:lnTo>
                    <a:pt x="37" y="60"/>
                  </a:lnTo>
                  <a:lnTo>
                    <a:pt x="34" y="58"/>
                  </a:lnTo>
                  <a:lnTo>
                    <a:pt x="31" y="55"/>
                  </a:lnTo>
                  <a:lnTo>
                    <a:pt x="31" y="48"/>
                  </a:lnTo>
                  <a:lnTo>
                    <a:pt x="30" y="44"/>
                  </a:lnTo>
                  <a:lnTo>
                    <a:pt x="28" y="40"/>
                  </a:lnTo>
                  <a:lnTo>
                    <a:pt x="22" y="35"/>
                  </a:lnTo>
                  <a:lnTo>
                    <a:pt x="18" y="37"/>
                  </a:lnTo>
                  <a:lnTo>
                    <a:pt x="14" y="37"/>
                  </a:lnTo>
                  <a:lnTo>
                    <a:pt x="10" y="35"/>
                  </a:lnTo>
                  <a:lnTo>
                    <a:pt x="7" y="31"/>
                  </a:lnTo>
                  <a:lnTo>
                    <a:pt x="11" y="33"/>
                  </a:lnTo>
                  <a:lnTo>
                    <a:pt x="14" y="35"/>
                  </a:lnTo>
                  <a:lnTo>
                    <a:pt x="20" y="30"/>
                  </a:lnTo>
                  <a:lnTo>
                    <a:pt x="25" y="27"/>
                  </a:lnTo>
                  <a:lnTo>
                    <a:pt x="25" y="25"/>
                  </a:lnTo>
                  <a:lnTo>
                    <a:pt x="17" y="24"/>
                  </a:lnTo>
                  <a:lnTo>
                    <a:pt x="10" y="21"/>
                  </a:lnTo>
                  <a:lnTo>
                    <a:pt x="7" y="20"/>
                  </a:lnTo>
                  <a:lnTo>
                    <a:pt x="4" y="17"/>
                  </a:lnTo>
                  <a:lnTo>
                    <a:pt x="1" y="14"/>
                  </a:lnTo>
                  <a:lnTo>
                    <a:pt x="0" y="10"/>
                  </a:lnTo>
                  <a:lnTo>
                    <a:pt x="8" y="5"/>
                  </a:lnTo>
                  <a:lnTo>
                    <a:pt x="15" y="0"/>
                  </a:lnTo>
                  <a:lnTo>
                    <a:pt x="21" y="3"/>
                  </a:lnTo>
                  <a:lnTo>
                    <a:pt x="27" y="5"/>
                  </a:lnTo>
                  <a:lnTo>
                    <a:pt x="31" y="10"/>
                  </a:lnTo>
                  <a:lnTo>
                    <a:pt x="35" y="15"/>
                  </a:lnTo>
                  <a:lnTo>
                    <a:pt x="32" y="20"/>
                  </a:lnTo>
                  <a:lnTo>
                    <a:pt x="30" y="24"/>
                  </a:lnTo>
                  <a:lnTo>
                    <a:pt x="30" y="27"/>
                  </a:lnTo>
                  <a:lnTo>
                    <a:pt x="31" y="31"/>
                  </a:lnTo>
                  <a:lnTo>
                    <a:pt x="32" y="34"/>
                  </a:lnTo>
                  <a:lnTo>
                    <a:pt x="35" y="35"/>
                  </a:lnTo>
                  <a:lnTo>
                    <a:pt x="42" y="37"/>
                  </a:lnTo>
                  <a:lnTo>
                    <a:pt x="48" y="35"/>
                  </a:lnTo>
                  <a:lnTo>
                    <a:pt x="54" y="33"/>
                  </a:lnTo>
                  <a:lnTo>
                    <a:pt x="58" y="30"/>
                  </a:lnTo>
                  <a:lnTo>
                    <a:pt x="62" y="25"/>
                  </a:lnTo>
                  <a:lnTo>
                    <a:pt x="67" y="21"/>
                  </a:lnTo>
                  <a:lnTo>
                    <a:pt x="71" y="18"/>
                  </a:lnTo>
                  <a:lnTo>
                    <a:pt x="77" y="17"/>
                  </a:lnTo>
                  <a:lnTo>
                    <a:pt x="94" y="23"/>
                  </a:lnTo>
                  <a:lnTo>
                    <a:pt x="114" y="31"/>
                  </a:lnTo>
                  <a:lnTo>
                    <a:pt x="132" y="40"/>
                  </a:lnTo>
                  <a:lnTo>
                    <a:pt x="148" y="48"/>
                  </a:lnTo>
                  <a:lnTo>
                    <a:pt x="154" y="54"/>
                  </a:lnTo>
                  <a:lnTo>
                    <a:pt x="159" y="61"/>
                  </a:lnTo>
                  <a:lnTo>
                    <a:pt x="165" y="68"/>
                  </a:lnTo>
                  <a:lnTo>
                    <a:pt x="169" y="77"/>
                  </a:lnTo>
                  <a:lnTo>
                    <a:pt x="178" y="94"/>
                  </a:lnTo>
                  <a:lnTo>
                    <a:pt x="188" y="108"/>
                  </a:lnTo>
                  <a:lnTo>
                    <a:pt x="199" y="118"/>
                  </a:lnTo>
                  <a:lnTo>
                    <a:pt x="211" y="128"/>
                  </a:lnTo>
                  <a:lnTo>
                    <a:pt x="209" y="128"/>
                  </a:lnTo>
                  <a:lnTo>
                    <a:pt x="195" y="127"/>
                  </a:lnTo>
                  <a:lnTo>
                    <a:pt x="181" y="127"/>
                  </a:lnTo>
                  <a:lnTo>
                    <a:pt x="167" y="110"/>
                  </a:lnTo>
                  <a:lnTo>
                    <a:pt x="151" y="92"/>
                  </a:lnTo>
                  <a:lnTo>
                    <a:pt x="144" y="92"/>
                  </a:lnTo>
                  <a:lnTo>
                    <a:pt x="138" y="94"/>
                  </a:lnTo>
                  <a:lnTo>
                    <a:pt x="135" y="97"/>
                  </a:lnTo>
                  <a:lnTo>
                    <a:pt x="129" y="98"/>
                  </a:lnTo>
                  <a:lnTo>
                    <a:pt x="129" y="108"/>
                  </a:lnTo>
                  <a:lnTo>
                    <a:pt x="127" y="114"/>
                  </a:lnTo>
                  <a:lnTo>
                    <a:pt x="111" y="111"/>
                  </a:lnTo>
                  <a:lnTo>
                    <a:pt x="98" y="107"/>
                  </a:lnTo>
                  <a:lnTo>
                    <a:pt x="92" y="104"/>
                  </a:lnTo>
                  <a:lnTo>
                    <a:pt x="87" y="102"/>
                  </a:lnTo>
                  <a:lnTo>
                    <a:pt x="79" y="101"/>
                  </a:lnTo>
                  <a:lnTo>
                    <a:pt x="69" y="101"/>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3" name="Freeform 503"/>
            <p:cNvSpPr>
              <a:spLocks/>
            </p:cNvSpPr>
            <p:nvPr/>
          </p:nvSpPr>
          <p:spPr bwMode="auto">
            <a:xfrm>
              <a:off x="3317" y="3312"/>
              <a:ext cx="14" cy="10"/>
            </a:xfrm>
            <a:custGeom>
              <a:avLst/>
              <a:gdLst>
                <a:gd name="T0" fmla="*/ 4 w 14"/>
                <a:gd name="T1" fmla="*/ 0 h 10"/>
                <a:gd name="T2" fmla="*/ 9 w 14"/>
                <a:gd name="T3" fmla="*/ 0 h 10"/>
                <a:gd name="T4" fmla="*/ 14 w 14"/>
                <a:gd name="T5" fmla="*/ 0 h 10"/>
                <a:gd name="T6" fmla="*/ 14 w 14"/>
                <a:gd name="T7" fmla="*/ 3 h 10"/>
                <a:gd name="T8" fmla="*/ 14 w 14"/>
                <a:gd name="T9" fmla="*/ 6 h 10"/>
                <a:gd name="T10" fmla="*/ 13 w 14"/>
                <a:gd name="T11" fmla="*/ 9 h 10"/>
                <a:gd name="T12" fmla="*/ 12 w 14"/>
                <a:gd name="T13" fmla="*/ 10 h 10"/>
                <a:gd name="T14" fmla="*/ 10 w 14"/>
                <a:gd name="T15" fmla="*/ 10 h 10"/>
                <a:gd name="T16" fmla="*/ 10 w 14"/>
                <a:gd name="T17" fmla="*/ 10 h 10"/>
                <a:gd name="T18" fmla="*/ 4 w 14"/>
                <a:gd name="T19" fmla="*/ 9 h 10"/>
                <a:gd name="T20" fmla="*/ 0 w 14"/>
                <a:gd name="T21" fmla="*/ 6 h 10"/>
                <a:gd name="T22" fmla="*/ 2 w 14"/>
                <a:gd name="T23" fmla="*/ 3 h 10"/>
                <a:gd name="T24" fmla="*/ 4 w 14"/>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0"/>
                <a:gd name="T41" fmla="*/ 14 w 14"/>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0">
                  <a:moveTo>
                    <a:pt x="4" y="0"/>
                  </a:moveTo>
                  <a:lnTo>
                    <a:pt x="9" y="0"/>
                  </a:lnTo>
                  <a:lnTo>
                    <a:pt x="14" y="0"/>
                  </a:lnTo>
                  <a:lnTo>
                    <a:pt x="14" y="3"/>
                  </a:lnTo>
                  <a:lnTo>
                    <a:pt x="14" y="6"/>
                  </a:lnTo>
                  <a:lnTo>
                    <a:pt x="13" y="9"/>
                  </a:lnTo>
                  <a:lnTo>
                    <a:pt x="12" y="10"/>
                  </a:lnTo>
                  <a:lnTo>
                    <a:pt x="10" y="10"/>
                  </a:lnTo>
                  <a:lnTo>
                    <a:pt x="4" y="9"/>
                  </a:lnTo>
                  <a:lnTo>
                    <a:pt x="0" y="6"/>
                  </a:lnTo>
                  <a:lnTo>
                    <a:pt x="2" y="3"/>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4" name="Freeform 504"/>
            <p:cNvSpPr>
              <a:spLocks/>
            </p:cNvSpPr>
            <p:nvPr/>
          </p:nvSpPr>
          <p:spPr bwMode="auto">
            <a:xfrm>
              <a:off x="5215" y="3313"/>
              <a:ext cx="48" cy="55"/>
            </a:xfrm>
            <a:custGeom>
              <a:avLst/>
              <a:gdLst>
                <a:gd name="T0" fmla="*/ 48 w 48"/>
                <a:gd name="T1" fmla="*/ 12 h 55"/>
                <a:gd name="T2" fmla="*/ 42 w 48"/>
                <a:gd name="T3" fmla="*/ 12 h 55"/>
                <a:gd name="T4" fmla="*/ 35 w 48"/>
                <a:gd name="T5" fmla="*/ 13 h 55"/>
                <a:gd name="T6" fmla="*/ 35 w 48"/>
                <a:gd name="T7" fmla="*/ 22 h 55"/>
                <a:gd name="T8" fmla="*/ 37 w 48"/>
                <a:gd name="T9" fmla="*/ 30 h 55"/>
                <a:gd name="T10" fmla="*/ 40 w 48"/>
                <a:gd name="T11" fmla="*/ 40 h 55"/>
                <a:gd name="T12" fmla="*/ 42 w 48"/>
                <a:gd name="T13" fmla="*/ 50 h 55"/>
                <a:gd name="T14" fmla="*/ 40 w 48"/>
                <a:gd name="T15" fmla="*/ 50 h 55"/>
                <a:gd name="T16" fmla="*/ 37 w 48"/>
                <a:gd name="T17" fmla="*/ 49 h 55"/>
                <a:gd name="T18" fmla="*/ 28 w 48"/>
                <a:gd name="T19" fmla="*/ 38 h 55"/>
                <a:gd name="T20" fmla="*/ 20 w 48"/>
                <a:gd name="T21" fmla="*/ 26 h 55"/>
                <a:gd name="T22" fmla="*/ 17 w 48"/>
                <a:gd name="T23" fmla="*/ 28 h 55"/>
                <a:gd name="T24" fmla="*/ 15 w 48"/>
                <a:gd name="T25" fmla="*/ 29 h 55"/>
                <a:gd name="T26" fmla="*/ 14 w 48"/>
                <a:gd name="T27" fmla="*/ 42 h 55"/>
                <a:gd name="T28" fmla="*/ 17 w 48"/>
                <a:gd name="T29" fmla="*/ 55 h 55"/>
                <a:gd name="T30" fmla="*/ 14 w 48"/>
                <a:gd name="T31" fmla="*/ 53 h 55"/>
                <a:gd name="T32" fmla="*/ 11 w 48"/>
                <a:gd name="T33" fmla="*/ 52 h 55"/>
                <a:gd name="T34" fmla="*/ 8 w 48"/>
                <a:gd name="T35" fmla="*/ 52 h 55"/>
                <a:gd name="T36" fmla="*/ 7 w 48"/>
                <a:gd name="T37" fmla="*/ 49 h 55"/>
                <a:gd name="T38" fmla="*/ 4 w 48"/>
                <a:gd name="T39" fmla="*/ 36 h 55"/>
                <a:gd name="T40" fmla="*/ 0 w 48"/>
                <a:gd name="T41" fmla="*/ 23 h 55"/>
                <a:gd name="T42" fmla="*/ 5 w 48"/>
                <a:gd name="T43" fmla="*/ 12 h 55"/>
                <a:gd name="T44" fmla="*/ 11 w 48"/>
                <a:gd name="T45" fmla="*/ 0 h 55"/>
                <a:gd name="T46" fmla="*/ 17 w 48"/>
                <a:gd name="T47" fmla="*/ 5 h 55"/>
                <a:gd name="T48" fmla="*/ 24 w 48"/>
                <a:gd name="T49" fmla="*/ 9 h 55"/>
                <a:gd name="T50" fmla="*/ 30 w 48"/>
                <a:gd name="T51" fmla="*/ 6 h 55"/>
                <a:gd name="T52" fmla="*/ 35 w 48"/>
                <a:gd name="T53" fmla="*/ 3 h 55"/>
                <a:gd name="T54" fmla="*/ 41 w 48"/>
                <a:gd name="T55" fmla="*/ 3 h 55"/>
                <a:gd name="T56" fmla="*/ 48 w 48"/>
                <a:gd name="T57" fmla="*/ 3 h 55"/>
                <a:gd name="T58" fmla="*/ 48 w 48"/>
                <a:gd name="T59" fmla="*/ 8 h 55"/>
                <a:gd name="T60" fmla="*/ 48 w 48"/>
                <a:gd name="T61" fmla="*/ 12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8"/>
                <a:gd name="T94" fmla="*/ 0 h 55"/>
                <a:gd name="T95" fmla="*/ 48 w 48"/>
                <a:gd name="T96" fmla="*/ 55 h 5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8" h="55">
                  <a:moveTo>
                    <a:pt x="48" y="12"/>
                  </a:moveTo>
                  <a:lnTo>
                    <a:pt x="42" y="12"/>
                  </a:lnTo>
                  <a:lnTo>
                    <a:pt x="35" y="13"/>
                  </a:lnTo>
                  <a:lnTo>
                    <a:pt x="35" y="22"/>
                  </a:lnTo>
                  <a:lnTo>
                    <a:pt x="37" y="30"/>
                  </a:lnTo>
                  <a:lnTo>
                    <a:pt x="40" y="40"/>
                  </a:lnTo>
                  <a:lnTo>
                    <a:pt x="42" y="50"/>
                  </a:lnTo>
                  <a:lnTo>
                    <a:pt x="40" y="50"/>
                  </a:lnTo>
                  <a:lnTo>
                    <a:pt x="37" y="49"/>
                  </a:lnTo>
                  <a:lnTo>
                    <a:pt x="28" y="38"/>
                  </a:lnTo>
                  <a:lnTo>
                    <a:pt x="20" y="26"/>
                  </a:lnTo>
                  <a:lnTo>
                    <a:pt x="17" y="28"/>
                  </a:lnTo>
                  <a:lnTo>
                    <a:pt x="15" y="29"/>
                  </a:lnTo>
                  <a:lnTo>
                    <a:pt x="14" y="42"/>
                  </a:lnTo>
                  <a:lnTo>
                    <a:pt x="17" y="55"/>
                  </a:lnTo>
                  <a:lnTo>
                    <a:pt x="14" y="53"/>
                  </a:lnTo>
                  <a:lnTo>
                    <a:pt x="11" y="52"/>
                  </a:lnTo>
                  <a:lnTo>
                    <a:pt x="8" y="52"/>
                  </a:lnTo>
                  <a:lnTo>
                    <a:pt x="7" y="49"/>
                  </a:lnTo>
                  <a:lnTo>
                    <a:pt x="4" y="36"/>
                  </a:lnTo>
                  <a:lnTo>
                    <a:pt x="0" y="23"/>
                  </a:lnTo>
                  <a:lnTo>
                    <a:pt x="5" y="12"/>
                  </a:lnTo>
                  <a:lnTo>
                    <a:pt x="11" y="0"/>
                  </a:lnTo>
                  <a:lnTo>
                    <a:pt x="17" y="5"/>
                  </a:lnTo>
                  <a:lnTo>
                    <a:pt x="24" y="9"/>
                  </a:lnTo>
                  <a:lnTo>
                    <a:pt x="30" y="6"/>
                  </a:lnTo>
                  <a:lnTo>
                    <a:pt x="35" y="3"/>
                  </a:lnTo>
                  <a:lnTo>
                    <a:pt x="41" y="3"/>
                  </a:lnTo>
                  <a:lnTo>
                    <a:pt x="48" y="3"/>
                  </a:lnTo>
                  <a:lnTo>
                    <a:pt x="48" y="8"/>
                  </a:lnTo>
                  <a:lnTo>
                    <a:pt x="48" y="12"/>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5" name="Freeform 505"/>
            <p:cNvSpPr>
              <a:spLocks/>
            </p:cNvSpPr>
            <p:nvPr/>
          </p:nvSpPr>
          <p:spPr bwMode="auto">
            <a:xfrm>
              <a:off x="5066" y="3381"/>
              <a:ext cx="100" cy="32"/>
            </a:xfrm>
            <a:custGeom>
              <a:avLst/>
              <a:gdLst>
                <a:gd name="T0" fmla="*/ 0 w 100"/>
                <a:gd name="T1" fmla="*/ 0 h 32"/>
                <a:gd name="T2" fmla="*/ 12 w 100"/>
                <a:gd name="T3" fmla="*/ 0 h 32"/>
                <a:gd name="T4" fmla="*/ 23 w 100"/>
                <a:gd name="T5" fmla="*/ 0 h 32"/>
                <a:gd name="T6" fmla="*/ 32 w 100"/>
                <a:gd name="T7" fmla="*/ 5 h 32"/>
                <a:gd name="T8" fmla="*/ 40 w 100"/>
                <a:gd name="T9" fmla="*/ 12 h 32"/>
                <a:gd name="T10" fmla="*/ 54 w 100"/>
                <a:gd name="T11" fmla="*/ 10 h 32"/>
                <a:gd name="T12" fmla="*/ 69 w 100"/>
                <a:gd name="T13" fmla="*/ 8 h 32"/>
                <a:gd name="T14" fmla="*/ 84 w 100"/>
                <a:gd name="T15" fmla="*/ 18 h 32"/>
                <a:gd name="T16" fmla="*/ 100 w 100"/>
                <a:gd name="T17" fmla="*/ 29 h 32"/>
                <a:gd name="T18" fmla="*/ 100 w 100"/>
                <a:gd name="T19" fmla="*/ 31 h 32"/>
                <a:gd name="T20" fmla="*/ 99 w 100"/>
                <a:gd name="T21" fmla="*/ 32 h 32"/>
                <a:gd name="T22" fmla="*/ 77 w 100"/>
                <a:gd name="T23" fmla="*/ 29 h 32"/>
                <a:gd name="T24" fmla="*/ 56 w 100"/>
                <a:gd name="T25" fmla="*/ 27 h 32"/>
                <a:gd name="T26" fmla="*/ 33 w 100"/>
                <a:gd name="T27" fmla="*/ 24 h 32"/>
                <a:gd name="T28" fmla="*/ 12 w 100"/>
                <a:gd name="T29" fmla="*/ 21 h 32"/>
                <a:gd name="T30" fmla="*/ 7 w 100"/>
                <a:gd name="T31" fmla="*/ 15 h 32"/>
                <a:gd name="T32" fmla="*/ 3 w 100"/>
                <a:gd name="T33" fmla="*/ 11 h 32"/>
                <a:gd name="T34" fmla="*/ 0 w 100"/>
                <a:gd name="T35" fmla="*/ 5 h 32"/>
                <a:gd name="T36" fmla="*/ 0 w 100"/>
                <a:gd name="T37" fmla="*/ 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
                <a:gd name="T58" fmla="*/ 0 h 32"/>
                <a:gd name="T59" fmla="*/ 100 w 100"/>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 h="32">
                  <a:moveTo>
                    <a:pt x="0" y="0"/>
                  </a:moveTo>
                  <a:lnTo>
                    <a:pt x="12" y="0"/>
                  </a:lnTo>
                  <a:lnTo>
                    <a:pt x="23" y="0"/>
                  </a:lnTo>
                  <a:lnTo>
                    <a:pt x="32" y="5"/>
                  </a:lnTo>
                  <a:lnTo>
                    <a:pt x="40" y="12"/>
                  </a:lnTo>
                  <a:lnTo>
                    <a:pt x="54" y="10"/>
                  </a:lnTo>
                  <a:lnTo>
                    <a:pt x="69" y="8"/>
                  </a:lnTo>
                  <a:lnTo>
                    <a:pt x="84" y="18"/>
                  </a:lnTo>
                  <a:lnTo>
                    <a:pt x="100" y="29"/>
                  </a:lnTo>
                  <a:lnTo>
                    <a:pt x="100" y="31"/>
                  </a:lnTo>
                  <a:lnTo>
                    <a:pt x="99" y="32"/>
                  </a:lnTo>
                  <a:lnTo>
                    <a:pt x="77" y="29"/>
                  </a:lnTo>
                  <a:lnTo>
                    <a:pt x="56" y="27"/>
                  </a:lnTo>
                  <a:lnTo>
                    <a:pt x="33" y="24"/>
                  </a:lnTo>
                  <a:lnTo>
                    <a:pt x="12" y="21"/>
                  </a:lnTo>
                  <a:lnTo>
                    <a:pt x="7" y="15"/>
                  </a:lnTo>
                  <a:lnTo>
                    <a:pt x="3" y="11"/>
                  </a:lnTo>
                  <a:lnTo>
                    <a:pt x="0"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6" name="Freeform 506"/>
            <p:cNvSpPr>
              <a:spLocks/>
            </p:cNvSpPr>
            <p:nvPr/>
          </p:nvSpPr>
          <p:spPr bwMode="auto">
            <a:xfrm>
              <a:off x="5108" y="3443"/>
              <a:ext cx="446" cy="356"/>
            </a:xfrm>
            <a:custGeom>
              <a:avLst/>
              <a:gdLst>
                <a:gd name="T0" fmla="*/ 145 w 446"/>
                <a:gd name="T1" fmla="*/ 70 h 356"/>
                <a:gd name="T2" fmla="*/ 158 w 446"/>
                <a:gd name="T3" fmla="*/ 57 h 356"/>
                <a:gd name="T4" fmla="*/ 161 w 446"/>
                <a:gd name="T5" fmla="*/ 45 h 356"/>
                <a:gd name="T6" fmla="*/ 199 w 446"/>
                <a:gd name="T7" fmla="*/ 46 h 356"/>
                <a:gd name="T8" fmla="*/ 217 w 446"/>
                <a:gd name="T9" fmla="*/ 53 h 356"/>
                <a:gd name="T10" fmla="*/ 219 w 446"/>
                <a:gd name="T11" fmla="*/ 33 h 356"/>
                <a:gd name="T12" fmla="*/ 237 w 446"/>
                <a:gd name="T13" fmla="*/ 15 h 356"/>
                <a:gd name="T14" fmla="*/ 249 w 446"/>
                <a:gd name="T15" fmla="*/ 16 h 356"/>
                <a:gd name="T16" fmla="*/ 252 w 446"/>
                <a:gd name="T17" fmla="*/ 2 h 356"/>
                <a:gd name="T18" fmla="*/ 285 w 446"/>
                <a:gd name="T19" fmla="*/ 15 h 356"/>
                <a:gd name="T20" fmla="*/ 299 w 446"/>
                <a:gd name="T21" fmla="*/ 23 h 356"/>
                <a:gd name="T22" fmla="*/ 289 w 446"/>
                <a:gd name="T23" fmla="*/ 35 h 356"/>
                <a:gd name="T24" fmla="*/ 326 w 446"/>
                <a:gd name="T25" fmla="*/ 20 h 356"/>
                <a:gd name="T26" fmla="*/ 368 w 446"/>
                <a:gd name="T27" fmla="*/ 9 h 356"/>
                <a:gd name="T28" fmla="*/ 376 w 446"/>
                <a:gd name="T29" fmla="*/ 40 h 356"/>
                <a:gd name="T30" fmla="*/ 386 w 446"/>
                <a:gd name="T31" fmla="*/ 59 h 356"/>
                <a:gd name="T32" fmla="*/ 389 w 446"/>
                <a:gd name="T33" fmla="*/ 89 h 356"/>
                <a:gd name="T34" fmla="*/ 404 w 446"/>
                <a:gd name="T35" fmla="*/ 109 h 356"/>
                <a:gd name="T36" fmla="*/ 419 w 446"/>
                <a:gd name="T37" fmla="*/ 137 h 356"/>
                <a:gd name="T38" fmla="*/ 435 w 446"/>
                <a:gd name="T39" fmla="*/ 162 h 356"/>
                <a:gd name="T40" fmla="*/ 446 w 446"/>
                <a:gd name="T41" fmla="*/ 189 h 356"/>
                <a:gd name="T42" fmla="*/ 444 w 446"/>
                <a:gd name="T43" fmla="*/ 216 h 356"/>
                <a:gd name="T44" fmla="*/ 419 w 446"/>
                <a:gd name="T45" fmla="*/ 259 h 356"/>
                <a:gd name="T46" fmla="*/ 379 w 446"/>
                <a:gd name="T47" fmla="*/ 299 h 356"/>
                <a:gd name="T48" fmla="*/ 346 w 446"/>
                <a:gd name="T49" fmla="*/ 340 h 356"/>
                <a:gd name="T50" fmla="*/ 309 w 446"/>
                <a:gd name="T51" fmla="*/ 353 h 356"/>
                <a:gd name="T52" fmla="*/ 295 w 446"/>
                <a:gd name="T53" fmla="*/ 346 h 356"/>
                <a:gd name="T54" fmla="*/ 261 w 446"/>
                <a:gd name="T55" fmla="*/ 349 h 356"/>
                <a:gd name="T56" fmla="*/ 242 w 446"/>
                <a:gd name="T57" fmla="*/ 336 h 356"/>
                <a:gd name="T58" fmla="*/ 247 w 446"/>
                <a:gd name="T59" fmla="*/ 317 h 356"/>
                <a:gd name="T60" fmla="*/ 241 w 446"/>
                <a:gd name="T61" fmla="*/ 310 h 356"/>
                <a:gd name="T62" fmla="*/ 234 w 446"/>
                <a:gd name="T63" fmla="*/ 304 h 356"/>
                <a:gd name="T64" fmla="*/ 227 w 446"/>
                <a:gd name="T65" fmla="*/ 307 h 356"/>
                <a:gd name="T66" fmla="*/ 238 w 446"/>
                <a:gd name="T67" fmla="*/ 302 h 356"/>
                <a:gd name="T68" fmla="*/ 247 w 446"/>
                <a:gd name="T69" fmla="*/ 293 h 356"/>
                <a:gd name="T70" fmla="*/ 229 w 446"/>
                <a:gd name="T71" fmla="*/ 293 h 356"/>
                <a:gd name="T72" fmla="*/ 212 w 446"/>
                <a:gd name="T73" fmla="*/ 282 h 356"/>
                <a:gd name="T74" fmla="*/ 195 w 446"/>
                <a:gd name="T75" fmla="*/ 266 h 356"/>
                <a:gd name="T76" fmla="*/ 171 w 446"/>
                <a:gd name="T77" fmla="*/ 264 h 356"/>
                <a:gd name="T78" fmla="*/ 114 w 446"/>
                <a:gd name="T79" fmla="*/ 282 h 356"/>
                <a:gd name="T80" fmla="*/ 54 w 446"/>
                <a:gd name="T81" fmla="*/ 293 h 356"/>
                <a:gd name="T82" fmla="*/ 27 w 446"/>
                <a:gd name="T83" fmla="*/ 307 h 356"/>
                <a:gd name="T84" fmla="*/ 5 w 446"/>
                <a:gd name="T85" fmla="*/ 303 h 356"/>
                <a:gd name="T86" fmla="*/ 5 w 446"/>
                <a:gd name="T87" fmla="*/ 287 h 356"/>
                <a:gd name="T88" fmla="*/ 15 w 446"/>
                <a:gd name="T89" fmla="*/ 263 h 356"/>
                <a:gd name="T90" fmla="*/ 15 w 446"/>
                <a:gd name="T91" fmla="*/ 199 h 356"/>
                <a:gd name="T92" fmla="*/ 18 w 446"/>
                <a:gd name="T93" fmla="*/ 157 h 356"/>
                <a:gd name="T94" fmla="*/ 30 w 446"/>
                <a:gd name="T95" fmla="*/ 140 h 356"/>
                <a:gd name="T96" fmla="*/ 41 w 446"/>
                <a:gd name="T97" fmla="*/ 135 h 356"/>
                <a:gd name="T98" fmla="*/ 84 w 446"/>
                <a:gd name="T99" fmla="*/ 116 h 356"/>
                <a:gd name="T100" fmla="*/ 114 w 446"/>
                <a:gd name="T101" fmla="*/ 100 h 356"/>
                <a:gd name="T102" fmla="*/ 138 w 446"/>
                <a:gd name="T103" fmla="*/ 77 h 3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46"/>
                <a:gd name="T157" fmla="*/ 0 h 356"/>
                <a:gd name="T158" fmla="*/ 446 w 446"/>
                <a:gd name="T159" fmla="*/ 356 h 3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46" h="356">
                  <a:moveTo>
                    <a:pt x="145" y="77"/>
                  </a:moveTo>
                  <a:lnTo>
                    <a:pt x="145" y="75"/>
                  </a:lnTo>
                  <a:lnTo>
                    <a:pt x="145" y="70"/>
                  </a:lnTo>
                  <a:lnTo>
                    <a:pt x="151" y="67"/>
                  </a:lnTo>
                  <a:lnTo>
                    <a:pt x="157" y="62"/>
                  </a:lnTo>
                  <a:lnTo>
                    <a:pt x="158" y="57"/>
                  </a:lnTo>
                  <a:lnTo>
                    <a:pt x="161" y="53"/>
                  </a:lnTo>
                  <a:lnTo>
                    <a:pt x="161" y="49"/>
                  </a:lnTo>
                  <a:lnTo>
                    <a:pt x="161" y="45"/>
                  </a:lnTo>
                  <a:lnTo>
                    <a:pt x="177" y="40"/>
                  </a:lnTo>
                  <a:lnTo>
                    <a:pt x="192" y="37"/>
                  </a:lnTo>
                  <a:lnTo>
                    <a:pt x="199" y="46"/>
                  </a:lnTo>
                  <a:lnTo>
                    <a:pt x="207" y="55"/>
                  </a:lnTo>
                  <a:lnTo>
                    <a:pt x="212" y="53"/>
                  </a:lnTo>
                  <a:lnTo>
                    <a:pt x="217" y="53"/>
                  </a:lnTo>
                  <a:lnTo>
                    <a:pt x="218" y="45"/>
                  </a:lnTo>
                  <a:lnTo>
                    <a:pt x="218" y="39"/>
                  </a:lnTo>
                  <a:lnTo>
                    <a:pt x="219" y="33"/>
                  </a:lnTo>
                  <a:lnTo>
                    <a:pt x="222" y="29"/>
                  </a:lnTo>
                  <a:lnTo>
                    <a:pt x="228" y="22"/>
                  </a:lnTo>
                  <a:lnTo>
                    <a:pt x="237" y="15"/>
                  </a:lnTo>
                  <a:lnTo>
                    <a:pt x="242" y="16"/>
                  </a:lnTo>
                  <a:lnTo>
                    <a:pt x="247" y="16"/>
                  </a:lnTo>
                  <a:lnTo>
                    <a:pt x="249" y="16"/>
                  </a:lnTo>
                  <a:lnTo>
                    <a:pt x="254" y="15"/>
                  </a:lnTo>
                  <a:lnTo>
                    <a:pt x="252" y="9"/>
                  </a:lnTo>
                  <a:lnTo>
                    <a:pt x="252" y="2"/>
                  </a:lnTo>
                  <a:lnTo>
                    <a:pt x="262" y="7"/>
                  </a:lnTo>
                  <a:lnTo>
                    <a:pt x="274" y="12"/>
                  </a:lnTo>
                  <a:lnTo>
                    <a:pt x="285" y="15"/>
                  </a:lnTo>
                  <a:lnTo>
                    <a:pt x="299" y="17"/>
                  </a:lnTo>
                  <a:lnTo>
                    <a:pt x="299" y="20"/>
                  </a:lnTo>
                  <a:lnTo>
                    <a:pt x="299" y="23"/>
                  </a:lnTo>
                  <a:lnTo>
                    <a:pt x="295" y="26"/>
                  </a:lnTo>
                  <a:lnTo>
                    <a:pt x="291" y="30"/>
                  </a:lnTo>
                  <a:lnTo>
                    <a:pt x="289" y="35"/>
                  </a:lnTo>
                  <a:lnTo>
                    <a:pt x="288" y="42"/>
                  </a:lnTo>
                  <a:lnTo>
                    <a:pt x="308" y="30"/>
                  </a:lnTo>
                  <a:lnTo>
                    <a:pt x="326" y="20"/>
                  </a:lnTo>
                  <a:lnTo>
                    <a:pt x="346" y="10"/>
                  </a:lnTo>
                  <a:lnTo>
                    <a:pt x="366" y="0"/>
                  </a:lnTo>
                  <a:lnTo>
                    <a:pt x="368" y="9"/>
                  </a:lnTo>
                  <a:lnTo>
                    <a:pt x="371" y="22"/>
                  </a:lnTo>
                  <a:lnTo>
                    <a:pt x="374" y="33"/>
                  </a:lnTo>
                  <a:lnTo>
                    <a:pt x="376" y="40"/>
                  </a:lnTo>
                  <a:lnTo>
                    <a:pt x="382" y="43"/>
                  </a:lnTo>
                  <a:lnTo>
                    <a:pt x="388" y="46"/>
                  </a:lnTo>
                  <a:lnTo>
                    <a:pt x="386" y="59"/>
                  </a:lnTo>
                  <a:lnTo>
                    <a:pt x="386" y="70"/>
                  </a:lnTo>
                  <a:lnTo>
                    <a:pt x="388" y="80"/>
                  </a:lnTo>
                  <a:lnTo>
                    <a:pt x="389" y="89"/>
                  </a:lnTo>
                  <a:lnTo>
                    <a:pt x="392" y="96"/>
                  </a:lnTo>
                  <a:lnTo>
                    <a:pt x="396" y="102"/>
                  </a:lnTo>
                  <a:lnTo>
                    <a:pt x="404" y="109"/>
                  </a:lnTo>
                  <a:lnTo>
                    <a:pt x="412" y="116"/>
                  </a:lnTo>
                  <a:lnTo>
                    <a:pt x="415" y="127"/>
                  </a:lnTo>
                  <a:lnTo>
                    <a:pt x="419" y="137"/>
                  </a:lnTo>
                  <a:lnTo>
                    <a:pt x="425" y="146"/>
                  </a:lnTo>
                  <a:lnTo>
                    <a:pt x="429" y="155"/>
                  </a:lnTo>
                  <a:lnTo>
                    <a:pt x="435" y="162"/>
                  </a:lnTo>
                  <a:lnTo>
                    <a:pt x="439" y="170"/>
                  </a:lnTo>
                  <a:lnTo>
                    <a:pt x="444" y="179"/>
                  </a:lnTo>
                  <a:lnTo>
                    <a:pt x="446" y="189"/>
                  </a:lnTo>
                  <a:lnTo>
                    <a:pt x="446" y="197"/>
                  </a:lnTo>
                  <a:lnTo>
                    <a:pt x="446" y="206"/>
                  </a:lnTo>
                  <a:lnTo>
                    <a:pt x="444" y="216"/>
                  </a:lnTo>
                  <a:lnTo>
                    <a:pt x="441" y="224"/>
                  </a:lnTo>
                  <a:lnTo>
                    <a:pt x="432" y="242"/>
                  </a:lnTo>
                  <a:lnTo>
                    <a:pt x="419" y="259"/>
                  </a:lnTo>
                  <a:lnTo>
                    <a:pt x="406" y="274"/>
                  </a:lnTo>
                  <a:lnTo>
                    <a:pt x="392" y="287"/>
                  </a:lnTo>
                  <a:lnTo>
                    <a:pt x="379" y="299"/>
                  </a:lnTo>
                  <a:lnTo>
                    <a:pt x="369" y="309"/>
                  </a:lnTo>
                  <a:lnTo>
                    <a:pt x="358" y="324"/>
                  </a:lnTo>
                  <a:lnTo>
                    <a:pt x="346" y="340"/>
                  </a:lnTo>
                  <a:lnTo>
                    <a:pt x="336" y="344"/>
                  </a:lnTo>
                  <a:lnTo>
                    <a:pt x="322" y="349"/>
                  </a:lnTo>
                  <a:lnTo>
                    <a:pt x="309" y="353"/>
                  </a:lnTo>
                  <a:lnTo>
                    <a:pt x="299" y="356"/>
                  </a:lnTo>
                  <a:lnTo>
                    <a:pt x="296" y="350"/>
                  </a:lnTo>
                  <a:lnTo>
                    <a:pt x="295" y="346"/>
                  </a:lnTo>
                  <a:lnTo>
                    <a:pt x="282" y="347"/>
                  </a:lnTo>
                  <a:lnTo>
                    <a:pt x="271" y="352"/>
                  </a:lnTo>
                  <a:lnTo>
                    <a:pt x="261" y="349"/>
                  </a:lnTo>
                  <a:lnTo>
                    <a:pt x="248" y="344"/>
                  </a:lnTo>
                  <a:lnTo>
                    <a:pt x="245" y="340"/>
                  </a:lnTo>
                  <a:lnTo>
                    <a:pt x="242" y="336"/>
                  </a:lnTo>
                  <a:lnTo>
                    <a:pt x="247" y="327"/>
                  </a:lnTo>
                  <a:lnTo>
                    <a:pt x="248" y="320"/>
                  </a:lnTo>
                  <a:lnTo>
                    <a:pt x="247" y="317"/>
                  </a:lnTo>
                  <a:lnTo>
                    <a:pt x="245" y="314"/>
                  </a:lnTo>
                  <a:lnTo>
                    <a:pt x="244" y="313"/>
                  </a:lnTo>
                  <a:lnTo>
                    <a:pt x="241" y="310"/>
                  </a:lnTo>
                  <a:lnTo>
                    <a:pt x="239" y="307"/>
                  </a:lnTo>
                  <a:lnTo>
                    <a:pt x="238" y="303"/>
                  </a:lnTo>
                  <a:lnTo>
                    <a:pt x="234" y="304"/>
                  </a:lnTo>
                  <a:lnTo>
                    <a:pt x="231" y="307"/>
                  </a:lnTo>
                  <a:lnTo>
                    <a:pt x="229" y="307"/>
                  </a:lnTo>
                  <a:lnTo>
                    <a:pt x="227" y="307"/>
                  </a:lnTo>
                  <a:lnTo>
                    <a:pt x="229" y="303"/>
                  </a:lnTo>
                  <a:lnTo>
                    <a:pt x="234" y="302"/>
                  </a:lnTo>
                  <a:lnTo>
                    <a:pt x="238" y="302"/>
                  </a:lnTo>
                  <a:lnTo>
                    <a:pt x="244" y="302"/>
                  </a:lnTo>
                  <a:lnTo>
                    <a:pt x="245" y="297"/>
                  </a:lnTo>
                  <a:lnTo>
                    <a:pt x="247" y="293"/>
                  </a:lnTo>
                  <a:lnTo>
                    <a:pt x="245" y="289"/>
                  </a:lnTo>
                  <a:lnTo>
                    <a:pt x="245" y="283"/>
                  </a:lnTo>
                  <a:lnTo>
                    <a:pt x="229" y="293"/>
                  </a:lnTo>
                  <a:lnTo>
                    <a:pt x="214" y="303"/>
                  </a:lnTo>
                  <a:lnTo>
                    <a:pt x="214" y="290"/>
                  </a:lnTo>
                  <a:lnTo>
                    <a:pt x="212" y="282"/>
                  </a:lnTo>
                  <a:lnTo>
                    <a:pt x="209" y="276"/>
                  </a:lnTo>
                  <a:lnTo>
                    <a:pt x="204" y="269"/>
                  </a:lnTo>
                  <a:lnTo>
                    <a:pt x="195" y="266"/>
                  </a:lnTo>
                  <a:lnTo>
                    <a:pt x="187" y="266"/>
                  </a:lnTo>
                  <a:lnTo>
                    <a:pt x="178" y="264"/>
                  </a:lnTo>
                  <a:lnTo>
                    <a:pt x="171" y="264"/>
                  </a:lnTo>
                  <a:lnTo>
                    <a:pt x="155" y="267"/>
                  </a:lnTo>
                  <a:lnTo>
                    <a:pt x="141" y="270"/>
                  </a:lnTo>
                  <a:lnTo>
                    <a:pt x="114" y="282"/>
                  </a:lnTo>
                  <a:lnTo>
                    <a:pt x="88" y="292"/>
                  </a:lnTo>
                  <a:lnTo>
                    <a:pt x="71" y="293"/>
                  </a:lnTo>
                  <a:lnTo>
                    <a:pt x="54" y="293"/>
                  </a:lnTo>
                  <a:lnTo>
                    <a:pt x="47" y="299"/>
                  </a:lnTo>
                  <a:lnTo>
                    <a:pt x="38" y="304"/>
                  </a:lnTo>
                  <a:lnTo>
                    <a:pt x="27" y="307"/>
                  </a:lnTo>
                  <a:lnTo>
                    <a:pt x="15" y="307"/>
                  </a:lnTo>
                  <a:lnTo>
                    <a:pt x="10" y="306"/>
                  </a:lnTo>
                  <a:lnTo>
                    <a:pt x="5" y="303"/>
                  </a:lnTo>
                  <a:lnTo>
                    <a:pt x="2" y="299"/>
                  </a:lnTo>
                  <a:lnTo>
                    <a:pt x="0" y="293"/>
                  </a:lnTo>
                  <a:lnTo>
                    <a:pt x="5" y="287"/>
                  </a:lnTo>
                  <a:lnTo>
                    <a:pt x="10" y="280"/>
                  </a:lnTo>
                  <a:lnTo>
                    <a:pt x="12" y="272"/>
                  </a:lnTo>
                  <a:lnTo>
                    <a:pt x="15" y="263"/>
                  </a:lnTo>
                  <a:lnTo>
                    <a:pt x="17" y="243"/>
                  </a:lnTo>
                  <a:lnTo>
                    <a:pt x="17" y="220"/>
                  </a:lnTo>
                  <a:lnTo>
                    <a:pt x="15" y="199"/>
                  </a:lnTo>
                  <a:lnTo>
                    <a:pt x="15" y="177"/>
                  </a:lnTo>
                  <a:lnTo>
                    <a:pt x="17" y="167"/>
                  </a:lnTo>
                  <a:lnTo>
                    <a:pt x="18" y="157"/>
                  </a:lnTo>
                  <a:lnTo>
                    <a:pt x="20" y="149"/>
                  </a:lnTo>
                  <a:lnTo>
                    <a:pt x="24" y="140"/>
                  </a:lnTo>
                  <a:lnTo>
                    <a:pt x="30" y="140"/>
                  </a:lnTo>
                  <a:lnTo>
                    <a:pt x="34" y="139"/>
                  </a:lnTo>
                  <a:lnTo>
                    <a:pt x="38" y="136"/>
                  </a:lnTo>
                  <a:lnTo>
                    <a:pt x="41" y="135"/>
                  </a:lnTo>
                  <a:lnTo>
                    <a:pt x="47" y="129"/>
                  </a:lnTo>
                  <a:lnTo>
                    <a:pt x="54" y="125"/>
                  </a:lnTo>
                  <a:lnTo>
                    <a:pt x="84" y="116"/>
                  </a:lnTo>
                  <a:lnTo>
                    <a:pt x="101" y="110"/>
                  </a:lnTo>
                  <a:lnTo>
                    <a:pt x="108" y="106"/>
                  </a:lnTo>
                  <a:lnTo>
                    <a:pt x="114" y="100"/>
                  </a:lnTo>
                  <a:lnTo>
                    <a:pt x="121" y="90"/>
                  </a:lnTo>
                  <a:lnTo>
                    <a:pt x="131" y="76"/>
                  </a:lnTo>
                  <a:lnTo>
                    <a:pt x="138" y="77"/>
                  </a:lnTo>
                  <a:lnTo>
                    <a:pt x="145" y="7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7" name="Freeform 507"/>
            <p:cNvSpPr>
              <a:spLocks/>
            </p:cNvSpPr>
            <p:nvPr/>
          </p:nvSpPr>
          <p:spPr bwMode="auto">
            <a:xfrm>
              <a:off x="4357" y="3449"/>
              <a:ext cx="88" cy="183"/>
            </a:xfrm>
            <a:custGeom>
              <a:avLst/>
              <a:gdLst>
                <a:gd name="T0" fmla="*/ 72 w 88"/>
                <a:gd name="T1" fmla="*/ 0 h 183"/>
                <a:gd name="T2" fmla="*/ 77 w 88"/>
                <a:gd name="T3" fmla="*/ 10 h 183"/>
                <a:gd name="T4" fmla="*/ 82 w 88"/>
                <a:gd name="T5" fmla="*/ 23 h 183"/>
                <a:gd name="T6" fmla="*/ 85 w 88"/>
                <a:gd name="T7" fmla="*/ 36 h 183"/>
                <a:gd name="T8" fmla="*/ 88 w 88"/>
                <a:gd name="T9" fmla="*/ 49 h 183"/>
                <a:gd name="T10" fmla="*/ 79 w 88"/>
                <a:gd name="T11" fmla="*/ 61 h 183"/>
                <a:gd name="T12" fmla="*/ 72 w 88"/>
                <a:gd name="T13" fmla="*/ 73 h 183"/>
                <a:gd name="T14" fmla="*/ 71 w 88"/>
                <a:gd name="T15" fmla="*/ 87 h 183"/>
                <a:gd name="T16" fmla="*/ 69 w 88"/>
                <a:gd name="T17" fmla="*/ 101 h 183"/>
                <a:gd name="T18" fmla="*/ 60 w 88"/>
                <a:gd name="T19" fmla="*/ 119 h 183"/>
                <a:gd name="T20" fmla="*/ 50 w 88"/>
                <a:gd name="T21" fmla="*/ 134 h 183"/>
                <a:gd name="T22" fmla="*/ 44 w 88"/>
                <a:gd name="T23" fmla="*/ 154 h 183"/>
                <a:gd name="T24" fmla="*/ 38 w 88"/>
                <a:gd name="T25" fmla="*/ 173 h 183"/>
                <a:gd name="T26" fmla="*/ 35 w 88"/>
                <a:gd name="T27" fmla="*/ 176 h 183"/>
                <a:gd name="T28" fmla="*/ 34 w 88"/>
                <a:gd name="T29" fmla="*/ 179 h 183"/>
                <a:gd name="T30" fmla="*/ 31 w 88"/>
                <a:gd name="T31" fmla="*/ 181 h 183"/>
                <a:gd name="T32" fmla="*/ 27 w 88"/>
                <a:gd name="T33" fmla="*/ 181 h 183"/>
                <a:gd name="T34" fmla="*/ 22 w 88"/>
                <a:gd name="T35" fmla="*/ 183 h 183"/>
                <a:gd name="T36" fmla="*/ 18 w 88"/>
                <a:gd name="T37" fmla="*/ 181 h 183"/>
                <a:gd name="T38" fmla="*/ 14 w 88"/>
                <a:gd name="T39" fmla="*/ 180 h 183"/>
                <a:gd name="T40" fmla="*/ 7 w 88"/>
                <a:gd name="T41" fmla="*/ 176 h 183"/>
                <a:gd name="T42" fmla="*/ 7 w 88"/>
                <a:gd name="T43" fmla="*/ 161 h 183"/>
                <a:gd name="T44" fmla="*/ 4 w 88"/>
                <a:gd name="T45" fmla="*/ 151 h 183"/>
                <a:gd name="T46" fmla="*/ 1 w 88"/>
                <a:gd name="T47" fmla="*/ 140 h 183"/>
                <a:gd name="T48" fmla="*/ 0 w 88"/>
                <a:gd name="T49" fmla="*/ 126 h 183"/>
                <a:gd name="T50" fmla="*/ 4 w 88"/>
                <a:gd name="T51" fmla="*/ 123 h 183"/>
                <a:gd name="T52" fmla="*/ 7 w 88"/>
                <a:gd name="T53" fmla="*/ 120 h 183"/>
                <a:gd name="T54" fmla="*/ 10 w 88"/>
                <a:gd name="T55" fmla="*/ 116 h 183"/>
                <a:gd name="T56" fmla="*/ 11 w 88"/>
                <a:gd name="T57" fmla="*/ 113 h 183"/>
                <a:gd name="T58" fmla="*/ 14 w 88"/>
                <a:gd name="T59" fmla="*/ 104 h 183"/>
                <a:gd name="T60" fmla="*/ 15 w 88"/>
                <a:gd name="T61" fmla="*/ 94 h 183"/>
                <a:gd name="T62" fmla="*/ 15 w 88"/>
                <a:gd name="T63" fmla="*/ 86 h 183"/>
                <a:gd name="T64" fmla="*/ 15 w 88"/>
                <a:gd name="T65" fmla="*/ 76 h 183"/>
                <a:gd name="T66" fmla="*/ 18 w 88"/>
                <a:gd name="T67" fmla="*/ 67 h 183"/>
                <a:gd name="T68" fmla="*/ 22 w 88"/>
                <a:gd name="T69" fmla="*/ 59 h 183"/>
                <a:gd name="T70" fmla="*/ 32 w 88"/>
                <a:gd name="T71" fmla="*/ 56 h 183"/>
                <a:gd name="T72" fmla="*/ 42 w 88"/>
                <a:gd name="T73" fmla="*/ 51 h 183"/>
                <a:gd name="T74" fmla="*/ 51 w 88"/>
                <a:gd name="T75" fmla="*/ 46 h 183"/>
                <a:gd name="T76" fmla="*/ 58 w 88"/>
                <a:gd name="T77" fmla="*/ 39 h 183"/>
                <a:gd name="T78" fmla="*/ 65 w 88"/>
                <a:gd name="T79" fmla="*/ 31 h 183"/>
                <a:gd name="T80" fmla="*/ 69 w 88"/>
                <a:gd name="T81" fmla="*/ 23 h 183"/>
                <a:gd name="T82" fmla="*/ 72 w 88"/>
                <a:gd name="T83" fmla="*/ 11 h 183"/>
                <a:gd name="T84" fmla="*/ 72 w 88"/>
                <a:gd name="T85" fmla="*/ 0 h 1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8"/>
                <a:gd name="T130" fmla="*/ 0 h 183"/>
                <a:gd name="T131" fmla="*/ 88 w 88"/>
                <a:gd name="T132" fmla="*/ 183 h 1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8" h="183">
                  <a:moveTo>
                    <a:pt x="72" y="0"/>
                  </a:moveTo>
                  <a:lnTo>
                    <a:pt x="77" y="10"/>
                  </a:lnTo>
                  <a:lnTo>
                    <a:pt x="82" y="23"/>
                  </a:lnTo>
                  <a:lnTo>
                    <a:pt x="85" y="36"/>
                  </a:lnTo>
                  <a:lnTo>
                    <a:pt x="88" y="49"/>
                  </a:lnTo>
                  <a:lnTo>
                    <a:pt x="79" y="61"/>
                  </a:lnTo>
                  <a:lnTo>
                    <a:pt x="72" y="73"/>
                  </a:lnTo>
                  <a:lnTo>
                    <a:pt x="71" y="87"/>
                  </a:lnTo>
                  <a:lnTo>
                    <a:pt x="69" y="101"/>
                  </a:lnTo>
                  <a:lnTo>
                    <a:pt x="60" y="119"/>
                  </a:lnTo>
                  <a:lnTo>
                    <a:pt x="50" y="134"/>
                  </a:lnTo>
                  <a:lnTo>
                    <a:pt x="44" y="154"/>
                  </a:lnTo>
                  <a:lnTo>
                    <a:pt x="38" y="173"/>
                  </a:lnTo>
                  <a:lnTo>
                    <a:pt x="35" y="176"/>
                  </a:lnTo>
                  <a:lnTo>
                    <a:pt x="34" y="179"/>
                  </a:lnTo>
                  <a:lnTo>
                    <a:pt x="31" y="181"/>
                  </a:lnTo>
                  <a:lnTo>
                    <a:pt x="27" y="181"/>
                  </a:lnTo>
                  <a:lnTo>
                    <a:pt x="22" y="183"/>
                  </a:lnTo>
                  <a:lnTo>
                    <a:pt x="18" y="181"/>
                  </a:lnTo>
                  <a:lnTo>
                    <a:pt x="14" y="180"/>
                  </a:lnTo>
                  <a:lnTo>
                    <a:pt x="7" y="176"/>
                  </a:lnTo>
                  <a:lnTo>
                    <a:pt x="7" y="161"/>
                  </a:lnTo>
                  <a:lnTo>
                    <a:pt x="4" y="151"/>
                  </a:lnTo>
                  <a:lnTo>
                    <a:pt x="1" y="140"/>
                  </a:lnTo>
                  <a:lnTo>
                    <a:pt x="0" y="126"/>
                  </a:lnTo>
                  <a:lnTo>
                    <a:pt x="4" y="123"/>
                  </a:lnTo>
                  <a:lnTo>
                    <a:pt x="7" y="120"/>
                  </a:lnTo>
                  <a:lnTo>
                    <a:pt x="10" y="116"/>
                  </a:lnTo>
                  <a:lnTo>
                    <a:pt x="11" y="113"/>
                  </a:lnTo>
                  <a:lnTo>
                    <a:pt x="14" y="104"/>
                  </a:lnTo>
                  <a:lnTo>
                    <a:pt x="15" y="94"/>
                  </a:lnTo>
                  <a:lnTo>
                    <a:pt x="15" y="86"/>
                  </a:lnTo>
                  <a:lnTo>
                    <a:pt x="15" y="76"/>
                  </a:lnTo>
                  <a:lnTo>
                    <a:pt x="18" y="67"/>
                  </a:lnTo>
                  <a:lnTo>
                    <a:pt x="22" y="59"/>
                  </a:lnTo>
                  <a:lnTo>
                    <a:pt x="32" y="56"/>
                  </a:lnTo>
                  <a:lnTo>
                    <a:pt x="42" y="51"/>
                  </a:lnTo>
                  <a:lnTo>
                    <a:pt x="51" y="46"/>
                  </a:lnTo>
                  <a:lnTo>
                    <a:pt x="58" y="39"/>
                  </a:lnTo>
                  <a:lnTo>
                    <a:pt x="65" y="31"/>
                  </a:lnTo>
                  <a:lnTo>
                    <a:pt x="69" y="23"/>
                  </a:lnTo>
                  <a:lnTo>
                    <a:pt x="72" y="11"/>
                  </a:lnTo>
                  <a:lnTo>
                    <a:pt x="7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8" name="Freeform 508"/>
            <p:cNvSpPr>
              <a:spLocks/>
            </p:cNvSpPr>
            <p:nvPr/>
          </p:nvSpPr>
          <p:spPr bwMode="auto">
            <a:xfrm>
              <a:off x="5560" y="3740"/>
              <a:ext cx="193" cy="153"/>
            </a:xfrm>
            <a:custGeom>
              <a:avLst/>
              <a:gdLst>
                <a:gd name="T0" fmla="*/ 156 w 193"/>
                <a:gd name="T1" fmla="*/ 0 h 153"/>
                <a:gd name="T2" fmla="*/ 164 w 193"/>
                <a:gd name="T3" fmla="*/ 5 h 153"/>
                <a:gd name="T4" fmla="*/ 170 w 193"/>
                <a:gd name="T5" fmla="*/ 10 h 153"/>
                <a:gd name="T6" fmla="*/ 169 w 193"/>
                <a:gd name="T7" fmla="*/ 27 h 153"/>
                <a:gd name="T8" fmla="*/ 170 w 193"/>
                <a:gd name="T9" fmla="*/ 42 h 153"/>
                <a:gd name="T10" fmla="*/ 171 w 193"/>
                <a:gd name="T11" fmla="*/ 45 h 153"/>
                <a:gd name="T12" fmla="*/ 173 w 193"/>
                <a:gd name="T13" fmla="*/ 46 h 153"/>
                <a:gd name="T14" fmla="*/ 183 w 193"/>
                <a:gd name="T15" fmla="*/ 45 h 153"/>
                <a:gd name="T16" fmla="*/ 193 w 193"/>
                <a:gd name="T17" fmla="*/ 42 h 153"/>
                <a:gd name="T18" fmla="*/ 193 w 193"/>
                <a:gd name="T19" fmla="*/ 46 h 153"/>
                <a:gd name="T20" fmla="*/ 191 w 193"/>
                <a:gd name="T21" fmla="*/ 50 h 153"/>
                <a:gd name="T22" fmla="*/ 180 w 193"/>
                <a:gd name="T23" fmla="*/ 60 h 153"/>
                <a:gd name="T24" fmla="*/ 164 w 193"/>
                <a:gd name="T25" fmla="*/ 72 h 153"/>
                <a:gd name="T26" fmla="*/ 150 w 193"/>
                <a:gd name="T27" fmla="*/ 82 h 153"/>
                <a:gd name="T28" fmla="*/ 137 w 193"/>
                <a:gd name="T29" fmla="*/ 89 h 153"/>
                <a:gd name="T30" fmla="*/ 127 w 193"/>
                <a:gd name="T31" fmla="*/ 90 h 153"/>
                <a:gd name="T32" fmla="*/ 117 w 193"/>
                <a:gd name="T33" fmla="*/ 92 h 153"/>
                <a:gd name="T34" fmla="*/ 116 w 193"/>
                <a:gd name="T35" fmla="*/ 97 h 153"/>
                <a:gd name="T36" fmla="*/ 113 w 193"/>
                <a:gd name="T37" fmla="*/ 102 h 153"/>
                <a:gd name="T38" fmla="*/ 104 w 193"/>
                <a:gd name="T39" fmla="*/ 103 h 153"/>
                <a:gd name="T40" fmla="*/ 96 w 193"/>
                <a:gd name="T41" fmla="*/ 103 h 153"/>
                <a:gd name="T42" fmla="*/ 77 w 193"/>
                <a:gd name="T43" fmla="*/ 119 h 153"/>
                <a:gd name="T44" fmla="*/ 57 w 193"/>
                <a:gd name="T45" fmla="*/ 135 h 153"/>
                <a:gd name="T46" fmla="*/ 47 w 193"/>
                <a:gd name="T47" fmla="*/ 142 h 153"/>
                <a:gd name="T48" fmla="*/ 36 w 193"/>
                <a:gd name="T49" fmla="*/ 147 h 153"/>
                <a:gd name="T50" fmla="*/ 23 w 193"/>
                <a:gd name="T51" fmla="*/ 152 h 153"/>
                <a:gd name="T52" fmla="*/ 10 w 193"/>
                <a:gd name="T53" fmla="*/ 153 h 153"/>
                <a:gd name="T54" fmla="*/ 7 w 193"/>
                <a:gd name="T55" fmla="*/ 152 h 153"/>
                <a:gd name="T56" fmla="*/ 4 w 193"/>
                <a:gd name="T57" fmla="*/ 150 h 153"/>
                <a:gd name="T58" fmla="*/ 2 w 193"/>
                <a:gd name="T59" fmla="*/ 149 h 153"/>
                <a:gd name="T60" fmla="*/ 0 w 193"/>
                <a:gd name="T61" fmla="*/ 144 h 153"/>
                <a:gd name="T62" fmla="*/ 27 w 193"/>
                <a:gd name="T63" fmla="*/ 129 h 153"/>
                <a:gd name="T64" fmla="*/ 57 w 193"/>
                <a:gd name="T65" fmla="*/ 112 h 153"/>
                <a:gd name="T66" fmla="*/ 84 w 193"/>
                <a:gd name="T67" fmla="*/ 95 h 153"/>
                <a:gd name="T68" fmla="*/ 111 w 193"/>
                <a:gd name="T69" fmla="*/ 77 h 153"/>
                <a:gd name="T70" fmla="*/ 113 w 193"/>
                <a:gd name="T71" fmla="*/ 82 h 153"/>
                <a:gd name="T72" fmla="*/ 116 w 193"/>
                <a:gd name="T73" fmla="*/ 85 h 153"/>
                <a:gd name="T74" fmla="*/ 119 w 193"/>
                <a:gd name="T75" fmla="*/ 86 h 153"/>
                <a:gd name="T76" fmla="*/ 124 w 193"/>
                <a:gd name="T77" fmla="*/ 86 h 153"/>
                <a:gd name="T78" fmla="*/ 131 w 193"/>
                <a:gd name="T79" fmla="*/ 80 h 153"/>
                <a:gd name="T80" fmla="*/ 139 w 193"/>
                <a:gd name="T81" fmla="*/ 76 h 153"/>
                <a:gd name="T82" fmla="*/ 136 w 193"/>
                <a:gd name="T83" fmla="*/ 72 h 153"/>
                <a:gd name="T84" fmla="*/ 133 w 193"/>
                <a:gd name="T85" fmla="*/ 70 h 153"/>
                <a:gd name="T86" fmla="*/ 133 w 193"/>
                <a:gd name="T87" fmla="*/ 67 h 153"/>
                <a:gd name="T88" fmla="*/ 133 w 193"/>
                <a:gd name="T89" fmla="*/ 63 h 153"/>
                <a:gd name="T90" fmla="*/ 137 w 193"/>
                <a:gd name="T91" fmla="*/ 60 h 153"/>
                <a:gd name="T92" fmla="*/ 141 w 193"/>
                <a:gd name="T93" fmla="*/ 59 h 153"/>
                <a:gd name="T94" fmla="*/ 144 w 193"/>
                <a:gd name="T95" fmla="*/ 56 h 153"/>
                <a:gd name="T96" fmla="*/ 147 w 193"/>
                <a:gd name="T97" fmla="*/ 53 h 153"/>
                <a:gd name="T98" fmla="*/ 151 w 193"/>
                <a:gd name="T99" fmla="*/ 46 h 153"/>
                <a:gd name="T100" fmla="*/ 157 w 193"/>
                <a:gd name="T101" fmla="*/ 40 h 153"/>
                <a:gd name="T102" fmla="*/ 156 w 193"/>
                <a:gd name="T103" fmla="*/ 20 h 153"/>
                <a:gd name="T104" fmla="*/ 156 w 193"/>
                <a:gd name="T105" fmla="*/ 0 h 1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3"/>
                <a:gd name="T160" fmla="*/ 0 h 153"/>
                <a:gd name="T161" fmla="*/ 193 w 193"/>
                <a:gd name="T162" fmla="*/ 153 h 1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3" h="153">
                  <a:moveTo>
                    <a:pt x="156" y="0"/>
                  </a:moveTo>
                  <a:lnTo>
                    <a:pt x="164" y="5"/>
                  </a:lnTo>
                  <a:lnTo>
                    <a:pt x="170" y="10"/>
                  </a:lnTo>
                  <a:lnTo>
                    <a:pt x="169" y="27"/>
                  </a:lnTo>
                  <a:lnTo>
                    <a:pt x="170" y="42"/>
                  </a:lnTo>
                  <a:lnTo>
                    <a:pt x="171" y="45"/>
                  </a:lnTo>
                  <a:lnTo>
                    <a:pt x="173" y="46"/>
                  </a:lnTo>
                  <a:lnTo>
                    <a:pt x="183" y="45"/>
                  </a:lnTo>
                  <a:lnTo>
                    <a:pt x="193" y="42"/>
                  </a:lnTo>
                  <a:lnTo>
                    <a:pt x="193" y="46"/>
                  </a:lnTo>
                  <a:lnTo>
                    <a:pt x="191" y="50"/>
                  </a:lnTo>
                  <a:lnTo>
                    <a:pt x="180" y="60"/>
                  </a:lnTo>
                  <a:lnTo>
                    <a:pt x="164" y="72"/>
                  </a:lnTo>
                  <a:lnTo>
                    <a:pt x="150" y="82"/>
                  </a:lnTo>
                  <a:lnTo>
                    <a:pt x="137" y="89"/>
                  </a:lnTo>
                  <a:lnTo>
                    <a:pt x="127" y="90"/>
                  </a:lnTo>
                  <a:lnTo>
                    <a:pt x="117" y="92"/>
                  </a:lnTo>
                  <a:lnTo>
                    <a:pt x="116" y="97"/>
                  </a:lnTo>
                  <a:lnTo>
                    <a:pt x="113" y="102"/>
                  </a:lnTo>
                  <a:lnTo>
                    <a:pt x="104" y="103"/>
                  </a:lnTo>
                  <a:lnTo>
                    <a:pt x="96" y="103"/>
                  </a:lnTo>
                  <a:lnTo>
                    <a:pt x="77" y="119"/>
                  </a:lnTo>
                  <a:lnTo>
                    <a:pt x="57" y="135"/>
                  </a:lnTo>
                  <a:lnTo>
                    <a:pt x="47" y="142"/>
                  </a:lnTo>
                  <a:lnTo>
                    <a:pt x="36" y="147"/>
                  </a:lnTo>
                  <a:lnTo>
                    <a:pt x="23" y="152"/>
                  </a:lnTo>
                  <a:lnTo>
                    <a:pt x="10" y="153"/>
                  </a:lnTo>
                  <a:lnTo>
                    <a:pt x="7" y="152"/>
                  </a:lnTo>
                  <a:lnTo>
                    <a:pt x="4" y="150"/>
                  </a:lnTo>
                  <a:lnTo>
                    <a:pt x="2" y="149"/>
                  </a:lnTo>
                  <a:lnTo>
                    <a:pt x="0" y="144"/>
                  </a:lnTo>
                  <a:lnTo>
                    <a:pt x="27" y="129"/>
                  </a:lnTo>
                  <a:lnTo>
                    <a:pt x="57" y="112"/>
                  </a:lnTo>
                  <a:lnTo>
                    <a:pt x="84" y="95"/>
                  </a:lnTo>
                  <a:lnTo>
                    <a:pt x="111" y="77"/>
                  </a:lnTo>
                  <a:lnTo>
                    <a:pt x="113" y="82"/>
                  </a:lnTo>
                  <a:lnTo>
                    <a:pt x="116" y="85"/>
                  </a:lnTo>
                  <a:lnTo>
                    <a:pt x="119" y="86"/>
                  </a:lnTo>
                  <a:lnTo>
                    <a:pt x="124" y="86"/>
                  </a:lnTo>
                  <a:lnTo>
                    <a:pt x="131" y="80"/>
                  </a:lnTo>
                  <a:lnTo>
                    <a:pt x="139" y="76"/>
                  </a:lnTo>
                  <a:lnTo>
                    <a:pt x="136" y="72"/>
                  </a:lnTo>
                  <a:lnTo>
                    <a:pt x="133" y="70"/>
                  </a:lnTo>
                  <a:lnTo>
                    <a:pt x="133" y="67"/>
                  </a:lnTo>
                  <a:lnTo>
                    <a:pt x="133" y="63"/>
                  </a:lnTo>
                  <a:lnTo>
                    <a:pt x="137" y="60"/>
                  </a:lnTo>
                  <a:lnTo>
                    <a:pt x="141" y="59"/>
                  </a:lnTo>
                  <a:lnTo>
                    <a:pt x="144" y="56"/>
                  </a:lnTo>
                  <a:lnTo>
                    <a:pt x="147" y="53"/>
                  </a:lnTo>
                  <a:lnTo>
                    <a:pt x="151" y="46"/>
                  </a:lnTo>
                  <a:lnTo>
                    <a:pt x="157" y="40"/>
                  </a:lnTo>
                  <a:lnTo>
                    <a:pt x="156" y="20"/>
                  </a:lnTo>
                  <a:lnTo>
                    <a:pt x="15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9" name="Freeform 509"/>
            <p:cNvSpPr>
              <a:spLocks/>
            </p:cNvSpPr>
            <p:nvPr/>
          </p:nvSpPr>
          <p:spPr bwMode="auto">
            <a:xfrm>
              <a:off x="5327" y="3757"/>
              <a:ext cx="16" cy="8"/>
            </a:xfrm>
            <a:custGeom>
              <a:avLst/>
              <a:gdLst>
                <a:gd name="T0" fmla="*/ 5 w 16"/>
                <a:gd name="T1" fmla="*/ 0 h 8"/>
                <a:gd name="T2" fmla="*/ 10 w 16"/>
                <a:gd name="T3" fmla="*/ 2 h 8"/>
                <a:gd name="T4" fmla="*/ 16 w 16"/>
                <a:gd name="T5" fmla="*/ 3 h 8"/>
                <a:gd name="T6" fmla="*/ 13 w 16"/>
                <a:gd name="T7" fmla="*/ 5 h 8"/>
                <a:gd name="T8" fmla="*/ 12 w 16"/>
                <a:gd name="T9" fmla="*/ 6 h 8"/>
                <a:gd name="T10" fmla="*/ 8 w 16"/>
                <a:gd name="T11" fmla="*/ 8 h 8"/>
                <a:gd name="T12" fmla="*/ 5 w 16"/>
                <a:gd name="T13" fmla="*/ 8 h 8"/>
                <a:gd name="T14" fmla="*/ 3 w 16"/>
                <a:gd name="T15" fmla="*/ 5 h 8"/>
                <a:gd name="T16" fmla="*/ 0 w 16"/>
                <a:gd name="T17" fmla="*/ 2 h 8"/>
                <a:gd name="T18" fmla="*/ 3 w 16"/>
                <a:gd name="T19" fmla="*/ 0 h 8"/>
                <a:gd name="T20" fmla="*/ 5 w 1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8"/>
                <a:gd name="T35" fmla="*/ 16 w 1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8">
                  <a:moveTo>
                    <a:pt x="5" y="0"/>
                  </a:moveTo>
                  <a:lnTo>
                    <a:pt x="10" y="2"/>
                  </a:lnTo>
                  <a:lnTo>
                    <a:pt x="16" y="3"/>
                  </a:lnTo>
                  <a:lnTo>
                    <a:pt x="13" y="5"/>
                  </a:lnTo>
                  <a:lnTo>
                    <a:pt x="12" y="6"/>
                  </a:lnTo>
                  <a:lnTo>
                    <a:pt x="8" y="8"/>
                  </a:lnTo>
                  <a:lnTo>
                    <a:pt x="5" y="8"/>
                  </a:lnTo>
                  <a:lnTo>
                    <a:pt x="3" y="5"/>
                  </a:lnTo>
                  <a:lnTo>
                    <a:pt x="0" y="2"/>
                  </a:lnTo>
                  <a:lnTo>
                    <a:pt x="3" y="0"/>
                  </a:lnTo>
                  <a:lnTo>
                    <a:pt x="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80" name="Freeform 510"/>
            <p:cNvSpPr>
              <a:spLocks/>
            </p:cNvSpPr>
            <p:nvPr/>
          </p:nvSpPr>
          <p:spPr bwMode="auto">
            <a:xfrm>
              <a:off x="5367" y="3820"/>
              <a:ext cx="46" cy="39"/>
            </a:xfrm>
            <a:custGeom>
              <a:avLst/>
              <a:gdLst>
                <a:gd name="T0" fmla="*/ 0 w 46"/>
                <a:gd name="T1" fmla="*/ 39 h 39"/>
                <a:gd name="T2" fmla="*/ 5 w 46"/>
                <a:gd name="T3" fmla="*/ 20 h 39"/>
                <a:gd name="T4" fmla="*/ 10 w 46"/>
                <a:gd name="T5" fmla="*/ 0 h 39"/>
                <a:gd name="T6" fmla="*/ 12 w 46"/>
                <a:gd name="T7" fmla="*/ 0 h 39"/>
                <a:gd name="T8" fmla="*/ 12 w 46"/>
                <a:gd name="T9" fmla="*/ 0 h 39"/>
                <a:gd name="T10" fmla="*/ 30 w 46"/>
                <a:gd name="T11" fmla="*/ 3 h 39"/>
                <a:gd name="T12" fmla="*/ 46 w 46"/>
                <a:gd name="T13" fmla="*/ 6 h 39"/>
                <a:gd name="T14" fmla="*/ 46 w 46"/>
                <a:gd name="T15" fmla="*/ 7 h 39"/>
                <a:gd name="T16" fmla="*/ 46 w 46"/>
                <a:gd name="T17" fmla="*/ 7 h 39"/>
                <a:gd name="T18" fmla="*/ 46 w 46"/>
                <a:gd name="T19" fmla="*/ 10 h 39"/>
                <a:gd name="T20" fmla="*/ 45 w 46"/>
                <a:gd name="T21" fmla="*/ 13 h 39"/>
                <a:gd name="T22" fmla="*/ 39 w 46"/>
                <a:gd name="T23" fmla="*/ 20 h 39"/>
                <a:gd name="T24" fmla="*/ 32 w 46"/>
                <a:gd name="T25" fmla="*/ 27 h 39"/>
                <a:gd name="T26" fmla="*/ 23 w 46"/>
                <a:gd name="T27" fmla="*/ 33 h 39"/>
                <a:gd name="T28" fmla="*/ 15 w 46"/>
                <a:gd name="T29" fmla="*/ 39 h 39"/>
                <a:gd name="T30" fmla="*/ 8 w 46"/>
                <a:gd name="T31" fmla="*/ 39 h 39"/>
                <a:gd name="T32" fmla="*/ 0 w 46"/>
                <a:gd name="T33" fmla="*/ 39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39"/>
                <a:gd name="T53" fmla="*/ 46 w 46"/>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39">
                  <a:moveTo>
                    <a:pt x="0" y="39"/>
                  </a:moveTo>
                  <a:lnTo>
                    <a:pt x="5" y="20"/>
                  </a:lnTo>
                  <a:lnTo>
                    <a:pt x="10" y="0"/>
                  </a:lnTo>
                  <a:lnTo>
                    <a:pt x="12" y="0"/>
                  </a:lnTo>
                  <a:lnTo>
                    <a:pt x="30" y="3"/>
                  </a:lnTo>
                  <a:lnTo>
                    <a:pt x="46" y="6"/>
                  </a:lnTo>
                  <a:lnTo>
                    <a:pt x="46" y="7"/>
                  </a:lnTo>
                  <a:lnTo>
                    <a:pt x="46" y="10"/>
                  </a:lnTo>
                  <a:lnTo>
                    <a:pt x="45" y="13"/>
                  </a:lnTo>
                  <a:lnTo>
                    <a:pt x="39" y="20"/>
                  </a:lnTo>
                  <a:lnTo>
                    <a:pt x="32" y="27"/>
                  </a:lnTo>
                  <a:lnTo>
                    <a:pt x="23" y="33"/>
                  </a:lnTo>
                  <a:lnTo>
                    <a:pt x="15" y="39"/>
                  </a:lnTo>
                  <a:lnTo>
                    <a:pt x="8" y="39"/>
                  </a:lnTo>
                  <a:lnTo>
                    <a:pt x="0" y="39"/>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grpSp>
      <p:sp>
        <p:nvSpPr>
          <p:cNvPr id="81" name="矩形 80"/>
          <p:cNvSpPr/>
          <p:nvPr/>
        </p:nvSpPr>
        <p:spPr>
          <a:xfrm>
            <a:off x="2167349" y="1491064"/>
            <a:ext cx="7676765" cy="4401205"/>
          </a:xfrm>
          <a:prstGeom prst="rect">
            <a:avLst/>
          </a:prstGeom>
        </p:spPr>
        <p:txBody>
          <a:bodyPr wrap="square">
            <a:spAutoFit/>
          </a:bodyPr>
          <a:lstStyle/>
          <a:p>
            <a:pPr marL="457200" indent="-457200" eaLnBrk="0" hangingPunct="0">
              <a:lnSpc>
                <a:spcPct val="200000"/>
              </a:lnSpc>
              <a:buFont typeface="Wingdings" panose="05000000000000000000" pitchFamily="2" charset="2"/>
              <a:buChar char="n"/>
              <a:defRPr/>
            </a:pPr>
            <a:r>
              <a:rPr lang="zh-CN" altLang="en-US" sz="2800" b="1" dirty="0">
                <a:solidFill>
                  <a:schemeClr val="bg2">
                    <a:lumMod val="25000"/>
                  </a:schemeClr>
                </a:solidFill>
                <a:latin typeface="微软雅黑" pitchFamily="34" charset="-122"/>
                <a:ea typeface="微软雅黑" pitchFamily="34" charset="-122"/>
              </a:rPr>
              <a:t>大数据综述</a:t>
            </a:r>
            <a:endParaRPr lang="en-US" altLang="zh-CN" sz="2800" b="1" dirty="0">
              <a:solidFill>
                <a:schemeClr val="bg2">
                  <a:lumMod val="25000"/>
                </a:schemeClr>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solidFill>
                  <a:schemeClr val="bg2">
                    <a:lumMod val="25000"/>
                  </a:schemeClr>
                </a:solidFill>
                <a:latin typeface="微软雅黑" pitchFamily="34" charset="-122"/>
                <a:ea typeface="微软雅黑" pitchFamily="34" charset="-122"/>
              </a:rPr>
              <a:t>荣之</a:t>
            </a:r>
            <a:r>
              <a:rPr lang="zh-CN" altLang="en-US" sz="2800" b="1" dirty="0">
                <a:solidFill>
                  <a:schemeClr val="bg2">
                    <a:lumMod val="25000"/>
                  </a:schemeClr>
                </a:solidFill>
                <a:latin typeface="微软雅黑" pitchFamily="34" charset="-122"/>
                <a:ea typeface="微软雅黑" pitchFamily="34" charset="-122"/>
              </a:rPr>
              <a:t>联</a:t>
            </a:r>
            <a:r>
              <a:rPr lang="zh-CN" altLang="en-US" sz="2800" b="1" dirty="0">
                <a:solidFill>
                  <a:schemeClr val="bg2">
                    <a:lumMod val="25000"/>
                  </a:schemeClr>
                </a:solidFill>
                <a:latin typeface="微软雅黑" pitchFamily="34" charset="-122"/>
                <a:ea typeface="微软雅黑" pitchFamily="34" charset="-122"/>
              </a:rPr>
              <a:t>企业大数据平台方案</a:t>
            </a:r>
            <a:endParaRPr lang="en-US" altLang="zh-CN" sz="2800" b="1" dirty="0">
              <a:solidFill>
                <a:schemeClr val="bg2">
                  <a:lumMod val="25000"/>
                </a:schemeClr>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solidFill>
                  <a:srgbClr val="FF0000"/>
                </a:solidFill>
                <a:latin typeface="微软雅黑" pitchFamily="34" charset="-122"/>
                <a:ea typeface="微软雅黑" pitchFamily="34" charset="-122"/>
              </a:rPr>
              <a:t>大数据平台建设方法</a:t>
            </a:r>
            <a:endParaRPr lang="en-US" altLang="zh-CN" sz="2800" b="1" dirty="0">
              <a:solidFill>
                <a:srgbClr val="FF0000"/>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latin typeface="微软雅黑" pitchFamily="34" charset="-122"/>
                <a:ea typeface="微软雅黑" pitchFamily="34" charset="-122"/>
              </a:rPr>
              <a:t>汽车</a:t>
            </a:r>
            <a:r>
              <a:rPr lang="zh-CN" altLang="en-US" sz="2800" b="1" dirty="0" smtClean="0">
                <a:latin typeface="微软雅黑" pitchFamily="34" charset="-122"/>
                <a:ea typeface="微软雅黑" pitchFamily="34" charset="-122"/>
              </a:rPr>
              <a:t>制造业应用大数据畅想</a:t>
            </a:r>
            <a:endParaRPr lang="en-US" altLang="zh-CN" sz="2800" b="1" dirty="0" smtClean="0">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smtClean="0">
                <a:latin typeface="微软雅黑" pitchFamily="34" charset="-122"/>
                <a:ea typeface="微软雅黑" pitchFamily="34" charset="-122"/>
              </a:rPr>
              <a:t>案</a:t>
            </a:r>
            <a:r>
              <a:rPr lang="zh-CN" altLang="en-US" sz="2800" b="1" dirty="0" smtClean="0">
                <a:latin typeface="微软雅黑" pitchFamily="34" charset="-122"/>
                <a:ea typeface="微软雅黑" pitchFamily="34" charset="-122"/>
              </a:rPr>
              <a:t>例</a:t>
            </a:r>
            <a:endParaRPr lang="en-US" altLang="zh-CN" sz="2800" b="1" dirty="0">
              <a:latin typeface="微软雅黑" pitchFamily="34" charset="-122"/>
              <a:ea typeface="微软雅黑" pitchFamily="34" charset="-122"/>
            </a:endParaRPr>
          </a:p>
        </p:txBody>
      </p:sp>
    </p:spTree>
    <p:extLst>
      <p:ext uri="{BB962C8B-B14F-4D97-AF65-F5344CB8AC3E}">
        <p14:creationId xmlns:p14="http://schemas.microsoft.com/office/powerpoint/2010/main" val="1642618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仿宋" pitchFamily="49" charset="-122"/>
                <a:ea typeface="仿宋" pitchFamily="49" charset="-122"/>
              </a:rPr>
              <a:t>传统数据平台与大数据分布式平</a:t>
            </a:r>
            <a:r>
              <a:rPr lang="zh-CN" altLang="en-US" b="1" dirty="0" smtClean="0">
                <a:latin typeface="仿宋" pitchFamily="49" charset="-122"/>
                <a:ea typeface="仿宋" pitchFamily="49" charset="-122"/>
              </a:rPr>
              <a:t>台特性差异</a:t>
            </a:r>
            <a:endParaRPr lang="zh-CN" altLang="en-US" b="1" dirty="0">
              <a:latin typeface="仿宋" pitchFamily="49" charset="-122"/>
              <a:ea typeface="仿宋" pitchFamily="49" charset="-122"/>
            </a:endParaRPr>
          </a:p>
        </p:txBody>
      </p:sp>
      <p:pic>
        <p:nvPicPr>
          <p:cNvPr id="25" name="图片 24"/>
          <p:cNvPicPr>
            <a:picLocks noChangeAspect="1"/>
          </p:cNvPicPr>
          <p:nvPr/>
        </p:nvPicPr>
        <p:blipFill>
          <a:blip r:embed="rId2"/>
          <a:stretch>
            <a:fillRect/>
          </a:stretch>
        </p:blipFill>
        <p:spPr>
          <a:xfrm>
            <a:off x="488950" y="1460500"/>
            <a:ext cx="10944757" cy="4381500"/>
          </a:xfrm>
          <a:prstGeom prst="rect">
            <a:avLst/>
          </a:prstGeom>
        </p:spPr>
      </p:pic>
    </p:spTree>
    <p:extLst>
      <p:ext uri="{BB962C8B-B14F-4D97-AF65-F5344CB8AC3E}">
        <p14:creationId xmlns:p14="http://schemas.microsoft.com/office/powerpoint/2010/main" val="3367555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34" y="119261"/>
            <a:ext cx="10749367" cy="563946"/>
          </a:xfrm>
        </p:spPr>
        <p:txBody>
          <a:bodyPr/>
          <a:lstStyle/>
          <a:p>
            <a:r>
              <a:rPr lang="zh-CN" altLang="en-US" b="1" dirty="0">
                <a:latin typeface="仿宋" pitchFamily="49" charset="-122"/>
                <a:ea typeface="仿宋" pitchFamily="49" charset="-122"/>
              </a:rPr>
              <a:t>大</a:t>
            </a:r>
            <a:r>
              <a:rPr lang="zh-CN" altLang="en-US" b="1" dirty="0" smtClean="0">
                <a:latin typeface="仿宋" pitchFamily="49" charset="-122"/>
                <a:ea typeface="仿宋" pitchFamily="49" charset="-122"/>
              </a:rPr>
              <a:t>数</a:t>
            </a:r>
            <a:r>
              <a:rPr lang="zh-CN" altLang="en-US" b="1" dirty="0" smtClean="0">
                <a:latin typeface="仿宋" pitchFamily="49" charset="-122"/>
                <a:ea typeface="仿宋" pitchFamily="49" charset="-122"/>
              </a:rPr>
              <a:t>据分析与传</a:t>
            </a:r>
            <a:r>
              <a:rPr lang="zh-CN" altLang="en-US" b="1" dirty="0" smtClean="0">
                <a:latin typeface="仿宋" pitchFamily="49" charset="-122"/>
                <a:ea typeface="仿宋" pitchFamily="49" charset="-122"/>
              </a:rPr>
              <a:t>统</a:t>
            </a:r>
            <a:r>
              <a:rPr lang="en-US" altLang="zh-CN" b="1" dirty="0" smtClean="0">
                <a:latin typeface="仿宋" pitchFamily="49" charset="-122"/>
                <a:ea typeface="仿宋" pitchFamily="49" charset="-122"/>
              </a:rPr>
              <a:t>BI</a:t>
            </a:r>
            <a:r>
              <a:rPr lang="zh-CN" altLang="en-US" b="1" dirty="0" smtClean="0">
                <a:latin typeface="仿宋" pitchFamily="49" charset="-122"/>
                <a:ea typeface="仿宋" pitchFamily="49" charset="-122"/>
              </a:rPr>
              <a:t>分</a:t>
            </a:r>
            <a:r>
              <a:rPr lang="zh-CN" altLang="en-US" b="1" dirty="0" smtClean="0">
                <a:latin typeface="仿宋" pitchFamily="49" charset="-122"/>
                <a:ea typeface="仿宋" pitchFamily="49" charset="-122"/>
              </a:rPr>
              <a:t>析差异</a:t>
            </a:r>
            <a:endParaRPr lang="zh-CN" altLang="en-US" dirty="0"/>
          </a:p>
        </p:txBody>
      </p:sp>
      <p:sp>
        <p:nvSpPr>
          <p:cNvPr id="3" name="Rectangle 2"/>
          <p:cNvSpPr/>
          <p:nvPr/>
        </p:nvSpPr>
        <p:spPr bwMode="auto">
          <a:xfrm>
            <a:off x="6159046" y="2232968"/>
            <a:ext cx="4419600" cy="2292367"/>
          </a:xfrm>
          <a:prstGeom prst="rect">
            <a:avLst/>
          </a:prstGeom>
          <a:solidFill>
            <a:schemeClr val="tx2">
              <a:alpha val="38000"/>
            </a:schemeClr>
          </a:solidFill>
          <a:ln w="9525" cap="flat" cmpd="sng" algn="ctr">
            <a:noFill/>
            <a:prstDash val="solid"/>
            <a:round/>
            <a:headEnd type="none" w="med" len="med"/>
            <a:tailEnd type="none" w="med" len="med"/>
          </a:ln>
          <a:effectLst/>
        </p:spPr>
        <p:txBody>
          <a:bodyPr vert="horz" wrap="square" lIns="91372" tIns="45688" rIns="91372" bIns="45688" numCol="1" rtlCol="0" anchor="ctr" anchorCtr="0" compatLnSpc="1">
            <a:prstTxWarp prst="textNoShape">
              <a:avLst/>
            </a:prstTxWarp>
            <a:spAutoFit/>
          </a:bodyPr>
          <a:lstStyle/>
          <a:p>
            <a: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pPr>
            <a:endParaRPr kumimoji="0" lang="en-US" sz="2000" b="1" i="0" u="none" strike="noStrike" cap="none" normalizeH="0" baseline="0" smtClean="0">
              <a:ln>
                <a:noFill/>
              </a:ln>
              <a:solidFill>
                <a:schemeClr val="tx1"/>
              </a:solidFill>
              <a:effectLst/>
              <a:latin typeface="Verdana" pitchFamily="34" charset="0"/>
              <a:cs typeface="Arial" charset="0"/>
            </a:endParaRPr>
          </a:p>
        </p:txBody>
      </p:sp>
      <p:sp>
        <p:nvSpPr>
          <p:cNvPr id="4" name="Rectangle 3"/>
          <p:cNvSpPr/>
          <p:nvPr/>
        </p:nvSpPr>
        <p:spPr bwMode="auto">
          <a:xfrm>
            <a:off x="1434646" y="2232968"/>
            <a:ext cx="4648200" cy="2292367"/>
          </a:xfrm>
          <a:prstGeom prst="rect">
            <a:avLst/>
          </a:prstGeom>
          <a:solidFill>
            <a:schemeClr val="tx2">
              <a:alpha val="38000"/>
            </a:schemeClr>
          </a:solidFill>
          <a:ln w="9525" cap="flat" cmpd="sng" algn="ctr">
            <a:noFill/>
            <a:prstDash val="solid"/>
            <a:round/>
            <a:headEnd type="none" w="med" len="med"/>
            <a:tailEnd type="none" w="med" len="med"/>
          </a:ln>
          <a:effectLst/>
        </p:spPr>
        <p:txBody>
          <a:bodyPr vert="horz" wrap="square" lIns="91372" tIns="45688" rIns="91372" bIns="45688" numCol="1" rtlCol="0" anchor="ctr" anchorCtr="0" compatLnSpc="1">
            <a:prstTxWarp prst="textNoShape">
              <a:avLst/>
            </a:prstTxWarp>
            <a:spAutoFit/>
          </a:bodyPr>
          <a:lstStyle/>
          <a:p>
            <a: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pPr>
            <a:endParaRPr kumimoji="0" lang="en-US" sz="2000" b="1" i="0" u="none" strike="noStrike" cap="none" normalizeH="0" baseline="0" smtClean="0">
              <a:ln>
                <a:noFill/>
              </a:ln>
              <a:solidFill>
                <a:schemeClr val="tx1"/>
              </a:solidFill>
              <a:effectLst/>
              <a:latin typeface="Verdana" pitchFamily="34" charset="0"/>
              <a:cs typeface="Arial" charset="0"/>
            </a:endParaRPr>
          </a:p>
        </p:txBody>
      </p:sp>
      <p:sp>
        <p:nvSpPr>
          <p:cNvPr id="5" name="Rectangle 5"/>
          <p:cNvSpPr/>
          <p:nvPr/>
        </p:nvSpPr>
        <p:spPr>
          <a:xfrm>
            <a:off x="1663246" y="4888948"/>
            <a:ext cx="4572000" cy="1184936"/>
          </a:xfrm>
          <a:prstGeom prst="rect">
            <a:avLst/>
          </a:prstGeom>
        </p:spPr>
        <p:txBody>
          <a:bodyPr wrap="square" lIns="91436" tIns="45718" rIns="91436" bIns="45718">
            <a:spAutoFit/>
          </a:bodyPr>
          <a:lstStyle/>
          <a:p>
            <a:pPr marL="120650" indent="-120650" algn="l" fontAlgn="base">
              <a:spcBef>
                <a:spcPts val="600"/>
              </a:spcBef>
              <a:spcAft>
                <a:spcPct val="0"/>
              </a:spcAft>
              <a:buFont typeface="Arial" pitchFamily="34" charset="0"/>
              <a:buChar char="•"/>
            </a:pPr>
            <a:r>
              <a:rPr lang="zh-CN" altLang="en-US" sz="1400" dirty="0" smtClean="0">
                <a:latin typeface="宋体" panose="02010600030101010101" pitchFamily="2" charset="-122"/>
                <a:ea typeface="宋体" panose="02010600030101010101" pitchFamily="2" charset="-122"/>
                <a:cs typeface="Arial" pitchFamily="34" charset="0"/>
              </a:rPr>
              <a:t>结构化数据</a:t>
            </a:r>
            <a:endParaRPr lang="en-US" sz="1400" dirty="0" smtClean="0">
              <a:latin typeface="宋体" panose="02010600030101010101" pitchFamily="2" charset="-122"/>
              <a:ea typeface="宋体" panose="02010600030101010101" pitchFamily="2" charset="-122"/>
              <a:cs typeface="Arial" pitchFamily="34" charset="0"/>
            </a:endParaRPr>
          </a:p>
          <a:p>
            <a:pPr marL="120650" indent="-120650" algn="l" fontAlgn="base">
              <a:spcBef>
                <a:spcPts val="600"/>
              </a:spcBef>
              <a:spcAft>
                <a:spcPct val="0"/>
              </a:spcAft>
              <a:buFont typeface="Arial" pitchFamily="34" charset="0"/>
              <a:buChar char="•"/>
            </a:pPr>
            <a:r>
              <a:rPr lang="zh-CN" altLang="en-US" sz="1400" dirty="0" smtClean="0">
                <a:latin typeface="宋体" panose="02010600030101010101" pitchFamily="2" charset="-122"/>
                <a:ea typeface="宋体" panose="02010600030101010101" pitchFamily="2" charset="-122"/>
                <a:cs typeface="Arial" pitchFamily="34" charset="0"/>
              </a:rPr>
              <a:t>数据规模一般为</a:t>
            </a:r>
            <a:r>
              <a:rPr lang="en-US" altLang="zh-CN" sz="1400" dirty="0" smtClean="0">
                <a:latin typeface="宋体" panose="02010600030101010101" pitchFamily="2" charset="-122"/>
                <a:ea typeface="宋体" panose="02010600030101010101" pitchFamily="2" charset="-122"/>
                <a:cs typeface="Arial" pitchFamily="34" charset="0"/>
              </a:rPr>
              <a:t>TB</a:t>
            </a:r>
            <a:r>
              <a:rPr lang="zh-CN" altLang="en-US" sz="1400" dirty="0" smtClean="0">
                <a:latin typeface="宋体" panose="02010600030101010101" pitchFamily="2" charset="-122"/>
                <a:ea typeface="宋体" panose="02010600030101010101" pitchFamily="2" charset="-122"/>
                <a:cs typeface="Arial" pitchFamily="34" charset="0"/>
              </a:rPr>
              <a:t>规模</a:t>
            </a:r>
            <a:endParaRPr lang="en-US" sz="1400" dirty="0">
              <a:latin typeface="宋体" panose="02010600030101010101" pitchFamily="2" charset="-122"/>
              <a:ea typeface="宋体" panose="02010600030101010101" pitchFamily="2" charset="-122"/>
              <a:cs typeface="Arial" pitchFamily="34" charset="0"/>
            </a:endParaRPr>
          </a:p>
          <a:p>
            <a:pPr marL="120650" indent="-120650" algn="l" fontAlgn="base">
              <a:spcBef>
                <a:spcPts val="600"/>
              </a:spcBef>
              <a:spcAft>
                <a:spcPct val="0"/>
              </a:spcAft>
              <a:buFont typeface="Arial" pitchFamily="34" charset="0"/>
              <a:buChar char="•"/>
            </a:pPr>
            <a:r>
              <a:rPr lang="zh-CN" altLang="en-US" sz="1400" dirty="0" smtClean="0">
                <a:latin typeface="宋体" panose="02010600030101010101" pitchFamily="2" charset="-122"/>
                <a:ea typeface="宋体" panose="02010600030101010101" pitchFamily="2" charset="-122"/>
                <a:cs typeface="Arial" pitchFamily="34" charset="0"/>
              </a:rPr>
              <a:t>集中式，为了分析进行大量数据移动，数据向计算靠近</a:t>
            </a:r>
            <a:endParaRPr lang="en-US" sz="1400" dirty="0" smtClean="0">
              <a:latin typeface="宋体" panose="02010600030101010101" pitchFamily="2" charset="-122"/>
              <a:ea typeface="宋体" panose="02010600030101010101" pitchFamily="2" charset="-122"/>
              <a:cs typeface="Arial" pitchFamily="34" charset="0"/>
            </a:endParaRPr>
          </a:p>
          <a:p>
            <a:pPr marL="120650" indent="-120650" algn="l" fontAlgn="base">
              <a:spcBef>
                <a:spcPts val="600"/>
              </a:spcBef>
              <a:spcAft>
                <a:spcPct val="0"/>
              </a:spcAft>
              <a:buFont typeface="Arial" pitchFamily="34" charset="0"/>
              <a:buChar char="•"/>
            </a:pPr>
            <a:r>
              <a:rPr lang="zh-CN" altLang="en-US" sz="1400" dirty="0" smtClean="0">
                <a:latin typeface="宋体" panose="02010600030101010101" pitchFamily="2" charset="-122"/>
                <a:ea typeface="宋体" panose="02010600030101010101" pitchFamily="2" charset="-122"/>
                <a:cs typeface="Arial" pitchFamily="34" charset="0"/>
              </a:rPr>
              <a:t>批处理为主</a:t>
            </a:r>
            <a:endParaRPr lang="en-US" sz="1400" dirty="0" smtClean="0">
              <a:latin typeface="宋体" panose="02010600030101010101" pitchFamily="2" charset="-122"/>
              <a:ea typeface="宋体" panose="02010600030101010101" pitchFamily="2" charset="-122"/>
              <a:cs typeface="Arial" pitchFamily="34" charset="0"/>
            </a:endParaRPr>
          </a:p>
        </p:txBody>
      </p:sp>
      <p:cxnSp>
        <p:nvCxnSpPr>
          <p:cNvPr id="6" name="Straight Arrow Connector 6"/>
          <p:cNvCxnSpPr/>
          <p:nvPr/>
        </p:nvCxnSpPr>
        <p:spPr bwMode="auto">
          <a:xfrm flipV="1">
            <a:off x="7336458" y="5292923"/>
            <a:ext cx="452184" cy="76200"/>
          </a:xfrm>
          <a:prstGeom prst="straightConnector1">
            <a:avLst/>
          </a:prstGeom>
          <a:solidFill>
            <a:schemeClr val="tx2"/>
          </a:solidFill>
          <a:ln w="9525" cap="flat" cmpd="sng" algn="ctr">
            <a:noFill/>
            <a:prstDash val="solid"/>
            <a:round/>
            <a:headEnd type="none" w="med" len="med"/>
            <a:tailEnd type="arrow"/>
          </a:ln>
          <a:effectLst/>
        </p:spPr>
      </p:cxnSp>
      <p:sp>
        <p:nvSpPr>
          <p:cNvPr id="7" name="Rectangle 7"/>
          <p:cNvSpPr/>
          <p:nvPr/>
        </p:nvSpPr>
        <p:spPr>
          <a:xfrm>
            <a:off x="6413277" y="4911084"/>
            <a:ext cx="4215938" cy="1184936"/>
          </a:xfrm>
          <a:prstGeom prst="rect">
            <a:avLst/>
          </a:prstGeom>
        </p:spPr>
        <p:txBody>
          <a:bodyPr wrap="square" lIns="91436" tIns="45718" rIns="91436" bIns="45718">
            <a:spAutoFit/>
          </a:bodyPr>
          <a:lstStyle/>
          <a:p>
            <a:pPr marL="120650" indent="-120650" algn="l" fontAlgn="base">
              <a:spcBef>
                <a:spcPts val="600"/>
              </a:spcBef>
              <a:spcAft>
                <a:spcPct val="0"/>
              </a:spcAft>
              <a:buFont typeface="Arial" pitchFamily="34" charset="0"/>
              <a:buChar char="•"/>
            </a:pPr>
            <a:r>
              <a:rPr lang="zh-CN" altLang="en-US" sz="1400" dirty="0" smtClean="0">
                <a:latin typeface="宋体" panose="02010600030101010101" pitchFamily="2" charset="-122"/>
                <a:ea typeface="宋体" panose="02010600030101010101" pitchFamily="2" charset="-122"/>
                <a:cs typeface="Arial" pitchFamily="34" charset="0"/>
              </a:rPr>
              <a:t>结构化</a:t>
            </a:r>
            <a:r>
              <a:rPr lang="en-US" altLang="zh-CN" sz="1400" dirty="0" smtClean="0">
                <a:latin typeface="宋体" panose="02010600030101010101" pitchFamily="2" charset="-122"/>
                <a:ea typeface="宋体" panose="02010600030101010101" pitchFamily="2" charset="-122"/>
                <a:cs typeface="Arial" pitchFamily="34" charset="0"/>
              </a:rPr>
              <a:t>/</a:t>
            </a:r>
            <a:r>
              <a:rPr lang="zh-CN" altLang="en-US" sz="1400" dirty="0" smtClean="0">
                <a:latin typeface="宋体" panose="02010600030101010101" pitchFamily="2" charset="-122"/>
                <a:ea typeface="宋体" panose="02010600030101010101" pitchFamily="2" charset="-122"/>
                <a:cs typeface="Arial" pitchFamily="34" charset="0"/>
              </a:rPr>
              <a:t>非结构化混合分析的能力</a:t>
            </a:r>
            <a:endParaRPr lang="en-US" sz="1400" dirty="0" smtClean="0">
              <a:latin typeface="宋体" panose="02010600030101010101" pitchFamily="2" charset="-122"/>
              <a:ea typeface="宋体" panose="02010600030101010101" pitchFamily="2" charset="-122"/>
              <a:cs typeface="Arial" pitchFamily="34" charset="0"/>
            </a:endParaRPr>
          </a:p>
          <a:p>
            <a:pPr marL="120650" indent="-120650" algn="l" fontAlgn="base">
              <a:spcBef>
                <a:spcPts val="600"/>
              </a:spcBef>
              <a:spcAft>
                <a:spcPct val="0"/>
              </a:spcAft>
              <a:buFont typeface="Arial" pitchFamily="34" charset="0"/>
              <a:buChar char="•"/>
            </a:pPr>
            <a:r>
              <a:rPr lang="zh-CN" altLang="en-US" sz="1400" dirty="0" smtClean="0">
                <a:latin typeface="宋体" panose="02010600030101010101" pitchFamily="2" charset="-122"/>
                <a:ea typeface="宋体" panose="02010600030101010101" pitchFamily="2" charset="-122"/>
                <a:cs typeface="Arial" pitchFamily="34" charset="0"/>
              </a:rPr>
              <a:t>数据规模从数十</a:t>
            </a:r>
            <a:r>
              <a:rPr lang="en-US" altLang="zh-CN" sz="1400" dirty="0" smtClean="0">
                <a:latin typeface="宋体" panose="02010600030101010101" pitchFamily="2" charset="-122"/>
                <a:ea typeface="宋体" panose="02010600030101010101" pitchFamily="2" charset="-122"/>
                <a:cs typeface="Arial" pitchFamily="34" charset="0"/>
              </a:rPr>
              <a:t>TB</a:t>
            </a:r>
            <a:r>
              <a:rPr lang="zh-CN" altLang="en-US" sz="1400" dirty="0" smtClean="0">
                <a:latin typeface="宋体" panose="02010600030101010101" pitchFamily="2" charset="-122"/>
                <a:ea typeface="宋体" panose="02010600030101010101" pitchFamily="2" charset="-122"/>
                <a:cs typeface="Arial" pitchFamily="34" charset="0"/>
              </a:rPr>
              <a:t>到</a:t>
            </a:r>
            <a:r>
              <a:rPr lang="en-US" altLang="zh-CN" sz="1400" dirty="0" smtClean="0">
                <a:latin typeface="宋体" panose="02010600030101010101" pitchFamily="2" charset="-122"/>
                <a:ea typeface="宋体" panose="02010600030101010101" pitchFamily="2" charset="-122"/>
                <a:cs typeface="Arial" pitchFamily="34" charset="0"/>
              </a:rPr>
              <a:t>PB</a:t>
            </a:r>
            <a:r>
              <a:rPr lang="zh-CN" altLang="en-US" sz="1400" dirty="0" smtClean="0">
                <a:latin typeface="宋体" panose="02010600030101010101" pitchFamily="2" charset="-122"/>
                <a:ea typeface="宋体" panose="02010600030101010101" pitchFamily="2" charset="-122"/>
                <a:cs typeface="Arial" pitchFamily="34" charset="0"/>
              </a:rPr>
              <a:t>级别</a:t>
            </a:r>
            <a:endParaRPr lang="en-US" sz="1400" dirty="0">
              <a:latin typeface="宋体" panose="02010600030101010101" pitchFamily="2" charset="-122"/>
              <a:ea typeface="宋体" panose="02010600030101010101" pitchFamily="2" charset="-122"/>
              <a:cs typeface="Arial" pitchFamily="34" charset="0"/>
            </a:endParaRPr>
          </a:p>
          <a:p>
            <a:pPr marL="120650" indent="-120650" algn="l" fontAlgn="base">
              <a:spcBef>
                <a:spcPts val="600"/>
              </a:spcBef>
              <a:spcAft>
                <a:spcPct val="0"/>
              </a:spcAft>
              <a:buFont typeface="Arial" pitchFamily="34" charset="0"/>
              <a:buChar char="•"/>
            </a:pPr>
            <a:r>
              <a:rPr lang="zh-CN" altLang="en-US" sz="1400" dirty="0" smtClean="0">
                <a:latin typeface="宋体" panose="02010600030101010101" pitchFamily="2" charset="-122"/>
                <a:ea typeface="宋体" panose="02010600030101010101" pitchFamily="2" charset="-122"/>
                <a:cs typeface="Arial" pitchFamily="34" charset="0"/>
              </a:rPr>
              <a:t>分布式，计算向数据靠近</a:t>
            </a:r>
            <a:endParaRPr lang="en-US" sz="1400" dirty="0" smtClean="0">
              <a:latin typeface="宋体" panose="02010600030101010101" pitchFamily="2" charset="-122"/>
              <a:ea typeface="宋体" panose="02010600030101010101" pitchFamily="2" charset="-122"/>
              <a:cs typeface="Arial" pitchFamily="34" charset="0"/>
            </a:endParaRPr>
          </a:p>
          <a:p>
            <a:pPr marL="120650" indent="-120650" algn="l" fontAlgn="base">
              <a:spcBef>
                <a:spcPts val="600"/>
              </a:spcBef>
              <a:spcAft>
                <a:spcPct val="0"/>
              </a:spcAft>
              <a:buFont typeface="Arial" pitchFamily="34" charset="0"/>
              <a:buChar char="•"/>
            </a:pPr>
            <a:r>
              <a:rPr lang="zh-CN" altLang="en-US" sz="1400" dirty="0" smtClean="0">
                <a:latin typeface="宋体" panose="02010600030101010101" pitchFamily="2" charset="-122"/>
                <a:ea typeface="宋体" panose="02010600030101010101" pitchFamily="2" charset="-122"/>
                <a:cs typeface="Arial" pitchFamily="34" charset="0"/>
              </a:rPr>
              <a:t>支持流式分析</a:t>
            </a:r>
            <a:endParaRPr lang="en-US" sz="1400" dirty="0">
              <a:latin typeface="宋体" panose="02010600030101010101" pitchFamily="2" charset="-122"/>
              <a:ea typeface="宋体" panose="02010600030101010101" pitchFamily="2" charset="-122"/>
              <a:cs typeface="Arial" pitchFamily="34" charset="0"/>
            </a:endParaRPr>
          </a:p>
        </p:txBody>
      </p:sp>
      <p:sp>
        <p:nvSpPr>
          <p:cNvPr id="8" name="AutoShape 4"/>
          <p:cNvSpPr>
            <a:spLocks noChangeAspect="1" noChangeArrowheads="1" noTextEdit="1"/>
          </p:cNvSpPr>
          <p:nvPr/>
        </p:nvSpPr>
        <p:spPr bwMode="auto">
          <a:xfrm>
            <a:off x="1434646" y="2664139"/>
            <a:ext cx="4876802" cy="16938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6"/>
          <p:cNvSpPr>
            <a:spLocks noChangeArrowheads="1"/>
          </p:cNvSpPr>
          <p:nvPr/>
        </p:nvSpPr>
        <p:spPr bwMode="auto">
          <a:xfrm>
            <a:off x="2550659" y="3091177"/>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p:nvSpPr>
        <p:spPr bwMode="auto">
          <a:xfrm>
            <a:off x="2664959" y="3091177"/>
            <a:ext cx="10953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2774497" y="3091177"/>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9"/>
          <p:cNvSpPr>
            <a:spLocks noChangeArrowheads="1"/>
          </p:cNvSpPr>
          <p:nvPr/>
        </p:nvSpPr>
        <p:spPr bwMode="auto">
          <a:xfrm>
            <a:off x="2888797" y="3091177"/>
            <a:ext cx="10953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10"/>
          <p:cNvSpPr>
            <a:spLocks noChangeArrowheads="1"/>
          </p:cNvSpPr>
          <p:nvPr/>
        </p:nvSpPr>
        <p:spPr bwMode="auto">
          <a:xfrm>
            <a:off x="2998334" y="3091177"/>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Rectangle 11"/>
          <p:cNvSpPr>
            <a:spLocks noChangeArrowheads="1"/>
          </p:cNvSpPr>
          <p:nvPr/>
        </p:nvSpPr>
        <p:spPr bwMode="auto">
          <a:xfrm>
            <a:off x="3112634" y="3091177"/>
            <a:ext cx="11588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2"/>
          <p:cNvSpPr>
            <a:spLocks noChangeArrowheads="1"/>
          </p:cNvSpPr>
          <p:nvPr/>
        </p:nvSpPr>
        <p:spPr bwMode="auto">
          <a:xfrm>
            <a:off x="3228522" y="3091177"/>
            <a:ext cx="10795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13"/>
          <p:cNvSpPr>
            <a:spLocks noChangeArrowheads="1"/>
          </p:cNvSpPr>
          <p:nvPr/>
        </p:nvSpPr>
        <p:spPr bwMode="auto">
          <a:xfrm>
            <a:off x="2550659" y="3191189"/>
            <a:ext cx="114300"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4"/>
          <p:cNvSpPr>
            <a:spLocks noChangeArrowheads="1"/>
          </p:cNvSpPr>
          <p:nvPr/>
        </p:nvSpPr>
        <p:spPr bwMode="auto">
          <a:xfrm>
            <a:off x="2664959" y="3191189"/>
            <a:ext cx="109538"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Rectangle 15"/>
          <p:cNvSpPr>
            <a:spLocks noChangeArrowheads="1"/>
          </p:cNvSpPr>
          <p:nvPr/>
        </p:nvSpPr>
        <p:spPr bwMode="auto">
          <a:xfrm>
            <a:off x="2774497" y="3191189"/>
            <a:ext cx="114300"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16"/>
          <p:cNvSpPr>
            <a:spLocks noChangeArrowheads="1"/>
          </p:cNvSpPr>
          <p:nvPr/>
        </p:nvSpPr>
        <p:spPr bwMode="auto">
          <a:xfrm>
            <a:off x="2888797" y="3191189"/>
            <a:ext cx="109538"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7"/>
          <p:cNvSpPr>
            <a:spLocks noChangeArrowheads="1"/>
          </p:cNvSpPr>
          <p:nvPr/>
        </p:nvSpPr>
        <p:spPr bwMode="auto">
          <a:xfrm>
            <a:off x="2998334" y="3191189"/>
            <a:ext cx="114300"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8"/>
          <p:cNvSpPr>
            <a:spLocks noChangeArrowheads="1"/>
          </p:cNvSpPr>
          <p:nvPr/>
        </p:nvSpPr>
        <p:spPr bwMode="auto">
          <a:xfrm>
            <a:off x="3112634" y="3191189"/>
            <a:ext cx="115888"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19"/>
          <p:cNvSpPr>
            <a:spLocks noChangeArrowheads="1"/>
          </p:cNvSpPr>
          <p:nvPr/>
        </p:nvSpPr>
        <p:spPr bwMode="auto">
          <a:xfrm>
            <a:off x="3228522" y="3191189"/>
            <a:ext cx="107950"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20"/>
          <p:cNvSpPr>
            <a:spLocks noChangeArrowheads="1"/>
          </p:cNvSpPr>
          <p:nvPr/>
        </p:nvSpPr>
        <p:spPr bwMode="auto">
          <a:xfrm>
            <a:off x="2550659" y="3291202"/>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Rectangle 21"/>
          <p:cNvSpPr>
            <a:spLocks noChangeArrowheads="1"/>
          </p:cNvSpPr>
          <p:nvPr/>
        </p:nvSpPr>
        <p:spPr bwMode="auto">
          <a:xfrm>
            <a:off x="2664959" y="3291202"/>
            <a:ext cx="10953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Rectangle 22"/>
          <p:cNvSpPr>
            <a:spLocks noChangeArrowheads="1"/>
          </p:cNvSpPr>
          <p:nvPr/>
        </p:nvSpPr>
        <p:spPr bwMode="auto">
          <a:xfrm>
            <a:off x="2774497" y="3291202"/>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3"/>
          <p:cNvSpPr>
            <a:spLocks noChangeArrowheads="1"/>
          </p:cNvSpPr>
          <p:nvPr/>
        </p:nvSpPr>
        <p:spPr bwMode="auto">
          <a:xfrm>
            <a:off x="2888797" y="3291202"/>
            <a:ext cx="10953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24"/>
          <p:cNvSpPr>
            <a:spLocks noChangeArrowheads="1"/>
          </p:cNvSpPr>
          <p:nvPr/>
        </p:nvSpPr>
        <p:spPr bwMode="auto">
          <a:xfrm>
            <a:off x="2998334" y="3291202"/>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5"/>
          <p:cNvSpPr>
            <a:spLocks noChangeArrowheads="1"/>
          </p:cNvSpPr>
          <p:nvPr/>
        </p:nvSpPr>
        <p:spPr bwMode="auto">
          <a:xfrm>
            <a:off x="3112634" y="3291202"/>
            <a:ext cx="11588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Rectangle 26"/>
          <p:cNvSpPr>
            <a:spLocks noChangeArrowheads="1"/>
          </p:cNvSpPr>
          <p:nvPr/>
        </p:nvSpPr>
        <p:spPr bwMode="auto">
          <a:xfrm>
            <a:off x="3228522" y="3291202"/>
            <a:ext cx="10795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Rectangle 27"/>
          <p:cNvSpPr>
            <a:spLocks noChangeArrowheads="1"/>
          </p:cNvSpPr>
          <p:nvPr/>
        </p:nvSpPr>
        <p:spPr bwMode="auto">
          <a:xfrm>
            <a:off x="2550659" y="3391214"/>
            <a:ext cx="114300"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28"/>
          <p:cNvSpPr>
            <a:spLocks noChangeArrowheads="1"/>
          </p:cNvSpPr>
          <p:nvPr/>
        </p:nvSpPr>
        <p:spPr bwMode="auto">
          <a:xfrm>
            <a:off x="2664959" y="3391214"/>
            <a:ext cx="109538"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29"/>
          <p:cNvSpPr>
            <a:spLocks noChangeArrowheads="1"/>
          </p:cNvSpPr>
          <p:nvPr/>
        </p:nvSpPr>
        <p:spPr bwMode="auto">
          <a:xfrm>
            <a:off x="2774497" y="3391214"/>
            <a:ext cx="114300"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Rectangle 30"/>
          <p:cNvSpPr>
            <a:spLocks noChangeArrowheads="1"/>
          </p:cNvSpPr>
          <p:nvPr/>
        </p:nvSpPr>
        <p:spPr bwMode="auto">
          <a:xfrm>
            <a:off x="2888797" y="3391214"/>
            <a:ext cx="109538"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31"/>
          <p:cNvSpPr>
            <a:spLocks noChangeArrowheads="1"/>
          </p:cNvSpPr>
          <p:nvPr/>
        </p:nvSpPr>
        <p:spPr bwMode="auto">
          <a:xfrm>
            <a:off x="2998334" y="3391214"/>
            <a:ext cx="114300"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Rectangle 32"/>
          <p:cNvSpPr>
            <a:spLocks noChangeArrowheads="1"/>
          </p:cNvSpPr>
          <p:nvPr/>
        </p:nvSpPr>
        <p:spPr bwMode="auto">
          <a:xfrm>
            <a:off x="3112634" y="3391214"/>
            <a:ext cx="115888"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33"/>
          <p:cNvSpPr>
            <a:spLocks noChangeArrowheads="1"/>
          </p:cNvSpPr>
          <p:nvPr/>
        </p:nvSpPr>
        <p:spPr bwMode="auto">
          <a:xfrm>
            <a:off x="3228522" y="3391214"/>
            <a:ext cx="107950"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34"/>
          <p:cNvSpPr>
            <a:spLocks noChangeArrowheads="1"/>
          </p:cNvSpPr>
          <p:nvPr/>
        </p:nvSpPr>
        <p:spPr bwMode="auto">
          <a:xfrm>
            <a:off x="2550659" y="3492814"/>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35"/>
          <p:cNvSpPr>
            <a:spLocks noChangeArrowheads="1"/>
          </p:cNvSpPr>
          <p:nvPr/>
        </p:nvSpPr>
        <p:spPr bwMode="auto">
          <a:xfrm>
            <a:off x="2664959" y="3492814"/>
            <a:ext cx="10953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36"/>
          <p:cNvSpPr>
            <a:spLocks noChangeArrowheads="1"/>
          </p:cNvSpPr>
          <p:nvPr/>
        </p:nvSpPr>
        <p:spPr bwMode="auto">
          <a:xfrm>
            <a:off x="2774497" y="3492814"/>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Rectangle 37"/>
          <p:cNvSpPr>
            <a:spLocks noChangeArrowheads="1"/>
          </p:cNvSpPr>
          <p:nvPr/>
        </p:nvSpPr>
        <p:spPr bwMode="auto">
          <a:xfrm>
            <a:off x="2888797" y="3492814"/>
            <a:ext cx="10953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38"/>
          <p:cNvSpPr>
            <a:spLocks noChangeArrowheads="1"/>
          </p:cNvSpPr>
          <p:nvPr/>
        </p:nvSpPr>
        <p:spPr bwMode="auto">
          <a:xfrm>
            <a:off x="2998334" y="3492814"/>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39"/>
          <p:cNvSpPr>
            <a:spLocks noChangeArrowheads="1"/>
          </p:cNvSpPr>
          <p:nvPr/>
        </p:nvSpPr>
        <p:spPr bwMode="auto">
          <a:xfrm>
            <a:off x="3112634" y="3492814"/>
            <a:ext cx="11588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Rectangle 40"/>
          <p:cNvSpPr>
            <a:spLocks noChangeArrowheads="1"/>
          </p:cNvSpPr>
          <p:nvPr/>
        </p:nvSpPr>
        <p:spPr bwMode="auto">
          <a:xfrm>
            <a:off x="3228522" y="3492814"/>
            <a:ext cx="10795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Rectangle 41"/>
          <p:cNvSpPr>
            <a:spLocks noChangeArrowheads="1"/>
          </p:cNvSpPr>
          <p:nvPr/>
        </p:nvSpPr>
        <p:spPr bwMode="auto">
          <a:xfrm>
            <a:off x="2550659" y="3592827"/>
            <a:ext cx="114300"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2664959" y="3592827"/>
            <a:ext cx="109538"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774497" y="3592827"/>
            <a:ext cx="114300"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Rectangle 44"/>
          <p:cNvSpPr>
            <a:spLocks noChangeArrowheads="1"/>
          </p:cNvSpPr>
          <p:nvPr/>
        </p:nvSpPr>
        <p:spPr bwMode="auto">
          <a:xfrm>
            <a:off x="2888797" y="3592827"/>
            <a:ext cx="109538"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45"/>
          <p:cNvSpPr>
            <a:spLocks noChangeArrowheads="1"/>
          </p:cNvSpPr>
          <p:nvPr/>
        </p:nvSpPr>
        <p:spPr bwMode="auto">
          <a:xfrm>
            <a:off x="2998334" y="3592827"/>
            <a:ext cx="114300"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46"/>
          <p:cNvSpPr>
            <a:spLocks noChangeArrowheads="1"/>
          </p:cNvSpPr>
          <p:nvPr/>
        </p:nvSpPr>
        <p:spPr bwMode="auto">
          <a:xfrm>
            <a:off x="3112634" y="3592827"/>
            <a:ext cx="115888"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47"/>
          <p:cNvSpPr>
            <a:spLocks noChangeArrowheads="1"/>
          </p:cNvSpPr>
          <p:nvPr/>
        </p:nvSpPr>
        <p:spPr bwMode="auto">
          <a:xfrm>
            <a:off x="3228522" y="3592827"/>
            <a:ext cx="107950" cy="100013"/>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48"/>
          <p:cNvSpPr>
            <a:spLocks noChangeArrowheads="1"/>
          </p:cNvSpPr>
          <p:nvPr/>
        </p:nvSpPr>
        <p:spPr bwMode="auto">
          <a:xfrm>
            <a:off x="2550659" y="3692839"/>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49"/>
          <p:cNvSpPr>
            <a:spLocks noChangeArrowheads="1"/>
          </p:cNvSpPr>
          <p:nvPr/>
        </p:nvSpPr>
        <p:spPr bwMode="auto">
          <a:xfrm>
            <a:off x="2664959" y="3692839"/>
            <a:ext cx="10953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50"/>
          <p:cNvSpPr>
            <a:spLocks noChangeArrowheads="1"/>
          </p:cNvSpPr>
          <p:nvPr/>
        </p:nvSpPr>
        <p:spPr bwMode="auto">
          <a:xfrm>
            <a:off x="2774497" y="3692839"/>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Rectangle 51"/>
          <p:cNvSpPr>
            <a:spLocks noChangeArrowheads="1"/>
          </p:cNvSpPr>
          <p:nvPr/>
        </p:nvSpPr>
        <p:spPr bwMode="auto">
          <a:xfrm>
            <a:off x="2888797" y="3692839"/>
            <a:ext cx="10953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52"/>
          <p:cNvSpPr>
            <a:spLocks noChangeArrowheads="1"/>
          </p:cNvSpPr>
          <p:nvPr/>
        </p:nvSpPr>
        <p:spPr bwMode="auto">
          <a:xfrm>
            <a:off x="2998334" y="3692839"/>
            <a:ext cx="11430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Rectangle 53"/>
          <p:cNvSpPr>
            <a:spLocks noChangeArrowheads="1"/>
          </p:cNvSpPr>
          <p:nvPr/>
        </p:nvSpPr>
        <p:spPr bwMode="auto">
          <a:xfrm>
            <a:off x="3112634" y="3692839"/>
            <a:ext cx="115888"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54"/>
          <p:cNvSpPr>
            <a:spLocks noChangeArrowheads="1"/>
          </p:cNvSpPr>
          <p:nvPr/>
        </p:nvSpPr>
        <p:spPr bwMode="auto">
          <a:xfrm>
            <a:off x="3228522" y="3692839"/>
            <a:ext cx="107950" cy="1000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55"/>
          <p:cNvSpPr>
            <a:spLocks noChangeArrowheads="1"/>
          </p:cNvSpPr>
          <p:nvPr/>
        </p:nvSpPr>
        <p:spPr bwMode="auto">
          <a:xfrm>
            <a:off x="2550659" y="3792852"/>
            <a:ext cx="114300"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Rectangle 56"/>
          <p:cNvSpPr>
            <a:spLocks noChangeArrowheads="1"/>
          </p:cNvSpPr>
          <p:nvPr/>
        </p:nvSpPr>
        <p:spPr bwMode="auto">
          <a:xfrm>
            <a:off x="2664959" y="3792852"/>
            <a:ext cx="109538"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57"/>
          <p:cNvSpPr>
            <a:spLocks noChangeArrowheads="1"/>
          </p:cNvSpPr>
          <p:nvPr/>
        </p:nvSpPr>
        <p:spPr bwMode="auto">
          <a:xfrm>
            <a:off x="2774497" y="3792852"/>
            <a:ext cx="114300"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Rectangle 58"/>
          <p:cNvSpPr>
            <a:spLocks noChangeArrowheads="1"/>
          </p:cNvSpPr>
          <p:nvPr/>
        </p:nvSpPr>
        <p:spPr bwMode="auto">
          <a:xfrm>
            <a:off x="2888797" y="3792852"/>
            <a:ext cx="109538"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Rectangle 59"/>
          <p:cNvSpPr>
            <a:spLocks noChangeArrowheads="1"/>
          </p:cNvSpPr>
          <p:nvPr/>
        </p:nvSpPr>
        <p:spPr bwMode="auto">
          <a:xfrm>
            <a:off x="2998334" y="3792852"/>
            <a:ext cx="114300"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0"/>
          <p:cNvSpPr>
            <a:spLocks noChangeArrowheads="1"/>
          </p:cNvSpPr>
          <p:nvPr/>
        </p:nvSpPr>
        <p:spPr bwMode="auto">
          <a:xfrm>
            <a:off x="3112634" y="3792852"/>
            <a:ext cx="115888"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Rectangle 61"/>
          <p:cNvSpPr>
            <a:spLocks noChangeArrowheads="1"/>
          </p:cNvSpPr>
          <p:nvPr/>
        </p:nvSpPr>
        <p:spPr bwMode="auto">
          <a:xfrm>
            <a:off x="3228522" y="3792852"/>
            <a:ext cx="107950" cy="101600"/>
          </a:xfrm>
          <a:prstGeom prst="rect">
            <a:avLst/>
          </a:prstGeom>
          <a:solidFill>
            <a:srgbClr val="D9D9D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62"/>
          <p:cNvSpPr>
            <a:spLocks noChangeArrowheads="1"/>
          </p:cNvSpPr>
          <p:nvPr/>
        </p:nvSpPr>
        <p:spPr bwMode="auto">
          <a:xfrm>
            <a:off x="2664959" y="3091177"/>
            <a:ext cx="4763" cy="814388"/>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63"/>
          <p:cNvSpPr>
            <a:spLocks noChangeArrowheads="1"/>
          </p:cNvSpPr>
          <p:nvPr/>
        </p:nvSpPr>
        <p:spPr bwMode="auto">
          <a:xfrm>
            <a:off x="2774497" y="3091177"/>
            <a:ext cx="4763" cy="814388"/>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Rectangle 64"/>
          <p:cNvSpPr>
            <a:spLocks noChangeArrowheads="1"/>
          </p:cNvSpPr>
          <p:nvPr/>
        </p:nvSpPr>
        <p:spPr bwMode="auto">
          <a:xfrm>
            <a:off x="2888797" y="3091177"/>
            <a:ext cx="6350" cy="814388"/>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 name="Rectangle 65"/>
          <p:cNvSpPr>
            <a:spLocks noChangeArrowheads="1"/>
          </p:cNvSpPr>
          <p:nvPr/>
        </p:nvSpPr>
        <p:spPr bwMode="auto">
          <a:xfrm>
            <a:off x="2998334" y="3091177"/>
            <a:ext cx="4763" cy="814388"/>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6"/>
          <p:cNvSpPr>
            <a:spLocks noChangeArrowheads="1"/>
          </p:cNvSpPr>
          <p:nvPr/>
        </p:nvSpPr>
        <p:spPr bwMode="auto">
          <a:xfrm>
            <a:off x="3112634" y="3091177"/>
            <a:ext cx="6350" cy="814388"/>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7"/>
          <p:cNvSpPr>
            <a:spLocks noChangeArrowheads="1"/>
          </p:cNvSpPr>
          <p:nvPr/>
        </p:nvSpPr>
        <p:spPr bwMode="auto">
          <a:xfrm>
            <a:off x="3228522" y="3091177"/>
            <a:ext cx="4763" cy="814388"/>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68"/>
          <p:cNvSpPr>
            <a:spLocks noChangeArrowheads="1"/>
          </p:cNvSpPr>
          <p:nvPr/>
        </p:nvSpPr>
        <p:spPr bwMode="auto">
          <a:xfrm>
            <a:off x="2550659" y="3191189"/>
            <a:ext cx="796925" cy="6350"/>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69"/>
          <p:cNvSpPr>
            <a:spLocks noChangeArrowheads="1"/>
          </p:cNvSpPr>
          <p:nvPr/>
        </p:nvSpPr>
        <p:spPr bwMode="auto">
          <a:xfrm>
            <a:off x="2550659" y="3291202"/>
            <a:ext cx="796925" cy="6350"/>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70"/>
          <p:cNvSpPr>
            <a:spLocks noChangeArrowheads="1"/>
          </p:cNvSpPr>
          <p:nvPr/>
        </p:nvSpPr>
        <p:spPr bwMode="auto">
          <a:xfrm>
            <a:off x="2550659" y="3391214"/>
            <a:ext cx="796925" cy="6350"/>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Rectangle 71"/>
          <p:cNvSpPr>
            <a:spLocks noChangeArrowheads="1"/>
          </p:cNvSpPr>
          <p:nvPr/>
        </p:nvSpPr>
        <p:spPr bwMode="auto">
          <a:xfrm>
            <a:off x="2550659" y="3492814"/>
            <a:ext cx="796925" cy="6350"/>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72"/>
          <p:cNvSpPr>
            <a:spLocks noChangeArrowheads="1"/>
          </p:cNvSpPr>
          <p:nvPr/>
        </p:nvSpPr>
        <p:spPr bwMode="auto">
          <a:xfrm>
            <a:off x="2550659" y="3592827"/>
            <a:ext cx="796925" cy="6350"/>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73"/>
          <p:cNvSpPr>
            <a:spLocks noChangeArrowheads="1"/>
          </p:cNvSpPr>
          <p:nvPr/>
        </p:nvSpPr>
        <p:spPr bwMode="auto">
          <a:xfrm>
            <a:off x="2550659" y="3692839"/>
            <a:ext cx="796925" cy="6350"/>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74"/>
          <p:cNvSpPr>
            <a:spLocks noChangeArrowheads="1"/>
          </p:cNvSpPr>
          <p:nvPr/>
        </p:nvSpPr>
        <p:spPr bwMode="auto">
          <a:xfrm>
            <a:off x="2550659" y="3792852"/>
            <a:ext cx="796925" cy="6350"/>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75"/>
          <p:cNvSpPr>
            <a:spLocks noChangeArrowheads="1"/>
          </p:cNvSpPr>
          <p:nvPr/>
        </p:nvSpPr>
        <p:spPr bwMode="auto">
          <a:xfrm>
            <a:off x="2550659" y="3091177"/>
            <a:ext cx="4763" cy="814388"/>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76"/>
          <p:cNvSpPr>
            <a:spLocks noChangeArrowheads="1"/>
          </p:cNvSpPr>
          <p:nvPr/>
        </p:nvSpPr>
        <p:spPr bwMode="auto">
          <a:xfrm>
            <a:off x="3336472" y="3091177"/>
            <a:ext cx="6350" cy="814388"/>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Rectangle 77"/>
          <p:cNvSpPr>
            <a:spLocks noChangeArrowheads="1"/>
          </p:cNvSpPr>
          <p:nvPr/>
        </p:nvSpPr>
        <p:spPr bwMode="auto">
          <a:xfrm>
            <a:off x="2550659" y="3091177"/>
            <a:ext cx="796925" cy="6350"/>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78"/>
          <p:cNvSpPr>
            <a:spLocks noChangeArrowheads="1"/>
          </p:cNvSpPr>
          <p:nvPr/>
        </p:nvSpPr>
        <p:spPr bwMode="auto">
          <a:xfrm>
            <a:off x="2550659" y="3894452"/>
            <a:ext cx="796925" cy="6350"/>
          </a:xfrm>
          <a:prstGeom prst="rect">
            <a:avLst/>
          </a:prstGeom>
          <a:solidFill>
            <a:srgbClr val="0860A8"/>
          </a:solidFill>
          <a:ln w="0">
            <a:solidFill>
              <a:srgbClr val="0860A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79"/>
          <p:cNvSpPr>
            <a:spLocks noChangeArrowheads="1"/>
          </p:cNvSpPr>
          <p:nvPr/>
        </p:nvSpPr>
        <p:spPr bwMode="auto">
          <a:xfrm>
            <a:off x="1476935" y="3027752"/>
            <a:ext cx="512255" cy="213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Arial" pitchFamily="34" charset="0"/>
              </a:rPr>
              <a:t>事务</a:t>
            </a:r>
            <a:endParaRPr kumimoji="0" lang="en-US" sz="1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Arial" pitchFamily="34" charset="0"/>
            </a:endParaRPr>
          </a:p>
        </p:txBody>
      </p:sp>
      <p:sp>
        <p:nvSpPr>
          <p:cNvPr id="83" name="Rectangle 85"/>
          <p:cNvSpPr>
            <a:spLocks noChangeArrowheads="1"/>
          </p:cNvSpPr>
          <p:nvPr/>
        </p:nvSpPr>
        <p:spPr bwMode="auto">
          <a:xfrm>
            <a:off x="2436750" y="2647496"/>
            <a:ext cx="1077219"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zh-CN" altLang="en-US" sz="1400" dirty="0">
                <a:latin typeface="宋体" panose="02010600030101010101" pitchFamily="2" charset="-122"/>
                <a:ea typeface="宋体" panose="02010600030101010101" pitchFamily="2" charset="-122"/>
                <a:cs typeface="Arial" pitchFamily="34" charset="0"/>
              </a:rPr>
              <a:t>关系型数据库</a:t>
            </a:r>
            <a:endParaRPr lang="en-US" sz="1400" dirty="0">
              <a:latin typeface="宋体" panose="02010600030101010101" pitchFamily="2" charset="-122"/>
              <a:ea typeface="宋体" panose="02010600030101010101" pitchFamily="2" charset="-122"/>
              <a:cs typeface="Arial" pitchFamily="34" charset="0"/>
            </a:endParaRPr>
          </a:p>
        </p:txBody>
      </p:sp>
      <p:sp>
        <p:nvSpPr>
          <p:cNvPr id="84" name="Freeform 87"/>
          <p:cNvSpPr>
            <a:spLocks/>
          </p:cNvSpPr>
          <p:nvPr/>
        </p:nvSpPr>
        <p:spPr bwMode="auto">
          <a:xfrm>
            <a:off x="3423783" y="3340379"/>
            <a:ext cx="525463" cy="331788"/>
          </a:xfrm>
          <a:custGeom>
            <a:avLst/>
            <a:gdLst/>
            <a:ahLst/>
            <a:cxnLst>
              <a:cxn ang="0">
                <a:pos x="0" y="51"/>
              </a:cxn>
              <a:cxn ang="0">
                <a:pos x="238" y="51"/>
              </a:cxn>
              <a:cxn ang="0">
                <a:pos x="238" y="0"/>
              </a:cxn>
              <a:cxn ang="0">
                <a:pos x="331" y="103"/>
              </a:cxn>
              <a:cxn ang="0">
                <a:pos x="238" y="209"/>
              </a:cxn>
              <a:cxn ang="0">
                <a:pos x="238" y="154"/>
              </a:cxn>
              <a:cxn ang="0">
                <a:pos x="0" y="154"/>
              </a:cxn>
              <a:cxn ang="0">
                <a:pos x="0" y="51"/>
              </a:cxn>
            </a:cxnLst>
            <a:rect l="0" t="0" r="r" b="b"/>
            <a:pathLst>
              <a:path w="331" h="209">
                <a:moveTo>
                  <a:pt x="0" y="51"/>
                </a:moveTo>
                <a:lnTo>
                  <a:pt x="238" y="51"/>
                </a:lnTo>
                <a:lnTo>
                  <a:pt x="238" y="0"/>
                </a:lnTo>
                <a:lnTo>
                  <a:pt x="331" y="103"/>
                </a:lnTo>
                <a:lnTo>
                  <a:pt x="238" y="209"/>
                </a:lnTo>
                <a:lnTo>
                  <a:pt x="238" y="154"/>
                </a:lnTo>
                <a:lnTo>
                  <a:pt x="0" y="154"/>
                </a:lnTo>
                <a:lnTo>
                  <a:pt x="0" y="51"/>
                </a:lnTo>
                <a:close/>
              </a:path>
            </a:pathLst>
          </a:custGeom>
          <a:solidFill>
            <a:srgbClr val="0860A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88"/>
          <p:cNvSpPr>
            <a:spLocks noChangeArrowheads="1"/>
          </p:cNvSpPr>
          <p:nvPr/>
        </p:nvSpPr>
        <p:spPr bwMode="auto">
          <a:xfrm>
            <a:off x="3434743" y="3028332"/>
            <a:ext cx="538609"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zh-CN" altLang="en-US" sz="1400" dirty="0">
                <a:latin typeface="宋体" panose="02010600030101010101" pitchFamily="2" charset="-122"/>
                <a:ea typeface="宋体" panose="02010600030101010101" pitchFamily="2" charset="-122"/>
                <a:cs typeface="Arial" pitchFamily="34" charset="0"/>
              </a:rPr>
              <a:t>批处理</a:t>
            </a:r>
            <a:endParaRPr lang="en-US" sz="1400" dirty="0">
              <a:latin typeface="宋体" panose="02010600030101010101" pitchFamily="2" charset="-122"/>
              <a:ea typeface="宋体" panose="02010600030101010101" pitchFamily="2" charset="-122"/>
              <a:cs typeface="Arial" pitchFamily="34" charset="0"/>
            </a:endParaRPr>
          </a:p>
        </p:txBody>
      </p:sp>
      <p:sp>
        <p:nvSpPr>
          <p:cNvPr id="86" name="Rectangle 89"/>
          <p:cNvSpPr>
            <a:spLocks noChangeArrowheads="1"/>
          </p:cNvSpPr>
          <p:nvPr/>
        </p:nvSpPr>
        <p:spPr bwMode="auto">
          <a:xfrm>
            <a:off x="4005622" y="2647496"/>
            <a:ext cx="718146"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zh-CN" altLang="en-US" sz="1400" dirty="0">
                <a:latin typeface="宋体" panose="02010600030101010101" pitchFamily="2" charset="-122"/>
                <a:ea typeface="宋体" panose="02010600030101010101" pitchFamily="2" charset="-122"/>
                <a:cs typeface="Arial" pitchFamily="34" charset="0"/>
              </a:rPr>
              <a:t>数据仓库</a:t>
            </a:r>
            <a:endParaRPr lang="en-US" sz="1400" dirty="0">
              <a:latin typeface="宋体" panose="02010600030101010101" pitchFamily="2" charset="-122"/>
              <a:ea typeface="宋体" panose="02010600030101010101" pitchFamily="2" charset="-122"/>
              <a:cs typeface="Arial" pitchFamily="34" charset="0"/>
            </a:endParaRPr>
          </a:p>
        </p:txBody>
      </p:sp>
      <p:pic>
        <p:nvPicPr>
          <p:cNvPr id="87" name="Picture 91"/>
          <p:cNvPicPr>
            <a:picLocks noChangeAspect="1" noChangeArrowheads="1"/>
          </p:cNvPicPr>
          <p:nvPr/>
        </p:nvPicPr>
        <p:blipFill>
          <a:blip r:embed="rId2" cstate="print"/>
          <a:srcRect/>
          <a:stretch>
            <a:fillRect/>
          </a:stretch>
        </p:blipFill>
        <p:spPr bwMode="auto">
          <a:xfrm>
            <a:off x="4863646" y="3300727"/>
            <a:ext cx="1147763" cy="565150"/>
          </a:xfrm>
          <a:prstGeom prst="rect">
            <a:avLst/>
          </a:prstGeom>
          <a:noFill/>
          <a:ln w="9525">
            <a:noFill/>
            <a:miter lim="800000"/>
            <a:headEnd/>
            <a:tailEnd/>
          </a:ln>
        </p:spPr>
      </p:pic>
      <p:sp>
        <p:nvSpPr>
          <p:cNvPr id="88" name="Rectangle 93"/>
          <p:cNvSpPr>
            <a:spLocks noChangeArrowheads="1"/>
          </p:cNvSpPr>
          <p:nvPr/>
        </p:nvSpPr>
        <p:spPr bwMode="auto">
          <a:xfrm>
            <a:off x="5215525" y="3028332"/>
            <a:ext cx="359073"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zh-CN" altLang="en-US" sz="1400" dirty="0">
                <a:latin typeface="宋体" panose="02010600030101010101" pitchFamily="2" charset="-122"/>
                <a:ea typeface="宋体" panose="02010600030101010101" pitchFamily="2" charset="-122"/>
                <a:cs typeface="Arial" pitchFamily="34" charset="0"/>
              </a:rPr>
              <a:t>分析</a:t>
            </a:r>
            <a:endParaRPr lang="en-US" sz="1400" dirty="0">
              <a:latin typeface="宋体" panose="02010600030101010101" pitchFamily="2" charset="-122"/>
              <a:ea typeface="宋体" panose="02010600030101010101" pitchFamily="2" charset="-122"/>
              <a:cs typeface="Arial" pitchFamily="34" charset="0"/>
            </a:endParaRPr>
          </a:p>
        </p:txBody>
      </p:sp>
      <p:sp>
        <p:nvSpPr>
          <p:cNvPr id="89" name="Rectangle 90"/>
          <p:cNvSpPr>
            <a:spLocks noChangeArrowheads="1"/>
          </p:cNvSpPr>
          <p:nvPr/>
        </p:nvSpPr>
        <p:spPr bwMode="auto">
          <a:xfrm>
            <a:off x="7683047" y="2511739"/>
            <a:ext cx="990600"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zh-CN" altLang="en-US" sz="1400" dirty="0">
                <a:latin typeface="宋体" panose="02010600030101010101" pitchFamily="2" charset="-122"/>
                <a:ea typeface="宋体" panose="02010600030101010101" pitchFamily="2" charset="-122"/>
                <a:cs typeface="Arial" pitchFamily="34" charset="0"/>
              </a:rPr>
              <a:t>集群化</a:t>
            </a:r>
            <a:endParaRPr lang="en-US" sz="1400" dirty="0">
              <a:latin typeface="宋体" panose="02010600030101010101" pitchFamily="2" charset="-122"/>
              <a:ea typeface="宋体" panose="02010600030101010101" pitchFamily="2" charset="-122"/>
              <a:cs typeface="Arial" pitchFamily="34" charset="0"/>
            </a:endParaRPr>
          </a:p>
        </p:txBody>
      </p:sp>
      <p:sp>
        <p:nvSpPr>
          <p:cNvPr id="90" name="Rectangle 79"/>
          <p:cNvSpPr>
            <a:spLocks noChangeArrowheads="1"/>
          </p:cNvSpPr>
          <p:nvPr/>
        </p:nvSpPr>
        <p:spPr bwMode="auto">
          <a:xfrm>
            <a:off x="6311446" y="2511739"/>
            <a:ext cx="718145"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zh-CN" altLang="en-US" sz="1400" dirty="0">
                <a:latin typeface="宋体" panose="02010600030101010101" pitchFamily="2" charset="-122"/>
                <a:ea typeface="宋体" panose="02010600030101010101" pitchFamily="2" charset="-122"/>
                <a:cs typeface="Arial" pitchFamily="34" charset="0"/>
              </a:rPr>
              <a:t>非结构化</a:t>
            </a:r>
            <a:endParaRPr lang="en-US" sz="1400" dirty="0">
              <a:latin typeface="宋体" panose="02010600030101010101" pitchFamily="2" charset="-122"/>
              <a:ea typeface="宋体" panose="02010600030101010101" pitchFamily="2" charset="-122"/>
              <a:cs typeface="Arial" pitchFamily="34" charset="0"/>
            </a:endParaRPr>
          </a:p>
        </p:txBody>
      </p:sp>
      <p:sp>
        <p:nvSpPr>
          <p:cNvPr id="91" name="Freeform 84"/>
          <p:cNvSpPr>
            <a:spLocks/>
          </p:cNvSpPr>
          <p:nvPr/>
        </p:nvSpPr>
        <p:spPr bwMode="auto">
          <a:xfrm>
            <a:off x="7149647" y="3273739"/>
            <a:ext cx="381000" cy="304800"/>
          </a:xfrm>
          <a:custGeom>
            <a:avLst/>
            <a:gdLst/>
            <a:ahLst/>
            <a:cxnLst>
              <a:cxn ang="0">
                <a:pos x="0" y="28"/>
              </a:cxn>
              <a:cxn ang="0">
                <a:pos x="114" y="28"/>
              </a:cxn>
              <a:cxn ang="0">
                <a:pos x="114" y="0"/>
              </a:cxn>
              <a:cxn ang="0">
                <a:pos x="165" y="60"/>
              </a:cxn>
              <a:cxn ang="0">
                <a:pos x="114" y="119"/>
              </a:cxn>
              <a:cxn ang="0">
                <a:pos x="114" y="87"/>
              </a:cxn>
              <a:cxn ang="0">
                <a:pos x="0" y="87"/>
              </a:cxn>
              <a:cxn ang="0">
                <a:pos x="0" y="28"/>
              </a:cxn>
            </a:cxnLst>
            <a:rect l="0" t="0" r="r" b="b"/>
            <a:pathLst>
              <a:path w="165" h="119">
                <a:moveTo>
                  <a:pt x="0" y="28"/>
                </a:moveTo>
                <a:lnTo>
                  <a:pt x="114" y="28"/>
                </a:lnTo>
                <a:lnTo>
                  <a:pt x="114" y="0"/>
                </a:lnTo>
                <a:lnTo>
                  <a:pt x="165" y="60"/>
                </a:lnTo>
                <a:lnTo>
                  <a:pt x="114" y="119"/>
                </a:lnTo>
                <a:lnTo>
                  <a:pt x="114" y="87"/>
                </a:lnTo>
                <a:lnTo>
                  <a:pt x="0" y="87"/>
                </a:lnTo>
                <a:lnTo>
                  <a:pt x="0" y="28"/>
                </a:lnTo>
                <a:close/>
              </a:path>
            </a:pathLst>
          </a:custGeom>
          <a:solidFill>
            <a:srgbClr val="0860A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Rectangle 88"/>
          <p:cNvSpPr>
            <a:spLocks noChangeArrowheads="1"/>
          </p:cNvSpPr>
          <p:nvPr/>
        </p:nvSpPr>
        <p:spPr bwMode="auto">
          <a:xfrm>
            <a:off x="7159741" y="3104696"/>
            <a:ext cx="359073"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zh-CN" altLang="en-US" sz="1400" dirty="0">
                <a:latin typeface="宋体" panose="02010600030101010101" pitchFamily="2" charset="-122"/>
                <a:ea typeface="宋体" panose="02010600030101010101" pitchFamily="2" charset="-122"/>
                <a:cs typeface="Arial" pitchFamily="34" charset="0"/>
              </a:rPr>
              <a:t>流式</a:t>
            </a:r>
            <a:endParaRPr lang="en-US" sz="1400" dirty="0">
              <a:latin typeface="宋体" panose="02010600030101010101" pitchFamily="2" charset="-122"/>
              <a:ea typeface="宋体" panose="02010600030101010101" pitchFamily="2" charset="-122"/>
              <a:cs typeface="Arial" pitchFamily="34" charset="0"/>
            </a:endParaRPr>
          </a:p>
        </p:txBody>
      </p:sp>
      <p:sp>
        <p:nvSpPr>
          <p:cNvPr id="93" name="Rectangle 90"/>
          <p:cNvSpPr>
            <a:spLocks noChangeArrowheads="1"/>
          </p:cNvSpPr>
          <p:nvPr/>
        </p:nvSpPr>
        <p:spPr bwMode="auto">
          <a:xfrm>
            <a:off x="7374798" y="3892428"/>
            <a:ext cx="914402"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zh-CN" altLang="en-US" sz="1400" dirty="0">
                <a:latin typeface="宋体" panose="02010600030101010101" pitchFamily="2" charset="-122"/>
                <a:ea typeface="宋体" panose="02010600030101010101" pitchFamily="2" charset="-122"/>
                <a:cs typeface="Arial" pitchFamily="34" charset="0"/>
              </a:rPr>
              <a:t>多种数据源</a:t>
            </a:r>
            <a:endParaRPr lang="en-US" sz="1400" dirty="0">
              <a:latin typeface="宋体" panose="02010600030101010101" pitchFamily="2" charset="-122"/>
              <a:ea typeface="宋体" panose="02010600030101010101" pitchFamily="2" charset="-122"/>
              <a:cs typeface="Arial" pitchFamily="34" charset="0"/>
            </a:endParaRPr>
          </a:p>
        </p:txBody>
      </p:sp>
      <p:pic>
        <p:nvPicPr>
          <p:cNvPr id="94" name="Picture 91"/>
          <p:cNvPicPr>
            <a:picLocks noChangeAspect="1" noChangeArrowheads="1"/>
          </p:cNvPicPr>
          <p:nvPr/>
        </p:nvPicPr>
        <p:blipFill>
          <a:blip r:embed="rId2" cstate="print"/>
          <a:srcRect/>
          <a:stretch>
            <a:fillRect/>
          </a:stretch>
        </p:blipFill>
        <p:spPr bwMode="auto">
          <a:xfrm>
            <a:off x="9278487" y="2892739"/>
            <a:ext cx="1147763" cy="565150"/>
          </a:xfrm>
          <a:prstGeom prst="rect">
            <a:avLst/>
          </a:prstGeom>
          <a:noFill/>
          <a:ln w="9525">
            <a:noFill/>
            <a:miter lim="800000"/>
            <a:headEnd/>
            <a:tailEnd/>
          </a:ln>
        </p:spPr>
      </p:pic>
      <p:sp>
        <p:nvSpPr>
          <p:cNvPr id="95" name="Rectangle 93"/>
          <p:cNvSpPr>
            <a:spLocks noChangeArrowheads="1"/>
          </p:cNvSpPr>
          <p:nvPr/>
        </p:nvSpPr>
        <p:spPr bwMode="auto">
          <a:xfrm>
            <a:off x="9607046" y="2524276"/>
            <a:ext cx="359073"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zh-CN" altLang="en-US" sz="1400" dirty="0">
                <a:latin typeface="宋体" panose="02010600030101010101" pitchFamily="2" charset="-122"/>
                <a:ea typeface="宋体" panose="02010600030101010101" pitchFamily="2" charset="-122"/>
                <a:cs typeface="Arial" pitchFamily="34" charset="0"/>
              </a:rPr>
              <a:t>分析</a:t>
            </a:r>
            <a:endParaRPr lang="en-US" sz="1400" dirty="0">
              <a:latin typeface="宋体" panose="02010600030101010101" pitchFamily="2" charset="-122"/>
              <a:ea typeface="宋体" panose="02010600030101010101" pitchFamily="2" charset="-122"/>
              <a:cs typeface="Arial" pitchFamily="34" charset="0"/>
            </a:endParaRPr>
          </a:p>
        </p:txBody>
      </p:sp>
      <p:sp>
        <p:nvSpPr>
          <p:cNvPr id="96" name="Cube 96"/>
          <p:cNvSpPr/>
          <p:nvPr/>
        </p:nvSpPr>
        <p:spPr bwMode="auto">
          <a:xfrm>
            <a:off x="4018144" y="3121339"/>
            <a:ext cx="609600" cy="788970"/>
          </a:xfrm>
          <a:prstGeom prst="cube">
            <a:avLst/>
          </a:prstGeom>
          <a:solidFill>
            <a:schemeClr val="tx2"/>
          </a:solidFill>
          <a:ln w="9525" cap="flat" cmpd="sng" algn="ctr">
            <a:noFill/>
            <a:prstDash val="solid"/>
            <a:round/>
            <a:headEnd type="none" w="med" len="med"/>
            <a:tailEnd type="none" w="med" len="med"/>
          </a:ln>
          <a:effectLst/>
        </p:spPr>
        <p:txBody>
          <a:bodyPr vert="horz" wrap="square" lIns="91372" tIns="45688" rIns="91372" bIns="45688"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pPr>
            <a:endParaRPr kumimoji="0" lang="en-US" sz="2000" b="1" i="0" u="none" strike="noStrike" cap="none" normalizeH="0" baseline="0" smtClean="0">
              <a:ln>
                <a:noFill/>
              </a:ln>
              <a:solidFill>
                <a:schemeClr val="tx1"/>
              </a:solidFill>
              <a:effectLst/>
              <a:latin typeface="Verdana" pitchFamily="34" charset="0"/>
              <a:cs typeface="Arial" charset="0"/>
            </a:endParaRPr>
          </a:p>
        </p:txBody>
      </p:sp>
      <p:sp>
        <p:nvSpPr>
          <p:cNvPr id="97" name="Cube 97"/>
          <p:cNvSpPr/>
          <p:nvPr/>
        </p:nvSpPr>
        <p:spPr bwMode="auto">
          <a:xfrm>
            <a:off x="7683044" y="2740339"/>
            <a:ext cx="609600" cy="179370"/>
          </a:xfrm>
          <a:prstGeom prst="cube">
            <a:avLst/>
          </a:prstGeom>
          <a:solidFill>
            <a:schemeClr val="tx2"/>
          </a:solidFill>
          <a:ln w="9525" cap="flat" cmpd="sng" algn="ctr">
            <a:noFill/>
            <a:prstDash val="solid"/>
            <a:round/>
            <a:headEnd type="none" w="med" len="med"/>
            <a:tailEnd type="none" w="med" len="med"/>
          </a:ln>
          <a:effectLst/>
        </p:spPr>
        <p:txBody>
          <a:bodyPr vert="horz" wrap="square" lIns="91372" tIns="45688" rIns="91372" bIns="45688"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pPr>
            <a:endParaRPr kumimoji="0" lang="en-US" sz="2000" b="1" i="0" u="none" strike="noStrike" cap="none" normalizeH="0" baseline="0" smtClean="0">
              <a:ln>
                <a:noFill/>
              </a:ln>
              <a:solidFill>
                <a:schemeClr val="tx1"/>
              </a:solidFill>
              <a:effectLst/>
              <a:latin typeface="Verdana" pitchFamily="34" charset="0"/>
              <a:cs typeface="Arial" charset="0"/>
            </a:endParaRPr>
          </a:p>
        </p:txBody>
      </p:sp>
      <p:sp>
        <p:nvSpPr>
          <p:cNvPr id="98" name="Cube 98"/>
          <p:cNvSpPr/>
          <p:nvPr/>
        </p:nvSpPr>
        <p:spPr bwMode="auto">
          <a:xfrm>
            <a:off x="7683044" y="2968939"/>
            <a:ext cx="609600" cy="179370"/>
          </a:xfrm>
          <a:prstGeom prst="cube">
            <a:avLst/>
          </a:prstGeom>
          <a:solidFill>
            <a:schemeClr val="tx2"/>
          </a:solidFill>
          <a:ln w="9525" cap="flat" cmpd="sng" algn="ctr">
            <a:noFill/>
            <a:prstDash val="solid"/>
            <a:round/>
            <a:headEnd type="none" w="med" len="med"/>
            <a:tailEnd type="none" w="med" len="med"/>
          </a:ln>
          <a:effectLst/>
        </p:spPr>
        <p:txBody>
          <a:bodyPr vert="horz" wrap="square" lIns="91372" tIns="45688" rIns="91372" bIns="45688"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pPr>
            <a:endParaRPr kumimoji="0" lang="en-US" sz="2000" b="1" i="0" u="none" strike="noStrike" cap="none" normalizeH="0" baseline="0" smtClean="0">
              <a:ln>
                <a:noFill/>
              </a:ln>
              <a:solidFill>
                <a:schemeClr val="tx1"/>
              </a:solidFill>
              <a:effectLst/>
              <a:latin typeface="Verdana" pitchFamily="34" charset="0"/>
              <a:cs typeface="Arial" charset="0"/>
            </a:endParaRPr>
          </a:p>
        </p:txBody>
      </p:sp>
      <p:sp>
        <p:nvSpPr>
          <p:cNvPr id="99" name="Cube 99"/>
          <p:cNvSpPr/>
          <p:nvPr/>
        </p:nvSpPr>
        <p:spPr bwMode="auto">
          <a:xfrm>
            <a:off x="7683044" y="3197539"/>
            <a:ext cx="609600" cy="179370"/>
          </a:xfrm>
          <a:prstGeom prst="cube">
            <a:avLst/>
          </a:prstGeom>
          <a:solidFill>
            <a:schemeClr val="tx2"/>
          </a:solidFill>
          <a:ln w="9525" cap="flat" cmpd="sng" algn="ctr">
            <a:noFill/>
            <a:prstDash val="solid"/>
            <a:round/>
            <a:headEnd type="none" w="med" len="med"/>
            <a:tailEnd type="none" w="med" len="med"/>
          </a:ln>
          <a:effectLst/>
        </p:spPr>
        <p:txBody>
          <a:bodyPr vert="horz" wrap="square" lIns="91372" tIns="45688" rIns="91372" bIns="45688"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pPr>
            <a:endParaRPr kumimoji="0" lang="en-US" sz="2000" b="1" i="0" u="none" strike="noStrike" cap="none" normalizeH="0" baseline="0" smtClean="0">
              <a:ln>
                <a:noFill/>
              </a:ln>
              <a:solidFill>
                <a:schemeClr val="tx1"/>
              </a:solidFill>
              <a:effectLst/>
              <a:latin typeface="Verdana" pitchFamily="34" charset="0"/>
              <a:cs typeface="Arial" charset="0"/>
            </a:endParaRPr>
          </a:p>
        </p:txBody>
      </p:sp>
      <p:sp>
        <p:nvSpPr>
          <p:cNvPr id="100" name="Cube 100"/>
          <p:cNvSpPr/>
          <p:nvPr/>
        </p:nvSpPr>
        <p:spPr bwMode="auto">
          <a:xfrm>
            <a:off x="7683044" y="3426139"/>
            <a:ext cx="609600" cy="179370"/>
          </a:xfrm>
          <a:prstGeom prst="cube">
            <a:avLst/>
          </a:prstGeom>
          <a:solidFill>
            <a:schemeClr val="tx2"/>
          </a:solidFill>
          <a:ln w="9525" cap="flat" cmpd="sng" algn="ctr">
            <a:noFill/>
            <a:prstDash val="solid"/>
            <a:round/>
            <a:headEnd type="none" w="med" len="med"/>
            <a:tailEnd type="none" w="med" len="med"/>
          </a:ln>
          <a:effectLst/>
        </p:spPr>
        <p:txBody>
          <a:bodyPr vert="horz" wrap="square" lIns="91372" tIns="45688" rIns="91372" bIns="45688"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pPr>
            <a:endParaRPr kumimoji="0" lang="en-US" sz="2000" b="1" i="0" u="none" strike="noStrike" cap="none" normalizeH="0" baseline="0" smtClean="0">
              <a:ln>
                <a:noFill/>
              </a:ln>
              <a:solidFill>
                <a:schemeClr val="tx1"/>
              </a:solidFill>
              <a:effectLst/>
              <a:latin typeface="Verdana" pitchFamily="34" charset="0"/>
              <a:cs typeface="Arial" charset="0"/>
            </a:endParaRPr>
          </a:p>
        </p:txBody>
      </p:sp>
      <p:sp>
        <p:nvSpPr>
          <p:cNvPr id="101" name="Cube 101"/>
          <p:cNvSpPr/>
          <p:nvPr/>
        </p:nvSpPr>
        <p:spPr bwMode="auto">
          <a:xfrm>
            <a:off x="7683044" y="3654739"/>
            <a:ext cx="609600" cy="179370"/>
          </a:xfrm>
          <a:prstGeom prst="cube">
            <a:avLst/>
          </a:prstGeom>
          <a:solidFill>
            <a:schemeClr val="tx2"/>
          </a:solidFill>
          <a:ln w="9525" cap="flat" cmpd="sng" algn="ctr">
            <a:noFill/>
            <a:prstDash val="solid"/>
            <a:round/>
            <a:headEnd type="none" w="med" len="med"/>
            <a:tailEnd type="none" w="med" len="med"/>
          </a:ln>
          <a:effectLst/>
        </p:spPr>
        <p:txBody>
          <a:bodyPr vert="horz" wrap="square" lIns="91372" tIns="45688" rIns="91372" bIns="45688"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pPr>
            <a:endParaRPr kumimoji="0" lang="en-US" sz="2000" b="1" i="0" u="none" strike="noStrike" cap="none" normalizeH="0" baseline="0" smtClean="0">
              <a:ln>
                <a:noFill/>
              </a:ln>
              <a:solidFill>
                <a:schemeClr val="tx1"/>
              </a:solidFill>
              <a:effectLst/>
              <a:latin typeface="Verdana" pitchFamily="34" charset="0"/>
              <a:cs typeface="Arial" charset="0"/>
            </a:endParaRPr>
          </a:p>
        </p:txBody>
      </p:sp>
      <p:pic>
        <p:nvPicPr>
          <p:cNvPr id="102" name="Picture 4" descr="http://t0.gstatic.com/images?q=tbn:ANd9GcQOahqgqykkmmILi5KXgjUCa9ZVPqytR948sIEAlNI5Dwy9k_Gn"/>
          <p:cNvPicPr>
            <a:picLocks noChangeAspect="1" noChangeArrowheads="1"/>
          </p:cNvPicPr>
          <p:nvPr/>
        </p:nvPicPr>
        <p:blipFill>
          <a:blip r:embed="rId3" cstate="print">
            <a:clrChange>
              <a:clrFrom>
                <a:srgbClr val="FDFDFD"/>
              </a:clrFrom>
              <a:clrTo>
                <a:srgbClr val="FDFDFD">
                  <a:alpha val="0"/>
                </a:srgbClr>
              </a:clrTo>
            </a:clrChange>
          </a:blip>
          <a:srcRect/>
          <a:stretch>
            <a:fillRect/>
          </a:stretch>
        </p:blipFill>
        <p:spPr bwMode="auto">
          <a:xfrm>
            <a:off x="7302044" y="4035739"/>
            <a:ext cx="427088" cy="313310"/>
          </a:xfrm>
          <a:prstGeom prst="rect">
            <a:avLst/>
          </a:prstGeom>
          <a:noFill/>
        </p:spPr>
      </p:pic>
      <p:pic>
        <p:nvPicPr>
          <p:cNvPr id="103" name="Picture 103" descr="http://t3.gstatic.com/images?q=tbn:ANd9GcRdsTxue1Ifn5yxoPBRM0LKlzUiey-w4G9hkCYHZaUwkWXfzUHnyw"/>
          <p:cNvPicPr>
            <a:picLocks noChangeAspect="1" noChangeArrowheads="1"/>
          </p:cNvPicPr>
          <p:nvPr/>
        </p:nvPicPr>
        <p:blipFill>
          <a:blip r:embed="rId4" cstate="print"/>
          <a:srcRect/>
          <a:stretch>
            <a:fillRect/>
          </a:stretch>
        </p:blipFill>
        <p:spPr bwMode="auto">
          <a:xfrm>
            <a:off x="6540044" y="2816539"/>
            <a:ext cx="304800" cy="387510"/>
          </a:xfrm>
          <a:prstGeom prst="rect">
            <a:avLst/>
          </a:prstGeom>
          <a:noFill/>
        </p:spPr>
      </p:pic>
      <p:pic>
        <p:nvPicPr>
          <p:cNvPr id="104" name="Picture 104"/>
          <p:cNvPicPr>
            <a:picLocks noChangeAspect="1" noChangeArrowheads="1"/>
          </p:cNvPicPr>
          <p:nvPr/>
        </p:nvPicPr>
        <p:blipFill>
          <a:blip r:embed="rId5" cstate="print"/>
          <a:srcRect/>
          <a:stretch>
            <a:fillRect/>
          </a:stretch>
        </p:blipFill>
        <p:spPr bwMode="auto">
          <a:xfrm>
            <a:off x="6463844" y="3273739"/>
            <a:ext cx="457200" cy="307910"/>
          </a:xfrm>
          <a:prstGeom prst="rect">
            <a:avLst/>
          </a:prstGeom>
          <a:noFill/>
          <a:ln w="9525">
            <a:noFill/>
            <a:miter lim="800000"/>
            <a:headEnd/>
            <a:tailEnd/>
          </a:ln>
          <a:effectLst/>
        </p:spPr>
      </p:pic>
      <p:pic>
        <p:nvPicPr>
          <p:cNvPr id="105" name="Picture 110" descr="http://t3.gstatic.com/images?q=tbn:ANd9GcROGaV14YHO78kgm7Xx8lvCWFW-KEGR-uInC_1x4RRtOir-EXMvZA"/>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Lst>
          </a:blip>
          <a:srcRect/>
          <a:stretch>
            <a:fillRect/>
          </a:stretch>
        </p:blipFill>
        <p:spPr bwMode="auto">
          <a:xfrm>
            <a:off x="6463844" y="3654739"/>
            <a:ext cx="553570" cy="457200"/>
          </a:xfrm>
          <a:prstGeom prst="rect">
            <a:avLst/>
          </a:prstGeom>
          <a:noFill/>
        </p:spPr>
      </p:pic>
      <p:graphicFrame>
        <p:nvGraphicFramePr>
          <p:cNvPr id="106" name="Table 106"/>
          <p:cNvGraphicFramePr>
            <a:graphicFrameLocks noGrp="1"/>
          </p:cNvGraphicFramePr>
          <p:nvPr>
            <p:extLst>
              <p:ext uri="{D42A27DB-BD31-4B8C-83A1-F6EECF244321}">
                <p14:modId xmlns:p14="http://schemas.microsoft.com/office/powerpoint/2010/main" val="1665896381"/>
              </p:ext>
            </p:extLst>
          </p:nvPr>
        </p:nvGraphicFramePr>
        <p:xfrm>
          <a:off x="8826044" y="3121339"/>
          <a:ext cx="588654" cy="725467"/>
        </p:xfrm>
        <a:graphic>
          <a:graphicData uri="http://schemas.openxmlformats.org/drawingml/2006/table">
            <a:tbl>
              <a:tblPr firstRow="1" bandRow="1">
                <a:tableStyleId>{5C22544A-7EE6-4342-B048-85BDC9FD1C3A}</a:tableStyleId>
              </a:tblPr>
              <a:tblGrid>
                <a:gridCol w="196218"/>
                <a:gridCol w="196218"/>
                <a:gridCol w="196218"/>
              </a:tblGrid>
              <a:tr h="115867">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r>
              <a:tr h="152400">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c>
                  <a:txBody>
                    <a:bodyPr/>
                    <a:lstStyle/>
                    <a:p>
                      <a:endParaRPr lang="en-US" sz="10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r>
              <a:tr h="152400">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r>
              <a:tr h="152400">
                <a:tc>
                  <a:txBody>
                    <a:bodyPr/>
                    <a:lstStyle/>
                    <a:p>
                      <a:endParaRPr lang="en-US" sz="10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c>
                  <a:txBody>
                    <a:bodyPr/>
                    <a:lstStyle/>
                    <a:p>
                      <a:endParaRPr lang="en-US" sz="10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r>
              <a:tr h="152400">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c>
                  <a:txBody>
                    <a:bodyPr/>
                    <a:lstStyle/>
                    <a:p>
                      <a:endParaRPr lang="en-US" sz="100" dirty="0"/>
                    </a:p>
                  </a:txBody>
                  <a:tcPr marL="85409" marR="85409" marT="42703" marB="4270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92D050"/>
                    </a:solidFill>
                  </a:tcPr>
                </a:tc>
              </a:tr>
            </a:tbl>
          </a:graphicData>
        </a:graphic>
      </p:graphicFrame>
      <p:sp>
        <p:nvSpPr>
          <p:cNvPr id="107" name="Rectangle 107"/>
          <p:cNvSpPr/>
          <p:nvPr/>
        </p:nvSpPr>
        <p:spPr>
          <a:xfrm>
            <a:off x="8241383" y="3818297"/>
            <a:ext cx="1769557" cy="276999"/>
          </a:xfrm>
          <a:prstGeom prst="rect">
            <a:avLst/>
          </a:prstGeom>
        </p:spPr>
        <p:txBody>
          <a:bodyPr wrap="square">
            <a:spAutoFit/>
          </a:bodyPr>
          <a:lstStyle/>
          <a:p>
            <a:pPr lvl="0" algn="ctr"/>
            <a:r>
              <a:rPr lang="en-US" sz="1200" dirty="0" smtClean="0">
                <a:solidFill>
                  <a:srgbClr val="000000"/>
                </a:solidFill>
              </a:rPr>
              <a:t>(</a:t>
            </a:r>
            <a:r>
              <a:rPr lang="en-US" sz="1200" dirty="0" err="1" smtClean="0">
                <a:solidFill>
                  <a:srgbClr val="000000"/>
                </a:solidFill>
              </a:rPr>
              <a:t>MapReduce</a:t>
            </a:r>
            <a:r>
              <a:rPr lang="en-US" sz="1200" dirty="0" smtClean="0">
                <a:solidFill>
                  <a:srgbClr val="000000"/>
                </a:solidFill>
              </a:rPr>
              <a:t>)</a:t>
            </a:r>
          </a:p>
        </p:txBody>
      </p:sp>
      <p:cxnSp>
        <p:nvCxnSpPr>
          <p:cNvPr id="108" name="Straight Arrow Connector 108"/>
          <p:cNvCxnSpPr/>
          <p:nvPr/>
        </p:nvCxnSpPr>
        <p:spPr bwMode="auto">
          <a:xfrm>
            <a:off x="8521246" y="2816539"/>
            <a:ext cx="1371600" cy="1219200"/>
          </a:xfrm>
          <a:prstGeom prst="straightConnector1">
            <a:avLst/>
          </a:prstGeom>
          <a:solidFill>
            <a:schemeClr val="tx2"/>
          </a:solidFill>
          <a:ln w="9525" cap="flat" cmpd="sng" algn="ctr">
            <a:noFill/>
            <a:prstDash val="solid"/>
            <a:round/>
            <a:headEnd type="none" w="med" len="med"/>
            <a:tailEnd type="arrow"/>
          </a:ln>
          <a:effectLst/>
        </p:spPr>
      </p:cxnSp>
      <p:cxnSp>
        <p:nvCxnSpPr>
          <p:cNvPr id="109" name="Straight Arrow Connector 109"/>
          <p:cNvCxnSpPr/>
          <p:nvPr/>
        </p:nvCxnSpPr>
        <p:spPr bwMode="auto">
          <a:xfrm flipH="1" flipV="1">
            <a:off x="8292644" y="2740339"/>
            <a:ext cx="533400" cy="381000"/>
          </a:xfrm>
          <a:prstGeom prst="straightConnector1">
            <a:avLst/>
          </a:prstGeom>
          <a:solidFill>
            <a:schemeClr val="tx2"/>
          </a:solidFill>
          <a:ln w="9525" cap="flat" cmpd="sng" algn="ctr">
            <a:solidFill>
              <a:schemeClr val="tx1"/>
            </a:solidFill>
            <a:prstDash val="solid"/>
            <a:round/>
            <a:headEnd type="none" w="med" len="med"/>
            <a:tailEnd type="arrow"/>
          </a:ln>
          <a:effectLst/>
        </p:spPr>
      </p:cxnSp>
      <p:cxnSp>
        <p:nvCxnSpPr>
          <p:cNvPr id="110" name="Straight Arrow Connector 110"/>
          <p:cNvCxnSpPr/>
          <p:nvPr/>
        </p:nvCxnSpPr>
        <p:spPr bwMode="auto">
          <a:xfrm flipH="1" flipV="1">
            <a:off x="8368844" y="3045139"/>
            <a:ext cx="457200" cy="228600"/>
          </a:xfrm>
          <a:prstGeom prst="straightConnector1">
            <a:avLst/>
          </a:prstGeom>
          <a:solidFill>
            <a:schemeClr val="tx2"/>
          </a:solidFill>
          <a:ln w="9525" cap="flat" cmpd="sng" algn="ctr">
            <a:solidFill>
              <a:schemeClr val="tx1"/>
            </a:solidFill>
            <a:prstDash val="solid"/>
            <a:round/>
            <a:headEnd type="none" w="med" len="med"/>
            <a:tailEnd type="arrow"/>
          </a:ln>
          <a:effectLst/>
        </p:spPr>
      </p:cxnSp>
      <p:cxnSp>
        <p:nvCxnSpPr>
          <p:cNvPr id="111" name="Straight Arrow Connector 111"/>
          <p:cNvCxnSpPr/>
          <p:nvPr/>
        </p:nvCxnSpPr>
        <p:spPr bwMode="auto">
          <a:xfrm flipH="1" flipV="1">
            <a:off x="8368844" y="3273739"/>
            <a:ext cx="457200" cy="152400"/>
          </a:xfrm>
          <a:prstGeom prst="straightConnector1">
            <a:avLst/>
          </a:prstGeom>
          <a:solidFill>
            <a:schemeClr val="tx2"/>
          </a:solidFill>
          <a:ln w="9525" cap="flat" cmpd="sng" algn="ctr">
            <a:solidFill>
              <a:schemeClr val="tx1"/>
            </a:solidFill>
            <a:prstDash val="solid"/>
            <a:round/>
            <a:headEnd type="none" w="med" len="med"/>
            <a:tailEnd type="arrow"/>
          </a:ln>
          <a:effectLst/>
        </p:spPr>
      </p:cxnSp>
      <p:cxnSp>
        <p:nvCxnSpPr>
          <p:cNvPr id="112" name="Straight Arrow Connector 112"/>
          <p:cNvCxnSpPr/>
          <p:nvPr/>
        </p:nvCxnSpPr>
        <p:spPr bwMode="auto">
          <a:xfrm flipH="1" flipV="1">
            <a:off x="8368844" y="3502339"/>
            <a:ext cx="457200" cy="76200"/>
          </a:xfrm>
          <a:prstGeom prst="straightConnector1">
            <a:avLst/>
          </a:prstGeom>
          <a:solidFill>
            <a:schemeClr val="tx2"/>
          </a:solidFill>
          <a:ln w="9525" cap="flat" cmpd="sng" algn="ctr">
            <a:solidFill>
              <a:schemeClr val="tx1"/>
            </a:solidFill>
            <a:prstDash val="solid"/>
            <a:round/>
            <a:headEnd type="none" w="med" len="med"/>
            <a:tailEnd type="arrow"/>
          </a:ln>
          <a:effectLst/>
        </p:spPr>
      </p:cxnSp>
      <p:cxnSp>
        <p:nvCxnSpPr>
          <p:cNvPr id="113" name="Straight Arrow Connector 113"/>
          <p:cNvCxnSpPr/>
          <p:nvPr/>
        </p:nvCxnSpPr>
        <p:spPr bwMode="auto">
          <a:xfrm flipH="1">
            <a:off x="8368844" y="3730939"/>
            <a:ext cx="457200" cy="0"/>
          </a:xfrm>
          <a:prstGeom prst="straightConnector1">
            <a:avLst/>
          </a:prstGeom>
          <a:solidFill>
            <a:schemeClr val="tx2"/>
          </a:solidFill>
          <a:ln w="9525" cap="flat" cmpd="sng" algn="ctr">
            <a:solidFill>
              <a:schemeClr val="tx1"/>
            </a:solidFill>
            <a:prstDash val="solid"/>
            <a:round/>
            <a:headEnd type="none" w="med" len="med"/>
            <a:tailEnd type="arrow"/>
          </a:ln>
          <a:effectLst/>
        </p:spPr>
      </p:cxnSp>
      <p:cxnSp>
        <p:nvCxnSpPr>
          <p:cNvPr id="114" name="Straight Arrow Connector 114"/>
          <p:cNvCxnSpPr/>
          <p:nvPr/>
        </p:nvCxnSpPr>
        <p:spPr bwMode="auto">
          <a:xfrm flipH="1">
            <a:off x="8292644" y="3807139"/>
            <a:ext cx="533400" cy="152400"/>
          </a:xfrm>
          <a:prstGeom prst="straightConnector1">
            <a:avLst/>
          </a:prstGeom>
          <a:solidFill>
            <a:schemeClr val="tx2"/>
          </a:solidFill>
          <a:ln w="9525" cap="flat" cmpd="sng" algn="ctr">
            <a:solidFill>
              <a:schemeClr val="tx1"/>
            </a:solidFill>
            <a:prstDash val="solid"/>
            <a:round/>
            <a:headEnd type="none" w="med" len="med"/>
            <a:tailEnd type="arrow"/>
          </a:ln>
          <a:effectLst/>
        </p:spPr>
      </p:cxnSp>
      <p:sp>
        <p:nvSpPr>
          <p:cNvPr id="115" name="Rectangle 115"/>
          <p:cNvSpPr/>
          <p:nvPr/>
        </p:nvSpPr>
        <p:spPr>
          <a:xfrm>
            <a:off x="8841218" y="2811658"/>
            <a:ext cx="386260"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zh-CN" altLang="en-US" sz="1400" dirty="0">
                <a:latin typeface="宋体" panose="02010600030101010101" pitchFamily="2" charset="-122"/>
                <a:ea typeface="宋体" panose="02010600030101010101" pitchFamily="2" charset="-122"/>
                <a:cs typeface="Arial" pitchFamily="34" charset="0"/>
              </a:rPr>
              <a:t>组织</a:t>
            </a:r>
            <a:endParaRPr lang="en-US" sz="1400" dirty="0">
              <a:latin typeface="宋体" panose="02010600030101010101" pitchFamily="2" charset="-122"/>
              <a:ea typeface="宋体" panose="02010600030101010101" pitchFamily="2" charset="-122"/>
              <a:cs typeface="Arial" pitchFamily="34" charset="0"/>
            </a:endParaRPr>
          </a:p>
        </p:txBody>
      </p:sp>
      <p:pic>
        <p:nvPicPr>
          <p:cNvPr id="116" name="Picture 116" descr="http://static7.businessinsider.com/image/4ef1f19e6bb3f7882300001e-401-300/intel-android-medfield-smartphone-concept.jpg"/>
          <p:cNvPicPr>
            <a:picLocks noChangeAspect="1" noChangeArrowheads="1"/>
          </p:cNvPicPr>
          <p:nvPr/>
        </p:nvPicPr>
        <p:blipFill>
          <a:blip r:embed="rId8" cstate="print"/>
          <a:srcRect/>
          <a:stretch>
            <a:fillRect/>
          </a:stretch>
        </p:blipFill>
        <p:spPr bwMode="auto">
          <a:xfrm>
            <a:off x="7759244" y="4111939"/>
            <a:ext cx="381000" cy="285037"/>
          </a:xfrm>
          <a:prstGeom prst="rect">
            <a:avLst/>
          </a:prstGeom>
          <a:noFill/>
        </p:spPr>
      </p:pic>
      <p:pic>
        <p:nvPicPr>
          <p:cNvPr id="117" name="Picture 122" descr="http://t1.gstatic.com/images?q=tbn:ANd9GcRXTWwPkQl4w67XsvFva7lXgb1vPoGuJ43sJkRuT0hhUgXujG6b"/>
          <p:cNvPicPr>
            <a:picLocks noChangeAspect="1" noChangeArrowheads="1"/>
          </p:cNvPicPr>
          <p:nvPr/>
        </p:nvPicPr>
        <p:blipFill>
          <a:blip r:embed="rId9" cstate="print"/>
          <a:srcRect/>
          <a:stretch>
            <a:fillRect/>
          </a:stretch>
        </p:blipFill>
        <p:spPr bwMode="auto">
          <a:xfrm>
            <a:off x="8216444" y="4111939"/>
            <a:ext cx="228600" cy="413396"/>
          </a:xfrm>
          <a:prstGeom prst="rect">
            <a:avLst/>
          </a:prstGeom>
          <a:noFill/>
        </p:spPr>
      </p:pic>
      <p:sp>
        <p:nvSpPr>
          <p:cNvPr id="118" name="Freeform 87"/>
          <p:cNvSpPr>
            <a:spLocks/>
          </p:cNvSpPr>
          <p:nvPr/>
        </p:nvSpPr>
        <p:spPr bwMode="auto">
          <a:xfrm>
            <a:off x="4711246" y="3340379"/>
            <a:ext cx="525463" cy="331788"/>
          </a:xfrm>
          <a:custGeom>
            <a:avLst/>
            <a:gdLst/>
            <a:ahLst/>
            <a:cxnLst>
              <a:cxn ang="0">
                <a:pos x="0" y="51"/>
              </a:cxn>
              <a:cxn ang="0">
                <a:pos x="238" y="51"/>
              </a:cxn>
              <a:cxn ang="0">
                <a:pos x="238" y="0"/>
              </a:cxn>
              <a:cxn ang="0">
                <a:pos x="331" y="103"/>
              </a:cxn>
              <a:cxn ang="0">
                <a:pos x="238" y="209"/>
              </a:cxn>
              <a:cxn ang="0">
                <a:pos x="238" y="154"/>
              </a:cxn>
              <a:cxn ang="0">
                <a:pos x="0" y="154"/>
              </a:cxn>
              <a:cxn ang="0">
                <a:pos x="0" y="51"/>
              </a:cxn>
            </a:cxnLst>
            <a:rect l="0" t="0" r="r" b="b"/>
            <a:pathLst>
              <a:path w="331" h="209">
                <a:moveTo>
                  <a:pt x="0" y="51"/>
                </a:moveTo>
                <a:lnTo>
                  <a:pt x="238" y="51"/>
                </a:lnTo>
                <a:lnTo>
                  <a:pt x="238" y="0"/>
                </a:lnTo>
                <a:lnTo>
                  <a:pt x="331" y="103"/>
                </a:lnTo>
                <a:lnTo>
                  <a:pt x="238" y="209"/>
                </a:lnTo>
                <a:lnTo>
                  <a:pt x="238" y="154"/>
                </a:lnTo>
                <a:lnTo>
                  <a:pt x="0" y="154"/>
                </a:lnTo>
                <a:lnTo>
                  <a:pt x="0" y="51"/>
                </a:lnTo>
                <a:close/>
              </a:path>
            </a:pathLst>
          </a:custGeom>
          <a:solidFill>
            <a:srgbClr val="0860A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87"/>
          <p:cNvSpPr>
            <a:spLocks/>
          </p:cNvSpPr>
          <p:nvPr/>
        </p:nvSpPr>
        <p:spPr bwMode="auto">
          <a:xfrm>
            <a:off x="1989190" y="3340379"/>
            <a:ext cx="525463" cy="331788"/>
          </a:xfrm>
          <a:custGeom>
            <a:avLst/>
            <a:gdLst/>
            <a:ahLst/>
            <a:cxnLst>
              <a:cxn ang="0">
                <a:pos x="0" y="51"/>
              </a:cxn>
              <a:cxn ang="0">
                <a:pos x="238" y="51"/>
              </a:cxn>
              <a:cxn ang="0">
                <a:pos x="238" y="0"/>
              </a:cxn>
              <a:cxn ang="0">
                <a:pos x="331" y="103"/>
              </a:cxn>
              <a:cxn ang="0">
                <a:pos x="238" y="209"/>
              </a:cxn>
              <a:cxn ang="0">
                <a:pos x="238" y="154"/>
              </a:cxn>
              <a:cxn ang="0">
                <a:pos x="0" y="154"/>
              </a:cxn>
              <a:cxn ang="0">
                <a:pos x="0" y="51"/>
              </a:cxn>
            </a:cxnLst>
            <a:rect l="0" t="0" r="r" b="b"/>
            <a:pathLst>
              <a:path w="331" h="209">
                <a:moveTo>
                  <a:pt x="0" y="51"/>
                </a:moveTo>
                <a:lnTo>
                  <a:pt x="238" y="51"/>
                </a:lnTo>
                <a:lnTo>
                  <a:pt x="238" y="0"/>
                </a:lnTo>
                <a:lnTo>
                  <a:pt x="331" y="103"/>
                </a:lnTo>
                <a:lnTo>
                  <a:pt x="238" y="209"/>
                </a:lnTo>
                <a:lnTo>
                  <a:pt x="238" y="154"/>
                </a:lnTo>
                <a:lnTo>
                  <a:pt x="0" y="154"/>
                </a:lnTo>
                <a:lnTo>
                  <a:pt x="0" y="51"/>
                </a:lnTo>
                <a:close/>
              </a:path>
            </a:pathLst>
          </a:custGeom>
          <a:solidFill>
            <a:srgbClr val="0860A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0" name="Picture 2" descr="https://encrypted-tbn0.google.com/images?q=tbn:ANd9GcTqF594xI-_IPi5BZyXzz7OJXs30foqMM2y20EYxaztA-zS9s_XEZVnU_-d9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98146" y="3481274"/>
            <a:ext cx="652130" cy="457200"/>
          </a:xfrm>
          <a:prstGeom prst="rect">
            <a:avLst/>
          </a:prstGeom>
          <a:noFill/>
          <a:extLst>
            <a:ext uri="{909E8E84-426E-40DD-AFC4-6F175D3DCCD1}">
              <a14:hiddenFill xmlns:a14="http://schemas.microsoft.com/office/drawing/2010/main">
                <a:solidFill>
                  <a:srgbClr val="FFFFFF"/>
                </a:solidFill>
              </a14:hiddenFill>
            </a:ext>
          </a:extLst>
        </p:spPr>
      </p:pic>
      <p:sp>
        <p:nvSpPr>
          <p:cNvPr id="121" name="Rounded Rectangle 121"/>
          <p:cNvSpPr/>
          <p:nvPr/>
        </p:nvSpPr>
        <p:spPr bwMode="auto">
          <a:xfrm>
            <a:off x="3082392" y="2006749"/>
            <a:ext cx="1505109" cy="425577"/>
          </a:xfrm>
          <a:prstGeom prst="roundRect">
            <a:avLst/>
          </a:prstGeom>
          <a:solidFill>
            <a:schemeClr val="tx2">
              <a:lumMod val="60000"/>
              <a:lumOff val="4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none" lIns="91372" tIns="45688" rIns="91372" bIns="45688" numCol="1" rtlCol="0" anchor="ctr" anchorCtr="0" compatLnSpc="1">
            <a:prstTxWarp prst="textNoShape">
              <a:avLst/>
            </a:prstTxWarp>
            <a:spAutoFit/>
          </a:bodyPr>
          <a:lstStyle/>
          <a:p>
            <a:pPr algn="ctr" defTabSz="914400" fontAlgn="base">
              <a:lnSpc>
                <a:spcPct val="95000"/>
              </a:lnSpc>
              <a:spcBef>
                <a:spcPct val="30000"/>
              </a:spcBef>
              <a:spcAft>
                <a:spcPct val="0"/>
              </a:spcAft>
              <a:buClr>
                <a:schemeClr val="tx1"/>
              </a:buClr>
            </a:pPr>
            <a:r>
              <a:rPr lang="zh-CN" altLang="en-US" sz="2000" b="1" dirty="0" smtClean="0">
                <a:solidFill>
                  <a:srgbClr val="02203A"/>
                </a:solidFill>
                <a:latin typeface="宋体" panose="02010600030101010101" pitchFamily="2" charset="-122"/>
                <a:ea typeface="宋体" panose="02010600030101010101" pitchFamily="2" charset="-122"/>
                <a:cs typeface="Arial" charset="0"/>
              </a:rPr>
              <a:t>传统</a:t>
            </a:r>
            <a:r>
              <a:rPr lang="en-US" altLang="zh-CN" sz="2000" b="1" dirty="0" smtClean="0">
                <a:solidFill>
                  <a:srgbClr val="02203A"/>
                </a:solidFill>
                <a:latin typeface="宋体" panose="02010600030101010101" pitchFamily="2" charset="-122"/>
                <a:ea typeface="宋体" panose="02010600030101010101" pitchFamily="2" charset="-122"/>
                <a:cs typeface="Arial" charset="0"/>
              </a:rPr>
              <a:t>BI</a:t>
            </a:r>
            <a:r>
              <a:rPr lang="zh-CN" altLang="en-US" sz="2000" b="1" dirty="0" smtClean="0">
                <a:solidFill>
                  <a:srgbClr val="02203A"/>
                </a:solidFill>
                <a:latin typeface="宋体" panose="02010600030101010101" pitchFamily="2" charset="-122"/>
                <a:ea typeface="宋体" panose="02010600030101010101" pitchFamily="2" charset="-122"/>
                <a:cs typeface="Arial" charset="0"/>
              </a:rPr>
              <a:t>分析</a:t>
            </a:r>
            <a:endParaRPr lang="en-US" altLang="zh-CN" sz="2000" b="1" dirty="0" smtClean="0">
              <a:solidFill>
                <a:srgbClr val="02203A"/>
              </a:solidFill>
              <a:latin typeface="宋体" panose="02010600030101010101" pitchFamily="2" charset="-122"/>
              <a:ea typeface="宋体" panose="02010600030101010101" pitchFamily="2" charset="-122"/>
              <a:cs typeface="Arial" charset="0"/>
            </a:endParaRPr>
          </a:p>
        </p:txBody>
      </p:sp>
      <p:sp>
        <p:nvSpPr>
          <p:cNvPr id="122" name="Rounded Rectangle 122"/>
          <p:cNvSpPr/>
          <p:nvPr/>
        </p:nvSpPr>
        <p:spPr bwMode="auto">
          <a:xfrm>
            <a:off x="7018887" y="2006749"/>
            <a:ext cx="2699919" cy="425577"/>
          </a:xfrm>
          <a:prstGeom prst="roundRect">
            <a:avLst/>
          </a:prstGeom>
          <a:solidFill>
            <a:schemeClr val="tx2">
              <a:lumMod val="60000"/>
              <a:lumOff val="4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none" lIns="91372" tIns="45688" rIns="91372" bIns="45688" numCol="1" rtlCol="0" anchor="ctr" anchorCtr="0" compatLnSpc="1">
            <a:prstTxWarp prst="textNoShape">
              <a:avLst/>
            </a:prstTxWarp>
            <a:noAutofit/>
          </a:bodyPr>
          <a:lstStyle/>
          <a:p>
            <a:pPr algn="ctr" defTabSz="914400" fontAlgn="base">
              <a:lnSpc>
                <a:spcPct val="95000"/>
              </a:lnSpc>
              <a:spcBef>
                <a:spcPct val="30000"/>
              </a:spcBef>
              <a:spcAft>
                <a:spcPct val="0"/>
              </a:spcAft>
              <a:buClr>
                <a:schemeClr val="tx1"/>
              </a:buClr>
            </a:pPr>
            <a:r>
              <a:rPr lang="zh-CN" altLang="en-US" sz="2000" b="1" dirty="0" smtClean="0">
                <a:solidFill>
                  <a:srgbClr val="02203A"/>
                </a:solidFill>
                <a:latin typeface="宋体" panose="02010600030101010101" pitchFamily="2" charset="-122"/>
                <a:ea typeface="宋体" panose="02010600030101010101" pitchFamily="2" charset="-122"/>
                <a:cs typeface="Arial" charset="0"/>
              </a:rPr>
              <a:t>大数据分析</a:t>
            </a:r>
            <a:endParaRPr lang="en-US" sz="2000" b="1" dirty="0">
              <a:solidFill>
                <a:srgbClr val="02203A"/>
              </a:solidFill>
              <a:latin typeface="宋体" panose="02010600030101010101" pitchFamily="2" charset="-122"/>
              <a:ea typeface="宋体" panose="02010600030101010101" pitchFamily="2" charset="-122"/>
              <a:cs typeface="Arial" charset="0"/>
            </a:endParaRPr>
          </a:p>
        </p:txBody>
      </p:sp>
      <p:pic>
        <p:nvPicPr>
          <p:cNvPr id="123" name="Picture 110" descr="http://t3.gstatic.com/images?q=tbn:ANd9GcROGaV14YHO78kgm7Xx8lvCWFW-KEGR-uInC_1x4RRtOir-EXMvZA"/>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Lst>
          </a:blip>
          <a:srcRect/>
          <a:stretch>
            <a:fillRect/>
          </a:stretch>
        </p:blipFill>
        <p:spPr bwMode="auto">
          <a:xfrm>
            <a:off x="6263259" y="3732158"/>
            <a:ext cx="553570" cy="457200"/>
          </a:xfrm>
          <a:prstGeom prst="rect">
            <a:avLst/>
          </a:prstGeom>
          <a:noFill/>
        </p:spPr>
      </p:pic>
    </p:spTree>
    <p:extLst>
      <p:ext uri="{BB962C8B-B14F-4D97-AF65-F5344CB8AC3E}">
        <p14:creationId xmlns:p14="http://schemas.microsoft.com/office/powerpoint/2010/main" val="11427232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仿宋" pitchFamily="49" charset="-122"/>
                <a:ea typeface="仿宋" pitchFamily="49" charset="-122"/>
              </a:rPr>
              <a:t>大</a:t>
            </a:r>
            <a:r>
              <a:rPr lang="zh-CN" altLang="en-US" b="1" dirty="0" smtClean="0">
                <a:latin typeface="仿宋" pitchFamily="49" charset="-122"/>
                <a:ea typeface="仿宋" pitchFamily="49" charset="-122"/>
              </a:rPr>
              <a:t>数据处理和管理体系</a:t>
            </a:r>
            <a:r>
              <a:rPr lang="en-US" altLang="zh-CN" b="1" dirty="0" smtClean="0">
                <a:latin typeface="仿宋" pitchFamily="49" charset="-122"/>
                <a:ea typeface="仿宋" pitchFamily="49" charset="-122"/>
              </a:rPr>
              <a:t>-</a:t>
            </a:r>
            <a:r>
              <a:rPr lang="zh-CN" altLang="en-US" b="1" dirty="0" smtClean="0">
                <a:latin typeface="仿宋" pitchFamily="49" charset="-122"/>
                <a:ea typeface="仿宋" pitchFamily="49" charset="-122"/>
              </a:rPr>
              <a:t>多结构化</a:t>
            </a:r>
            <a:endParaRPr lang="zh-CN" altLang="en-US" b="1" dirty="0">
              <a:latin typeface="仿宋" pitchFamily="49" charset="-122"/>
              <a:ea typeface="仿宋" pitchFamily="49" charset="-122"/>
            </a:endParaRPr>
          </a:p>
        </p:txBody>
      </p:sp>
      <p:pic>
        <p:nvPicPr>
          <p:cNvPr id="3" name="图片 2"/>
          <p:cNvPicPr>
            <a:picLocks noChangeAspect="1"/>
          </p:cNvPicPr>
          <p:nvPr/>
        </p:nvPicPr>
        <p:blipFill>
          <a:blip r:embed="rId2"/>
          <a:stretch>
            <a:fillRect/>
          </a:stretch>
        </p:blipFill>
        <p:spPr>
          <a:xfrm>
            <a:off x="1146617" y="1184274"/>
            <a:ext cx="9610284" cy="5051425"/>
          </a:xfrm>
          <a:prstGeom prst="rect">
            <a:avLst/>
          </a:prstGeom>
        </p:spPr>
      </p:pic>
    </p:spTree>
    <p:extLst>
      <p:ext uri="{BB962C8B-B14F-4D97-AF65-F5344CB8AC3E}">
        <p14:creationId xmlns:p14="http://schemas.microsoft.com/office/powerpoint/2010/main" val="3142514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大数据实施建议</a:t>
            </a:r>
            <a:endParaRPr lang="zh-CN" altLang="en-US" dirty="0"/>
          </a:p>
        </p:txBody>
      </p:sp>
      <p:pic>
        <p:nvPicPr>
          <p:cNvPr id="3" name="Picture 3"/>
          <p:cNvPicPr>
            <a:picLocks noChangeAspect="1" noChangeArrowheads="1"/>
          </p:cNvPicPr>
          <p:nvPr/>
        </p:nvPicPr>
        <p:blipFill>
          <a:blip r:embed="rId2"/>
          <a:srcRect/>
          <a:stretch>
            <a:fillRect/>
          </a:stretch>
        </p:blipFill>
        <p:spPr bwMode="auto">
          <a:xfrm>
            <a:off x="2353733" y="1199616"/>
            <a:ext cx="9719733" cy="5401733"/>
          </a:xfrm>
          <a:prstGeom prst="rect">
            <a:avLst/>
          </a:prstGeom>
          <a:noFill/>
        </p:spPr>
      </p:pic>
      <p:sp>
        <p:nvSpPr>
          <p:cNvPr id="4" name="TextBox 1"/>
          <p:cNvSpPr txBox="1"/>
          <p:nvPr/>
        </p:nvSpPr>
        <p:spPr>
          <a:xfrm>
            <a:off x="3149600" y="5147734"/>
            <a:ext cx="1025922" cy="251351"/>
          </a:xfrm>
          <a:prstGeom prst="rect">
            <a:avLst/>
          </a:prstGeom>
          <a:noFill/>
        </p:spPr>
        <p:txBody>
          <a:bodyPr wrap="none" lIns="0" tIns="0" rIns="0" rtlCol="0">
            <a:spAutoFit/>
          </a:bodyPr>
          <a:lstStyle/>
          <a:p>
            <a:pPr>
              <a:lnSpc>
                <a:spcPts val="1600"/>
              </a:lnSpc>
            </a:pPr>
            <a:r>
              <a:rPr lang="en-US" altLang="zh-CN" sz="1600" dirty="0">
                <a:solidFill>
                  <a:srgbClr val="000000"/>
                </a:solidFill>
                <a:latin typeface="黑体" pitchFamily="18" charset="0"/>
                <a:cs typeface="黑体" pitchFamily="18" charset="0"/>
              </a:rPr>
              <a:t>第一阶段：</a:t>
            </a:r>
          </a:p>
        </p:txBody>
      </p:sp>
      <p:sp>
        <p:nvSpPr>
          <p:cNvPr id="5" name="TextBox 1"/>
          <p:cNvSpPr txBox="1"/>
          <p:nvPr/>
        </p:nvSpPr>
        <p:spPr>
          <a:xfrm>
            <a:off x="3149600" y="5435601"/>
            <a:ext cx="1231106" cy="507831"/>
          </a:xfrm>
          <a:prstGeom prst="rect">
            <a:avLst/>
          </a:prstGeom>
          <a:noFill/>
        </p:spPr>
        <p:txBody>
          <a:bodyPr wrap="none" lIns="0" tIns="0" rIns="0" rtlCol="0">
            <a:spAutoFit/>
          </a:bodyPr>
          <a:lstStyle/>
          <a:p>
            <a:pPr>
              <a:lnSpc>
                <a:spcPts val="1600"/>
              </a:lnSpc>
            </a:pPr>
            <a:r>
              <a:rPr lang="en-US" altLang="zh-CN" sz="1600" dirty="0">
                <a:solidFill>
                  <a:srgbClr val="000000"/>
                </a:solidFill>
                <a:latin typeface="黑体" pitchFamily="18" charset="0"/>
                <a:cs typeface="黑体" pitchFamily="18" charset="0"/>
              </a:rPr>
              <a:t>应用场景驱动</a:t>
            </a:r>
          </a:p>
          <a:p>
            <a:pPr>
              <a:lnSpc>
                <a:spcPts val="2000"/>
              </a:lnSpc>
            </a:pPr>
            <a:r>
              <a:rPr lang="en-US" altLang="zh-CN" sz="1600" dirty="0">
                <a:solidFill>
                  <a:srgbClr val="000000"/>
                </a:solidFill>
                <a:latin typeface="黑体" pitchFamily="18" charset="0"/>
                <a:cs typeface="黑体" pitchFamily="18" charset="0"/>
              </a:rPr>
              <a:t>的大数据开发</a:t>
            </a:r>
          </a:p>
        </p:txBody>
      </p:sp>
      <p:sp>
        <p:nvSpPr>
          <p:cNvPr id="6" name="TextBox 1"/>
          <p:cNvSpPr txBox="1"/>
          <p:nvPr/>
        </p:nvSpPr>
        <p:spPr>
          <a:xfrm>
            <a:off x="5418667" y="4876801"/>
            <a:ext cx="1231106" cy="520655"/>
          </a:xfrm>
          <a:prstGeom prst="rect">
            <a:avLst/>
          </a:prstGeom>
          <a:noFill/>
        </p:spPr>
        <p:txBody>
          <a:bodyPr wrap="none" lIns="0" tIns="0" rIns="0" rtlCol="0">
            <a:spAutoFit/>
          </a:bodyPr>
          <a:lstStyle/>
          <a:p>
            <a:pPr>
              <a:lnSpc>
                <a:spcPts val="1600"/>
              </a:lnSpc>
            </a:pPr>
            <a:r>
              <a:rPr lang="en-US" altLang="zh-CN" sz="1600" dirty="0">
                <a:solidFill>
                  <a:srgbClr val="000000"/>
                </a:solidFill>
                <a:latin typeface="黑体" pitchFamily="18" charset="0"/>
                <a:cs typeface="黑体" pitchFamily="18" charset="0"/>
              </a:rPr>
              <a:t>第二阶段：</a:t>
            </a:r>
          </a:p>
          <a:p>
            <a:pPr>
              <a:lnSpc>
                <a:spcPts val="2133"/>
              </a:lnSpc>
            </a:pPr>
            <a:r>
              <a:rPr lang="en-US" altLang="zh-CN" sz="1600" dirty="0">
                <a:solidFill>
                  <a:srgbClr val="000000"/>
                </a:solidFill>
                <a:latin typeface="黑体" pitchFamily="18" charset="0"/>
                <a:cs typeface="黑体" pitchFamily="18" charset="0"/>
              </a:rPr>
              <a:t>各业务系统、</a:t>
            </a:r>
          </a:p>
        </p:txBody>
      </p:sp>
      <p:sp>
        <p:nvSpPr>
          <p:cNvPr id="7" name="TextBox 1"/>
          <p:cNvSpPr txBox="1"/>
          <p:nvPr/>
        </p:nvSpPr>
        <p:spPr>
          <a:xfrm>
            <a:off x="5418667" y="5418667"/>
            <a:ext cx="1231106" cy="738664"/>
          </a:xfrm>
          <a:prstGeom prst="rect">
            <a:avLst/>
          </a:prstGeom>
          <a:noFill/>
        </p:spPr>
        <p:txBody>
          <a:bodyPr wrap="none" lIns="0" tIns="0" rIns="0" rtlCol="0">
            <a:spAutoFit/>
          </a:bodyPr>
          <a:lstStyle/>
          <a:p>
            <a:pPr>
              <a:lnSpc>
                <a:spcPts val="1600"/>
              </a:lnSpc>
            </a:pPr>
            <a:r>
              <a:rPr lang="en-US" altLang="zh-CN" sz="1603" dirty="0">
                <a:solidFill>
                  <a:srgbClr val="000000"/>
                </a:solidFill>
                <a:latin typeface="黑体" pitchFamily="18" charset="0"/>
                <a:cs typeface="黑体" pitchFamily="18" charset="0"/>
              </a:rPr>
              <a:t>各渠道系统等</a:t>
            </a:r>
          </a:p>
          <a:p>
            <a:pPr>
              <a:lnSpc>
                <a:spcPts val="1867"/>
              </a:lnSpc>
            </a:pPr>
            <a:r>
              <a:rPr lang="en-US" altLang="zh-CN" sz="1600" dirty="0">
                <a:solidFill>
                  <a:srgbClr val="000000"/>
                </a:solidFill>
                <a:latin typeface="黑体" pitchFamily="18" charset="0"/>
                <a:cs typeface="黑体" pitchFamily="18" charset="0"/>
              </a:rPr>
              <a:t>配合大数据改</a:t>
            </a:r>
          </a:p>
          <a:p>
            <a:pPr>
              <a:lnSpc>
                <a:spcPts val="1867"/>
              </a:lnSpc>
            </a:pPr>
            <a:r>
              <a:rPr lang="en-US" altLang="zh-CN" sz="1600" dirty="0">
                <a:solidFill>
                  <a:srgbClr val="000000"/>
                </a:solidFill>
                <a:latin typeface="黑体" pitchFamily="18" charset="0"/>
                <a:cs typeface="黑体" pitchFamily="18" charset="0"/>
              </a:rPr>
              <a:t>造优化</a:t>
            </a:r>
          </a:p>
        </p:txBody>
      </p:sp>
      <p:sp>
        <p:nvSpPr>
          <p:cNvPr id="8" name="TextBox 1"/>
          <p:cNvSpPr txBox="1"/>
          <p:nvPr/>
        </p:nvSpPr>
        <p:spPr>
          <a:xfrm>
            <a:off x="7704667" y="4301067"/>
            <a:ext cx="1025922" cy="251351"/>
          </a:xfrm>
          <a:prstGeom prst="rect">
            <a:avLst/>
          </a:prstGeom>
          <a:noFill/>
        </p:spPr>
        <p:txBody>
          <a:bodyPr wrap="none" lIns="0" tIns="0" rIns="0" rtlCol="0">
            <a:spAutoFit/>
          </a:bodyPr>
          <a:lstStyle/>
          <a:p>
            <a:pPr>
              <a:lnSpc>
                <a:spcPts val="1600"/>
              </a:lnSpc>
            </a:pPr>
            <a:r>
              <a:rPr lang="en-US" altLang="zh-CN" sz="1600" dirty="0">
                <a:solidFill>
                  <a:srgbClr val="000000"/>
                </a:solidFill>
                <a:latin typeface="黑体" pitchFamily="18" charset="0"/>
                <a:cs typeface="黑体" pitchFamily="18" charset="0"/>
              </a:rPr>
              <a:t>第三阶段：</a:t>
            </a:r>
          </a:p>
        </p:txBody>
      </p:sp>
      <p:sp>
        <p:nvSpPr>
          <p:cNvPr id="9" name="TextBox 1"/>
          <p:cNvSpPr txBox="1"/>
          <p:nvPr/>
        </p:nvSpPr>
        <p:spPr>
          <a:xfrm>
            <a:off x="7704667" y="4588934"/>
            <a:ext cx="1231106" cy="251351"/>
          </a:xfrm>
          <a:prstGeom prst="rect">
            <a:avLst/>
          </a:prstGeom>
          <a:noFill/>
        </p:spPr>
        <p:txBody>
          <a:bodyPr wrap="none" lIns="0" tIns="0" rIns="0" rtlCol="0">
            <a:spAutoFit/>
          </a:bodyPr>
          <a:lstStyle/>
          <a:p>
            <a:pPr>
              <a:lnSpc>
                <a:spcPts val="1600"/>
              </a:lnSpc>
            </a:pPr>
            <a:r>
              <a:rPr lang="en-US" altLang="zh-CN" sz="1603" dirty="0">
                <a:solidFill>
                  <a:srgbClr val="000000"/>
                </a:solidFill>
                <a:latin typeface="黑体" pitchFamily="18" charset="0"/>
                <a:cs typeface="黑体" pitchFamily="18" charset="0"/>
              </a:rPr>
              <a:t>管理信息体系</a:t>
            </a:r>
          </a:p>
        </p:txBody>
      </p:sp>
      <p:sp>
        <p:nvSpPr>
          <p:cNvPr id="10" name="TextBox 1"/>
          <p:cNvSpPr txBox="1"/>
          <p:nvPr/>
        </p:nvSpPr>
        <p:spPr>
          <a:xfrm>
            <a:off x="7704667" y="4842934"/>
            <a:ext cx="1231106" cy="495007"/>
          </a:xfrm>
          <a:prstGeom prst="rect">
            <a:avLst/>
          </a:prstGeom>
          <a:noFill/>
        </p:spPr>
        <p:txBody>
          <a:bodyPr wrap="none" lIns="0" tIns="0" rIns="0" rtlCol="0">
            <a:spAutoFit/>
          </a:bodyPr>
          <a:lstStyle/>
          <a:p>
            <a:pPr>
              <a:lnSpc>
                <a:spcPts val="1600"/>
              </a:lnSpc>
            </a:pPr>
            <a:r>
              <a:rPr lang="en-US" altLang="zh-CN" sz="1600" dirty="0">
                <a:solidFill>
                  <a:srgbClr val="000000"/>
                </a:solidFill>
                <a:latin typeface="黑体" pitchFamily="18" charset="0"/>
                <a:cs typeface="黑体" pitchFamily="18" charset="0"/>
              </a:rPr>
              <a:t>下的大数据平</a:t>
            </a:r>
          </a:p>
          <a:p>
            <a:pPr>
              <a:lnSpc>
                <a:spcPts val="1867"/>
              </a:lnSpc>
            </a:pPr>
            <a:r>
              <a:rPr lang="en-US" altLang="zh-CN" sz="1600" dirty="0">
                <a:solidFill>
                  <a:srgbClr val="000000"/>
                </a:solidFill>
                <a:latin typeface="黑体" pitchFamily="18" charset="0"/>
                <a:cs typeface="黑体" pitchFamily="18" charset="0"/>
              </a:rPr>
              <a:t>台建设</a:t>
            </a:r>
          </a:p>
        </p:txBody>
      </p:sp>
      <p:sp>
        <p:nvSpPr>
          <p:cNvPr id="11" name="TextBox 1"/>
          <p:cNvSpPr txBox="1"/>
          <p:nvPr/>
        </p:nvSpPr>
        <p:spPr>
          <a:xfrm>
            <a:off x="9787468" y="2726268"/>
            <a:ext cx="1641475" cy="1290097"/>
          </a:xfrm>
          <a:prstGeom prst="rect">
            <a:avLst/>
          </a:prstGeom>
          <a:noFill/>
        </p:spPr>
        <p:txBody>
          <a:bodyPr wrap="none" lIns="0" tIns="0" rIns="0" rtlCol="0">
            <a:spAutoFit/>
          </a:bodyPr>
          <a:lstStyle/>
          <a:p>
            <a:pPr>
              <a:lnSpc>
                <a:spcPts val="1600"/>
              </a:lnSpc>
            </a:pPr>
            <a:r>
              <a:rPr lang="en-US" altLang="zh-CN" sz="1600" dirty="0">
                <a:solidFill>
                  <a:srgbClr val="000000"/>
                </a:solidFill>
                <a:latin typeface="黑体" pitchFamily="18" charset="0"/>
                <a:cs typeface="黑体" pitchFamily="18" charset="0"/>
              </a:rPr>
              <a:t>第四阶段（目</a:t>
            </a:r>
          </a:p>
          <a:p>
            <a:pPr>
              <a:lnSpc>
                <a:spcPts val="1867"/>
              </a:lnSpc>
            </a:pPr>
            <a:r>
              <a:rPr lang="en-US" altLang="zh-CN" sz="1600" dirty="0">
                <a:solidFill>
                  <a:srgbClr val="000000"/>
                </a:solidFill>
                <a:latin typeface="黑体" pitchFamily="18" charset="0"/>
                <a:cs typeface="黑体" pitchFamily="18" charset="0"/>
              </a:rPr>
              <a:t>标）：</a:t>
            </a:r>
          </a:p>
          <a:p>
            <a:pPr>
              <a:lnSpc>
                <a:spcPts val="2267"/>
              </a:lnSpc>
            </a:pPr>
            <a:r>
              <a:rPr lang="en-US" altLang="zh-CN" sz="1600" dirty="0">
                <a:solidFill>
                  <a:srgbClr val="000000"/>
                </a:solidFill>
                <a:latin typeface="黑体" pitchFamily="18" charset="0"/>
                <a:cs typeface="黑体" pitchFamily="18" charset="0"/>
              </a:rPr>
              <a:t>以大数据驱动的，</a:t>
            </a:r>
          </a:p>
          <a:p>
            <a:pPr>
              <a:lnSpc>
                <a:spcPts val="2000"/>
              </a:lnSpc>
            </a:pPr>
            <a:r>
              <a:rPr lang="en-US" altLang="zh-CN" sz="1600" dirty="0">
                <a:solidFill>
                  <a:srgbClr val="000000"/>
                </a:solidFill>
                <a:latin typeface="黑体" pitchFamily="18" charset="0"/>
                <a:cs typeface="黑体" pitchFamily="18" charset="0"/>
              </a:rPr>
              <a:t>实时的、整体联</a:t>
            </a:r>
          </a:p>
          <a:p>
            <a:pPr>
              <a:lnSpc>
                <a:spcPts val="1867"/>
              </a:lnSpc>
            </a:pPr>
            <a:r>
              <a:rPr lang="en-US" altLang="zh-CN" sz="1600" dirty="0" err="1" smtClean="0">
                <a:solidFill>
                  <a:srgbClr val="000000"/>
                </a:solidFill>
                <a:latin typeface="黑体" pitchFamily="18" charset="0"/>
                <a:cs typeface="黑体" pitchFamily="18" charset="0"/>
              </a:rPr>
              <a:t>动的IT</a:t>
            </a:r>
            <a:r>
              <a:rPr lang="en-US" altLang="zh-CN" sz="1600" dirty="0" err="1">
                <a:solidFill>
                  <a:srgbClr val="000000"/>
                </a:solidFill>
                <a:latin typeface="黑体" pitchFamily="18" charset="0"/>
                <a:cs typeface="黑体" pitchFamily="18" charset="0"/>
              </a:rPr>
              <a:t>解决</a:t>
            </a:r>
            <a:endParaRPr lang="en-US" altLang="zh-CN" sz="1600" dirty="0">
              <a:solidFill>
                <a:srgbClr val="000000"/>
              </a:solidFill>
              <a:latin typeface="黑体" pitchFamily="18" charset="0"/>
              <a:cs typeface="黑体" pitchFamily="18" charset="0"/>
            </a:endParaRPr>
          </a:p>
        </p:txBody>
      </p:sp>
      <p:sp>
        <p:nvSpPr>
          <p:cNvPr id="12" name="TextBox 1"/>
          <p:cNvSpPr txBox="1"/>
          <p:nvPr/>
        </p:nvSpPr>
        <p:spPr>
          <a:xfrm>
            <a:off x="9787467" y="4030134"/>
            <a:ext cx="410369" cy="251351"/>
          </a:xfrm>
          <a:prstGeom prst="rect">
            <a:avLst/>
          </a:prstGeom>
          <a:noFill/>
        </p:spPr>
        <p:txBody>
          <a:bodyPr wrap="none" lIns="0" tIns="0" rIns="0" rtlCol="0">
            <a:spAutoFit/>
          </a:bodyPr>
          <a:lstStyle/>
          <a:p>
            <a:pPr>
              <a:lnSpc>
                <a:spcPts val="1600"/>
              </a:lnSpc>
            </a:pPr>
            <a:r>
              <a:rPr lang="en-US" altLang="zh-CN" sz="1603" dirty="0">
                <a:solidFill>
                  <a:srgbClr val="000000"/>
                </a:solidFill>
                <a:latin typeface="黑体" pitchFamily="18" charset="0"/>
                <a:cs typeface="黑体" pitchFamily="18" charset="0"/>
              </a:rPr>
              <a:t>方案</a:t>
            </a:r>
          </a:p>
        </p:txBody>
      </p:sp>
      <p:sp>
        <p:nvSpPr>
          <p:cNvPr id="13" name="TextBox 1"/>
          <p:cNvSpPr txBox="1"/>
          <p:nvPr/>
        </p:nvSpPr>
        <p:spPr>
          <a:xfrm>
            <a:off x="133574" y="1320962"/>
            <a:ext cx="4440318" cy="495007"/>
          </a:xfrm>
          <a:prstGeom prst="rect">
            <a:avLst/>
          </a:prstGeom>
          <a:noFill/>
        </p:spPr>
        <p:txBody>
          <a:bodyPr wrap="none" lIns="0" tIns="0" rIns="0" rtlCol="0">
            <a:spAutoFit/>
          </a:bodyPr>
          <a:lstStyle/>
          <a:p>
            <a:pPr>
              <a:lnSpc>
                <a:spcPts val="3467"/>
              </a:lnSpc>
            </a:pPr>
            <a:r>
              <a:rPr lang="en-US" altLang="zh-CN" sz="3200" dirty="0">
                <a:solidFill>
                  <a:srgbClr val="C00000"/>
                </a:solidFill>
                <a:latin typeface="Microsoft YaHei UI" pitchFamily="18" charset="0"/>
                <a:cs typeface="Microsoft YaHei UI" pitchFamily="18" charset="0"/>
              </a:rPr>
              <a:t>Think</a:t>
            </a:r>
            <a:r>
              <a:rPr lang="en-US" altLang="zh-CN" sz="3200" dirty="0">
                <a:latin typeface="Times New Roman" pitchFamily="18" charset="0"/>
                <a:cs typeface="Times New Roman" pitchFamily="18" charset="0"/>
              </a:rPr>
              <a:t> </a:t>
            </a:r>
            <a:r>
              <a:rPr lang="en-US" altLang="zh-CN" sz="3200" dirty="0">
                <a:solidFill>
                  <a:srgbClr val="C00000"/>
                </a:solidFill>
                <a:latin typeface="Microsoft YaHei UI" pitchFamily="18" charset="0"/>
                <a:cs typeface="Microsoft YaHei UI" pitchFamily="18" charset="0"/>
              </a:rPr>
              <a:t>big</a:t>
            </a:r>
            <a:r>
              <a:rPr lang="en-US" altLang="zh-CN" sz="3200" dirty="0">
                <a:solidFill>
                  <a:srgbClr val="C00000"/>
                </a:solidFill>
                <a:latin typeface="Times New Roman" pitchFamily="18" charset="0"/>
                <a:cs typeface="Times New Roman" pitchFamily="18" charset="0"/>
              </a:rPr>
              <a:t>，</a:t>
            </a:r>
            <a:r>
              <a:rPr lang="en-US" altLang="zh-CN" sz="3200" dirty="0">
                <a:latin typeface="Times New Roman" pitchFamily="18" charset="0"/>
                <a:cs typeface="Times New Roman" pitchFamily="18" charset="0"/>
              </a:rPr>
              <a:t> </a:t>
            </a:r>
            <a:r>
              <a:rPr lang="en-US" altLang="zh-CN" sz="3200" dirty="0">
                <a:solidFill>
                  <a:srgbClr val="C00000"/>
                </a:solidFill>
                <a:latin typeface="Microsoft YaHei UI" pitchFamily="18" charset="0"/>
                <a:cs typeface="Microsoft YaHei UI" pitchFamily="18" charset="0"/>
              </a:rPr>
              <a:t>start</a:t>
            </a:r>
            <a:r>
              <a:rPr lang="en-US" altLang="zh-CN" sz="3200" dirty="0">
                <a:latin typeface="Times New Roman" pitchFamily="18" charset="0"/>
                <a:cs typeface="Times New Roman" pitchFamily="18" charset="0"/>
              </a:rPr>
              <a:t> </a:t>
            </a:r>
            <a:r>
              <a:rPr lang="en-US" altLang="zh-CN" sz="3200" dirty="0">
                <a:solidFill>
                  <a:srgbClr val="C00000"/>
                </a:solidFill>
                <a:latin typeface="Microsoft YaHei UI" pitchFamily="18" charset="0"/>
                <a:cs typeface="Microsoft YaHei UI" pitchFamily="18" charset="0"/>
              </a:rPr>
              <a:t>small.</a:t>
            </a:r>
          </a:p>
        </p:txBody>
      </p:sp>
      <p:sp>
        <p:nvSpPr>
          <p:cNvPr id="14" name="TextBox 1"/>
          <p:cNvSpPr txBox="1"/>
          <p:nvPr/>
        </p:nvSpPr>
        <p:spPr>
          <a:xfrm>
            <a:off x="462190" y="2015272"/>
            <a:ext cx="3783087" cy="520655"/>
          </a:xfrm>
          <a:prstGeom prst="rect">
            <a:avLst/>
          </a:prstGeom>
          <a:noFill/>
        </p:spPr>
        <p:txBody>
          <a:bodyPr wrap="none" lIns="0" tIns="0" rIns="0" rtlCol="0">
            <a:spAutoFit/>
          </a:bodyPr>
          <a:lstStyle/>
          <a:p>
            <a:pPr>
              <a:lnSpc>
                <a:spcPts val="3733"/>
              </a:lnSpc>
            </a:pPr>
            <a:r>
              <a:rPr lang="en-US" altLang="zh-CN" sz="3200" dirty="0">
                <a:solidFill>
                  <a:srgbClr val="7030A0"/>
                </a:solidFill>
                <a:latin typeface="华文楷体" pitchFamily="18" charset="0"/>
                <a:cs typeface="华文楷体" pitchFamily="18" charset="0"/>
              </a:rPr>
              <a:t>大处着眼,小处着手。</a:t>
            </a:r>
          </a:p>
        </p:txBody>
      </p:sp>
    </p:spTree>
    <p:extLst>
      <p:ext uri="{BB962C8B-B14F-4D97-AF65-F5344CB8AC3E}">
        <p14:creationId xmlns:p14="http://schemas.microsoft.com/office/powerpoint/2010/main" val="27905390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仿宋" pitchFamily="49" charset="-122"/>
                <a:ea typeface="仿宋" pitchFamily="49" charset="-122"/>
              </a:rPr>
              <a:t>大</a:t>
            </a:r>
            <a:r>
              <a:rPr lang="zh-CN" altLang="en-US" b="1" dirty="0" smtClean="0">
                <a:latin typeface="仿宋" pitchFamily="49" charset="-122"/>
                <a:ea typeface="仿宋" pitchFamily="49" charset="-122"/>
              </a:rPr>
              <a:t>数据实施方法论</a:t>
            </a:r>
            <a:endParaRPr lang="zh-CN" altLang="en-US" b="1" dirty="0">
              <a:latin typeface="仿宋" pitchFamily="49" charset="-122"/>
              <a:ea typeface="仿宋" pitchFamily="49" charset="-122"/>
            </a:endParaRPr>
          </a:p>
        </p:txBody>
      </p:sp>
      <p:sp>
        <p:nvSpPr>
          <p:cNvPr id="4" name="燕尾形 3"/>
          <p:cNvSpPr/>
          <p:nvPr/>
        </p:nvSpPr>
        <p:spPr>
          <a:xfrm>
            <a:off x="371296" y="1065380"/>
            <a:ext cx="2520280" cy="720080"/>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大数据业务战略</a:t>
            </a:r>
            <a:endParaRPr lang="zh-CN" altLang="en-US" dirty="0">
              <a:solidFill>
                <a:schemeClr val="bg1"/>
              </a:solidFill>
            </a:endParaRPr>
          </a:p>
        </p:txBody>
      </p:sp>
      <p:sp>
        <p:nvSpPr>
          <p:cNvPr id="5" name="燕尾形 4"/>
          <p:cNvSpPr/>
          <p:nvPr/>
        </p:nvSpPr>
        <p:spPr>
          <a:xfrm>
            <a:off x="2603544" y="1068390"/>
            <a:ext cx="2520280" cy="720080"/>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大数据建设目标</a:t>
            </a:r>
            <a:endParaRPr lang="zh-CN" altLang="en-US" dirty="0">
              <a:solidFill>
                <a:schemeClr val="bg1"/>
              </a:solidFill>
            </a:endParaRPr>
          </a:p>
        </p:txBody>
      </p:sp>
      <p:sp>
        <p:nvSpPr>
          <p:cNvPr id="6" name="燕尾形 5"/>
          <p:cNvSpPr/>
          <p:nvPr/>
        </p:nvSpPr>
        <p:spPr>
          <a:xfrm>
            <a:off x="4830590" y="1065380"/>
            <a:ext cx="2520280" cy="720080"/>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大数据架构设计</a:t>
            </a:r>
            <a:endParaRPr lang="zh-CN" altLang="en-US" dirty="0">
              <a:solidFill>
                <a:schemeClr val="bg1"/>
              </a:solidFill>
            </a:endParaRPr>
          </a:p>
        </p:txBody>
      </p:sp>
      <p:sp>
        <p:nvSpPr>
          <p:cNvPr id="7" name="燕尾形 6"/>
          <p:cNvSpPr/>
          <p:nvPr/>
        </p:nvSpPr>
        <p:spPr>
          <a:xfrm>
            <a:off x="7062838" y="1065380"/>
            <a:ext cx="2520280" cy="720080"/>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大数据实施</a:t>
            </a:r>
            <a:endParaRPr lang="zh-CN" altLang="en-US" dirty="0">
              <a:solidFill>
                <a:schemeClr val="bg1"/>
              </a:solidFill>
            </a:endParaRPr>
          </a:p>
        </p:txBody>
      </p:sp>
      <p:sp>
        <p:nvSpPr>
          <p:cNvPr id="8" name="燕尾形 7"/>
          <p:cNvSpPr/>
          <p:nvPr/>
        </p:nvSpPr>
        <p:spPr>
          <a:xfrm>
            <a:off x="9295086" y="1065380"/>
            <a:ext cx="2520280" cy="720080"/>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大数据运维</a:t>
            </a:r>
            <a:endParaRPr lang="zh-CN" altLang="en-US" dirty="0">
              <a:solidFill>
                <a:schemeClr val="bg1"/>
              </a:solidFill>
            </a:endParaRPr>
          </a:p>
        </p:txBody>
      </p:sp>
      <p:sp>
        <p:nvSpPr>
          <p:cNvPr id="9" name="矩形 8"/>
          <p:cNvSpPr/>
          <p:nvPr/>
        </p:nvSpPr>
        <p:spPr>
          <a:xfrm>
            <a:off x="553288" y="1886561"/>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企业战略目标</a:t>
            </a:r>
            <a:endParaRPr lang="zh-CN" altLang="en-US" dirty="0">
              <a:solidFill>
                <a:schemeClr val="bg1"/>
              </a:solidFill>
            </a:endParaRPr>
          </a:p>
        </p:txBody>
      </p:sp>
      <p:sp>
        <p:nvSpPr>
          <p:cNvPr id="10" name="矩形 9"/>
          <p:cNvSpPr/>
          <p:nvPr/>
        </p:nvSpPr>
        <p:spPr>
          <a:xfrm>
            <a:off x="553288" y="2527524"/>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bg1"/>
                </a:solidFill>
              </a:rPr>
              <a:t>业务目标</a:t>
            </a:r>
          </a:p>
        </p:txBody>
      </p:sp>
      <p:sp>
        <p:nvSpPr>
          <p:cNvPr id="11" name="矩形 10"/>
          <p:cNvSpPr/>
          <p:nvPr/>
        </p:nvSpPr>
        <p:spPr>
          <a:xfrm>
            <a:off x="553288" y="3164115"/>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bg1"/>
                </a:solidFill>
              </a:rPr>
              <a:t>业务模式</a:t>
            </a:r>
          </a:p>
        </p:txBody>
      </p:sp>
      <p:sp>
        <p:nvSpPr>
          <p:cNvPr id="12" name="矩形 11"/>
          <p:cNvSpPr/>
          <p:nvPr/>
        </p:nvSpPr>
        <p:spPr>
          <a:xfrm>
            <a:off x="2802552" y="1886561"/>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bg1"/>
                </a:solidFill>
              </a:rPr>
              <a:t>大数据治理目标</a:t>
            </a:r>
          </a:p>
        </p:txBody>
      </p:sp>
      <p:sp>
        <p:nvSpPr>
          <p:cNvPr id="13" name="矩形 12"/>
          <p:cNvSpPr/>
          <p:nvPr/>
        </p:nvSpPr>
        <p:spPr>
          <a:xfrm>
            <a:off x="2802552" y="2513623"/>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bg1"/>
                </a:solidFill>
              </a:rPr>
              <a:t>应用场景</a:t>
            </a:r>
          </a:p>
        </p:txBody>
      </p:sp>
      <p:sp>
        <p:nvSpPr>
          <p:cNvPr id="14" name="矩形 13"/>
          <p:cNvSpPr/>
          <p:nvPr/>
        </p:nvSpPr>
        <p:spPr>
          <a:xfrm>
            <a:off x="2802552" y="3140685"/>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bg1"/>
                </a:solidFill>
              </a:rPr>
              <a:t>服务模式</a:t>
            </a:r>
          </a:p>
        </p:txBody>
      </p:sp>
      <p:sp>
        <p:nvSpPr>
          <p:cNvPr id="15" name="矩形 14"/>
          <p:cNvSpPr/>
          <p:nvPr/>
        </p:nvSpPr>
        <p:spPr>
          <a:xfrm>
            <a:off x="2802552" y="3767746"/>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bg1"/>
                </a:solidFill>
              </a:rPr>
              <a:t>服务对象</a:t>
            </a:r>
          </a:p>
        </p:txBody>
      </p:sp>
      <p:sp>
        <p:nvSpPr>
          <p:cNvPr id="16" name="矩形 15"/>
          <p:cNvSpPr/>
          <p:nvPr/>
        </p:nvSpPr>
        <p:spPr>
          <a:xfrm>
            <a:off x="5086743" y="1886561"/>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bg1"/>
                </a:solidFill>
              </a:rPr>
              <a:t>大</a:t>
            </a:r>
            <a:r>
              <a:rPr lang="zh-CN" altLang="en-US" dirty="0" smtClean="0">
                <a:solidFill>
                  <a:schemeClr val="bg1"/>
                </a:solidFill>
              </a:rPr>
              <a:t>数据服务定义</a:t>
            </a:r>
            <a:endParaRPr lang="zh-CN" altLang="en-US" dirty="0">
              <a:solidFill>
                <a:schemeClr val="bg1"/>
              </a:solidFill>
            </a:endParaRPr>
          </a:p>
        </p:txBody>
      </p:sp>
      <p:sp>
        <p:nvSpPr>
          <p:cNvPr id="17" name="矩形 16"/>
          <p:cNvSpPr/>
          <p:nvPr/>
        </p:nvSpPr>
        <p:spPr>
          <a:xfrm>
            <a:off x="5086743" y="2524245"/>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bg1"/>
                </a:solidFill>
              </a:rPr>
              <a:t>大</a:t>
            </a:r>
            <a:r>
              <a:rPr lang="zh-CN" altLang="en-US" dirty="0" smtClean="0">
                <a:solidFill>
                  <a:schemeClr val="bg1"/>
                </a:solidFill>
              </a:rPr>
              <a:t>数据信息模型</a:t>
            </a:r>
            <a:endParaRPr lang="zh-CN" altLang="en-US" dirty="0">
              <a:solidFill>
                <a:schemeClr val="bg1"/>
              </a:solidFill>
            </a:endParaRPr>
          </a:p>
        </p:txBody>
      </p:sp>
      <p:sp>
        <p:nvSpPr>
          <p:cNvPr id="18" name="矩形 17"/>
          <p:cNvSpPr/>
          <p:nvPr/>
        </p:nvSpPr>
        <p:spPr>
          <a:xfrm>
            <a:off x="5086743" y="3161929"/>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bg1"/>
                </a:solidFill>
              </a:rPr>
              <a:t>大</a:t>
            </a:r>
            <a:r>
              <a:rPr lang="zh-CN" altLang="en-US" dirty="0" smtClean="0">
                <a:solidFill>
                  <a:schemeClr val="bg1"/>
                </a:solidFill>
              </a:rPr>
              <a:t>数据管理定义</a:t>
            </a:r>
            <a:endParaRPr lang="zh-CN" altLang="en-US" dirty="0">
              <a:solidFill>
                <a:schemeClr val="bg1"/>
              </a:solidFill>
            </a:endParaRPr>
          </a:p>
        </p:txBody>
      </p:sp>
      <p:sp>
        <p:nvSpPr>
          <p:cNvPr id="19" name="矩形 18"/>
          <p:cNvSpPr/>
          <p:nvPr/>
        </p:nvSpPr>
        <p:spPr>
          <a:xfrm>
            <a:off x="5086743" y="3799613"/>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技术选择</a:t>
            </a:r>
            <a:endParaRPr lang="zh-CN" altLang="en-US" dirty="0">
              <a:solidFill>
                <a:schemeClr val="bg1"/>
              </a:solidFill>
            </a:endParaRPr>
          </a:p>
        </p:txBody>
      </p:sp>
      <p:sp>
        <p:nvSpPr>
          <p:cNvPr id="20" name="矩形 19"/>
          <p:cNvSpPr/>
          <p:nvPr/>
        </p:nvSpPr>
        <p:spPr>
          <a:xfrm>
            <a:off x="5086743" y="4437296"/>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验证测试</a:t>
            </a:r>
            <a:endParaRPr lang="zh-CN" altLang="en-US" dirty="0">
              <a:solidFill>
                <a:schemeClr val="bg1"/>
              </a:solidFill>
            </a:endParaRPr>
          </a:p>
        </p:txBody>
      </p:sp>
      <p:sp>
        <p:nvSpPr>
          <p:cNvPr id="21" name="矩形 20"/>
          <p:cNvSpPr/>
          <p:nvPr/>
        </p:nvSpPr>
        <p:spPr>
          <a:xfrm>
            <a:off x="7370934" y="1886561"/>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容量规划</a:t>
            </a:r>
            <a:endParaRPr lang="zh-CN" altLang="en-US" dirty="0">
              <a:solidFill>
                <a:schemeClr val="bg1"/>
              </a:solidFill>
            </a:endParaRPr>
          </a:p>
        </p:txBody>
      </p:sp>
      <p:sp>
        <p:nvSpPr>
          <p:cNvPr id="22" name="矩形 21"/>
          <p:cNvSpPr/>
          <p:nvPr/>
        </p:nvSpPr>
        <p:spPr>
          <a:xfrm>
            <a:off x="7370934" y="2513623"/>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安装，配置</a:t>
            </a:r>
            <a:endParaRPr lang="zh-CN" altLang="en-US" dirty="0">
              <a:solidFill>
                <a:schemeClr val="bg1"/>
              </a:solidFill>
            </a:endParaRPr>
          </a:p>
        </p:txBody>
      </p:sp>
      <p:sp>
        <p:nvSpPr>
          <p:cNvPr id="23" name="矩形 22"/>
          <p:cNvSpPr/>
          <p:nvPr/>
        </p:nvSpPr>
        <p:spPr>
          <a:xfrm>
            <a:off x="7370934" y="3140685"/>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验收测试</a:t>
            </a:r>
            <a:endParaRPr lang="zh-CN" altLang="en-US" dirty="0">
              <a:solidFill>
                <a:schemeClr val="bg1"/>
              </a:solidFill>
            </a:endParaRPr>
          </a:p>
        </p:txBody>
      </p:sp>
      <p:sp>
        <p:nvSpPr>
          <p:cNvPr id="24" name="矩形 23"/>
          <p:cNvSpPr/>
          <p:nvPr/>
        </p:nvSpPr>
        <p:spPr>
          <a:xfrm>
            <a:off x="7370934" y="3767746"/>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系统上线</a:t>
            </a:r>
            <a:endParaRPr lang="zh-CN" altLang="en-US" dirty="0">
              <a:solidFill>
                <a:schemeClr val="bg1"/>
              </a:solidFill>
            </a:endParaRPr>
          </a:p>
        </p:txBody>
      </p:sp>
      <p:sp>
        <p:nvSpPr>
          <p:cNvPr id="25" name="矩形 24"/>
          <p:cNvSpPr/>
          <p:nvPr/>
        </p:nvSpPr>
        <p:spPr>
          <a:xfrm>
            <a:off x="9655126" y="1886561"/>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大数据服务管理</a:t>
            </a:r>
            <a:endParaRPr lang="zh-CN" altLang="en-US" dirty="0">
              <a:solidFill>
                <a:schemeClr val="bg1"/>
              </a:solidFill>
            </a:endParaRPr>
          </a:p>
        </p:txBody>
      </p:sp>
      <p:sp>
        <p:nvSpPr>
          <p:cNvPr id="26" name="矩形 25"/>
          <p:cNvSpPr/>
          <p:nvPr/>
        </p:nvSpPr>
        <p:spPr>
          <a:xfrm>
            <a:off x="9655126" y="4437296"/>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服务性能管理</a:t>
            </a:r>
            <a:endParaRPr lang="zh-CN" altLang="en-US" dirty="0">
              <a:solidFill>
                <a:schemeClr val="bg1"/>
              </a:solidFill>
            </a:endParaRPr>
          </a:p>
        </p:txBody>
      </p:sp>
      <p:sp>
        <p:nvSpPr>
          <p:cNvPr id="27" name="矩形 26"/>
          <p:cNvSpPr/>
          <p:nvPr/>
        </p:nvSpPr>
        <p:spPr>
          <a:xfrm>
            <a:off x="9655126" y="3799613"/>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生命周期管理</a:t>
            </a:r>
            <a:endParaRPr lang="zh-CN" altLang="en-US" dirty="0">
              <a:solidFill>
                <a:schemeClr val="bg1"/>
              </a:solidFill>
            </a:endParaRPr>
          </a:p>
        </p:txBody>
      </p:sp>
      <p:sp>
        <p:nvSpPr>
          <p:cNvPr id="28" name="矩形 27"/>
          <p:cNvSpPr/>
          <p:nvPr/>
        </p:nvSpPr>
        <p:spPr>
          <a:xfrm>
            <a:off x="9655126" y="3161929"/>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资源调度</a:t>
            </a:r>
            <a:endParaRPr lang="zh-CN" altLang="en-US" dirty="0">
              <a:solidFill>
                <a:schemeClr val="bg1"/>
              </a:solidFill>
            </a:endParaRPr>
          </a:p>
        </p:txBody>
      </p:sp>
      <p:sp>
        <p:nvSpPr>
          <p:cNvPr id="29" name="矩形 28"/>
          <p:cNvSpPr/>
          <p:nvPr/>
        </p:nvSpPr>
        <p:spPr>
          <a:xfrm>
            <a:off x="9655126" y="2524245"/>
            <a:ext cx="1944000" cy="5400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系统监控</a:t>
            </a:r>
            <a:endParaRPr lang="zh-CN" altLang="en-US" dirty="0">
              <a:solidFill>
                <a:schemeClr val="bg1"/>
              </a:solidFill>
            </a:endParaRPr>
          </a:p>
        </p:txBody>
      </p:sp>
      <p:sp>
        <p:nvSpPr>
          <p:cNvPr id="30" name="燕尾形 29"/>
          <p:cNvSpPr/>
          <p:nvPr/>
        </p:nvSpPr>
        <p:spPr>
          <a:xfrm rot="10800000">
            <a:off x="371296" y="5068360"/>
            <a:ext cx="11145634" cy="620688"/>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solidFill>
                <a:schemeClr val="bg1"/>
              </a:solidFill>
            </a:endParaRPr>
          </a:p>
        </p:txBody>
      </p:sp>
      <p:sp>
        <p:nvSpPr>
          <p:cNvPr id="31" name="文本框 30"/>
          <p:cNvSpPr txBox="1"/>
          <p:nvPr/>
        </p:nvSpPr>
        <p:spPr>
          <a:xfrm>
            <a:off x="3744776" y="5107021"/>
            <a:ext cx="3780084" cy="523220"/>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800" dirty="0" smtClean="0">
                <a:solidFill>
                  <a:schemeClr val="bg1"/>
                </a:solidFill>
              </a:rPr>
              <a:t>大数据持续改进</a:t>
            </a:r>
            <a:endParaRPr lang="zh-CN" altLang="en-US" sz="2800" dirty="0">
              <a:solidFill>
                <a:schemeClr val="bg1"/>
              </a:solidFill>
            </a:endParaRPr>
          </a:p>
        </p:txBody>
      </p:sp>
      <p:sp>
        <p:nvSpPr>
          <p:cNvPr id="32" name="矩形 31"/>
          <p:cNvSpPr/>
          <p:nvPr/>
        </p:nvSpPr>
        <p:spPr>
          <a:xfrm>
            <a:off x="1612833" y="5780149"/>
            <a:ext cx="1861804" cy="46805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业务调整</a:t>
            </a:r>
            <a:endParaRPr lang="zh-CN" altLang="en-US" dirty="0">
              <a:solidFill>
                <a:schemeClr val="bg1"/>
              </a:solidFill>
            </a:endParaRPr>
          </a:p>
        </p:txBody>
      </p:sp>
      <p:sp>
        <p:nvSpPr>
          <p:cNvPr id="33" name="矩形 32"/>
          <p:cNvSpPr/>
          <p:nvPr/>
        </p:nvSpPr>
        <p:spPr>
          <a:xfrm>
            <a:off x="4067390" y="5793596"/>
            <a:ext cx="1861804" cy="46805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服务改进</a:t>
            </a:r>
            <a:endParaRPr lang="zh-CN" altLang="en-US" dirty="0">
              <a:solidFill>
                <a:schemeClr val="bg1"/>
              </a:solidFill>
            </a:endParaRPr>
          </a:p>
        </p:txBody>
      </p:sp>
      <p:sp>
        <p:nvSpPr>
          <p:cNvPr id="34" name="矩形 33"/>
          <p:cNvSpPr/>
          <p:nvPr/>
        </p:nvSpPr>
        <p:spPr>
          <a:xfrm>
            <a:off x="6521947" y="5807043"/>
            <a:ext cx="1861804" cy="46805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技术升级</a:t>
            </a:r>
            <a:endParaRPr lang="zh-CN" altLang="en-US" dirty="0">
              <a:solidFill>
                <a:schemeClr val="bg1"/>
              </a:solidFill>
            </a:endParaRPr>
          </a:p>
        </p:txBody>
      </p:sp>
      <p:sp>
        <p:nvSpPr>
          <p:cNvPr id="35" name="矩形 34"/>
          <p:cNvSpPr/>
          <p:nvPr/>
        </p:nvSpPr>
        <p:spPr>
          <a:xfrm>
            <a:off x="8976504" y="5796291"/>
            <a:ext cx="1861804" cy="46805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bg1"/>
                </a:solidFill>
              </a:rPr>
              <a:t>架构优化</a:t>
            </a:r>
            <a:endParaRPr lang="zh-CN" altLang="en-US" dirty="0">
              <a:solidFill>
                <a:schemeClr val="bg1"/>
              </a:solidFill>
            </a:endParaRPr>
          </a:p>
        </p:txBody>
      </p:sp>
      <p:cxnSp>
        <p:nvCxnSpPr>
          <p:cNvPr id="36" name="直接箭头连接符 35"/>
          <p:cNvCxnSpPr>
            <a:stCxn id="9" idx="2"/>
            <a:endCxn id="10" idx="0"/>
          </p:cNvCxnSpPr>
          <p:nvPr/>
        </p:nvCxnSpPr>
        <p:spPr>
          <a:xfrm>
            <a:off x="1525288" y="2426561"/>
            <a:ext cx="0" cy="1009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p:cNvCxnSpPr>
            <a:stCxn id="10" idx="2"/>
            <a:endCxn id="11" idx="0"/>
          </p:cNvCxnSpPr>
          <p:nvPr/>
        </p:nvCxnSpPr>
        <p:spPr>
          <a:xfrm>
            <a:off x="1525288" y="3067524"/>
            <a:ext cx="0" cy="96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接箭头连接符 37"/>
          <p:cNvCxnSpPr>
            <a:stCxn id="12" idx="2"/>
            <a:endCxn id="13" idx="0"/>
          </p:cNvCxnSpPr>
          <p:nvPr/>
        </p:nvCxnSpPr>
        <p:spPr>
          <a:xfrm>
            <a:off x="3774552" y="2426561"/>
            <a:ext cx="0" cy="870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直接箭头连接符 38"/>
          <p:cNvCxnSpPr>
            <a:stCxn id="13" idx="2"/>
            <a:endCxn id="14" idx="0"/>
          </p:cNvCxnSpPr>
          <p:nvPr/>
        </p:nvCxnSpPr>
        <p:spPr>
          <a:xfrm>
            <a:off x="3774552" y="3053623"/>
            <a:ext cx="0" cy="870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p:cNvCxnSpPr>
            <a:stCxn id="14" idx="2"/>
            <a:endCxn id="15" idx="0"/>
          </p:cNvCxnSpPr>
          <p:nvPr/>
        </p:nvCxnSpPr>
        <p:spPr>
          <a:xfrm>
            <a:off x="3774552" y="3680685"/>
            <a:ext cx="0" cy="87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直接箭头连接符 40"/>
          <p:cNvCxnSpPr>
            <a:stCxn id="21" idx="2"/>
            <a:endCxn id="22" idx="0"/>
          </p:cNvCxnSpPr>
          <p:nvPr/>
        </p:nvCxnSpPr>
        <p:spPr>
          <a:xfrm>
            <a:off x="8342934" y="2426561"/>
            <a:ext cx="0" cy="870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a:stCxn id="22" idx="2"/>
            <a:endCxn id="23" idx="0"/>
          </p:cNvCxnSpPr>
          <p:nvPr/>
        </p:nvCxnSpPr>
        <p:spPr>
          <a:xfrm>
            <a:off x="8342934" y="3053623"/>
            <a:ext cx="0" cy="870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p:cNvCxnSpPr>
            <a:stCxn id="23" idx="2"/>
            <a:endCxn id="24" idx="0"/>
          </p:cNvCxnSpPr>
          <p:nvPr/>
        </p:nvCxnSpPr>
        <p:spPr>
          <a:xfrm>
            <a:off x="8342934" y="3680685"/>
            <a:ext cx="0" cy="87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25" idx="2"/>
            <a:endCxn id="29" idx="0"/>
          </p:cNvCxnSpPr>
          <p:nvPr/>
        </p:nvCxnSpPr>
        <p:spPr>
          <a:xfrm>
            <a:off x="10627126" y="2426561"/>
            <a:ext cx="0" cy="976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p:cNvCxnSpPr>
            <a:stCxn id="29" idx="2"/>
            <a:endCxn id="28" idx="0"/>
          </p:cNvCxnSpPr>
          <p:nvPr/>
        </p:nvCxnSpPr>
        <p:spPr>
          <a:xfrm>
            <a:off x="10627126" y="3064245"/>
            <a:ext cx="0" cy="976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a:stCxn id="28" idx="2"/>
            <a:endCxn id="27" idx="0"/>
          </p:cNvCxnSpPr>
          <p:nvPr/>
        </p:nvCxnSpPr>
        <p:spPr>
          <a:xfrm>
            <a:off x="10627126" y="3701929"/>
            <a:ext cx="0" cy="976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p:cNvCxnSpPr>
            <a:stCxn id="27" idx="2"/>
            <a:endCxn id="26" idx="0"/>
          </p:cNvCxnSpPr>
          <p:nvPr/>
        </p:nvCxnSpPr>
        <p:spPr>
          <a:xfrm>
            <a:off x="10627126" y="4339613"/>
            <a:ext cx="0" cy="976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p:cNvCxnSpPr>
            <a:stCxn id="16" idx="2"/>
            <a:endCxn id="17" idx="0"/>
          </p:cNvCxnSpPr>
          <p:nvPr/>
        </p:nvCxnSpPr>
        <p:spPr>
          <a:xfrm>
            <a:off x="6058743" y="2426561"/>
            <a:ext cx="0" cy="9768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9" name="直接箭头连接符 48"/>
          <p:cNvCxnSpPr>
            <a:stCxn id="17" idx="2"/>
            <a:endCxn id="18" idx="0"/>
          </p:cNvCxnSpPr>
          <p:nvPr/>
        </p:nvCxnSpPr>
        <p:spPr>
          <a:xfrm>
            <a:off x="6058743" y="3064245"/>
            <a:ext cx="0" cy="9768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0" name="直接箭头连接符 49"/>
          <p:cNvCxnSpPr>
            <a:stCxn id="18" idx="2"/>
            <a:endCxn id="19" idx="0"/>
          </p:cNvCxnSpPr>
          <p:nvPr/>
        </p:nvCxnSpPr>
        <p:spPr>
          <a:xfrm>
            <a:off x="6058743" y="3701929"/>
            <a:ext cx="0" cy="9768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1" name="直接箭头连接符 50"/>
          <p:cNvCxnSpPr>
            <a:stCxn id="19" idx="2"/>
            <a:endCxn id="20" idx="0"/>
          </p:cNvCxnSpPr>
          <p:nvPr/>
        </p:nvCxnSpPr>
        <p:spPr>
          <a:xfrm>
            <a:off x="6058743" y="4339613"/>
            <a:ext cx="0" cy="9768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586070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仿宋" pitchFamily="49" charset="-122"/>
                <a:ea typeface="仿宋" pitchFamily="49" charset="-122"/>
              </a:rPr>
              <a:t>大</a:t>
            </a:r>
            <a:r>
              <a:rPr lang="zh-CN" altLang="en-US" b="1" dirty="0" smtClean="0">
                <a:latin typeface="仿宋" pitchFamily="49" charset="-122"/>
                <a:ea typeface="仿宋" pitchFamily="49" charset="-122"/>
              </a:rPr>
              <a:t>数据的角色和技能</a:t>
            </a:r>
            <a:endParaRPr lang="zh-CN" altLang="en-US" b="1" dirty="0">
              <a:latin typeface="仿宋" pitchFamily="49" charset="-122"/>
              <a:ea typeface="仿宋" pitchFamily="49" charset="-122"/>
            </a:endParaRPr>
          </a:p>
        </p:txBody>
      </p:sp>
      <p:pic>
        <p:nvPicPr>
          <p:cNvPr id="3" name="图片 2"/>
          <p:cNvPicPr>
            <a:picLocks noChangeAspect="1"/>
          </p:cNvPicPr>
          <p:nvPr/>
        </p:nvPicPr>
        <p:blipFill>
          <a:blip r:embed="rId2"/>
          <a:stretch>
            <a:fillRect/>
          </a:stretch>
        </p:blipFill>
        <p:spPr>
          <a:xfrm>
            <a:off x="950912" y="850900"/>
            <a:ext cx="9602788" cy="5575300"/>
          </a:xfrm>
          <a:prstGeom prst="rect">
            <a:avLst/>
          </a:prstGeom>
        </p:spPr>
      </p:pic>
    </p:spTree>
    <p:extLst>
      <p:ext uri="{BB962C8B-B14F-4D97-AF65-F5344CB8AC3E}">
        <p14:creationId xmlns:p14="http://schemas.microsoft.com/office/powerpoint/2010/main" val="42353003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目录</a:t>
            </a:r>
            <a:endParaRPr lang="zh-CN" altLang="en-US" dirty="0"/>
          </a:p>
        </p:txBody>
      </p:sp>
      <p:grpSp>
        <p:nvGrpSpPr>
          <p:cNvPr id="3" name="Group 433"/>
          <p:cNvGrpSpPr>
            <a:grpSpLocks/>
          </p:cNvGrpSpPr>
          <p:nvPr/>
        </p:nvGrpSpPr>
        <p:grpSpPr bwMode="auto">
          <a:xfrm>
            <a:off x="1933585" y="1481742"/>
            <a:ext cx="8791204" cy="3926898"/>
            <a:chOff x="2359" y="2311"/>
            <a:chExt cx="3394" cy="1685"/>
          </a:xfrm>
        </p:grpSpPr>
        <p:sp>
          <p:nvSpPr>
            <p:cNvPr id="4" name="Freeform 434"/>
            <p:cNvSpPr>
              <a:spLocks/>
            </p:cNvSpPr>
            <p:nvPr/>
          </p:nvSpPr>
          <p:spPr bwMode="auto">
            <a:xfrm>
              <a:off x="3401" y="2311"/>
              <a:ext cx="446" cy="239"/>
            </a:xfrm>
            <a:custGeom>
              <a:avLst/>
              <a:gdLst>
                <a:gd name="T0" fmla="*/ 369 w 446"/>
                <a:gd name="T1" fmla="*/ 3 h 239"/>
                <a:gd name="T2" fmla="*/ 360 w 446"/>
                <a:gd name="T3" fmla="*/ 7 h 239"/>
                <a:gd name="T4" fmla="*/ 387 w 446"/>
                <a:gd name="T5" fmla="*/ 10 h 239"/>
                <a:gd name="T6" fmla="*/ 386 w 446"/>
                <a:gd name="T7" fmla="*/ 13 h 239"/>
                <a:gd name="T8" fmla="*/ 360 w 446"/>
                <a:gd name="T9" fmla="*/ 16 h 239"/>
                <a:gd name="T10" fmla="*/ 364 w 446"/>
                <a:gd name="T11" fmla="*/ 20 h 239"/>
                <a:gd name="T12" fmla="*/ 406 w 446"/>
                <a:gd name="T13" fmla="*/ 13 h 239"/>
                <a:gd name="T14" fmla="*/ 444 w 446"/>
                <a:gd name="T15" fmla="*/ 14 h 239"/>
                <a:gd name="T16" fmla="*/ 442 w 446"/>
                <a:gd name="T17" fmla="*/ 22 h 239"/>
                <a:gd name="T18" fmla="*/ 412 w 446"/>
                <a:gd name="T19" fmla="*/ 24 h 239"/>
                <a:gd name="T20" fmla="*/ 387 w 446"/>
                <a:gd name="T21" fmla="*/ 34 h 239"/>
                <a:gd name="T22" fmla="*/ 376 w 446"/>
                <a:gd name="T23" fmla="*/ 46 h 239"/>
                <a:gd name="T24" fmla="*/ 389 w 446"/>
                <a:gd name="T25" fmla="*/ 54 h 239"/>
                <a:gd name="T26" fmla="*/ 376 w 446"/>
                <a:gd name="T27" fmla="*/ 57 h 239"/>
                <a:gd name="T28" fmla="*/ 364 w 446"/>
                <a:gd name="T29" fmla="*/ 63 h 239"/>
                <a:gd name="T30" fmla="*/ 376 w 446"/>
                <a:gd name="T31" fmla="*/ 67 h 239"/>
                <a:gd name="T32" fmla="*/ 376 w 446"/>
                <a:gd name="T33" fmla="*/ 73 h 239"/>
                <a:gd name="T34" fmla="*/ 386 w 446"/>
                <a:gd name="T35" fmla="*/ 76 h 239"/>
                <a:gd name="T36" fmla="*/ 367 w 446"/>
                <a:gd name="T37" fmla="*/ 79 h 239"/>
                <a:gd name="T38" fmla="*/ 359 w 446"/>
                <a:gd name="T39" fmla="*/ 89 h 239"/>
                <a:gd name="T40" fmla="*/ 340 w 446"/>
                <a:gd name="T41" fmla="*/ 96 h 239"/>
                <a:gd name="T42" fmla="*/ 337 w 446"/>
                <a:gd name="T43" fmla="*/ 107 h 239"/>
                <a:gd name="T44" fmla="*/ 337 w 446"/>
                <a:gd name="T45" fmla="*/ 110 h 239"/>
                <a:gd name="T46" fmla="*/ 339 w 446"/>
                <a:gd name="T47" fmla="*/ 120 h 239"/>
                <a:gd name="T48" fmla="*/ 307 w 446"/>
                <a:gd name="T49" fmla="*/ 113 h 239"/>
                <a:gd name="T50" fmla="*/ 303 w 446"/>
                <a:gd name="T51" fmla="*/ 119 h 239"/>
                <a:gd name="T52" fmla="*/ 297 w 446"/>
                <a:gd name="T53" fmla="*/ 124 h 239"/>
                <a:gd name="T54" fmla="*/ 329 w 446"/>
                <a:gd name="T55" fmla="*/ 127 h 239"/>
                <a:gd name="T56" fmla="*/ 306 w 446"/>
                <a:gd name="T57" fmla="*/ 140 h 239"/>
                <a:gd name="T58" fmla="*/ 263 w 446"/>
                <a:gd name="T59" fmla="*/ 149 h 239"/>
                <a:gd name="T60" fmla="*/ 219 w 446"/>
                <a:gd name="T61" fmla="*/ 171 h 239"/>
                <a:gd name="T62" fmla="*/ 176 w 446"/>
                <a:gd name="T63" fmla="*/ 179 h 239"/>
                <a:gd name="T64" fmla="*/ 160 w 446"/>
                <a:gd name="T65" fmla="*/ 197 h 239"/>
                <a:gd name="T66" fmla="*/ 137 w 446"/>
                <a:gd name="T67" fmla="*/ 216 h 239"/>
                <a:gd name="T68" fmla="*/ 112 w 446"/>
                <a:gd name="T69" fmla="*/ 239 h 239"/>
                <a:gd name="T70" fmla="*/ 87 w 446"/>
                <a:gd name="T71" fmla="*/ 230 h 239"/>
                <a:gd name="T72" fmla="*/ 67 w 446"/>
                <a:gd name="T73" fmla="*/ 196 h 239"/>
                <a:gd name="T74" fmla="*/ 73 w 446"/>
                <a:gd name="T75" fmla="*/ 187 h 239"/>
                <a:gd name="T76" fmla="*/ 66 w 446"/>
                <a:gd name="T77" fmla="*/ 190 h 239"/>
                <a:gd name="T78" fmla="*/ 76 w 446"/>
                <a:gd name="T79" fmla="*/ 149 h 239"/>
                <a:gd name="T80" fmla="*/ 86 w 446"/>
                <a:gd name="T81" fmla="*/ 151 h 239"/>
                <a:gd name="T82" fmla="*/ 90 w 446"/>
                <a:gd name="T83" fmla="*/ 147 h 239"/>
                <a:gd name="T84" fmla="*/ 107 w 446"/>
                <a:gd name="T85" fmla="*/ 133 h 239"/>
                <a:gd name="T86" fmla="*/ 96 w 446"/>
                <a:gd name="T87" fmla="*/ 110 h 239"/>
                <a:gd name="T88" fmla="*/ 83 w 446"/>
                <a:gd name="T89" fmla="*/ 103 h 239"/>
                <a:gd name="T90" fmla="*/ 90 w 446"/>
                <a:gd name="T91" fmla="*/ 89 h 239"/>
                <a:gd name="T92" fmla="*/ 77 w 446"/>
                <a:gd name="T93" fmla="*/ 67 h 239"/>
                <a:gd name="T94" fmla="*/ 29 w 446"/>
                <a:gd name="T95" fmla="*/ 64 h 239"/>
                <a:gd name="T96" fmla="*/ 12 w 446"/>
                <a:gd name="T97" fmla="*/ 59 h 239"/>
                <a:gd name="T98" fmla="*/ 28 w 446"/>
                <a:gd name="T99" fmla="*/ 56 h 239"/>
                <a:gd name="T100" fmla="*/ 39 w 446"/>
                <a:gd name="T101" fmla="*/ 56 h 239"/>
                <a:gd name="T102" fmla="*/ 25 w 446"/>
                <a:gd name="T103" fmla="*/ 52 h 239"/>
                <a:gd name="T104" fmla="*/ 6 w 446"/>
                <a:gd name="T105" fmla="*/ 50 h 239"/>
                <a:gd name="T106" fmla="*/ 2 w 446"/>
                <a:gd name="T107" fmla="*/ 44 h 239"/>
                <a:gd name="T108" fmla="*/ 23 w 446"/>
                <a:gd name="T109" fmla="*/ 37 h 239"/>
                <a:gd name="T110" fmla="*/ 59 w 446"/>
                <a:gd name="T111" fmla="*/ 36 h 239"/>
                <a:gd name="T112" fmla="*/ 67 w 446"/>
                <a:gd name="T113" fmla="*/ 24 h 239"/>
                <a:gd name="T114" fmla="*/ 123 w 446"/>
                <a:gd name="T115" fmla="*/ 17 h 239"/>
                <a:gd name="T116" fmla="*/ 166 w 446"/>
                <a:gd name="T117" fmla="*/ 14 h 239"/>
                <a:gd name="T118" fmla="*/ 220 w 446"/>
                <a:gd name="T119" fmla="*/ 10 h 239"/>
                <a:gd name="T120" fmla="*/ 293 w 446"/>
                <a:gd name="T121" fmla="*/ 4 h 239"/>
                <a:gd name="T122" fmla="*/ 326 w 446"/>
                <a:gd name="T123" fmla="*/ 2 h 2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6"/>
                <a:gd name="T187" fmla="*/ 0 h 239"/>
                <a:gd name="T188" fmla="*/ 446 w 446"/>
                <a:gd name="T189" fmla="*/ 239 h 2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6" h="239">
                  <a:moveTo>
                    <a:pt x="332" y="0"/>
                  </a:moveTo>
                  <a:lnTo>
                    <a:pt x="350" y="2"/>
                  </a:lnTo>
                  <a:lnTo>
                    <a:pt x="369" y="3"/>
                  </a:lnTo>
                  <a:lnTo>
                    <a:pt x="370" y="4"/>
                  </a:lnTo>
                  <a:lnTo>
                    <a:pt x="370" y="6"/>
                  </a:lnTo>
                  <a:lnTo>
                    <a:pt x="360" y="7"/>
                  </a:lnTo>
                  <a:lnTo>
                    <a:pt x="352" y="9"/>
                  </a:lnTo>
                  <a:lnTo>
                    <a:pt x="370" y="9"/>
                  </a:lnTo>
                  <a:lnTo>
                    <a:pt x="387" y="10"/>
                  </a:lnTo>
                  <a:lnTo>
                    <a:pt x="387" y="12"/>
                  </a:lnTo>
                  <a:lnTo>
                    <a:pt x="386" y="13"/>
                  </a:lnTo>
                  <a:lnTo>
                    <a:pt x="383" y="14"/>
                  </a:lnTo>
                  <a:lnTo>
                    <a:pt x="372" y="14"/>
                  </a:lnTo>
                  <a:lnTo>
                    <a:pt x="360" y="16"/>
                  </a:lnTo>
                  <a:lnTo>
                    <a:pt x="360" y="17"/>
                  </a:lnTo>
                  <a:lnTo>
                    <a:pt x="360" y="20"/>
                  </a:lnTo>
                  <a:lnTo>
                    <a:pt x="364" y="20"/>
                  </a:lnTo>
                  <a:lnTo>
                    <a:pt x="367" y="20"/>
                  </a:lnTo>
                  <a:lnTo>
                    <a:pt x="386" y="16"/>
                  </a:lnTo>
                  <a:lnTo>
                    <a:pt x="406" y="13"/>
                  </a:lnTo>
                  <a:lnTo>
                    <a:pt x="426" y="12"/>
                  </a:lnTo>
                  <a:lnTo>
                    <a:pt x="444" y="13"/>
                  </a:lnTo>
                  <a:lnTo>
                    <a:pt x="444" y="14"/>
                  </a:lnTo>
                  <a:lnTo>
                    <a:pt x="446" y="16"/>
                  </a:lnTo>
                  <a:lnTo>
                    <a:pt x="444" y="19"/>
                  </a:lnTo>
                  <a:lnTo>
                    <a:pt x="442" y="22"/>
                  </a:lnTo>
                  <a:lnTo>
                    <a:pt x="432" y="22"/>
                  </a:lnTo>
                  <a:lnTo>
                    <a:pt x="422" y="23"/>
                  </a:lnTo>
                  <a:lnTo>
                    <a:pt x="412" y="24"/>
                  </a:lnTo>
                  <a:lnTo>
                    <a:pt x="403" y="27"/>
                  </a:lnTo>
                  <a:lnTo>
                    <a:pt x="394" y="30"/>
                  </a:lnTo>
                  <a:lnTo>
                    <a:pt x="387" y="34"/>
                  </a:lnTo>
                  <a:lnTo>
                    <a:pt x="380" y="37"/>
                  </a:lnTo>
                  <a:lnTo>
                    <a:pt x="374" y="42"/>
                  </a:lnTo>
                  <a:lnTo>
                    <a:pt x="376" y="46"/>
                  </a:lnTo>
                  <a:lnTo>
                    <a:pt x="376" y="50"/>
                  </a:lnTo>
                  <a:lnTo>
                    <a:pt x="383" y="53"/>
                  </a:lnTo>
                  <a:lnTo>
                    <a:pt x="389" y="54"/>
                  </a:lnTo>
                  <a:lnTo>
                    <a:pt x="389" y="56"/>
                  </a:lnTo>
                  <a:lnTo>
                    <a:pt x="387" y="57"/>
                  </a:lnTo>
                  <a:lnTo>
                    <a:pt x="376" y="57"/>
                  </a:lnTo>
                  <a:lnTo>
                    <a:pt x="364" y="59"/>
                  </a:lnTo>
                  <a:lnTo>
                    <a:pt x="364" y="60"/>
                  </a:lnTo>
                  <a:lnTo>
                    <a:pt x="364" y="63"/>
                  </a:lnTo>
                  <a:lnTo>
                    <a:pt x="370" y="63"/>
                  </a:lnTo>
                  <a:lnTo>
                    <a:pt x="374" y="64"/>
                  </a:lnTo>
                  <a:lnTo>
                    <a:pt x="376" y="67"/>
                  </a:lnTo>
                  <a:lnTo>
                    <a:pt x="376" y="72"/>
                  </a:lnTo>
                  <a:lnTo>
                    <a:pt x="376" y="73"/>
                  </a:lnTo>
                  <a:lnTo>
                    <a:pt x="382" y="73"/>
                  </a:lnTo>
                  <a:lnTo>
                    <a:pt x="386" y="73"/>
                  </a:lnTo>
                  <a:lnTo>
                    <a:pt x="386" y="76"/>
                  </a:lnTo>
                  <a:lnTo>
                    <a:pt x="384" y="79"/>
                  </a:lnTo>
                  <a:lnTo>
                    <a:pt x="376" y="79"/>
                  </a:lnTo>
                  <a:lnTo>
                    <a:pt x="367" y="79"/>
                  </a:lnTo>
                  <a:lnTo>
                    <a:pt x="367" y="83"/>
                  </a:lnTo>
                  <a:lnTo>
                    <a:pt x="367" y="87"/>
                  </a:lnTo>
                  <a:lnTo>
                    <a:pt x="359" y="89"/>
                  </a:lnTo>
                  <a:lnTo>
                    <a:pt x="353" y="90"/>
                  </a:lnTo>
                  <a:lnTo>
                    <a:pt x="347" y="93"/>
                  </a:lnTo>
                  <a:lnTo>
                    <a:pt x="340" y="96"/>
                  </a:lnTo>
                  <a:lnTo>
                    <a:pt x="342" y="102"/>
                  </a:lnTo>
                  <a:lnTo>
                    <a:pt x="343" y="107"/>
                  </a:lnTo>
                  <a:lnTo>
                    <a:pt x="337" y="107"/>
                  </a:lnTo>
                  <a:lnTo>
                    <a:pt x="332" y="107"/>
                  </a:lnTo>
                  <a:lnTo>
                    <a:pt x="336" y="109"/>
                  </a:lnTo>
                  <a:lnTo>
                    <a:pt x="337" y="110"/>
                  </a:lnTo>
                  <a:lnTo>
                    <a:pt x="339" y="113"/>
                  </a:lnTo>
                  <a:lnTo>
                    <a:pt x="340" y="119"/>
                  </a:lnTo>
                  <a:lnTo>
                    <a:pt x="339" y="120"/>
                  </a:lnTo>
                  <a:lnTo>
                    <a:pt x="339" y="121"/>
                  </a:lnTo>
                  <a:lnTo>
                    <a:pt x="322" y="117"/>
                  </a:lnTo>
                  <a:lnTo>
                    <a:pt x="307" y="113"/>
                  </a:lnTo>
                  <a:lnTo>
                    <a:pt x="309" y="116"/>
                  </a:lnTo>
                  <a:lnTo>
                    <a:pt x="310" y="119"/>
                  </a:lnTo>
                  <a:lnTo>
                    <a:pt x="303" y="119"/>
                  </a:lnTo>
                  <a:lnTo>
                    <a:pt x="297" y="119"/>
                  </a:lnTo>
                  <a:lnTo>
                    <a:pt x="297" y="121"/>
                  </a:lnTo>
                  <a:lnTo>
                    <a:pt x="297" y="124"/>
                  </a:lnTo>
                  <a:lnTo>
                    <a:pt x="313" y="124"/>
                  </a:lnTo>
                  <a:lnTo>
                    <a:pt x="327" y="124"/>
                  </a:lnTo>
                  <a:lnTo>
                    <a:pt x="329" y="127"/>
                  </a:lnTo>
                  <a:lnTo>
                    <a:pt x="329" y="131"/>
                  </a:lnTo>
                  <a:lnTo>
                    <a:pt x="317" y="136"/>
                  </a:lnTo>
                  <a:lnTo>
                    <a:pt x="306" y="140"/>
                  </a:lnTo>
                  <a:lnTo>
                    <a:pt x="294" y="143"/>
                  </a:lnTo>
                  <a:lnTo>
                    <a:pt x="285" y="147"/>
                  </a:lnTo>
                  <a:lnTo>
                    <a:pt x="263" y="149"/>
                  </a:lnTo>
                  <a:lnTo>
                    <a:pt x="243" y="150"/>
                  </a:lnTo>
                  <a:lnTo>
                    <a:pt x="232" y="161"/>
                  </a:lnTo>
                  <a:lnTo>
                    <a:pt x="219" y="171"/>
                  </a:lnTo>
                  <a:lnTo>
                    <a:pt x="207" y="174"/>
                  </a:lnTo>
                  <a:lnTo>
                    <a:pt x="192" y="177"/>
                  </a:lnTo>
                  <a:lnTo>
                    <a:pt x="176" y="179"/>
                  </a:lnTo>
                  <a:lnTo>
                    <a:pt x="163" y="181"/>
                  </a:lnTo>
                  <a:lnTo>
                    <a:pt x="162" y="190"/>
                  </a:lnTo>
                  <a:lnTo>
                    <a:pt x="160" y="197"/>
                  </a:lnTo>
                  <a:lnTo>
                    <a:pt x="149" y="204"/>
                  </a:lnTo>
                  <a:lnTo>
                    <a:pt x="139" y="210"/>
                  </a:lnTo>
                  <a:lnTo>
                    <a:pt x="137" y="216"/>
                  </a:lnTo>
                  <a:lnTo>
                    <a:pt x="136" y="221"/>
                  </a:lnTo>
                  <a:lnTo>
                    <a:pt x="125" y="230"/>
                  </a:lnTo>
                  <a:lnTo>
                    <a:pt x="112" y="239"/>
                  </a:lnTo>
                  <a:lnTo>
                    <a:pt x="105" y="233"/>
                  </a:lnTo>
                  <a:lnTo>
                    <a:pt x="95" y="229"/>
                  </a:lnTo>
                  <a:lnTo>
                    <a:pt x="87" y="230"/>
                  </a:lnTo>
                  <a:lnTo>
                    <a:pt x="80" y="230"/>
                  </a:lnTo>
                  <a:lnTo>
                    <a:pt x="75" y="213"/>
                  </a:lnTo>
                  <a:lnTo>
                    <a:pt x="67" y="196"/>
                  </a:lnTo>
                  <a:lnTo>
                    <a:pt x="72" y="191"/>
                  </a:lnTo>
                  <a:lnTo>
                    <a:pt x="76" y="187"/>
                  </a:lnTo>
                  <a:lnTo>
                    <a:pt x="73" y="187"/>
                  </a:lnTo>
                  <a:lnTo>
                    <a:pt x="70" y="187"/>
                  </a:lnTo>
                  <a:lnTo>
                    <a:pt x="69" y="189"/>
                  </a:lnTo>
                  <a:lnTo>
                    <a:pt x="66" y="190"/>
                  </a:lnTo>
                  <a:lnTo>
                    <a:pt x="70" y="170"/>
                  </a:lnTo>
                  <a:lnTo>
                    <a:pt x="76" y="149"/>
                  </a:lnTo>
                  <a:lnTo>
                    <a:pt x="77" y="149"/>
                  </a:lnTo>
                  <a:lnTo>
                    <a:pt x="82" y="150"/>
                  </a:lnTo>
                  <a:lnTo>
                    <a:pt x="86" y="151"/>
                  </a:lnTo>
                  <a:lnTo>
                    <a:pt x="89" y="151"/>
                  </a:lnTo>
                  <a:lnTo>
                    <a:pt x="93" y="150"/>
                  </a:lnTo>
                  <a:lnTo>
                    <a:pt x="90" y="147"/>
                  </a:lnTo>
                  <a:lnTo>
                    <a:pt x="89" y="144"/>
                  </a:lnTo>
                  <a:lnTo>
                    <a:pt x="99" y="139"/>
                  </a:lnTo>
                  <a:lnTo>
                    <a:pt x="107" y="133"/>
                  </a:lnTo>
                  <a:lnTo>
                    <a:pt x="106" y="121"/>
                  </a:lnTo>
                  <a:lnTo>
                    <a:pt x="103" y="110"/>
                  </a:lnTo>
                  <a:lnTo>
                    <a:pt x="96" y="110"/>
                  </a:lnTo>
                  <a:lnTo>
                    <a:pt x="90" y="109"/>
                  </a:lnTo>
                  <a:lnTo>
                    <a:pt x="86" y="107"/>
                  </a:lnTo>
                  <a:lnTo>
                    <a:pt x="83" y="103"/>
                  </a:lnTo>
                  <a:lnTo>
                    <a:pt x="86" y="99"/>
                  </a:lnTo>
                  <a:lnTo>
                    <a:pt x="89" y="94"/>
                  </a:lnTo>
                  <a:lnTo>
                    <a:pt x="90" y="89"/>
                  </a:lnTo>
                  <a:lnTo>
                    <a:pt x="92" y="82"/>
                  </a:lnTo>
                  <a:lnTo>
                    <a:pt x="83" y="76"/>
                  </a:lnTo>
                  <a:lnTo>
                    <a:pt x="77" y="67"/>
                  </a:lnTo>
                  <a:lnTo>
                    <a:pt x="60" y="66"/>
                  </a:lnTo>
                  <a:lnTo>
                    <a:pt x="45" y="66"/>
                  </a:lnTo>
                  <a:lnTo>
                    <a:pt x="29" y="64"/>
                  </a:lnTo>
                  <a:lnTo>
                    <a:pt x="12" y="64"/>
                  </a:lnTo>
                  <a:lnTo>
                    <a:pt x="12" y="62"/>
                  </a:lnTo>
                  <a:lnTo>
                    <a:pt x="12" y="59"/>
                  </a:lnTo>
                  <a:lnTo>
                    <a:pt x="13" y="57"/>
                  </a:lnTo>
                  <a:lnTo>
                    <a:pt x="15" y="56"/>
                  </a:lnTo>
                  <a:lnTo>
                    <a:pt x="28" y="56"/>
                  </a:lnTo>
                  <a:lnTo>
                    <a:pt x="39" y="57"/>
                  </a:lnTo>
                  <a:lnTo>
                    <a:pt x="39" y="56"/>
                  </a:lnTo>
                  <a:lnTo>
                    <a:pt x="38" y="53"/>
                  </a:lnTo>
                  <a:lnTo>
                    <a:pt x="36" y="50"/>
                  </a:lnTo>
                  <a:lnTo>
                    <a:pt x="25" y="52"/>
                  </a:lnTo>
                  <a:lnTo>
                    <a:pt x="15" y="52"/>
                  </a:lnTo>
                  <a:lnTo>
                    <a:pt x="10" y="52"/>
                  </a:lnTo>
                  <a:lnTo>
                    <a:pt x="6" y="50"/>
                  </a:lnTo>
                  <a:lnTo>
                    <a:pt x="3" y="49"/>
                  </a:lnTo>
                  <a:lnTo>
                    <a:pt x="0" y="46"/>
                  </a:lnTo>
                  <a:lnTo>
                    <a:pt x="2" y="44"/>
                  </a:lnTo>
                  <a:lnTo>
                    <a:pt x="5" y="42"/>
                  </a:lnTo>
                  <a:lnTo>
                    <a:pt x="15" y="39"/>
                  </a:lnTo>
                  <a:lnTo>
                    <a:pt x="23" y="37"/>
                  </a:lnTo>
                  <a:lnTo>
                    <a:pt x="32" y="36"/>
                  </a:lnTo>
                  <a:lnTo>
                    <a:pt x="42" y="36"/>
                  </a:lnTo>
                  <a:lnTo>
                    <a:pt x="59" y="36"/>
                  </a:lnTo>
                  <a:lnTo>
                    <a:pt x="76" y="36"/>
                  </a:lnTo>
                  <a:lnTo>
                    <a:pt x="72" y="30"/>
                  </a:lnTo>
                  <a:lnTo>
                    <a:pt x="67" y="24"/>
                  </a:lnTo>
                  <a:lnTo>
                    <a:pt x="87" y="23"/>
                  </a:lnTo>
                  <a:lnTo>
                    <a:pt x="106" y="22"/>
                  </a:lnTo>
                  <a:lnTo>
                    <a:pt x="123" y="17"/>
                  </a:lnTo>
                  <a:lnTo>
                    <a:pt x="140" y="12"/>
                  </a:lnTo>
                  <a:lnTo>
                    <a:pt x="153" y="13"/>
                  </a:lnTo>
                  <a:lnTo>
                    <a:pt x="166" y="14"/>
                  </a:lnTo>
                  <a:lnTo>
                    <a:pt x="180" y="14"/>
                  </a:lnTo>
                  <a:lnTo>
                    <a:pt x="193" y="13"/>
                  </a:lnTo>
                  <a:lnTo>
                    <a:pt x="220" y="10"/>
                  </a:lnTo>
                  <a:lnTo>
                    <a:pt x="249" y="6"/>
                  </a:lnTo>
                  <a:lnTo>
                    <a:pt x="267" y="4"/>
                  </a:lnTo>
                  <a:lnTo>
                    <a:pt x="293" y="4"/>
                  </a:lnTo>
                  <a:lnTo>
                    <a:pt x="306" y="3"/>
                  </a:lnTo>
                  <a:lnTo>
                    <a:pt x="317" y="3"/>
                  </a:lnTo>
                  <a:lnTo>
                    <a:pt x="326" y="2"/>
                  </a:lnTo>
                  <a:lnTo>
                    <a:pt x="33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 name="Freeform 435"/>
            <p:cNvSpPr>
              <a:spLocks/>
            </p:cNvSpPr>
            <p:nvPr/>
          </p:nvSpPr>
          <p:spPr bwMode="auto">
            <a:xfrm>
              <a:off x="3276" y="2315"/>
              <a:ext cx="234" cy="63"/>
            </a:xfrm>
            <a:custGeom>
              <a:avLst/>
              <a:gdLst>
                <a:gd name="T0" fmla="*/ 175 w 234"/>
                <a:gd name="T1" fmla="*/ 2 h 63"/>
                <a:gd name="T2" fmla="*/ 214 w 234"/>
                <a:gd name="T3" fmla="*/ 5 h 63"/>
                <a:gd name="T4" fmla="*/ 234 w 234"/>
                <a:gd name="T5" fmla="*/ 8 h 63"/>
                <a:gd name="T6" fmla="*/ 211 w 234"/>
                <a:gd name="T7" fmla="*/ 12 h 63"/>
                <a:gd name="T8" fmla="*/ 180 w 234"/>
                <a:gd name="T9" fmla="*/ 20 h 63"/>
                <a:gd name="T10" fmla="*/ 145 w 234"/>
                <a:gd name="T11" fmla="*/ 28 h 63"/>
                <a:gd name="T12" fmla="*/ 114 w 234"/>
                <a:gd name="T13" fmla="*/ 30 h 63"/>
                <a:gd name="T14" fmla="*/ 100 w 234"/>
                <a:gd name="T15" fmla="*/ 33 h 63"/>
                <a:gd name="T16" fmla="*/ 104 w 234"/>
                <a:gd name="T17" fmla="*/ 35 h 63"/>
                <a:gd name="T18" fmla="*/ 108 w 234"/>
                <a:gd name="T19" fmla="*/ 39 h 63"/>
                <a:gd name="T20" fmla="*/ 107 w 234"/>
                <a:gd name="T21" fmla="*/ 42 h 63"/>
                <a:gd name="T22" fmla="*/ 93 w 234"/>
                <a:gd name="T23" fmla="*/ 45 h 63"/>
                <a:gd name="T24" fmla="*/ 71 w 234"/>
                <a:gd name="T25" fmla="*/ 56 h 63"/>
                <a:gd name="T26" fmla="*/ 53 w 234"/>
                <a:gd name="T27" fmla="*/ 63 h 63"/>
                <a:gd name="T28" fmla="*/ 13 w 234"/>
                <a:gd name="T29" fmla="*/ 59 h 63"/>
                <a:gd name="T30" fmla="*/ 0 w 234"/>
                <a:gd name="T31" fmla="*/ 56 h 63"/>
                <a:gd name="T32" fmla="*/ 0 w 234"/>
                <a:gd name="T33" fmla="*/ 53 h 63"/>
                <a:gd name="T34" fmla="*/ 11 w 234"/>
                <a:gd name="T35" fmla="*/ 53 h 63"/>
                <a:gd name="T36" fmla="*/ 30 w 234"/>
                <a:gd name="T37" fmla="*/ 50 h 63"/>
                <a:gd name="T38" fmla="*/ 38 w 234"/>
                <a:gd name="T39" fmla="*/ 46 h 63"/>
                <a:gd name="T40" fmla="*/ 40 w 234"/>
                <a:gd name="T41" fmla="*/ 43 h 63"/>
                <a:gd name="T42" fmla="*/ 47 w 234"/>
                <a:gd name="T43" fmla="*/ 40 h 63"/>
                <a:gd name="T44" fmla="*/ 51 w 234"/>
                <a:gd name="T45" fmla="*/ 38 h 63"/>
                <a:gd name="T46" fmla="*/ 53 w 234"/>
                <a:gd name="T47" fmla="*/ 38 h 63"/>
                <a:gd name="T48" fmla="*/ 61 w 234"/>
                <a:gd name="T49" fmla="*/ 38 h 63"/>
                <a:gd name="T50" fmla="*/ 60 w 234"/>
                <a:gd name="T51" fmla="*/ 33 h 63"/>
                <a:gd name="T52" fmla="*/ 57 w 234"/>
                <a:gd name="T53" fmla="*/ 26 h 63"/>
                <a:gd name="T54" fmla="*/ 73 w 234"/>
                <a:gd name="T55" fmla="*/ 26 h 63"/>
                <a:gd name="T56" fmla="*/ 88 w 234"/>
                <a:gd name="T57" fmla="*/ 26 h 63"/>
                <a:gd name="T58" fmla="*/ 98 w 234"/>
                <a:gd name="T59" fmla="*/ 22 h 63"/>
                <a:gd name="T60" fmla="*/ 110 w 234"/>
                <a:gd name="T61" fmla="*/ 20 h 63"/>
                <a:gd name="T62" fmla="*/ 120 w 234"/>
                <a:gd name="T63" fmla="*/ 18 h 63"/>
                <a:gd name="T64" fmla="*/ 107 w 234"/>
                <a:gd name="T65" fmla="*/ 18 h 63"/>
                <a:gd name="T66" fmla="*/ 80 w 234"/>
                <a:gd name="T67" fmla="*/ 16 h 63"/>
                <a:gd name="T68" fmla="*/ 64 w 234"/>
                <a:gd name="T69" fmla="*/ 13 h 63"/>
                <a:gd name="T70" fmla="*/ 57 w 234"/>
                <a:gd name="T71" fmla="*/ 9 h 63"/>
                <a:gd name="T72" fmla="*/ 83 w 234"/>
                <a:gd name="T73" fmla="*/ 6 h 63"/>
                <a:gd name="T74" fmla="*/ 123 w 234"/>
                <a:gd name="T75" fmla="*/ 6 h 63"/>
                <a:gd name="T76" fmla="*/ 145 w 234"/>
                <a:gd name="T77" fmla="*/ 3 h 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63"/>
                <a:gd name="T119" fmla="*/ 234 w 234"/>
                <a:gd name="T120" fmla="*/ 63 h 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63">
                  <a:moveTo>
                    <a:pt x="155" y="0"/>
                  </a:moveTo>
                  <a:lnTo>
                    <a:pt x="175" y="2"/>
                  </a:lnTo>
                  <a:lnTo>
                    <a:pt x="194" y="3"/>
                  </a:lnTo>
                  <a:lnTo>
                    <a:pt x="214" y="5"/>
                  </a:lnTo>
                  <a:lnTo>
                    <a:pt x="234" y="6"/>
                  </a:lnTo>
                  <a:lnTo>
                    <a:pt x="234" y="8"/>
                  </a:lnTo>
                  <a:lnTo>
                    <a:pt x="232" y="9"/>
                  </a:lnTo>
                  <a:lnTo>
                    <a:pt x="211" y="12"/>
                  </a:lnTo>
                  <a:lnTo>
                    <a:pt x="194" y="16"/>
                  </a:lnTo>
                  <a:lnTo>
                    <a:pt x="180" y="20"/>
                  </a:lnTo>
                  <a:lnTo>
                    <a:pt x="161" y="26"/>
                  </a:lnTo>
                  <a:lnTo>
                    <a:pt x="145" y="28"/>
                  </a:lnTo>
                  <a:lnTo>
                    <a:pt x="130" y="29"/>
                  </a:lnTo>
                  <a:lnTo>
                    <a:pt x="114" y="30"/>
                  </a:lnTo>
                  <a:lnTo>
                    <a:pt x="100" y="32"/>
                  </a:lnTo>
                  <a:lnTo>
                    <a:pt x="100" y="33"/>
                  </a:lnTo>
                  <a:lnTo>
                    <a:pt x="104" y="35"/>
                  </a:lnTo>
                  <a:lnTo>
                    <a:pt x="108" y="35"/>
                  </a:lnTo>
                  <a:lnTo>
                    <a:pt x="108" y="39"/>
                  </a:lnTo>
                  <a:lnTo>
                    <a:pt x="108" y="42"/>
                  </a:lnTo>
                  <a:lnTo>
                    <a:pt x="107" y="42"/>
                  </a:lnTo>
                  <a:lnTo>
                    <a:pt x="105" y="42"/>
                  </a:lnTo>
                  <a:lnTo>
                    <a:pt x="93" y="45"/>
                  </a:lnTo>
                  <a:lnTo>
                    <a:pt x="78" y="48"/>
                  </a:lnTo>
                  <a:lnTo>
                    <a:pt x="71" y="56"/>
                  </a:lnTo>
                  <a:lnTo>
                    <a:pt x="63" y="63"/>
                  </a:lnTo>
                  <a:lnTo>
                    <a:pt x="53" y="63"/>
                  </a:lnTo>
                  <a:lnTo>
                    <a:pt x="33" y="60"/>
                  </a:lnTo>
                  <a:lnTo>
                    <a:pt x="13" y="59"/>
                  </a:lnTo>
                  <a:lnTo>
                    <a:pt x="1" y="58"/>
                  </a:lnTo>
                  <a:lnTo>
                    <a:pt x="0" y="56"/>
                  </a:lnTo>
                  <a:lnTo>
                    <a:pt x="0" y="55"/>
                  </a:lnTo>
                  <a:lnTo>
                    <a:pt x="0" y="53"/>
                  </a:lnTo>
                  <a:lnTo>
                    <a:pt x="11" y="53"/>
                  </a:lnTo>
                  <a:lnTo>
                    <a:pt x="24" y="52"/>
                  </a:lnTo>
                  <a:lnTo>
                    <a:pt x="30" y="50"/>
                  </a:lnTo>
                  <a:lnTo>
                    <a:pt x="35" y="49"/>
                  </a:lnTo>
                  <a:lnTo>
                    <a:pt x="38" y="46"/>
                  </a:lnTo>
                  <a:lnTo>
                    <a:pt x="40" y="43"/>
                  </a:lnTo>
                  <a:lnTo>
                    <a:pt x="40" y="42"/>
                  </a:lnTo>
                  <a:lnTo>
                    <a:pt x="47" y="40"/>
                  </a:lnTo>
                  <a:lnTo>
                    <a:pt x="55" y="39"/>
                  </a:lnTo>
                  <a:lnTo>
                    <a:pt x="51" y="38"/>
                  </a:lnTo>
                  <a:lnTo>
                    <a:pt x="47" y="36"/>
                  </a:lnTo>
                  <a:lnTo>
                    <a:pt x="53" y="38"/>
                  </a:lnTo>
                  <a:lnTo>
                    <a:pt x="57" y="38"/>
                  </a:lnTo>
                  <a:lnTo>
                    <a:pt x="61" y="38"/>
                  </a:lnTo>
                  <a:lnTo>
                    <a:pt x="64" y="36"/>
                  </a:lnTo>
                  <a:lnTo>
                    <a:pt x="60" y="33"/>
                  </a:lnTo>
                  <a:lnTo>
                    <a:pt x="57" y="29"/>
                  </a:lnTo>
                  <a:lnTo>
                    <a:pt x="57" y="26"/>
                  </a:lnTo>
                  <a:lnTo>
                    <a:pt x="58" y="23"/>
                  </a:lnTo>
                  <a:lnTo>
                    <a:pt x="73" y="26"/>
                  </a:lnTo>
                  <a:lnTo>
                    <a:pt x="85" y="30"/>
                  </a:lnTo>
                  <a:lnTo>
                    <a:pt x="88" y="26"/>
                  </a:lnTo>
                  <a:lnTo>
                    <a:pt x="93" y="25"/>
                  </a:lnTo>
                  <a:lnTo>
                    <a:pt x="98" y="22"/>
                  </a:lnTo>
                  <a:lnTo>
                    <a:pt x="104" y="22"/>
                  </a:lnTo>
                  <a:lnTo>
                    <a:pt x="110" y="20"/>
                  </a:lnTo>
                  <a:lnTo>
                    <a:pt x="115" y="19"/>
                  </a:lnTo>
                  <a:lnTo>
                    <a:pt x="120" y="18"/>
                  </a:lnTo>
                  <a:lnTo>
                    <a:pt x="124" y="15"/>
                  </a:lnTo>
                  <a:lnTo>
                    <a:pt x="107" y="18"/>
                  </a:lnTo>
                  <a:lnTo>
                    <a:pt x="90" y="18"/>
                  </a:lnTo>
                  <a:lnTo>
                    <a:pt x="80" y="16"/>
                  </a:lnTo>
                  <a:lnTo>
                    <a:pt x="73" y="15"/>
                  </a:lnTo>
                  <a:lnTo>
                    <a:pt x="64" y="13"/>
                  </a:lnTo>
                  <a:lnTo>
                    <a:pt x="57" y="10"/>
                  </a:lnTo>
                  <a:lnTo>
                    <a:pt x="57" y="9"/>
                  </a:lnTo>
                  <a:lnTo>
                    <a:pt x="58" y="8"/>
                  </a:lnTo>
                  <a:lnTo>
                    <a:pt x="83" y="6"/>
                  </a:lnTo>
                  <a:lnTo>
                    <a:pt x="110" y="6"/>
                  </a:lnTo>
                  <a:lnTo>
                    <a:pt x="123" y="6"/>
                  </a:lnTo>
                  <a:lnTo>
                    <a:pt x="134" y="6"/>
                  </a:lnTo>
                  <a:lnTo>
                    <a:pt x="145" y="3"/>
                  </a:lnTo>
                  <a:lnTo>
                    <a:pt x="15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 name="Freeform 436"/>
            <p:cNvSpPr>
              <a:spLocks/>
            </p:cNvSpPr>
            <p:nvPr/>
          </p:nvSpPr>
          <p:spPr bwMode="auto">
            <a:xfrm>
              <a:off x="4565" y="2328"/>
              <a:ext cx="64" cy="23"/>
            </a:xfrm>
            <a:custGeom>
              <a:avLst/>
              <a:gdLst>
                <a:gd name="T0" fmla="*/ 0 w 64"/>
                <a:gd name="T1" fmla="*/ 12 h 23"/>
                <a:gd name="T2" fmla="*/ 0 w 64"/>
                <a:gd name="T3" fmla="*/ 6 h 23"/>
                <a:gd name="T4" fmla="*/ 0 w 64"/>
                <a:gd name="T5" fmla="*/ 0 h 23"/>
                <a:gd name="T6" fmla="*/ 16 w 64"/>
                <a:gd name="T7" fmla="*/ 0 h 23"/>
                <a:gd name="T8" fmla="*/ 34 w 64"/>
                <a:gd name="T9" fmla="*/ 2 h 23"/>
                <a:gd name="T10" fmla="*/ 49 w 64"/>
                <a:gd name="T11" fmla="*/ 10 h 23"/>
                <a:gd name="T12" fmla="*/ 64 w 64"/>
                <a:gd name="T13" fmla="*/ 17 h 23"/>
                <a:gd name="T14" fmla="*/ 64 w 64"/>
                <a:gd name="T15" fmla="*/ 20 h 23"/>
                <a:gd name="T16" fmla="*/ 64 w 64"/>
                <a:gd name="T17" fmla="*/ 23 h 23"/>
                <a:gd name="T18" fmla="*/ 61 w 64"/>
                <a:gd name="T19" fmla="*/ 23 h 23"/>
                <a:gd name="T20" fmla="*/ 57 w 64"/>
                <a:gd name="T21" fmla="*/ 23 h 23"/>
                <a:gd name="T22" fmla="*/ 44 w 64"/>
                <a:gd name="T23" fmla="*/ 20 h 23"/>
                <a:gd name="T24" fmla="*/ 29 w 64"/>
                <a:gd name="T25" fmla="*/ 16 h 23"/>
                <a:gd name="T26" fmla="*/ 11 w 64"/>
                <a:gd name="T27" fmla="*/ 13 h 23"/>
                <a:gd name="T28" fmla="*/ 0 w 64"/>
                <a:gd name="T29" fmla="*/ 12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23"/>
                <a:gd name="T47" fmla="*/ 64 w 64"/>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23">
                  <a:moveTo>
                    <a:pt x="0" y="12"/>
                  </a:moveTo>
                  <a:lnTo>
                    <a:pt x="0" y="6"/>
                  </a:lnTo>
                  <a:lnTo>
                    <a:pt x="0" y="0"/>
                  </a:lnTo>
                  <a:lnTo>
                    <a:pt x="16" y="0"/>
                  </a:lnTo>
                  <a:lnTo>
                    <a:pt x="34" y="2"/>
                  </a:lnTo>
                  <a:lnTo>
                    <a:pt x="49" y="10"/>
                  </a:lnTo>
                  <a:lnTo>
                    <a:pt x="64" y="17"/>
                  </a:lnTo>
                  <a:lnTo>
                    <a:pt x="64" y="20"/>
                  </a:lnTo>
                  <a:lnTo>
                    <a:pt x="64" y="23"/>
                  </a:lnTo>
                  <a:lnTo>
                    <a:pt x="61" y="23"/>
                  </a:lnTo>
                  <a:lnTo>
                    <a:pt x="57" y="23"/>
                  </a:lnTo>
                  <a:lnTo>
                    <a:pt x="44" y="20"/>
                  </a:lnTo>
                  <a:lnTo>
                    <a:pt x="29" y="16"/>
                  </a:lnTo>
                  <a:lnTo>
                    <a:pt x="11" y="13"/>
                  </a:lnTo>
                  <a:lnTo>
                    <a:pt x="0" y="12"/>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 name="Freeform 437"/>
            <p:cNvSpPr>
              <a:spLocks/>
            </p:cNvSpPr>
            <p:nvPr/>
          </p:nvSpPr>
          <p:spPr bwMode="auto">
            <a:xfrm>
              <a:off x="3250" y="2330"/>
              <a:ext cx="70" cy="27"/>
            </a:xfrm>
            <a:custGeom>
              <a:avLst/>
              <a:gdLst>
                <a:gd name="T0" fmla="*/ 33 w 70"/>
                <a:gd name="T1" fmla="*/ 0 h 27"/>
                <a:gd name="T2" fmla="*/ 39 w 70"/>
                <a:gd name="T3" fmla="*/ 0 h 27"/>
                <a:gd name="T4" fmla="*/ 46 w 70"/>
                <a:gd name="T5" fmla="*/ 1 h 27"/>
                <a:gd name="T6" fmla="*/ 51 w 70"/>
                <a:gd name="T7" fmla="*/ 3 h 27"/>
                <a:gd name="T8" fmla="*/ 56 w 70"/>
                <a:gd name="T9" fmla="*/ 5 h 27"/>
                <a:gd name="T10" fmla="*/ 61 w 70"/>
                <a:gd name="T11" fmla="*/ 8 h 27"/>
                <a:gd name="T12" fmla="*/ 64 w 70"/>
                <a:gd name="T13" fmla="*/ 11 h 27"/>
                <a:gd name="T14" fmla="*/ 67 w 70"/>
                <a:gd name="T15" fmla="*/ 15 h 27"/>
                <a:gd name="T16" fmla="*/ 70 w 70"/>
                <a:gd name="T17" fmla="*/ 20 h 27"/>
                <a:gd name="T18" fmla="*/ 69 w 70"/>
                <a:gd name="T19" fmla="*/ 20 h 27"/>
                <a:gd name="T20" fmla="*/ 67 w 70"/>
                <a:gd name="T21" fmla="*/ 20 h 27"/>
                <a:gd name="T22" fmla="*/ 56 w 70"/>
                <a:gd name="T23" fmla="*/ 24 h 27"/>
                <a:gd name="T24" fmla="*/ 43 w 70"/>
                <a:gd name="T25" fmla="*/ 25 h 27"/>
                <a:gd name="T26" fmla="*/ 31 w 70"/>
                <a:gd name="T27" fmla="*/ 27 h 27"/>
                <a:gd name="T28" fmla="*/ 24 w 70"/>
                <a:gd name="T29" fmla="*/ 27 h 27"/>
                <a:gd name="T30" fmla="*/ 17 w 70"/>
                <a:gd name="T31" fmla="*/ 25 h 27"/>
                <a:gd name="T32" fmla="*/ 10 w 70"/>
                <a:gd name="T33" fmla="*/ 21 h 27"/>
                <a:gd name="T34" fmla="*/ 4 w 70"/>
                <a:gd name="T35" fmla="*/ 17 h 27"/>
                <a:gd name="T36" fmla="*/ 0 w 70"/>
                <a:gd name="T37" fmla="*/ 11 h 27"/>
                <a:gd name="T38" fmla="*/ 9 w 70"/>
                <a:gd name="T39" fmla="*/ 11 h 27"/>
                <a:gd name="T40" fmla="*/ 17 w 70"/>
                <a:gd name="T41" fmla="*/ 8 h 27"/>
                <a:gd name="T42" fmla="*/ 26 w 70"/>
                <a:gd name="T43" fmla="*/ 4 h 27"/>
                <a:gd name="T44" fmla="*/ 33 w 70"/>
                <a:gd name="T45" fmla="*/ 0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27"/>
                <a:gd name="T71" fmla="*/ 70 w 70"/>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27">
                  <a:moveTo>
                    <a:pt x="33" y="0"/>
                  </a:moveTo>
                  <a:lnTo>
                    <a:pt x="39" y="0"/>
                  </a:lnTo>
                  <a:lnTo>
                    <a:pt x="46" y="1"/>
                  </a:lnTo>
                  <a:lnTo>
                    <a:pt x="51" y="3"/>
                  </a:lnTo>
                  <a:lnTo>
                    <a:pt x="56" y="5"/>
                  </a:lnTo>
                  <a:lnTo>
                    <a:pt x="61" y="8"/>
                  </a:lnTo>
                  <a:lnTo>
                    <a:pt x="64" y="11"/>
                  </a:lnTo>
                  <a:lnTo>
                    <a:pt x="67" y="15"/>
                  </a:lnTo>
                  <a:lnTo>
                    <a:pt x="70" y="20"/>
                  </a:lnTo>
                  <a:lnTo>
                    <a:pt x="69" y="20"/>
                  </a:lnTo>
                  <a:lnTo>
                    <a:pt x="67" y="20"/>
                  </a:lnTo>
                  <a:lnTo>
                    <a:pt x="56" y="24"/>
                  </a:lnTo>
                  <a:lnTo>
                    <a:pt x="43" y="25"/>
                  </a:lnTo>
                  <a:lnTo>
                    <a:pt x="31" y="27"/>
                  </a:lnTo>
                  <a:lnTo>
                    <a:pt x="24" y="27"/>
                  </a:lnTo>
                  <a:lnTo>
                    <a:pt x="17" y="25"/>
                  </a:lnTo>
                  <a:lnTo>
                    <a:pt x="10" y="21"/>
                  </a:lnTo>
                  <a:lnTo>
                    <a:pt x="4" y="17"/>
                  </a:lnTo>
                  <a:lnTo>
                    <a:pt x="0" y="11"/>
                  </a:lnTo>
                  <a:lnTo>
                    <a:pt x="9" y="11"/>
                  </a:lnTo>
                  <a:lnTo>
                    <a:pt x="17" y="8"/>
                  </a:lnTo>
                  <a:lnTo>
                    <a:pt x="26" y="4"/>
                  </a:lnTo>
                  <a:lnTo>
                    <a:pt x="3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8" name="Freeform 438"/>
            <p:cNvSpPr>
              <a:spLocks/>
            </p:cNvSpPr>
            <p:nvPr/>
          </p:nvSpPr>
          <p:spPr bwMode="auto">
            <a:xfrm>
              <a:off x="4062" y="2338"/>
              <a:ext cx="3" cy="1"/>
            </a:xfrm>
            <a:custGeom>
              <a:avLst/>
              <a:gdLst>
                <a:gd name="T0" fmla="*/ 0 w 3"/>
                <a:gd name="T1" fmla="*/ 0 h 1"/>
                <a:gd name="T2" fmla="*/ 2 w 3"/>
                <a:gd name="T3" fmla="*/ 0 h 1"/>
                <a:gd name="T4" fmla="*/ 3 w 3"/>
                <a:gd name="T5" fmla="*/ 0 h 1"/>
                <a:gd name="T6" fmla="*/ 2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0"/>
                  </a:lnTo>
                  <a:lnTo>
                    <a:pt x="2" y="0"/>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9" name="Freeform 439"/>
            <p:cNvSpPr>
              <a:spLocks/>
            </p:cNvSpPr>
            <p:nvPr/>
          </p:nvSpPr>
          <p:spPr bwMode="auto">
            <a:xfrm>
              <a:off x="4070" y="2338"/>
              <a:ext cx="48" cy="12"/>
            </a:xfrm>
            <a:custGeom>
              <a:avLst/>
              <a:gdLst>
                <a:gd name="T0" fmla="*/ 0 w 48"/>
                <a:gd name="T1" fmla="*/ 0 h 12"/>
                <a:gd name="T2" fmla="*/ 11 w 48"/>
                <a:gd name="T3" fmla="*/ 0 h 12"/>
                <a:gd name="T4" fmla="*/ 24 w 48"/>
                <a:gd name="T5" fmla="*/ 2 h 12"/>
                <a:gd name="T6" fmla="*/ 35 w 48"/>
                <a:gd name="T7" fmla="*/ 2 h 12"/>
                <a:gd name="T8" fmla="*/ 48 w 48"/>
                <a:gd name="T9" fmla="*/ 2 h 12"/>
                <a:gd name="T10" fmla="*/ 48 w 48"/>
                <a:gd name="T11" fmla="*/ 3 h 12"/>
                <a:gd name="T12" fmla="*/ 48 w 48"/>
                <a:gd name="T13" fmla="*/ 3 h 12"/>
                <a:gd name="T14" fmla="*/ 48 w 48"/>
                <a:gd name="T15" fmla="*/ 5 h 12"/>
                <a:gd name="T16" fmla="*/ 48 w 48"/>
                <a:gd name="T17" fmla="*/ 6 h 12"/>
                <a:gd name="T18" fmla="*/ 40 w 48"/>
                <a:gd name="T19" fmla="*/ 9 h 12"/>
                <a:gd name="T20" fmla="*/ 30 w 48"/>
                <a:gd name="T21" fmla="*/ 12 h 12"/>
                <a:gd name="T22" fmla="*/ 20 w 48"/>
                <a:gd name="T23" fmla="*/ 12 h 12"/>
                <a:gd name="T24" fmla="*/ 8 w 48"/>
                <a:gd name="T25" fmla="*/ 10 h 12"/>
                <a:gd name="T26" fmla="*/ 4 w 48"/>
                <a:gd name="T27" fmla="*/ 6 h 12"/>
                <a:gd name="T28" fmla="*/ 0 w 48"/>
                <a:gd name="T29" fmla="*/ 0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12"/>
                <a:gd name="T47" fmla="*/ 48 w 48"/>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12">
                  <a:moveTo>
                    <a:pt x="0" y="0"/>
                  </a:moveTo>
                  <a:lnTo>
                    <a:pt x="11" y="0"/>
                  </a:lnTo>
                  <a:lnTo>
                    <a:pt x="24" y="2"/>
                  </a:lnTo>
                  <a:lnTo>
                    <a:pt x="35" y="2"/>
                  </a:lnTo>
                  <a:lnTo>
                    <a:pt x="48" y="2"/>
                  </a:lnTo>
                  <a:lnTo>
                    <a:pt x="48" y="3"/>
                  </a:lnTo>
                  <a:lnTo>
                    <a:pt x="48" y="5"/>
                  </a:lnTo>
                  <a:lnTo>
                    <a:pt x="48" y="6"/>
                  </a:lnTo>
                  <a:lnTo>
                    <a:pt x="40" y="9"/>
                  </a:lnTo>
                  <a:lnTo>
                    <a:pt x="30" y="12"/>
                  </a:lnTo>
                  <a:lnTo>
                    <a:pt x="20" y="12"/>
                  </a:lnTo>
                  <a:lnTo>
                    <a:pt x="8" y="10"/>
                  </a:lnTo>
                  <a:lnTo>
                    <a:pt x="4" y="6"/>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0" name="Freeform 440"/>
            <p:cNvSpPr>
              <a:spLocks/>
            </p:cNvSpPr>
            <p:nvPr/>
          </p:nvSpPr>
          <p:spPr bwMode="auto">
            <a:xfrm>
              <a:off x="3177" y="2344"/>
              <a:ext cx="36" cy="14"/>
            </a:xfrm>
            <a:custGeom>
              <a:avLst/>
              <a:gdLst>
                <a:gd name="T0" fmla="*/ 19 w 36"/>
                <a:gd name="T1" fmla="*/ 0 h 14"/>
                <a:gd name="T2" fmla="*/ 27 w 36"/>
                <a:gd name="T3" fmla="*/ 3 h 14"/>
                <a:gd name="T4" fmla="*/ 36 w 36"/>
                <a:gd name="T5" fmla="*/ 4 h 14"/>
                <a:gd name="T6" fmla="*/ 36 w 36"/>
                <a:gd name="T7" fmla="*/ 6 h 14"/>
                <a:gd name="T8" fmla="*/ 36 w 36"/>
                <a:gd name="T9" fmla="*/ 6 h 14"/>
                <a:gd name="T10" fmla="*/ 34 w 36"/>
                <a:gd name="T11" fmla="*/ 9 h 14"/>
                <a:gd name="T12" fmla="*/ 34 w 36"/>
                <a:gd name="T13" fmla="*/ 11 h 14"/>
                <a:gd name="T14" fmla="*/ 30 w 36"/>
                <a:gd name="T15" fmla="*/ 13 h 14"/>
                <a:gd name="T16" fmla="*/ 26 w 36"/>
                <a:gd name="T17" fmla="*/ 14 h 14"/>
                <a:gd name="T18" fmla="*/ 13 w 36"/>
                <a:gd name="T19" fmla="*/ 11 h 14"/>
                <a:gd name="T20" fmla="*/ 0 w 36"/>
                <a:gd name="T21" fmla="*/ 9 h 14"/>
                <a:gd name="T22" fmla="*/ 9 w 36"/>
                <a:gd name="T23" fmla="*/ 4 h 14"/>
                <a:gd name="T24" fmla="*/ 19 w 36"/>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4"/>
                <a:gd name="T41" fmla="*/ 36 w 36"/>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4">
                  <a:moveTo>
                    <a:pt x="19" y="0"/>
                  </a:moveTo>
                  <a:lnTo>
                    <a:pt x="27" y="3"/>
                  </a:lnTo>
                  <a:lnTo>
                    <a:pt x="36" y="4"/>
                  </a:lnTo>
                  <a:lnTo>
                    <a:pt x="36" y="6"/>
                  </a:lnTo>
                  <a:lnTo>
                    <a:pt x="34" y="9"/>
                  </a:lnTo>
                  <a:lnTo>
                    <a:pt x="34" y="11"/>
                  </a:lnTo>
                  <a:lnTo>
                    <a:pt x="30" y="13"/>
                  </a:lnTo>
                  <a:lnTo>
                    <a:pt x="26" y="14"/>
                  </a:lnTo>
                  <a:lnTo>
                    <a:pt x="13" y="11"/>
                  </a:lnTo>
                  <a:lnTo>
                    <a:pt x="0" y="9"/>
                  </a:lnTo>
                  <a:lnTo>
                    <a:pt x="9" y="4"/>
                  </a:lnTo>
                  <a:lnTo>
                    <a:pt x="1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1" name="Freeform 441"/>
            <p:cNvSpPr>
              <a:spLocks/>
            </p:cNvSpPr>
            <p:nvPr/>
          </p:nvSpPr>
          <p:spPr bwMode="auto">
            <a:xfrm>
              <a:off x="4005" y="2344"/>
              <a:ext cx="63" cy="31"/>
            </a:xfrm>
            <a:custGeom>
              <a:avLst/>
              <a:gdLst>
                <a:gd name="T0" fmla="*/ 0 w 63"/>
                <a:gd name="T1" fmla="*/ 0 h 31"/>
                <a:gd name="T2" fmla="*/ 13 w 63"/>
                <a:gd name="T3" fmla="*/ 1 h 31"/>
                <a:gd name="T4" fmla="*/ 30 w 63"/>
                <a:gd name="T5" fmla="*/ 1 h 31"/>
                <a:gd name="T6" fmla="*/ 47 w 63"/>
                <a:gd name="T7" fmla="*/ 3 h 31"/>
                <a:gd name="T8" fmla="*/ 59 w 63"/>
                <a:gd name="T9" fmla="*/ 4 h 31"/>
                <a:gd name="T10" fmla="*/ 60 w 63"/>
                <a:gd name="T11" fmla="*/ 6 h 31"/>
                <a:gd name="T12" fmla="*/ 63 w 63"/>
                <a:gd name="T13" fmla="*/ 7 h 31"/>
                <a:gd name="T14" fmla="*/ 63 w 63"/>
                <a:gd name="T15" fmla="*/ 9 h 31"/>
                <a:gd name="T16" fmla="*/ 63 w 63"/>
                <a:gd name="T17" fmla="*/ 10 h 31"/>
                <a:gd name="T18" fmla="*/ 52 w 63"/>
                <a:gd name="T19" fmla="*/ 21 h 31"/>
                <a:gd name="T20" fmla="*/ 40 w 63"/>
                <a:gd name="T21" fmla="*/ 31 h 31"/>
                <a:gd name="T22" fmla="*/ 36 w 63"/>
                <a:gd name="T23" fmla="*/ 30 h 31"/>
                <a:gd name="T24" fmla="*/ 32 w 63"/>
                <a:gd name="T25" fmla="*/ 30 h 31"/>
                <a:gd name="T26" fmla="*/ 25 w 63"/>
                <a:gd name="T27" fmla="*/ 24 h 31"/>
                <a:gd name="T28" fmla="*/ 15 w 63"/>
                <a:gd name="T29" fmla="*/ 17 h 31"/>
                <a:gd name="T30" fmla="*/ 5 w 63"/>
                <a:gd name="T31" fmla="*/ 7 h 31"/>
                <a:gd name="T32" fmla="*/ 0 w 63"/>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31"/>
                <a:gd name="T53" fmla="*/ 63 w 63"/>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31">
                  <a:moveTo>
                    <a:pt x="0" y="0"/>
                  </a:moveTo>
                  <a:lnTo>
                    <a:pt x="13" y="1"/>
                  </a:lnTo>
                  <a:lnTo>
                    <a:pt x="30" y="1"/>
                  </a:lnTo>
                  <a:lnTo>
                    <a:pt x="47" y="3"/>
                  </a:lnTo>
                  <a:lnTo>
                    <a:pt x="59" y="4"/>
                  </a:lnTo>
                  <a:lnTo>
                    <a:pt x="60" y="6"/>
                  </a:lnTo>
                  <a:lnTo>
                    <a:pt x="63" y="7"/>
                  </a:lnTo>
                  <a:lnTo>
                    <a:pt x="63" y="9"/>
                  </a:lnTo>
                  <a:lnTo>
                    <a:pt x="63" y="10"/>
                  </a:lnTo>
                  <a:lnTo>
                    <a:pt x="52" y="21"/>
                  </a:lnTo>
                  <a:lnTo>
                    <a:pt x="40" y="31"/>
                  </a:lnTo>
                  <a:lnTo>
                    <a:pt x="36" y="30"/>
                  </a:lnTo>
                  <a:lnTo>
                    <a:pt x="32" y="30"/>
                  </a:lnTo>
                  <a:lnTo>
                    <a:pt x="25" y="24"/>
                  </a:lnTo>
                  <a:lnTo>
                    <a:pt x="15" y="17"/>
                  </a:lnTo>
                  <a:lnTo>
                    <a:pt x="5" y="7"/>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2" name="Freeform 442"/>
            <p:cNvSpPr>
              <a:spLocks/>
            </p:cNvSpPr>
            <p:nvPr/>
          </p:nvSpPr>
          <p:spPr bwMode="auto">
            <a:xfrm>
              <a:off x="3224" y="2347"/>
              <a:ext cx="20" cy="16"/>
            </a:xfrm>
            <a:custGeom>
              <a:avLst/>
              <a:gdLst>
                <a:gd name="T0" fmla="*/ 6 w 20"/>
                <a:gd name="T1" fmla="*/ 0 h 16"/>
                <a:gd name="T2" fmla="*/ 7 w 20"/>
                <a:gd name="T3" fmla="*/ 0 h 16"/>
                <a:gd name="T4" fmla="*/ 10 w 20"/>
                <a:gd name="T5" fmla="*/ 0 h 16"/>
                <a:gd name="T6" fmla="*/ 16 w 20"/>
                <a:gd name="T7" fmla="*/ 7 h 16"/>
                <a:gd name="T8" fmla="*/ 20 w 20"/>
                <a:gd name="T9" fmla="*/ 13 h 16"/>
                <a:gd name="T10" fmla="*/ 20 w 20"/>
                <a:gd name="T11" fmla="*/ 14 h 16"/>
                <a:gd name="T12" fmla="*/ 19 w 20"/>
                <a:gd name="T13" fmla="*/ 16 h 16"/>
                <a:gd name="T14" fmla="*/ 12 w 20"/>
                <a:gd name="T15" fmla="*/ 16 h 16"/>
                <a:gd name="T16" fmla="*/ 6 w 20"/>
                <a:gd name="T17" fmla="*/ 14 h 16"/>
                <a:gd name="T18" fmla="*/ 2 w 20"/>
                <a:gd name="T19" fmla="*/ 11 h 16"/>
                <a:gd name="T20" fmla="*/ 0 w 20"/>
                <a:gd name="T21" fmla="*/ 4 h 16"/>
                <a:gd name="T22" fmla="*/ 3 w 20"/>
                <a:gd name="T23" fmla="*/ 3 h 16"/>
                <a:gd name="T24" fmla="*/ 6 w 20"/>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6"/>
                <a:gd name="T41" fmla="*/ 20 w 20"/>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6">
                  <a:moveTo>
                    <a:pt x="6" y="0"/>
                  </a:moveTo>
                  <a:lnTo>
                    <a:pt x="7" y="0"/>
                  </a:lnTo>
                  <a:lnTo>
                    <a:pt x="10" y="0"/>
                  </a:lnTo>
                  <a:lnTo>
                    <a:pt x="16" y="7"/>
                  </a:lnTo>
                  <a:lnTo>
                    <a:pt x="20" y="13"/>
                  </a:lnTo>
                  <a:lnTo>
                    <a:pt x="20" y="14"/>
                  </a:lnTo>
                  <a:lnTo>
                    <a:pt x="19" y="16"/>
                  </a:lnTo>
                  <a:lnTo>
                    <a:pt x="12" y="16"/>
                  </a:lnTo>
                  <a:lnTo>
                    <a:pt x="6" y="14"/>
                  </a:lnTo>
                  <a:lnTo>
                    <a:pt x="2" y="11"/>
                  </a:lnTo>
                  <a:lnTo>
                    <a:pt x="0" y="4"/>
                  </a:lnTo>
                  <a:lnTo>
                    <a:pt x="3" y="3"/>
                  </a:lnTo>
                  <a:lnTo>
                    <a:pt x="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3" name="Freeform 443"/>
            <p:cNvSpPr>
              <a:spLocks/>
            </p:cNvSpPr>
            <p:nvPr/>
          </p:nvSpPr>
          <p:spPr bwMode="auto">
            <a:xfrm>
              <a:off x="3104" y="2350"/>
              <a:ext cx="36" cy="17"/>
            </a:xfrm>
            <a:custGeom>
              <a:avLst/>
              <a:gdLst>
                <a:gd name="T0" fmla="*/ 19 w 36"/>
                <a:gd name="T1" fmla="*/ 0 h 17"/>
                <a:gd name="T2" fmla="*/ 28 w 36"/>
                <a:gd name="T3" fmla="*/ 1 h 17"/>
                <a:gd name="T4" fmla="*/ 36 w 36"/>
                <a:gd name="T5" fmla="*/ 1 h 17"/>
                <a:gd name="T6" fmla="*/ 36 w 36"/>
                <a:gd name="T7" fmla="*/ 3 h 17"/>
                <a:gd name="T8" fmla="*/ 36 w 36"/>
                <a:gd name="T9" fmla="*/ 3 h 17"/>
                <a:gd name="T10" fmla="*/ 36 w 36"/>
                <a:gd name="T11" fmla="*/ 4 h 17"/>
                <a:gd name="T12" fmla="*/ 36 w 36"/>
                <a:gd name="T13" fmla="*/ 4 h 17"/>
                <a:gd name="T14" fmla="*/ 29 w 36"/>
                <a:gd name="T15" fmla="*/ 10 h 17"/>
                <a:gd name="T16" fmla="*/ 19 w 36"/>
                <a:gd name="T17" fmla="*/ 14 h 17"/>
                <a:gd name="T18" fmla="*/ 15 w 36"/>
                <a:gd name="T19" fmla="*/ 17 h 17"/>
                <a:gd name="T20" fmla="*/ 9 w 36"/>
                <a:gd name="T21" fmla="*/ 17 h 17"/>
                <a:gd name="T22" fmla="*/ 5 w 36"/>
                <a:gd name="T23" fmla="*/ 15 h 17"/>
                <a:gd name="T24" fmla="*/ 0 w 36"/>
                <a:gd name="T25" fmla="*/ 11 h 17"/>
                <a:gd name="T26" fmla="*/ 9 w 36"/>
                <a:gd name="T27" fmla="*/ 5 h 17"/>
                <a:gd name="T28" fmla="*/ 19 w 36"/>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17"/>
                <a:gd name="T47" fmla="*/ 36 w 36"/>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17">
                  <a:moveTo>
                    <a:pt x="19" y="0"/>
                  </a:moveTo>
                  <a:lnTo>
                    <a:pt x="28" y="1"/>
                  </a:lnTo>
                  <a:lnTo>
                    <a:pt x="36" y="1"/>
                  </a:lnTo>
                  <a:lnTo>
                    <a:pt x="36" y="3"/>
                  </a:lnTo>
                  <a:lnTo>
                    <a:pt x="36" y="4"/>
                  </a:lnTo>
                  <a:lnTo>
                    <a:pt x="29" y="10"/>
                  </a:lnTo>
                  <a:lnTo>
                    <a:pt x="19" y="14"/>
                  </a:lnTo>
                  <a:lnTo>
                    <a:pt x="15" y="17"/>
                  </a:lnTo>
                  <a:lnTo>
                    <a:pt x="9" y="17"/>
                  </a:lnTo>
                  <a:lnTo>
                    <a:pt x="5" y="15"/>
                  </a:lnTo>
                  <a:lnTo>
                    <a:pt x="0" y="11"/>
                  </a:lnTo>
                  <a:lnTo>
                    <a:pt x="9" y="5"/>
                  </a:lnTo>
                  <a:lnTo>
                    <a:pt x="1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4" name="Freeform 444"/>
            <p:cNvSpPr>
              <a:spLocks/>
            </p:cNvSpPr>
            <p:nvPr/>
          </p:nvSpPr>
          <p:spPr bwMode="auto">
            <a:xfrm>
              <a:off x="4638" y="2350"/>
              <a:ext cx="34" cy="10"/>
            </a:xfrm>
            <a:custGeom>
              <a:avLst/>
              <a:gdLst>
                <a:gd name="T0" fmla="*/ 34 w 34"/>
                <a:gd name="T1" fmla="*/ 8 h 10"/>
                <a:gd name="T2" fmla="*/ 23 w 34"/>
                <a:gd name="T3" fmla="*/ 10 h 10"/>
                <a:gd name="T4" fmla="*/ 14 w 34"/>
                <a:gd name="T5" fmla="*/ 8 h 10"/>
                <a:gd name="T6" fmla="*/ 7 w 34"/>
                <a:gd name="T7" fmla="*/ 7 h 10"/>
                <a:gd name="T8" fmla="*/ 0 w 34"/>
                <a:gd name="T9" fmla="*/ 1 h 10"/>
                <a:gd name="T10" fmla="*/ 0 w 34"/>
                <a:gd name="T11" fmla="*/ 1 h 10"/>
                <a:gd name="T12" fmla="*/ 0 w 34"/>
                <a:gd name="T13" fmla="*/ 0 h 10"/>
                <a:gd name="T14" fmla="*/ 17 w 34"/>
                <a:gd name="T15" fmla="*/ 1 h 10"/>
                <a:gd name="T16" fmla="*/ 34 w 34"/>
                <a:gd name="T17" fmla="*/ 1 h 10"/>
                <a:gd name="T18" fmla="*/ 34 w 34"/>
                <a:gd name="T19" fmla="*/ 5 h 10"/>
                <a:gd name="T20" fmla="*/ 34 w 34"/>
                <a:gd name="T21" fmla="*/ 8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10"/>
                <a:gd name="T35" fmla="*/ 34 w 34"/>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10">
                  <a:moveTo>
                    <a:pt x="34" y="8"/>
                  </a:moveTo>
                  <a:lnTo>
                    <a:pt x="23" y="10"/>
                  </a:lnTo>
                  <a:lnTo>
                    <a:pt x="14" y="8"/>
                  </a:lnTo>
                  <a:lnTo>
                    <a:pt x="7" y="7"/>
                  </a:lnTo>
                  <a:lnTo>
                    <a:pt x="0" y="1"/>
                  </a:lnTo>
                  <a:lnTo>
                    <a:pt x="0" y="0"/>
                  </a:lnTo>
                  <a:lnTo>
                    <a:pt x="17" y="1"/>
                  </a:lnTo>
                  <a:lnTo>
                    <a:pt x="34" y="1"/>
                  </a:lnTo>
                  <a:lnTo>
                    <a:pt x="34" y="5"/>
                  </a:lnTo>
                  <a:lnTo>
                    <a:pt x="34" y="8"/>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5" name="Freeform 445"/>
            <p:cNvSpPr>
              <a:spLocks/>
            </p:cNvSpPr>
            <p:nvPr/>
          </p:nvSpPr>
          <p:spPr bwMode="auto">
            <a:xfrm>
              <a:off x="3010" y="2358"/>
              <a:ext cx="130" cy="30"/>
            </a:xfrm>
            <a:custGeom>
              <a:avLst/>
              <a:gdLst>
                <a:gd name="T0" fmla="*/ 64 w 130"/>
                <a:gd name="T1" fmla="*/ 0 h 30"/>
                <a:gd name="T2" fmla="*/ 70 w 130"/>
                <a:gd name="T3" fmla="*/ 2 h 30"/>
                <a:gd name="T4" fmla="*/ 74 w 130"/>
                <a:gd name="T5" fmla="*/ 3 h 30"/>
                <a:gd name="T6" fmla="*/ 76 w 130"/>
                <a:gd name="T7" fmla="*/ 12 h 30"/>
                <a:gd name="T8" fmla="*/ 77 w 130"/>
                <a:gd name="T9" fmla="*/ 20 h 30"/>
                <a:gd name="T10" fmla="*/ 79 w 130"/>
                <a:gd name="T11" fmla="*/ 20 h 30"/>
                <a:gd name="T12" fmla="*/ 80 w 130"/>
                <a:gd name="T13" fmla="*/ 22 h 30"/>
                <a:gd name="T14" fmla="*/ 94 w 130"/>
                <a:gd name="T15" fmla="*/ 19 h 30"/>
                <a:gd name="T16" fmla="*/ 104 w 130"/>
                <a:gd name="T17" fmla="*/ 15 h 30"/>
                <a:gd name="T18" fmla="*/ 112 w 130"/>
                <a:gd name="T19" fmla="*/ 15 h 30"/>
                <a:gd name="T20" fmla="*/ 119 w 130"/>
                <a:gd name="T21" fmla="*/ 17 h 30"/>
                <a:gd name="T22" fmla="*/ 124 w 130"/>
                <a:gd name="T23" fmla="*/ 20 h 30"/>
                <a:gd name="T24" fmla="*/ 130 w 130"/>
                <a:gd name="T25" fmla="*/ 23 h 30"/>
                <a:gd name="T26" fmla="*/ 130 w 130"/>
                <a:gd name="T27" fmla="*/ 26 h 30"/>
                <a:gd name="T28" fmla="*/ 129 w 130"/>
                <a:gd name="T29" fmla="*/ 29 h 30"/>
                <a:gd name="T30" fmla="*/ 113 w 130"/>
                <a:gd name="T31" fmla="*/ 29 h 30"/>
                <a:gd name="T32" fmla="*/ 96 w 130"/>
                <a:gd name="T33" fmla="*/ 30 h 30"/>
                <a:gd name="T34" fmla="*/ 94 w 130"/>
                <a:gd name="T35" fmla="*/ 27 h 30"/>
                <a:gd name="T36" fmla="*/ 94 w 130"/>
                <a:gd name="T37" fmla="*/ 26 h 30"/>
                <a:gd name="T38" fmla="*/ 93 w 130"/>
                <a:gd name="T39" fmla="*/ 26 h 30"/>
                <a:gd name="T40" fmla="*/ 90 w 130"/>
                <a:gd name="T41" fmla="*/ 25 h 30"/>
                <a:gd name="T42" fmla="*/ 84 w 130"/>
                <a:gd name="T43" fmla="*/ 27 h 30"/>
                <a:gd name="T44" fmla="*/ 77 w 130"/>
                <a:gd name="T45" fmla="*/ 29 h 30"/>
                <a:gd name="T46" fmla="*/ 70 w 130"/>
                <a:gd name="T47" fmla="*/ 27 h 30"/>
                <a:gd name="T48" fmla="*/ 64 w 130"/>
                <a:gd name="T49" fmla="*/ 26 h 30"/>
                <a:gd name="T50" fmla="*/ 59 w 130"/>
                <a:gd name="T51" fmla="*/ 23 h 30"/>
                <a:gd name="T52" fmla="*/ 53 w 130"/>
                <a:gd name="T53" fmla="*/ 20 h 30"/>
                <a:gd name="T54" fmla="*/ 47 w 130"/>
                <a:gd name="T55" fmla="*/ 19 h 30"/>
                <a:gd name="T56" fmla="*/ 43 w 130"/>
                <a:gd name="T57" fmla="*/ 19 h 30"/>
                <a:gd name="T58" fmla="*/ 42 w 130"/>
                <a:gd name="T59" fmla="*/ 22 h 30"/>
                <a:gd name="T60" fmla="*/ 39 w 130"/>
                <a:gd name="T61" fmla="*/ 25 h 30"/>
                <a:gd name="T62" fmla="*/ 37 w 130"/>
                <a:gd name="T63" fmla="*/ 25 h 30"/>
                <a:gd name="T64" fmla="*/ 32 w 130"/>
                <a:gd name="T65" fmla="*/ 26 h 30"/>
                <a:gd name="T66" fmla="*/ 16 w 130"/>
                <a:gd name="T67" fmla="*/ 22 h 30"/>
                <a:gd name="T68" fmla="*/ 0 w 130"/>
                <a:gd name="T69" fmla="*/ 16 h 30"/>
                <a:gd name="T70" fmla="*/ 12 w 130"/>
                <a:gd name="T71" fmla="*/ 15 h 30"/>
                <a:gd name="T72" fmla="*/ 30 w 130"/>
                <a:gd name="T73" fmla="*/ 10 h 30"/>
                <a:gd name="T74" fmla="*/ 52 w 130"/>
                <a:gd name="T75" fmla="*/ 6 h 30"/>
                <a:gd name="T76" fmla="*/ 64 w 130"/>
                <a:gd name="T77" fmla="*/ 0 h 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0"/>
                <a:gd name="T118" fmla="*/ 0 h 30"/>
                <a:gd name="T119" fmla="*/ 130 w 130"/>
                <a:gd name="T120" fmla="*/ 30 h 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0" h="30">
                  <a:moveTo>
                    <a:pt x="64" y="0"/>
                  </a:moveTo>
                  <a:lnTo>
                    <a:pt x="70" y="2"/>
                  </a:lnTo>
                  <a:lnTo>
                    <a:pt x="74" y="3"/>
                  </a:lnTo>
                  <a:lnTo>
                    <a:pt x="76" y="12"/>
                  </a:lnTo>
                  <a:lnTo>
                    <a:pt x="77" y="20"/>
                  </a:lnTo>
                  <a:lnTo>
                    <a:pt x="79" y="20"/>
                  </a:lnTo>
                  <a:lnTo>
                    <a:pt x="80" y="22"/>
                  </a:lnTo>
                  <a:lnTo>
                    <a:pt x="94" y="19"/>
                  </a:lnTo>
                  <a:lnTo>
                    <a:pt x="104" y="15"/>
                  </a:lnTo>
                  <a:lnTo>
                    <a:pt x="112" y="15"/>
                  </a:lnTo>
                  <a:lnTo>
                    <a:pt x="119" y="17"/>
                  </a:lnTo>
                  <a:lnTo>
                    <a:pt x="124" y="20"/>
                  </a:lnTo>
                  <a:lnTo>
                    <a:pt x="130" y="23"/>
                  </a:lnTo>
                  <a:lnTo>
                    <a:pt x="130" y="26"/>
                  </a:lnTo>
                  <a:lnTo>
                    <a:pt x="129" y="29"/>
                  </a:lnTo>
                  <a:lnTo>
                    <a:pt x="113" y="29"/>
                  </a:lnTo>
                  <a:lnTo>
                    <a:pt x="96" y="30"/>
                  </a:lnTo>
                  <a:lnTo>
                    <a:pt x="94" y="27"/>
                  </a:lnTo>
                  <a:lnTo>
                    <a:pt x="94" y="26"/>
                  </a:lnTo>
                  <a:lnTo>
                    <a:pt x="93" y="26"/>
                  </a:lnTo>
                  <a:lnTo>
                    <a:pt x="90" y="25"/>
                  </a:lnTo>
                  <a:lnTo>
                    <a:pt x="84" y="27"/>
                  </a:lnTo>
                  <a:lnTo>
                    <a:pt x="77" y="29"/>
                  </a:lnTo>
                  <a:lnTo>
                    <a:pt x="70" y="27"/>
                  </a:lnTo>
                  <a:lnTo>
                    <a:pt x="64" y="26"/>
                  </a:lnTo>
                  <a:lnTo>
                    <a:pt x="59" y="23"/>
                  </a:lnTo>
                  <a:lnTo>
                    <a:pt x="53" y="20"/>
                  </a:lnTo>
                  <a:lnTo>
                    <a:pt x="47" y="19"/>
                  </a:lnTo>
                  <a:lnTo>
                    <a:pt x="43" y="19"/>
                  </a:lnTo>
                  <a:lnTo>
                    <a:pt x="42" y="22"/>
                  </a:lnTo>
                  <a:lnTo>
                    <a:pt x="39" y="25"/>
                  </a:lnTo>
                  <a:lnTo>
                    <a:pt x="37" y="25"/>
                  </a:lnTo>
                  <a:lnTo>
                    <a:pt x="32" y="26"/>
                  </a:lnTo>
                  <a:lnTo>
                    <a:pt x="16" y="22"/>
                  </a:lnTo>
                  <a:lnTo>
                    <a:pt x="0" y="16"/>
                  </a:lnTo>
                  <a:lnTo>
                    <a:pt x="12" y="15"/>
                  </a:lnTo>
                  <a:lnTo>
                    <a:pt x="30" y="10"/>
                  </a:lnTo>
                  <a:lnTo>
                    <a:pt x="52" y="6"/>
                  </a:lnTo>
                  <a:lnTo>
                    <a:pt x="6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6" name="Freeform 446"/>
            <p:cNvSpPr>
              <a:spLocks/>
            </p:cNvSpPr>
            <p:nvPr/>
          </p:nvSpPr>
          <p:spPr bwMode="auto">
            <a:xfrm>
              <a:off x="3693" y="2365"/>
              <a:ext cx="1819" cy="1375"/>
            </a:xfrm>
            <a:custGeom>
              <a:avLst/>
              <a:gdLst>
                <a:gd name="T0" fmla="*/ 1369 w 1819"/>
                <a:gd name="T1" fmla="*/ 59 h 1375"/>
                <a:gd name="T2" fmla="*/ 1617 w 1819"/>
                <a:gd name="T3" fmla="*/ 89 h 1375"/>
                <a:gd name="T4" fmla="*/ 1819 w 1819"/>
                <a:gd name="T5" fmla="*/ 136 h 1375"/>
                <a:gd name="T6" fmla="*/ 1784 w 1819"/>
                <a:gd name="T7" fmla="*/ 156 h 1375"/>
                <a:gd name="T8" fmla="*/ 1689 w 1819"/>
                <a:gd name="T9" fmla="*/ 205 h 1375"/>
                <a:gd name="T10" fmla="*/ 1664 w 1819"/>
                <a:gd name="T11" fmla="*/ 247 h 1375"/>
                <a:gd name="T12" fmla="*/ 1624 w 1819"/>
                <a:gd name="T13" fmla="*/ 166 h 1375"/>
                <a:gd name="T14" fmla="*/ 1494 w 1819"/>
                <a:gd name="T15" fmla="*/ 213 h 1375"/>
                <a:gd name="T16" fmla="*/ 1606 w 1819"/>
                <a:gd name="T17" fmla="*/ 316 h 1375"/>
                <a:gd name="T18" fmla="*/ 1573 w 1819"/>
                <a:gd name="T19" fmla="*/ 306 h 1375"/>
                <a:gd name="T20" fmla="*/ 1530 w 1819"/>
                <a:gd name="T21" fmla="*/ 427 h 1375"/>
                <a:gd name="T22" fmla="*/ 1530 w 1819"/>
                <a:gd name="T23" fmla="*/ 473 h 1375"/>
                <a:gd name="T24" fmla="*/ 1436 w 1819"/>
                <a:gd name="T25" fmla="*/ 434 h 1375"/>
                <a:gd name="T26" fmla="*/ 1474 w 1819"/>
                <a:gd name="T27" fmla="*/ 472 h 1375"/>
                <a:gd name="T28" fmla="*/ 1492 w 1819"/>
                <a:gd name="T29" fmla="*/ 556 h 1375"/>
                <a:gd name="T30" fmla="*/ 1433 w 1819"/>
                <a:gd name="T31" fmla="*/ 654 h 1375"/>
                <a:gd name="T32" fmla="*/ 1383 w 1819"/>
                <a:gd name="T33" fmla="*/ 730 h 1375"/>
                <a:gd name="T34" fmla="*/ 1323 w 1819"/>
                <a:gd name="T35" fmla="*/ 774 h 1375"/>
                <a:gd name="T36" fmla="*/ 1333 w 1819"/>
                <a:gd name="T37" fmla="*/ 856 h 1375"/>
                <a:gd name="T38" fmla="*/ 1297 w 1819"/>
                <a:gd name="T39" fmla="*/ 844 h 1375"/>
                <a:gd name="T40" fmla="*/ 1273 w 1819"/>
                <a:gd name="T41" fmla="*/ 737 h 1375"/>
                <a:gd name="T42" fmla="*/ 1198 w 1819"/>
                <a:gd name="T43" fmla="*/ 650 h 1375"/>
                <a:gd name="T44" fmla="*/ 1090 w 1819"/>
                <a:gd name="T45" fmla="*/ 734 h 1375"/>
                <a:gd name="T46" fmla="*/ 993 w 1819"/>
                <a:gd name="T47" fmla="*/ 674 h 1375"/>
                <a:gd name="T48" fmla="*/ 968 w 1819"/>
                <a:gd name="T49" fmla="*/ 646 h 1375"/>
                <a:gd name="T50" fmla="*/ 765 w 1819"/>
                <a:gd name="T51" fmla="*/ 593 h 1375"/>
                <a:gd name="T52" fmla="*/ 791 w 1819"/>
                <a:gd name="T53" fmla="*/ 629 h 1375"/>
                <a:gd name="T54" fmla="*/ 748 w 1819"/>
                <a:gd name="T55" fmla="*/ 751 h 1375"/>
                <a:gd name="T56" fmla="*/ 624 w 1819"/>
                <a:gd name="T57" fmla="*/ 669 h 1375"/>
                <a:gd name="T58" fmla="*/ 551 w 1819"/>
                <a:gd name="T59" fmla="*/ 567 h 1375"/>
                <a:gd name="T60" fmla="*/ 641 w 1819"/>
                <a:gd name="T61" fmla="*/ 744 h 1375"/>
                <a:gd name="T62" fmla="*/ 719 w 1819"/>
                <a:gd name="T63" fmla="*/ 891 h 1375"/>
                <a:gd name="T64" fmla="*/ 641 w 1819"/>
                <a:gd name="T65" fmla="*/ 1095 h 1375"/>
                <a:gd name="T66" fmla="*/ 576 w 1819"/>
                <a:gd name="T67" fmla="*/ 1227 h 1375"/>
                <a:gd name="T68" fmla="*/ 491 w 1819"/>
                <a:gd name="T69" fmla="*/ 1355 h 1375"/>
                <a:gd name="T70" fmla="*/ 332 w 1819"/>
                <a:gd name="T71" fmla="*/ 1183 h 1375"/>
                <a:gd name="T72" fmla="*/ 289 w 1819"/>
                <a:gd name="T73" fmla="*/ 937 h 1375"/>
                <a:gd name="T74" fmla="*/ 162 w 1819"/>
                <a:gd name="T75" fmla="*/ 876 h 1375"/>
                <a:gd name="T76" fmla="*/ 10 w 1819"/>
                <a:gd name="T77" fmla="*/ 763 h 1375"/>
                <a:gd name="T78" fmla="*/ 42 w 1819"/>
                <a:gd name="T79" fmla="*/ 597 h 1375"/>
                <a:gd name="T80" fmla="*/ 135 w 1819"/>
                <a:gd name="T81" fmla="*/ 483 h 1375"/>
                <a:gd name="T82" fmla="*/ 181 w 1819"/>
                <a:gd name="T83" fmla="*/ 382 h 1375"/>
                <a:gd name="T84" fmla="*/ 184 w 1819"/>
                <a:gd name="T85" fmla="*/ 310 h 1375"/>
                <a:gd name="T86" fmla="*/ 311 w 1819"/>
                <a:gd name="T87" fmla="*/ 226 h 1375"/>
                <a:gd name="T88" fmla="*/ 399 w 1819"/>
                <a:gd name="T89" fmla="*/ 245 h 1375"/>
                <a:gd name="T90" fmla="*/ 471 w 1819"/>
                <a:gd name="T91" fmla="*/ 182 h 1375"/>
                <a:gd name="T92" fmla="*/ 428 w 1819"/>
                <a:gd name="T93" fmla="*/ 119 h 1375"/>
                <a:gd name="T94" fmla="*/ 361 w 1819"/>
                <a:gd name="T95" fmla="*/ 223 h 1375"/>
                <a:gd name="T96" fmla="*/ 285 w 1819"/>
                <a:gd name="T97" fmla="*/ 205 h 1375"/>
                <a:gd name="T98" fmla="*/ 374 w 1819"/>
                <a:gd name="T99" fmla="*/ 79 h 1375"/>
                <a:gd name="T100" fmla="*/ 562 w 1819"/>
                <a:gd name="T101" fmla="*/ 116 h 1375"/>
                <a:gd name="T102" fmla="*/ 549 w 1819"/>
                <a:gd name="T103" fmla="*/ 132 h 1375"/>
                <a:gd name="T104" fmla="*/ 599 w 1819"/>
                <a:gd name="T105" fmla="*/ 110 h 1375"/>
                <a:gd name="T106" fmla="*/ 696 w 1819"/>
                <a:gd name="T107" fmla="*/ 70 h 1375"/>
                <a:gd name="T108" fmla="*/ 799 w 1819"/>
                <a:gd name="T109" fmla="*/ 63 h 1375"/>
                <a:gd name="T110" fmla="*/ 846 w 1819"/>
                <a:gd name="T111" fmla="*/ 90 h 1375"/>
                <a:gd name="T112" fmla="*/ 836 w 1819"/>
                <a:gd name="T113" fmla="*/ 65 h 1375"/>
                <a:gd name="T114" fmla="*/ 849 w 1819"/>
                <a:gd name="T115" fmla="*/ 36 h 1375"/>
                <a:gd name="T116" fmla="*/ 978 w 1819"/>
                <a:gd name="T117" fmla="*/ 0 h 1375"/>
                <a:gd name="T118" fmla="*/ 1052 w 1819"/>
                <a:gd name="T119" fmla="*/ 43 h 1375"/>
                <a:gd name="T120" fmla="*/ 1242 w 1819"/>
                <a:gd name="T121" fmla="*/ 56 h 13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19"/>
                <a:gd name="T184" fmla="*/ 0 h 1375"/>
                <a:gd name="T185" fmla="*/ 1819 w 1819"/>
                <a:gd name="T186" fmla="*/ 1375 h 137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19" h="1375">
                  <a:moveTo>
                    <a:pt x="1272" y="66"/>
                  </a:moveTo>
                  <a:lnTo>
                    <a:pt x="1272" y="62"/>
                  </a:lnTo>
                  <a:lnTo>
                    <a:pt x="1272" y="59"/>
                  </a:lnTo>
                  <a:lnTo>
                    <a:pt x="1286" y="60"/>
                  </a:lnTo>
                  <a:lnTo>
                    <a:pt x="1302" y="62"/>
                  </a:lnTo>
                  <a:lnTo>
                    <a:pt x="1317" y="63"/>
                  </a:lnTo>
                  <a:lnTo>
                    <a:pt x="1333" y="65"/>
                  </a:lnTo>
                  <a:lnTo>
                    <a:pt x="1333" y="63"/>
                  </a:lnTo>
                  <a:lnTo>
                    <a:pt x="1335" y="62"/>
                  </a:lnTo>
                  <a:lnTo>
                    <a:pt x="1330" y="59"/>
                  </a:lnTo>
                  <a:lnTo>
                    <a:pt x="1327" y="56"/>
                  </a:lnTo>
                  <a:lnTo>
                    <a:pt x="1325" y="53"/>
                  </a:lnTo>
                  <a:lnTo>
                    <a:pt x="1323" y="48"/>
                  </a:lnTo>
                  <a:lnTo>
                    <a:pt x="1337" y="48"/>
                  </a:lnTo>
                  <a:lnTo>
                    <a:pt x="1350" y="49"/>
                  </a:lnTo>
                  <a:lnTo>
                    <a:pt x="1356" y="50"/>
                  </a:lnTo>
                  <a:lnTo>
                    <a:pt x="1362" y="52"/>
                  </a:lnTo>
                  <a:lnTo>
                    <a:pt x="1366" y="55"/>
                  </a:lnTo>
                  <a:lnTo>
                    <a:pt x="1369" y="59"/>
                  </a:lnTo>
                  <a:lnTo>
                    <a:pt x="1377" y="55"/>
                  </a:lnTo>
                  <a:lnTo>
                    <a:pt x="1385" y="53"/>
                  </a:lnTo>
                  <a:lnTo>
                    <a:pt x="1390" y="53"/>
                  </a:lnTo>
                  <a:lnTo>
                    <a:pt x="1396" y="53"/>
                  </a:lnTo>
                  <a:lnTo>
                    <a:pt x="1406" y="58"/>
                  </a:lnTo>
                  <a:lnTo>
                    <a:pt x="1417" y="65"/>
                  </a:lnTo>
                  <a:lnTo>
                    <a:pt x="1435" y="65"/>
                  </a:lnTo>
                  <a:lnTo>
                    <a:pt x="1452" y="65"/>
                  </a:lnTo>
                  <a:lnTo>
                    <a:pt x="1467" y="66"/>
                  </a:lnTo>
                  <a:lnTo>
                    <a:pt x="1484" y="66"/>
                  </a:lnTo>
                  <a:lnTo>
                    <a:pt x="1504" y="72"/>
                  </a:lnTo>
                  <a:lnTo>
                    <a:pt x="1524" y="79"/>
                  </a:lnTo>
                  <a:lnTo>
                    <a:pt x="1542" y="79"/>
                  </a:lnTo>
                  <a:lnTo>
                    <a:pt x="1557" y="80"/>
                  </a:lnTo>
                  <a:lnTo>
                    <a:pt x="1573" y="80"/>
                  </a:lnTo>
                  <a:lnTo>
                    <a:pt x="1590" y="80"/>
                  </a:lnTo>
                  <a:lnTo>
                    <a:pt x="1602" y="86"/>
                  </a:lnTo>
                  <a:lnTo>
                    <a:pt x="1617" y="89"/>
                  </a:lnTo>
                  <a:lnTo>
                    <a:pt x="1617" y="87"/>
                  </a:lnTo>
                  <a:lnTo>
                    <a:pt x="1616" y="85"/>
                  </a:lnTo>
                  <a:lnTo>
                    <a:pt x="1613" y="82"/>
                  </a:lnTo>
                  <a:lnTo>
                    <a:pt x="1606" y="80"/>
                  </a:lnTo>
                  <a:lnTo>
                    <a:pt x="1600" y="77"/>
                  </a:lnTo>
                  <a:lnTo>
                    <a:pt x="1600" y="76"/>
                  </a:lnTo>
                  <a:lnTo>
                    <a:pt x="1600" y="75"/>
                  </a:lnTo>
                  <a:lnTo>
                    <a:pt x="1600" y="73"/>
                  </a:lnTo>
                  <a:lnTo>
                    <a:pt x="1602" y="72"/>
                  </a:lnTo>
                  <a:lnTo>
                    <a:pt x="1623" y="72"/>
                  </a:lnTo>
                  <a:lnTo>
                    <a:pt x="1646" y="76"/>
                  </a:lnTo>
                  <a:lnTo>
                    <a:pt x="1667" y="80"/>
                  </a:lnTo>
                  <a:lnTo>
                    <a:pt x="1687" y="86"/>
                  </a:lnTo>
                  <a:lnTo>
                    <a:pt x="1727" y="99"/>
                  </a:lnTo>
                  <a:lnTo>
                    <a:pt x="1764" y="112"/>
                  </a:lnTo>
                  <a:lnTo>
                    <a:pt x="1787" y="113"/>
                  </a:lnTo>
                  <a:lnTo>
                    <a:pt x="1807" y="117"/>
                  </a:lnTo>
                  <a:lnTo>
                    <a:pt x="1813" y="126"/>
                  </a:lnTo>
                  <a:lnTo>
                    <a:pt x="1819" y="136"/>
                  </a:lnTo>
                  <a:lnTo>
                    <a:pt x="1800" y="133"/>
                  </a:lnTo>
                  <a:lnTo>
                    <a:pt x="1776" y="127"/>
                  </a:lnTo>
                  <a:lnTo>
                    <a:pt x="1763" y="125"/>
                  </a:lnTo>
                  <a:lnTo>
                    <a:pt x="1753" y="123"/>
                  </a:lnTo>
                  <a:lnTo>
                    <a:pt x="1744" y="122"/>
                  </a:lnTo>
                  <a:lnTo>
                    <a:pt x="1740" y="123"/>
                  </a:lnTo>
                  <a:lnTo>
                    <a:pt x="1743" y="126"/>
                  </a:lnTo>
                  <a:lnTo>
                    <a:pt x="1746" y="130"/>
                  </a:lnTo>
                  <a:lnTo>
                    <a:pt x="1737" y="130"/>
                  </a:lnTo>
                  <a:lnTo>
                    <a:pt x="1729" y="132"/>
                  </a:lnTo>
                  <a:lnTo>
                    <a:pt x="1729" y="133"/>
                  </a:lnTo>
                  <a:lnTo>
                    <a:pt x="1737" y="133"/>
                  </a:lnTo>
                  <a:lnTo>
                    <a:pt x="1744" y="136"/>
                  </a:lnTo>
                  <a:lnTo>
                    <a:pt x="1750" y="137"/>
                  </a:lnTo>
                  <a:lnTo>
                    <a:pt x="1757" y="140"/>
                  </a:lnTo>
                  <a:lnTo>
                    <a:pt x="1770" y="146"/>
                  </a:lnTo>
                  <a:lnTo>
                    <a:pt x="1784" y="152"/>
                  </a:lnTo>
                  <a:lnTo>
                    <a:pt x="1784" y="156"/>
                  </a:lnTo>
                  <a:lnTo>
                    <a:pt x="1784" y="160"/>
                  </a:lnTo>
                  <a:lnTo>
                    <a:pt x="1783" y="162"/>
                  </a:lnTo>
                  <a:lnTo>
                    <a:pt x="1781" y="163"/>
                  </a:lnTo>
                  <a:lnTo>
                    <a:pt x="1767" y="162"/>
                  </a:lnTo>
                  <a:lnTo>
                    <a:pt x="1753" y="165"/>
                  </a:lnTo>
                  <a:lnTo>
                    <a:pt x="1749" y="166"/>
                  </a:lnTo>
                  <a:lnTo>
                    <a:pt x="1744" y="170"/>
                  </a:lnTo>
                  <a:lnTo>
                    <a:pt x="1740" y="176"/>
                  </a:lnTo>
                  <a:lnTo>
                    <a:pt x="1739" y="185"/>
                  </a:lnTo>
                  <a:lnTo>
                    <a:pt x="1731" y="186"/>
                  </a:lnTo>
                  <a:lnTo>
                    <a:pt x="1724" y="186"/>
                  </a:lnTo>
                  <a:lnTo>
                    <a:pt x="1723" y="182"/>
                  </a:lnTo>
                  <a:lnTo>
                    <a:pt x="1720" y="179"/>
                  </a:lnTo>
                  <a:lnTo>
                    <a:pt x="1710" y="180"/>
                  </a:lnTo>
                  <a:lnTo>
                    <a:pt x="1700" y="183"/>
                  </a:lnTo>
                  <a:lnTo>
                    <a:pt x="1690" y="187"/>
                  </a:lnTo>
                  <a:lnTo>
                    <a:pt x="1683" y="193"/>
                  </a:lnTo>
                  <a:lnTo>
                    <a:pt x="1686" y="200"/>
                  </a:lnTo>
                  <a:lnTo>
                    <a:pt x="1689" y="205"/>
                  </a:lnTo>
                  <a:lnTo>
                    <a:pt x="1692" y="207"/>
                  </a:lnTo>
                  <a:lnTo>
                    <a:pt x="1694" y="210"/>
                  </a:lnTo>
                  <a:lnTo>
                    <a:pt x="1702" y="213"/>
                  </a:lnTo>
                  <a:lnTo>
                    <a:pt x="1713" y="219"/>
                  </a:lnTo>
                  <a:lnTo>
                    <a:pt x="1714" y="226"/>
                  </a:lnTo>
                  <a:lnTo>
                    <a:pt x="1716" y="235"/>
                  </a:lnTo>
                  <a:lnTo>
                    <a:pt x="1720" y="235"/>
                  </a:lnTo>
                  <a:lnTo>
                    <a:pt x="1723" y="237"/>
                  </a:lnTo>
                  <a:lnTo>
                    <a:pt x="1726" y="245"/>
                  </a:lnTo>
                  <a:lnTo>
                    <a:pt x="1727" y="252"/>
                  </a:lnTo>
                  <a:lnTo>
                    <a:pt x="1727" y="259"/>
                  </a:lnTo>
                  <a:lnTo>
                    <a:pt x="1727" y="266"/>
                  </a:lnTo>
                  <a:lnTo>
                    <a:pt x="1727" y="277"/>
                  </a:lnTo>
                  <a:lnTo>
                    <a:pt x="1727" y="290"/>
                  </a:lnTo>
                  <a:lnTo>
                    <a:pt x="1723" y="290"/>
                  </a:lnTo>
                  <a:lnTo>
                    <a:pt x="1717" y="290"/>
                  </a:lnTo>
                  <a:lnTo>
                    <a:pt x="1700" y="277"/>
                  </a:lnTo>
                  <a:lnTo>
                    <a:pt x="1682" y="263"/>
                  </a:lnTo>
                  <a:lnTo>
                    <a:pt x="1664" y="247"/>
                  </a:lnTo>
                  <a:lnTo>
                    <a:pt x="1650" y="232"/>
                  </a:lnTo>
                  <a:lnTo>
                    <a:pt x="1652" y="222"/>
                  </a:lnTo>
                  <a:lnTo>
                    <a:pt x="1653" y="212"/>
                  </a:lnTo>
                  <a:lnTo>
                    <a:pt x="1657" y="202"/>
                  </a:lnTo>
                  <a:lnTo>
                    <a:pt x="1660" y="193"/>
                  </a:lnTo>
                  <a:lnTo>
                    <a:pt x="1663" y="185"/>
                  </a:lnTo>
                  <a:lnTo>
                    <a:pt x="1664" y="176"/>
                  </a:lnTo>
                  <a:lnTo>
                    <a:pt x="1664" y="167"/>
                  </a:lnTo>
                  <a:lnTo>
                    <a:pt x="1662" y="160"/>
                  </a:lnTo>
                  <a:lnTo>
                    <a:pt x="1656" y="160"/>
                  </a:lnTo>
                  <a:lnTo>
                    <a:pt x="1650" y="160"/>
                  </a:lnTo>
                  <a:lnTo>
                    <a:pt x="1649" y="166"/>
                  </a:lnTo>
                  <a:lnTo>
                    <a:pt x="1649" y="173"/>
                  </a:lnTo>
                  <a:lnTo>
                    <a:pt x="1646" y="173"/>
                  </a:lnTo>
                  <a:lnTo>
                    <a:pt x="1644" y="175"/>
                  </a:lnTo>
                  <a:lnTo>
                    <a:pt x="1639" y="175"/>
                  </a:lnTo>
                  <a:lnTo>
                    <a:pt x="1633" y="176"/>
                  </a:lnTo>
                  <a:lnTo>
                    <a:pt x="1629" y="170"/>
                  </a:lnTo>
                  <a:lnTo>
                    <a:pt x="1624" y="166"/>
                  </a:lnTo>
                  <a:lnTo>
                    <a:pt x="1619" y="166"/>
                  </a:lnTo>
                  <a:lnTo>
                    <a:pt x="1614" y="166"/>
                  </a:lnTo>
                  <a:lnTo>
                    <a:pt x="1609" y="166"/>
                  </a:lnTo>
                  <a:lnTo>
                    <a:pt x="1606" y="169"/>
                  </a:lnTo>
                  <a:lnTo>
                    <a:pt x="1603" y="170"/>
                  </a:lnTo>
                  <a:lnTo>
                    <a:pt x="1600" y="173"/>
                  </a:lnTo>
                  <a:lnTo>
                    <a:pt x="1600" y="180"/>
                  </a:lnTo>
                  <a:lnTo>
                    <a:pt x="1600" y="187"/>
                  </a:lnTo>
                  <a:lnTo>
                    <a:pt x="1603" y="190"/>
                  </a:lnTo>
                  <a:lnTo>
                    <a:pt x="1607" y="192"/>
                  </a:lnTo>
                  <a:lnTo>
                    <a:pt x="1606" y="193"/>
                  </a:lnTo>
                  <a:lnTo>
                    <a:pt x="1606" y="195"/>
                  </a:lnTo>
                  <a:lnTo>
                    <a:pt x="1582" y="196"/>
                  </a:lnTo>
                  <a:lnTo>
                    <a:pt x="1553" y="196"/>
                  </a:lnTo>
                  <a:lnTo>
                    <a:pt x="1539" y="195"/>
                  </a:lnTo>
                  <a:lnTo>
                    <a:pt x="1524" y="196"/>
                  </a:lnTo>
                  <a:lnTo>
                    <a:pt x="1512" y="197"/>
                  </a:lnTo>
                  <a:lnTo>
                    <a:pt x="1499" y="200"/>
                  </a:lnTo>
                  <a:lnTo>
                    <a:pt x="1494" y="213"/>
                  </a:lnTo>
                  <a:lnTo>
                    <a:pt x="1490" y="227"/>
                  </a:lnTo>
                  <a:lnTo>
                    <a:pt x="1484" y="239"/>
                  </a:lnTo>
                  <a:lnTo>
                    <a:pt x="1480" y="250"/>
                  </a:lnTo>
                  <a:lnTo>
                    <a:pt x="1496" y="257"/>
                  </a:lnTo>
                  <a:lnTo>
                    <a:pt x="1510" y="262"/>
                  </a:lnTo>
                  <a:lnTo>
                    <a:pt x="1520" y="259"/>
                  </a:lnTo>
                  <a:lnTo>
                    <a:pt x="1534" y="256"/>
                  </a:lnTo>
                  <a:lnTo>
                    <a:pt x="1539" y="263"/>
                  </a:lnTo>
                  <a:lnTo>
                    <a:pt x="1544" y="267"/>
                  </a:lnTo>
                  <a:lnTo>
                    <a:pt x="1552" y="273"/>
                  </a:lnTo>
                  <a:lnTo>
                    <a:pt x="1559" y="277"/>
                  </a:lnTo>
                  <a:lnTo>
                    <a:pt x="1557" y="266"/>
                  </a:lnTo>
                  <a:lnTo>
                    <a:pt x="1556" y="256"/>
                  </a:lnTo>
                  <a:lnTo>
                    <a:pt x="1569" y="267"/>
                  </a:lnTo>
                  <a:lnTo>
                    <a:pt x="1590" y="287"/>
                  </a:lnTo>
                  <a:lnTo>
                    <a:pt x="1612" y="307"/>
                  </a:lnTo>
                  <a:lnTo>
                    <a:pt x="1623" y="322"/>
                  </a:lnTo>
                  <a:lnTo>
                    <a:pt x="1614" y="319"/>
                  </a:lnTo>
                  <a:lnTo>
                    <a:pt x="1606" y="316"/>
                  </a:lnTo>
                  <a:lnTo>
                    <a:pt x="1606" y="317"/>
                  </a:lnTo>
                  <a:lnTo>
                    <a:pt x="1606" y="319"/>
                  </a:lnTo>
                  <a:lnTo>
                    <a:pt x="1620" y="334"/>
                  </a:lnTo>
                  <a:lnTo>
                    <a:pt x="1632" y="352"/>
                  </a:lnTo>
                  <a:lnTo>
                    <a:pt x="1632" y="353"/>
                  </a:lnTo>
                  <a:lnTo>
                    <a:pt x="1630" y="353"/>
                  </a:lnTo>
                  <a:lnTo>
                    <a:pt x="1623" y="353"/>
                  </a:lnTo>
                  <a:lnTo>
                    <a:pt x="1616" y="352"/>
                  </a:lnTo>
                  <a:lnTo>
                    <a:pt x="1613" y="343"/>
                  </a:lnTo>
                  <a:lnTo>
                    <a:pt x="1607" y="333"/>
                  </a:lnTo>
                  <a:lnTo>
                    <a:pt x="1602" y="323"/>
                  </a:lnTo>
                  <a:lnTo>
                    <a:pt x="1593" y="312"/>
                  </a:lnTo>
                  <a:lnTo>
                    <a:pt x="1586" y="300"/>
                  </a:lnTo>
                  <a:lnTo>
                    <a:pt x="1577" y="290"/>
                  </a:lnTo>
                  <a:lnTo>
                    <a:pt x="1570" y="283"/>
                  </a:lnTo>
                  <a:lnTo>
                    <a:pt x="1563" y="279"/>
                  </a:lnTo>
                  <a:lnTo>
                    <a:pt x="1563" y="280"/>
                  </a:lnTo>
                  <a:lnTo>
                    <a:pt x="1563" y="283"/>
                  </a:lnTo>
                  <a:lnTo>
                    <a:pt x="1573" y="306"/>
                  </a:lnTo>
                  <a:lnTo>
                    <a:pt x="1579" y="326"/>
                  </a:lnTo>
                  <a:lnTo>
                    <a:pt x="1580" y="334"/>
                  </a:lnTo>
                  <a:lnTo>
                    <a:pt x="1579" y="346"/>
                  </a:lnTo>
                  <a:lnTo>
                    <a:pt x="1576" y="359"/>
                  </a:lnTo>
                  <a:lnTo>
                    <a:pt x="1572" y="374"/>
                  </a:lnTo>
                  <a:lnTo>
                    <a:pt x="1570" y="380"/>
                  </a:lnTo>
                  <a:lnTo>
                    <a:pt x="1570" y="386"/>
                  </a:lnTo>
                  <a:lnTo>
                    <a:pt x="1570" y="389"/>
                  </a:lnTo>
                  <a:lnTo>
                    <a:pt x="1566" y="393"/>
                  </a:lnTo>
                  <a:lnTo>
                    <a:pt x="1559" y="396"/>
                  </a:lnTo>
                  <a:lnTo>
                    <a:pt x="1552" y="396"/>
                  </a:lnTo>
                  <a:lnTo>
                    <a:pt x="1544" y="396"/>
                  </a:lnTo>
                  <a:lnTo>
                    <a:pt x="1536" y="394"/>
                  </a:lnTo>
                  <a:lnTo>
                    <a:pt x="1532" y="399"/>
                  </a:lnTo>
                  <a:lnTo>
                    <a:pt x="1527" y="403"/>
                  </a:lnTo>
                  <a:lnTo>
                    <a:pt x="1532" y="412"/>
                  </a:lnTo>
                  <a:lnTo>
                    <a:pt x="1536" y="420"/>
                  </a:lnTo>
                  <a:lnTo>
                    <a:pt x="1533" y="424"/>
                  </a:lnTo>
                  <a:lnTo>
                    <a:pt x="1530" y="427"/>
                  </a:lnTo>
                  <a:lnTo>
                    <a:pt x="1527" y="429"/>
                  </a:lnTo>
                  <a:lnTo>
                    <a:pt x="1523" y="432"/>
                  </a:lnTo>
                  <a:lnTo>
                    <a:pt x="1523" y="437"/>
                  </a:lnTo>
                  <a:lnTo>
                    <a:pt x="1523" y="443"/>
                  </a:lnTo>
                  <a:lnTo>
                    <a:pt x="1529" y="444"/>
                  </a:lnTo>
                  <a:lnTo>
                    <a:pt x="1536" y="449"/>
                  </a:lnTo>
                  <a:lnTo>
                    <a:pt x="1542" y="453"/>
                  </a:lnTo>
                  <a:lnTo>
                    <a:pt x="1547" y="459"/>
                  </a:lnTo>
                  <a:lnTo>
                    <a:pt x="1552" y="464"/>
                  </a:lnTo>
                  <a:lnTo>
                    <a:pt x="1556" y="472"/>
                  </a:lnTo>
                  <a:lnTo>
                    <a:pt x="1559" y="477"/>
                  </a:lnTo>
                  <a:lnTo>
                    <a:pt x="1560" y="484"/>
                  </a:lnTo>
                  <a:lnTo>
                    <a:pt x="1552" y="494"/>
                  </a:lnTo>
                  <a:lnTo>
                    <a:pt x="1543" y="503"/>
                  </a:lnTo>
                  <a:lnTo>
                    <a:pt x="1537" y="503"/>
                  </a:lnTo>
                  <a:lnTo>
                    <a:pt x="1533" y="500"/>
                  </a:lnTo>
                  <a:lnTo>
                    <a:pt x="1533" y="487"/>
                  </a:lnTo>
                  <a:lnTo>
                    <a:pt x="1532" y="477"/>
                  </a:lnTo>
                  <a:lnTo>
                    <a:pt x="1530" y="473"/>
                  </a:lnTo>
                  <a:lnTo>
                    <a:pt x="1527" y="469"/>
                  </a:lnTo>
                  <a:lnTo>
                    <a:pt x="1526" y="464"/>
                  </a:lnTo>
                  <a:lnTo>
                    <a:pt x="1522" y="462"/>
                  </a:lnTo>
                  <a:lnTo>
                    <a:pt x="1510" y="459"/>
                  </a:lnTo>
                  <a:lnTo>
                    <a:pt x="1500" y="456"/>
                  </a:lnTo>
                  <a:lnTo>
                    <a:pt x="1500" y="447"/>
                  </a:lnTo>
                  <a:lnTo>
                    <a:pt x="1500" y="443"/>
                  </a:lnTo>
                  <a:lnTo>
                    <a:pt x="1499" y="439"/>
                  </a:lnTo>
                  <a:lnTo>
                    <a:pt x="1496" y="434"/>
                  </a:lnTo>
                  <a:lnTo>
                    <a:pt x="1484" y="434"/>
                  </a:lnTo>
                  <a:lnTo>
                    <a:pt x="1476" y="437"/>
                  </a:lnTo>
                  <a:lnTo>
                    <a:pt x="1469" y="440"/>
                  </a:lnTo>
                  <a:lnTo>
                    <a:pt x="1460" y="444"/>
                  </a:lnTo>
                  <a:lnTo>
                    <a:pt x="1460" y="433"/>
                  </a:lnTo>
                  <a:lnTo>
                    <a:pt x="1457" y="424"/>
                  </a:lnTo>
                  <a:lnTo>
                    <a:pt x="1452" y="423"/>
                  </a:lnTo>
                  <a:lnTo>
                    <a:pt x="1445" y="422"/>
                  </a:lnTo>
                  <a:lnTo>
                    <a:pt x="1442" y="429"/>
                  </a:lnTo>
                  <a:lnTo>
                    <a:pt x="1436" y="434"/>
                  </a:lnTo>
                  <a:lnTo>
                    <a:pt x="1430" y="439"/>
                  </a:lnTo>
                  <a:lnTo>
                    <a:pt x="1423" y="442"/>
                  </a:lnTo>
                  <a:lnTo>
                    <a:pt x="1425" y="447"/>
                  </a:lnTo>
                  <a:lnTo>
                    <a:pt x="1426" y="454"/>
                  </a:lnTo>
                  <a:lnTo>
                    <a:pt x="1432" y="456"/>
                  </a:lnTo>
                  <a:lnTo>
                    <a:pt x="1436" y="456"/>
                  </a:lnTo>
                  <a:lnTo>
                    <a:pt x="1439" y="459"/>
                  </a:lnTo>
                  <a:lnTo>
                    <a:pt x="1442" y="460"/>
                  </a:lnTo>
                  <a:lnTo>
                    <a:pt x="1445" y="462"/>
                  </a:lnTo>
                  <a:lnTo>
                    <a:pt x="1447" y="464"/>
                  </a:lnTo>
                  <a:lnTo>
                    <a:pt x="1450" y="466"/>
                  </a:lnTo>
                  <a:lnTo>
                    <a:pt x="1456" y="466"/>
                  </a:lnTo>
                  <a:lnTo>
                    <a:pt x="1459" y="463"/>
                  </a:lnTo>
                  <a:lnTo>
                    <a:pt x="1460" y="462"/>
                  </a:lnTo>
                  <a:lnTo>
                    <a:pt x="1464" y="460"/>
                  </a:lnTo>
                  <a:lnTo>
                    <a:pt x="1467" y="460"/>
                  </a:lnTo>
                  <a:lnTo>
                    <a:pt x="1476" y="463"/>
                  </a:lnTo>
                  <a:lnTo>
                    <a:pt x="1482" y="466"/>
                  </a:lnTo>
                  <a:lnTo>
                    <a:pt x="1474" y="472"/>
                  </a:lnTo>
                  <a:lnTo>
                    <a:pt x="1469" y="477"/>
                  </a:lnTo>
                  <a:lnTo>
                    <a:pt x="1466" y="480"/>
                  </a:lnTo>
                  <a:lnTo>
                    <a:pt x="1463" y="483"/>
                  </a:lnTo>
                  <a:lnTo>
                    <a:pt x="1462" y="487"/>
                  </a:lnTo>
                  <a:lnTo>
                    <a:pt x="1460" y="493"/>
                  </a:lnTo>
                  <a:lnTo>
                    <a:pt x="1464" y="500"/>
                  </a:lnTo>
                  <a:lnTo>
                    <a:pt x="1469" y="506"/>
                  </a:lnTo>
                  <a:lnTo>
                    <a:pt x="1473" y="510"/>
                  </a:lnTo>
                  <a:lnTo>
                    <a:pt x="1479" y="516"/>
                  </a:lnTo>
                  <a:lnTo>
                    <a:pt x="1489" y="524"/>
                  </a:lnTo>
                  <a:lnTo>
                    <a:pt x="1499" y="534"/>
                  </a:lnTo>
                  <a:lnTo>
                    <a:pt x="1496" y="536"/>
                  </a:lnTo>
                  <a:lnTo>
                    <a:pt x="1494" y="536"/>
                  </a:lnTo>
                  <a:lnTo>
                    <a:pt x="1494" y="537"/>
                  </a:lnTo>
                  <a:lnTo>
                    <a:pt x="1494" y="540"/>
                  </a:lnTo>
                  <a:lnTo>
                    <a:pt x="1499" y="542"/>
                  </a:lnTo>
                  <a:lnTo>
                    <a:pt x="1503" y="544"/>
                  </a:lnTo>
                  <a:lnTo>
                    <a:pt x="1497" y="550"/>
                  </a:lnTo>
                  <a:lnTo>
                    <a:pt x="1492" y="556"/>
                  </a:lnTo>
                  <a:lnTo>
                    <a:pt x="1493" y="556"/>
                  </a:lnTo>
                  <a:lnTo>
                    <a:pt x="1494" y="556"/>
                  </a:lnTo>
                  <a:lnTo>
                    <a:pt x="1503" y="557"/>
                  </a:lnTo>
                  <a:lnTo>
                    <a:pt x="1509" y="561"/>
                  </a:lnTo>
                  <a:lnTo>
                    <a:pt x="1510" y="566"/>
                  </a:lnTo>
                  <a:lnTo>
                    <a:pt x="1509" y="569"/>
                  </a:lnTo>
                  <a:lnTo>
                    <a:pt x="1509" y="571"/>
                  </a:lnTo>
                  <a:lnTo>
                    <a:pt x="1507" y="574"/>
                  </a:lnTo>
                  <a:lnTo>
                    <a:pt x="1503" y="580"/>
                  </a:lnTo>
                  <a:lnTo>
                    <a:pt x="1500" y="586"/>
                  </a:lnTo>
                  <a:lnTo>
                    <a:pt x="1492" y="607"/>
                  </a:lnTo>
                  <a:lnTo>
                    <a:pt x="1484" y="626"/>
                  </a:lnTo>
                  <a:lnTo>
                    <a:pt x="1480" y="634"/>
                  </a:lnTo>
                  <a:lnTo>
                    <a:pt x="1473" y="641"/>
                  </a:lnTo>
                  <a:lnTo>
                    <a:pt x="1466" y="647"/>
                  </a:lnTo>
                  <a:lnTo>
                    <a:pt x="1455" y="653"/>
                  </a:lnTo>
                  <a:lnTo>
                    <a:pt x="1442" y="653"/>
                  </a:lnTo>
                  <a:lnTo>
                    <a:pt x="1433" y="651"/>
                  </a:lnTo>
                  <a:lnTo>
                    <a:pt x="1433" y="654"/>
                  </a:lnTo>
                  <a:lnTo>
                    <a:pt x="1433" y="659"/>
                  </a:lnTo>
                  <a:lnTo>
                    <a:pt x="1423" y="661"/>
                  </a:lnTo>
                  <a:lnTo>
                    <a:pt x="1415" y="666"/>
                  </a:lnTo>
                  <a:lnTo>
                    <a:pt x="1409" y="671"/>
                  </a:lnTo>
                  <a:lnTo>
                    <a:pt x="1403" y="677"/>
                  </a:lnTo>
                  <a:lnTo>
                    <a:pt x="1400" y="673"/>
                  </a:lnTo>
                  <a:lnTo>
                    <a:pt x="1396" y="667"/>
                  </a:lnTo>
                  <a:lnTo>
                    <a:pt x="1395" y="666"/>
                  </a:lnTo>
                  <a:lnTo>
                    <a:pt x="1390" y="664"/>
                  </a:lnTo>
                  <a:lnTo>
                    <a:pt x="1386" y="663"/>
                  </a:lnTo>
                  <a:lnTo>
                    <a:pt x="1380" y="661"/>
                  </a:lnTo>
                  <a:lnTo>
                    <a:pt x="1370" y="670"/>
                  </a:lnTo>
                  <a:lnTo>
                    <a:pt x="1363" y="679"/>
                  </a:lnTo>
                  <a:lnTo>
                    <a:pt x="1360" y="684"/>
                  </a:lnTo>
                  <a:lnTo>
                    <a:pt x="1359" y="691"/>
                  </a:lnTo>
                  <a:lnTo>
                    <a:pt x="1357" y="699"/>
                  </a:lnTo>
                  <a:lnTo>
                    <a:pt x="1357" y="709"/>
                  </a:lnTo>
                  <a:lnTo>
                    <a:pt x="1370" y="719"/>
                  </a:lnTo>
                  <a:lnTo>
                    <a:pt x="1383" y="730"/>
                  </a:lnTo>
                  <a:lnTo>
                    <a:pt x="1390" y="736"/>
                  </a:lnTo>
                  <a:lnTo>
                    <a:pt x="1396" y="741"/>
                  </a:lnTo>
                  <a:lnTo>
                    <a:pt x="1400" y="749"/>
                  </a:lnTo>
                  <a:lnTo>
                    <a:pt x="1405" y="756"/>
                  </a:lnTo>
                  <a:lnTo>
                    <a:pt x="1407" y="774"/>
                  </a:lnTo>
                  <a:lnTo>
                    <a:pt x="1409" y="791"/>
                  </a:lnTo>
                  <a:lnTo>
                    <a:pt x="1392" y="810"/>
                  </a:lnTo>
                  <a:lnTo>
                    <a:pt x="1373" y="828"/>
                  </a:lnTo>
                  <a:lnTo>
                    <a:pt x="1366" y="828"/>
                  </a:lnTo>
                  <a:lnTo>
                    <a:pt x="1360" y="826"/>
                  </a:lnTo>
                  <a:lnTo>
                    <a:pt x="1362" y="818"/>
                  </a:lnTo>
                  <a:lnTo>
                    <a:pt x="1365" y="814"/>
                  </a:lnTo>
                  <a:lnTo>
                    <a:pt x="1363" y="813"/>
                  </a:lnTo>
                  <a:lnTo>
                    <a:pt x="1362" y="813"/>
                  </a:lnTo>
                  <a:lnTo>
                    <a:pt x="1352" y="807"/>
                  </a:lnTo>
                  <a:lnTo>
                    <a:pt x="1340" y="803"/>
                  </a:lnTo>
                  <a:lnTo>
                    <a:pt x="1337" y="793"/>
                  </a:lnTo>
                  <a:lnTo>
                    <a:pt x="1336" y="784"/>
                  </a:lnTo>
                  <a:lnTo>
                    <a:pt x="1323" y="774"/>
                  </a:lnTo>
                  <a:lnTo>
                    <a:pt x="1309" y="767"/>
                  </a:lnTo>
                  <a:lnTo>
                    <a:pt x="1307" y="767"/>
                  </a:lnTo>
                  <a:lnTo>
                    <a:pt x="1305" y="769"/>
                  </a:lnTo>
                  <a:lnTo>
                    <a:pt x="1303" y="771"/>
                  </a:lnTo>
                  <a:lnTo>
                    <a:pt x="1302" y="774"/>
                  </a:lnTo>
                  <a:lnTo>
                    <a:pt x="1303" y="780"/>
                  </a:lnTo>
                  <a:lnTo>
                    <a:pt x="1303" y="786"/>
                  </a:lnTo>
                  <a:lnTo>
                    <a:pt x="1302" y="791"/>
                  </a:lnTo>
                  <a:lnTo>
                    <a:pt x="1300" y="797"/>
                  </a:lnTo>
                  <a:lnTo>
                    <a:pt x="1299" y="808"/>
                  </a:lnTo>
                  <a:lnTo>
                    <a:pt x="1299" y="820"/>
                  </a:lnTo>
                  <a:lnTo>
                    <a:pt x="1305" y="824"/>
                  </a:lnTo>
                  <a:lnTo>
                    <a:pt x="1309" y="827"/>
                  </a:lnTo>
                  <a:lnTo>
                    <a:pt x="1310" y="836"/>
                  </a:lnTo>
                  <a:lnTo>
                    <a:pt x="1312" y="844"/>
                  </a:lnTo>
                  <a:lnTo>
                    <a:pt x="1316" y="846"/>
                  </a:lnTo>
                  <a:lnTo>
                    <a:pt x="1322" y="846"/>
                  </a:lnTo>
                  <a:lnTo>
                    <a:pt x="1327" y="851"/>
                  </a:lnTo>
                  <a:lnTo>
                    <a:pt x="1333" y="856"/>
                  </a:lnTo>
                  <a:lnTo>
                    <a:pt x="1337" y="861"/>
                  </a:lnTo>
                  <a:lnTo>
                    <a:pt x="1342" y="867"/>
                  </a:lnTo>
                  <a:lnTo>
                    <a:pt x="1345" y="874"/>
                  </a:lnTo>
                  <a:lnTo>
                    <a:pt x="1346" y="881"/>
                  </a:lnTo>
                  <a:lnTo>
                    <a:pt x="1347" y="891"/>
                  </a:lnTo>
                  <a:lnTo>
                    <a:pt x="1347" y="900"/>
                  </a:lnTo>
                  <a:lnTo>
                    <a:pt x="1352" y="898"/>
                  </a:lnTo>
                  <a:lnTo>
                    <a:pt x="1356" y="897"/>
                  </a:lnTo>
                  <a:lnTo>
                    <a:pt x="1356" y="901"/>
                  </a:lnTo>
                  <a:lnTo>
                    <a:pt x="1356" y="906"/>
                  </a:lnTo>
                  <a:lnTo>
                    <a:pt x="1353" y="913"/>
                  </a:lnTo>
                  <a:lnTo>
                    <a:pt x="1350" y="921"/>
                  </a:lnTo>
                  <a:lnTo>
                    <a:pt x="1340" y="913"/>
                  </a:lnTo>
                  <a:lnTo>
                    <a:pt x="1332" y="903"/>
                  </a:lnTo>
                  <a:lnTo>
                    <a:pt x="1325" y="891"/>
                  </a:lnTo>
                  <a:lnTo>
                    <a:pt x="1317" y="880"/>
                  </a:lnTo>
                  <a:lnTo>
                    <a:pt x="1310" y="867"/>
                  </a:lnTo>
                  <a:lnTo>
                    <a:pt x="1305" y="856"/>
                  </a:lnTo>
                  <a:lnTo>
                    <a:pt x="1297" y="844"/>
                  </a:lnTo>
                  <a:lnTo>
                    <a:pt x="1289" y="833"/>
                  </a:lnTo>
                  <a:lnTo>
                    <a:pt x="1290" y="807"/>
                  </a:lnTo>
                  <a:lnTo>
                    <a:pt x="1290" y="784"/>
                  </a:lnTo>
                  <a:lnTo>
                    <a:pt x="1289" y="774"/>
                  </a:lnTo>
                  <a:lnTo>
                    <a:pt x="1286" y="764"/>
                  </a:lnTo>
                  <a:lnTo>
                    <a:pt x="1280" y="756"/>
                  </a:lnTo>
                  <a:lnTo>
                    <a:pt x="1273" y="749"/>
                  </a:lnTo>
                  <a:lnTo>
                    <a:pt x="1269" y="750"/>
                  </a:lnTo>
                  <a:lnTo>
                    <a:pt x="1266" y="750"/>
                  </a:lnTo>
                  <a:lnTo>
                    <a:pt x="1263" y="750"/>
                  </a:lnTo>
                  <a:lnTo>
                    <a:pt x="1259" y="749"/>
                  </a:lnTo>
                  <a:lnTo>
                    <a:pt x="1259" y="747"/>
                  </a:lnTo>
                  <a:lnTo>
                    <a:pt x="1260" y="744"/>
                  </a:lnTo>
                  <a:lnTo>
                    <a:pt x="1260" y="740"/>
                  </a:lnTo>
                  <a:lnTo>
                    <a:pt x="1266" y="741"/>
                  </a:lnTo>
                  <a:lnTo>
                    <a:pt x="1269" y="741"/>
                  </a:lnTo>
                  <a:lnTo>
                    <a:pt x="1270" y="741"/>
                  </a:lnTo>
                  <a:lnTo>
                    <a:pt x="1273" y="737"/>
                  </a:lnTo>
                  <a:lnTo>
                    <a:pt x="1273" y="736"/>
                  </a:lnTo>
                  <a:lnTo>
                    <a:pt x="1275" y="733"/>
                  </a:lnTo>
                  <a:lnTo>
                    <a:pt x="1270" y="726"/>
                  </a:lnTo>
                  <a:lnTo>
                    <a:pt x="1266" y="719"/>
                  </a:lnTo>
                  <a:lnTo>
                    <a:pt x="1257" y="729"/>
                  </a:lnTo>
                  <a:lnTo>
                    <a:pt x="1247" y="737"/>
                  </a:lnTo>
                  <a:lnTo>
                    <a:pt x="1242" y="734"/>
                  </a:lnTo>
                  <a:lnTo>
                    <a:pt x="1235" y="731"/>
                  </a:lnTo>
                  <a:lnTo>
                    <a:pt x="1236" y="721"/>
                  </a:lnTo>
                  <a:lnTo>
                    <a:pt x="1236" y="713"/>
                  </a:lnTo>
                  <a:lnTo>
                    <a:pt x="1233" y="707"/>
                  </a:lnTo>
                  <a:lnTo>
                    <a:pt x="1230" y="701"/>
                  </a:lnTo>
                  <a:lnTo>
                    <a:pt x="1220" y="690"/>
                  </a:lnTo>
                  <a:lnTo>
                    <a:pt x="1209" y="677"/>
                  </a:lnTo>
                  <a:lnTo>
                    <a:pt x="1206" y="669"/>
                  </a:lnTo>
                  <a:lnTo>
                    <a:pt x="1203" y="660"/>
                  </a:lnTo>
                  <a:lnTo>
                    <a:pt x="1202" y="657"/>
                  </a:lnTo>
                  <a:lnTo>
                    <a:pt x="1200" y="653"/>
                  </a:lnTo>
                  <a:lnTo>
                    <a:pt x="1198" y="650"/>
                  </a:lnTo>
                  <a:lnTo>
                    <a:pt x="1193" y="647"/>
                  </a:lnTo>
                  <a:lnTo>
                    <a:pt x="1190" y="650"/>
                  </a:lnTo>
                  <a:lnTo>
                    <a:pt x="1186" y="653"/>
                  </a:lnTo>
                  <a:lnTo>
                    <a:pt x="1185" y="649"/>
                  </a:lnTo>
                  <a:lnTo>
                    <a:pt x="1183" y="644"/>
                  </a:lnTo>
                  <a:lnTo>
                    <a:pt x="1182" y="641"/>
                  </a:lnTo>
                  <a:lnTo>
                    <a:pt x="1179" y="640"/>
                  </a:lnTo>
                  <a:lnTo>
                    <a:pt x="1178" y="650"/>
                  </a:lnTo>
                  <a:lnTo>
                    <a:pt x="1176" y="657"/>
                  </a:lnTo>
                  <a:lnTo>
                    <a:pt x="1168" y="659"/>
                  </a:lnTo>
                  <a:lnTo>
                    <a:pt x="1160" y="660"/>
                  </a:lnTo>
                  <a:lnTo>
                    <a:pt x="1155" y="663"/>
                  </a:lnTo>
                  <a:lnTo>
                    <a:pt x="1149" y="666"/>
                  </a:lnTo>
                  <a:lnTo>
                    <a:pt x="1145" y="677"/>
                  </a:lnTo>
                  <a:lnTo>
                    <a:pt x="1140" y="687"/>
                  </a:lnTo>
                  <a:lnTo>
                    <a:pt x="1126" y="700"/>
                  </a:lnTo>
                  <a:lnTo>
                    <a:pt x="1108" y="717"/>
                  </a:lnTo>
                  <a:lnTo>
                    <a:pt x="1099" y="726"/>
                  </a:lnTo>
                  <a:lnTo>
                    <a:pt x="1090" y="734"/>
                  </a:lnTo>
                  <a:lnTo>
                    <a:pt x="1085" y="743"/>
                  </a:lnTo>
                  <a:lnTo>
                    <a:pt x="1082" y="750"/>
                  </a:lnTo>
                  <a:lnTo>
                    <a:pt x="1085" y="761"/>
                  </a:lnTo>
                  <a:lnTo>
                    <a:pt x="1086" y="774"/>
                  </a:lnTo>
                  <a:lnTo>
                    <a:pt x="1085" y="787"/>
                  </a:lnTo>
                  <a:lnTo>
                    <a:pt x="1082" y="798"/>
                  </a:lnTo>
                  <a:lnTo>
                    <a:pt x="1073" y="820"/>
                  </a:lnTo>
                  <a:lnTo>
                    <a:pt x="1068" y="837"/>
                  </a:lnTo>
                  <a:lnTo>
                    <a:pt x="1062" y="836"/>
                  </a:lnTo>
                  <a:lnTo>
                    <a:pt x="1058" y="833"/>
                  </a:lnTo>
                  <a:lnTo>
                    <a:pt x="1052" y="827"/>
                  </a:lnTo>
                  <a:lnTo>
                    <a:pt x="1046" y="820"/>
                  </a:lnTo>
                  <a:lnTo>
                    <a:pt x="1036" y="803"/>
                  </a:lnTo>
                  <a:lnTo>
                    <a:pt x="1025" y="781"/>
                  </a:lnTo>
                  <a:lnTo>
                    <a:pt x="1006" y="739"/>
                  </a:lnTo>
                  <a:lnTo>
                    <a:pt x="995" y="707"/>
                  </a:lnTo>
                  <a:lnTo>
                    <a:pt x="993" y="694"/>
                  </a:lnTo>
                  <a:lnTo>
                    <a:pt x="993" y="681"/>
                  </a:lnTo>
                  <a:lnTo>
                    <a:pt x="993" y="674"/>
                  </a:lnTo>
                  <a:lnTo>
                    <a:pt x="993" y="669"/>
                  </a:lnTo>
                  <a:lnTo>
                    <a:pt x="992" y="663"/>
                  </a:lnTo>
                  <a:lnTo>
                    <a:pt x="989" y="659"/>
                  </a:lnTo>
                  <a:lnTo>
                    <a:pt x="986" y="660"/>
                  </a:lnTo>
                  <a:lnTo>
                    <a:pt x="983" y="663"/>
                  </a:lnTo>
                  <a:lnTo>
                    <a:pt x="983" y="670"/>
                  </a:lnTo>
                  <a:lnTo>
                    <a:pt x="982" y="674"/>
                  </a:lnTo>
                  <a:lnTo>
                    <a:pt x="980" y="676"/>
                  </a:lnTo>
                  <a:lnTo>
                    <a:pt x="979" y="676"/>
                  </a:lnTo>
                  <a:lnTo>
                    <a:pt x="975" y="676"/>
                  </a:lnTo>
                  <a:lnTo>
                    <a:pt x="969" y="674"/>
                  </a:lnTo>
                  <a:lnTo>
                    <a:pt x="963" y="671"/>
                  </a:lnTo>
                  <a:lnTo>
                    <a:pt x="959" y="667"/>
                  </a:lnTo>
                  <a:lnTo>
                    <a:pt x="955" y="663"/>
                  </a:lnTo>
                  <a:lnTo>
                    <a:pt x="952" y="657"/>
                  </a:lnTo>
                  <a:lnTo>
                    <a:pt x="961" y="653"/>
                  </a:lnTo>
                  <a:lnTo>
                    <a:pt x="968" y="647"/>
                  </a:lnTo>
                  <a:lnTo>
                    <a:pt x="968" y="646"/>
                  </a:lnTo>
                  <a:lnTo>
                    <a:pt x="956" y="647"/>
                  </a:lnTo>
                  <a:lnTo>
                    <a:pt x="945" y="647"/>
                  </a:lnTo>
                  <a:lnTo>
                    <a:pt x="941" y="639"/>
                  </a:lnTo>
                  <a:lnTo>
                    <a:pt x="932" y="630"/>
                  </a:lnTo>
                  <a:lnTo>
                    <a:pt x="923" y="621"/>
                  </a:lnTo>
                  <a:lnTo>
                    <a:pt x="916" y="616"/>
                  </a:lnTo>
                  <a:lnTo>
                    <a:pt x="883" y="619"/>
                  </a:lnTo>
                  <a:lnTo>
                    <a:pt x="853" y="621"/>
                  </a:lnTo>
                  <a:lnTo>
                    <a:pt x="846" y="621"/>
                  </a:lnTo>
                  <a:lnTo>
                    <a:pt x="839" y="620"/>
                  </a:lnTo>
                  <a:lnTo>
                    <a:pt x="833" y="619"/>
                  </a:lnTo>
                  <a:lnTo>
                    <a:pt x="828" y="616"/>
                  </a:lnTo>
                  <a:lnTo>
                    <a:pt x="823" y="613"/>
                  </a:lnTo>
                  <a:lnTo>
                    <a:pt x="819" y="609"/>
                  </a:lnTo>
                  <a:lnTo>
                    <a:pt x="815" y="603"/>
                  </a:lnTo>
                  <a:lnTo>
                    <a:pt x="812" y="596"/>
                  </a:lnTo>
                  <a:lnTo>
                    <a:pt x="792" y="596"/>
                  </a:lnTo>
                  <a:lnTo>
                    <a:pt x="773" y="596"/>
                  </a:lnTo>
                  <a:lnTo>
                    <a:pt x="765" y="593"/>
                  </a:lnTo>
                  <a:lnTo>
                    <a:pt x="758" y="590"/>
                  </a:lnTo>
                  <a:lnTo>
                    <a:pt x="751" y="584"/>
                  </a:lnTo>
                  <a:lnTo>
                    <a:pt x="745" y="576"/>
                  </a:lnTo>
                  <a:lnTo>
                    <a:pt x="741" y="569"/>
                  </a:lnTo>
                  <a:lnTo>
                    <a:pt x="738" y="563"/>
                  </a:lnTo>
                  <a:lnTo>
                    <a:pt x="735" y="559"/>
                  </a:lnTo>
                  <a:lnTo>
                    <a:pt x="729" y="553"/>
                  </a:lnTo>
                  <a:lnTo>
                    <a:pt x="722" y="553"/>
                  </a:lnTo>
                  <a:lnTo>
                    <a:pt x="715" y="554"/>
                  </a:lnTo>
                  <a:lnTo>
                    <a:pt x="716" y="564"/>
                  </a:lnTo>
                  <a:lnTo>
                    <a:pt x="721" y="576"/>
                  </a:lnTo>
                  <a:lnTo>
                    <a:pt x="728" y="587"/>
                  </a:lnTo>
                  <a:lnTo>
                    <a:pt x="735" y="599"/>
                  </a:lnTo>
                  <a:lnTo>
                    <a:pt x="751" y="620"/>
                  </a:lnTo>
                  <a:lnTo>
                    <a:pt x="765" y="634"/>
                  </a:lnTo>
                  <a:lnTo>
                    <a:pt x="773" y="634"/>
                  </a:lnTo>
                  <a:lnTo>
                    <a:pt x="779" y="634"/>
                  </a:lnTo>
                  <a:lnTo>
                    <a:pt x="785" y="631"/>
                  </a:lnTo>
                  <a:lnTo>
                    <a:pt x="791" y="629"/>
                  </a:lnTo>
                  <a:lnTo>
                    <a:pt x="792" y="621"/>
                  </a:lnTo>
                  <a:lnTo>
                    <a:pt x="793" y="613"/>
                  </a:lnTo>
                  <a:lnTo>
                    <a:pt x="798" y="607"/>
                  </a:lnTo>
                  <a:lnTo>
                    <a:pt x="803" y="603"/>
                  </a:lnTo>
                  <a:lnTo>
                    <a:pt x="805" y="611"/>
                  </a:lnTo>
                  <a:lnTo>
                    <a:pt x="809" y="619"/>
                  </a:lnTo>
                  <a:lnTo>
                    <a:pt x="815" y="626"/>
                  </a:lnTo>
                  <a:lnTo>
                    <a:pt x="821" y="631"/>
                  </a:lnTo>
                  <a:lnTo>
                    <a:pt x="835" y="641"/>
                  </a:lnTo>
                  <a:lnTo>
                    <a:pt x="848" y="651"/>
                  </a:lnTo>
                  <a:lnTo>
                    <a:pt x="846" y="659"/>
                  </a:lnTo>
                  <a:lnTo>
                    <a:pt x="842" y="669"/>
                  </a:lnTo>
                  <a:lnTo>
                    <a:pt x="836" y="679"/>
                  </a:lnTo>
                  <a:lnTo>
                    <a:pt x="829" y="690"/>
                  </a:lnTo>
                  <a:lnTo>
                    <a:pt x="816" y="710"/>
                  </a:lnTo>
                  <a:lnTo>
                    <a:pt x="806" y="721"/>
                  </a:lnTo>
                  <a:lnTo>
                    <a:pt x="785" y="731"/>
                  </a:lnTo>
                  <a:lnTo>
                    <a:pt x="765" y="741"/>
                  </a:lnTo>
                  <a:lnTo>
                    <a:pt x="748" y="751"/>
                  </a:lnTo>
                  <a:lnTo>
                    <a:pt x="728" y="763"/>
                  </a:lnTo>
                  <a:lnTo>
                    <a:pt x="721" y="767"/>
                  </a:lnTo>
                  <a:lnTo>
                    <a:pt x="715" y="767"/>
                  </a:lnTo>
                  <a:lnTo>
                    <a:pt x="711" y="767"/>
                  </a:lnTo>
                  <a:lnTo>
                    <a:pt x="706" y="767"/>
                  </a:lnTo>
                  <a:lnTo>
                    <a:pt x="704" y="767"/>
                  </a:lnTo>
                  <a:lnTo>
                    <a:pt x="699" y="770"/>
                  </a:lnTo>
                  <a:lnTo>
                    <a:pt x="695" y="774"/>
                  </a:lnTo>
                  <a:lnTo>
                    <a:pt x="688" y="783"/>
                  </a:lnTo>
                  <a:lnTo>
                    <a:pt x="682" y="781"/>
                  </a:lnTo>
                  <a:lnTo>
                    <a:pt x="676" y="780"/>
                  </a:lnTo>
                  <a:lnTo>
                    <a:pt x="675" y="780"/>
                  </a:lnTo>
                  <a:lnTo>
                    <a:pt x="674" y="780"/>
                  </a:lnTo>
                  <a:lnTo>
                    <a:pt x="674" y="760"/>
                  </a:lnTo>
                  <a:lnTo>
                    <a:pt x="669" y="743"/>
                  </a:lnTo>
                  <a:lnTo>
                    <a:pt x="665" y="729"/>
                  </a:lnTo>
                  <a:lnTo>
                    <a:pt x="658" y="716"/>
                  </a:lnTo>
                  <a:lnTo>
                    <a:pt x="641" y="691"/>
                  </a:lnTo>
                  <a:lnTo>
                    <a:pt x="624" y="669"/>
                  </a:lnTo>
                  <a:lnTo>
                    <a:pt x="618" y="653"/>
                  </a:lnTo>
                  <a:lnTo>
                    <a:pt x="615" y="639"/>
                  </a:lnTo>
                  <a:lnTo>
                    <a:pt x="612" y="631"/>
                  </a:lnTo>
                  <a:lnTo>
                    <a:pt x="608" y="626"/>
                  </a:lnTo>
                  <a:lnTo>
                    <a:pt x="602" y="621"/>
                  </a:lnTo>
                  <a:lnTo>
                    <a:pt x="594" y="619"/>
                  </a:lnTo>
                  <a:lnTo>
                    <a:pt x="594" y="611"/>
                  </a:lnTo>
                  <a:lnTo>
                    <a:pt x="592" y="604"/>
                  </a:lnTo>
                  <a:lnTo>
                    <a:pt x="589" y="599"/>
                  </a:lnTo>
                  <a:lnTo>
                    <a:pt x="586" y="593"/>
                  </a:lnTo>
                  <a:lnTo>
                    <a:pt x="579" y="584"/>
                  </a:lnTo>
                  <a:lnTo>
                    <a:pt x="571" y="576"/>
                  </a:lnTo>
                  <a:lnTo>
                    <a:pt x="568" y="577"/>
                  </a:lnTo>
                  <a:lnTo>
                    <a:pt x="564" y="579"/>
                  </a:lnTo>
                  <a:lnTo>
                    <a:pt x="559" y="579"/>
                  </a:lnTo>
                  <a:lnTo>
                    <a:pt x="555" y="577"/>
                  </a:lnTo>
                  <a:lnTo>
                    <a:pt x="555" y="571"/>
                  </a:lnTo>
                  <a:lnTo>
                    <a:pt x="554" y="569"/>
                  </a:lnTo>
                  <a:lnTo>
                    <a:pt x="551" y="567"/>
                  </a:lnTo>
                  <a:lnTo>
                    <a:pt x="545" y="566"/>
                  </a:lnTo>
                  <a:lnTo>
                    <a:pt x="548" y="574"/>
                  </a:lnTo>
                  <a:lnTo>
                    <a:pt x="551" y="581"/>
                  </a:lnTo>
                  <a:lnTo>
                    <a:pt x="555" y="587"/>
                  </a:lnTo>
                  <a:lnTo>
                    <a:pt x="559" y="593"/>
                  </a:lnTo>
                  <a:lnTo>
                    <a:pt x="569" y="604"/>
                  </a:lnTo>
                  <a:lnTo>
                    <a:pt x="578" y="616"/>
                  </a:lnTo>
                  <a:lnTo>
                    <a:pt x="579" y="630"/>
                  </a:lnTo>
                  <a:lnTo>
                    <a:pt x="582" y="644"/>
                  </a:lnTo>
                  <a:lnTo>
                    <a:pt x="589" y="649"/>
                  </a:lnTo>
                  <a:lnTo>
                    <a:pt x="596" y="653"/>
                  </a:lnTo>
                  <a:lnTo>
                    <a:pt x="602" y="673"/>
                  </a:lnTo>
                  <a:lnTo>
                    <a:pt x="608" y="693"/>
                  </a:lnTo>
                  <a:lnTo>
                    <a:pt x="615" y="703"/>
                  </a:lnTo>
                  <a:lnTo>
                    <a:pt x="622" y="714"/>
                  </a:lnTo>
                  <a:lnTo>
                    <a:pt x="622" y="721"/>
                  </a:lnTo>
                  <a:lnTo>
                    <a:pt x="622" y="729"/>
                  </a:lnTo>
                  <a:lnTo>
                    <a:pt x="632" y="736"/>
                  </a:lnTo>
                  <a:lnTo>
                    <a:pt x="641" y="744"/>
                  </a:lnTo>
                  <a:lnTo>
                    <a:pt x="651" y="757"/>
                  </a:lnTo>
                  <a:lnTo>
                    <a:pt x="661" y="771"/>
                  </a:lnTo>
                  <a:lnTo>
                    <a:pt x="671" y="786"/>
                  </a:lnTo>
                  <a:lnTo>
                    <a:pt x="682" y="800"/>
                  </a:lnTo>
                  <a:lnTo>
                    <a:pt x="682" y="801"/>
                  </a:lnTo>
                  <a:lnTo>
                    <a:pt x="682" y="804"/>
                  </a:lnTo>
                  <a:lnTo>
                    <a:pt x="689" y="804"/>
                  </a:lnTo>
                  <a:lnTo>
                    <a:pt x="696" y="804"/>
                  </a:lnTo>
                  <a:lnTo>
                    <a:pt x="711" y="800"/>
                  </a:lnTo>
                  <a:lnTo>
                    <a:pt x="728" y="797"/>
                  </a:lnTo>
                  <a:lnTo>
                    <a:pt x="743" y="794"/>
                  </a:lnTo>
                  <a:lnTo>
                    <a:pt x="759" y="790"/>
                  </a:lnTo>
                  <a:lnTo>
                    <a:pt x="758" y="808"/>
                  </a:lnTo>
                  <a:lnTo>
                    <a:pt x="755" y="824"/>
                  </a:lnTo>
                  <a:lnTo>
                    <a:pt x="751" y="840"/>
                  </a:lnTo>
                  <a:lnTo>
                    <a:pt x="745" y="854"/>
                  </a:lnTo>
                  <a:lnTo>
                    <a:pt x="738" y="867"/>
                  </a:lnTo>
                  <a:lnTo>
                    <a:pt x="729" y="880"/>
                  </a:lnTo>
                  <a:lnTo>
                    <a:pt x="719" y="891"/>
                  </a:lnTo>
                  <a:lnTo>
                    <a:pt x="709" y="901"/>
                  </a:lnTo>
                  <a:lnTo>
                    <a:pt x="688" y="923"/>
                  </a:lnTo>
                  <a:lnTo>
                    <a:pt x="666" y="943"/>
                  </a:lnTo>
                  <a:lnTo>
                    <a:pt x="655" y="953"/>
                  </a:lnTo>
                  <a:lnTo>
                    <a:pt x="646" y="963"/>
                  </a:lnTo>
                  <a:lnTo>
                    <a:pt x="636" y="973"/>
                  </a:lnTo>
                  <a:lnTo>
                    <a:pt x="629" y="984"/>
                  </a:lnTo>
                  <a:lnTo>
                    <a:pt x="625" y="991"/>
                  </a:lnTo>
                  <a:lnTo>
                    <a:pt x="624" y="998"/>
                  </a:lnTo>
                  <a:lnTo>
                    <a:pt x="624" y="1004"/>
                  </a:lnTo>
                  <a:lnTo>
                    <a:pt x="625" y="1010"/>
                  </a:lnTo>
                  <a:lnTo>
                    <a:pt x="629" y="1021"/>
                  </a:lnTo>
                  <a:lnTo>
                    <a:pt x="634" y="1033"/>
                  </a:lnTo>
                  <a:lnTo>
                    <a:pt x="629" y="1045"/>
                  </a:lnTo>
                  <a:lnTo>
                    <a:pt x="625" y="1057"/>
                  </a:lnTo>
                  <a:lnTo>
                    <a:pt x="632" y="1064"/>
                  </a:lnTo>
                  <a:lnTo>
                    <a:pt x="636" y="1073"/>
                  </a:lnTo>
                  <a:lnTo>
                    <a:pt x="639" y="1083"/>
                  </a:lnTo>
                  <a:lnTo>
                    <a:pt x="641" y="1095"/>
                  </a:lnTo>
                  <a:lnTo>
                    <a:pt x="639" y="1108"/>
                  </a:lnTo>
                  <a:lnTo>
                    <a:pt x="638" y="1120"/>
                  </a:lnTo>
                  <a:lnTo>
                    <a:pt x="635" y="1128"/>
                  </a:lnTo>
                  <a:lnTo>
                    <a:pt x="632" y="1135"/>
                  </a:lnTo>
                  <a:lnTo>
                    <a:pt x="628" y="1141"/>
                  </a:lnTo>
                  <a:lnTo>
                    <a:pt x="624" y="1147"/>
                  </a:lnTo>
                  <a:lnTo>
                    <a:pt x="619" y="1151"/>
                  </a:lnTo>
                  <a:lnTo>
                    <a:pt x="614" y="1154"/>
                  </a:lnTo>
                  <a:lnTo>
                    <a:pt x="602" y="1161"/>
                  </a:lnTo>
                  <a:lnTo>
                    <a:pt x="591" y="1168"/>
                  </a:lnTo>
                  <a:lnTo>
                    <a:pt x="586" y="1173"/>
                  </a:lnTo>
                  <a:lnTo>
                    <a:pt x="582" y="1178"/>
                  </a:lnTo>
                  <a:lnTo>
                    <a:pt x="578" y="1184"/>
                  </a:lnTo>
                  <a:lnTo>
                    <a:pt x="574" y="1193"/>
                  </a:lnTo>
                  <a:lnTo>
                    <a:pt x="572" y="1200"/>
                  </a:lnTo>
                  <a:lnTo>
                    <a:pt x="572" y="1207"/>
                  </a:lnTo>
                  <a:lnTo>
                    <a:pt x="574" y="1214"/>
                  </a:lnTo>
                  <a:lnTo>
                    <a:pt x="575" y="1221"/>
                  </a:lnTo>
                  <a:lnTo>
                    <a:pt x="576" y="1227"/>
                  </a:lnTo>
                  <a:lnTo>
                    <a:pt x="576" y="1234"/>
                  </a:lnTo>
                  <a:lnTo>
                    <a:pt x="576" y="1241"/>
                  </a:lnTo>
                  <a:lnTo>
                    <a:pt x="576" y="1248"/>
                  </a:lnTo>
                  <a:lnTo>
                    <a:pt x="568" y="1250"/>
                  </a:lnTo>
                  <a:lnTo>
                    <a:pt x="561" y="1254"/>
                  </a:lnTo>
                  <a:lnTo>
                    <a:pt x="555" y="1258"/>
                  </a:lnTo>
                  <a:lnTo>
                    <a:pt x="549" y="1263"/>
                  </a:lnTo>
                  <a:lnTo>
                    <a:pt x="554" y="1271"/>
                  </a:lnTo>
                  <a:lnTo>
                    <a:pt x="555" y="1282"/>
                  </a:lnTo>
                  <a:lnTo>
                    <a:pt x="551" y="1287"/>
                  </a:lnTo>
                  <a:lnTo>
                    <a:pt x="546" y="1290"/>
                  </a:lnTo>
                  <a:lnTo>
                    <a:pt x="544" y="1294"/>
                  </a:lnTo>
                  <a:lnTo>
                    <a:pt x="542" y="1298"/>
                  </a:lnTo>
                  <a:lnTo>
                    <a:pt x="539" y="1307"/>
                  </a:lnTo>
                  <a:lnTo>
                    <a:pt x="534" y="1318"/>
                  </a:lnTo>
                  <a:lnTo>
                    <a:pt x="525" y="1331"/>
                  </a:lnTo>
                  <a:lnTo>
                    <a:pt x="515" y="1341"/>
                  </a:lnTo>
                  <a:lnTo>
                    <a:pt x="504" y="1350"/>
                  </a:lnTo>
                  <a:lnTo>
                    <a:pt x="491" y="1355"/>
                  </a:lnTo>
                  <a:lnTo>
                    <a:pt x="461" y="1362"/>
                  </a:lnTo>
                  <a:lnTo>
                    <a:pt x="427" y="1370"/>
                  </a:lnTo>
                  <a:lnTo>
                    <a:pt x="417" y="1372"/>
                  </a:lnTo>
                  <a:lnTo>
                    <a:pt x="408" y="1374"/>
                  </a:lnTo>
                  <a:lnTo>
                    <a:pt x="404" y="1375"/>
                  </a:lnTo>
                  <a:lnTo>
                    <a:pt x="399" y="1375"/>
                  </a:lnTo>
                  <a:lnTo>
                    <a:pt x="394" y="1374"/>
                  </a:lnTo>
                  <a:lnTo>
                    <a:pt x="389" y="1371"/>
                  </a:lnTo>
                  <a:lnTo>
                    <a:pt x="388" y="1351"/>
                  </a:lnTo>
                  <a:lnTo>
                    <a:pt x="384" y="1330"/>
                  </a:lnTo>
                  <a:lnTo>
                    <a:pt x="371" y="1310"/>
                  </a:lnTo>
                  <a:lnTo>
                    <a:pt x="358" y="1291"/>
                  </a:lnTo>
                  <a:lnTo>
                    <a:pt x="354" y="1267"/>
                  </a:lnTo>
                  <a:lnTo>
                    <a:pt x="351" y="1241"/>
                  </a:lnTo>
                  <a:lnTo>
                    <a:pt x="351" y="1228"/>
                  </a:lnTo>
                  <a:lnTo>
                    <a:pt x="348" y="1217"/>
                  </a:lnTo>
                  <a:lnTo>
                    <a:pt x="347" y="1204"/>
                  </a:lnTo>
                  <a:lnTo>
                    <a:pt x="342" y="1194"/>
                  </a:lnTo>
                  <a:lnTo>
                    <a:pt x="332" y="1183"/>
                  </a:lnTo>
                  <a:lnTo>
                    <a:pt x="322" y="1173"/>
                  </a:lnTo>
                  <a:lnTo>
                    <a:pt x="319" y="1158"/>
                  </a:lnTo>
                  <a:lnTo>
                    <a:pt x="319" y="1147"/>
                  </a:lnTo>
                  <a:lnTo>
                    <a:pt x="322" y="1135"/>
                  </a:lnTo>
                  <a:lnTo>
                    <a:pt x="325" y="1124"/>
                  </a:lnTo>
                  <a:lnTo>
                    <a:pt x="335" y="1105"/>
                  </a:lnTo>
                  <a:lnTo>
                    <a:pt x="342" y="1088"/>
                  </a:lnTo>
                  <a:lnTo>
                    <a:pt x="344" y="1078"/>
                  </a:lnTo>
                  <a:lnTo>
                    <a:pt x="344" y="1065"/>
                  </a:lnTo>
                  <a:lnTo>
                    <a:pt x="341" y="1051"/>
                  </a:lnTo>
                  <a:lnTo>
                    <a:pt x="337" y="1037"/>
                  </a:lnTo>
                  <a:lnTo>
                    <a:pt x="328" y="1011"/>
                  </a:lnTo>
                  <a:lnTo>
                    <a:pt x="321" y="994"/>
                  </a:lnTo>
                  <a:lnTo>
                    <a:pt x="307" y="980"/>
                  </a:lnTo>
                  <a:lnTo>
                    <a:pt x="294" y="967"/>
                  </a:lnTo>
                  <a:lnTo>
                    <a:pt x="291" y="960"/>
                  </a:lnTo>
                  <a:lnTo>
                    <a:pt x="289" y="953"/>
                  </a:lnTo>
                  <a:lnTo>
                    <a:pt x="289" y="944"/>
                  </a:lnTo>
                  <a:lnTo>
                    <a:pt x="289" y="937"/>
                  </a:lnTo>
                  <a:lnTo>
                    <a:pt x="292" y="921"/>
                  </a:lnTo>
                  <a:lnTo>
                    <a:pt x="295" y="907"/>
                  </a:lnTo>
                  <a:lnTo>
                    <a:pt x="297" y="901"/>
                  </a:lnTo>
                  <a:lnTo>
                    <a:pt x="295" y="896"/>
                  </a:lnTo>
                  <a:lnTo>
                    <a:pt x="294" y="890"/>
                  </a:lnTo>
                  <a:lnTo>
                    <a:pt x="291" y="886"/>
                  </a:lnTo>
                  <a:lnTo>
                    <a:pt x="285" y="881"/>
                  </a:lnTo>
                  <a:lnTo>
                    <a:pt x="278" y="880"/>
                  </a:lnTo>
                  <a:lnTo>
                    <a:pt x="268" y="877"/>
                  </a:lnTo>
                  <a:lnTo>
                    <a:pt x="254" y="877"/>
                  </a:lnTo>
                  <a:lnTo>
                    <a:pt x="254" y="871"/>
                  </a:lnTo>
                  <a:lnTo>
                    <a:pt x="252" y="866"/>
                  </a:lnTo>
                  <a:lnTo>
                    <a:pt x="241" y="863"/>
                  </a:lnTo>
                  <a:lnTo>
                    <a:pt x="231" y="861"/>
                  </a:lnTo>
                  <a:lnTo>
                    <a:pt x="221" y="861"/>
                  </a:lnTo>
                  <a:lnTo>
                    <a:pt x="214" y="863"/>
                  </a:lnTo>
                  <a:lnTo>
                    <a:pt x="195" y="868"/>
                  </a:lnTo>
                  <a:lnTo>
                    <a:pt x="175" y="876"/>
                  </a:lnTo>
                  <a:lnTo>
                    <a:pt x="162" y="876"/>
                  </a:lnTo>
                  <a:lnTo>
                    <a:pt x="150" y="874"/>
                  </a:lnTo>
                  <a:lnTo>
                    <a:pt x="138" y="873"/>
                  </a:lnTo>
                  <a:lnTo>
                    <a:pt x="125" y="873"/>
                  </a:lnTo>
                  <a:lnTo>
                    <a:pt x="121" y="876"/>
                  </a:lnTo>
                  <a:lnTo>
                    <a:pt x="117" y="878"/>
                  </a:lnTo>
                  <a:lnTo>
                    <a:pt x="111" y="880"/>
                  </a:lnTo>
                  <a:lnTo>
                    <a:pt x="102" y="881"/>
                  </a:lnTo>
                  <a:lnTo>
                    <a:pt x="90" y="870"/>
                  </a:lnTo>
                  <a:lnTo>
                    <a:pt x="77" y="860"/>
                  </a:lnTo>
                  <a:lnTo>
                    <a:pt x="64" y="848"/>
                  </a:lnTo>
                  <a:lnTo>
                    <a:pt x="51" y="837"/>
                  </a:lnTo>
                  <a:lnTo>
                    <a:pt x="48" y="827"/>
                  </a:lnTo>
                  <a:lnTo>
                    <a:pt x="44" y="817"/>
                  </a:lnTo>
                  <a:lnTo>
                    <a:pt x="37" y="810"/>
                  </a:lnTo>
                  <a:lnTo>
                    <a:pt x="25" y="801"/>
                  </a:lnTo>
                  <a:lnTo>
                    <a:pt x="14" y="793"/>
                  </a:lnTo>
                  <a:lnTo>
                    <a:pt x="8" y="784"/>
                  </a:lnTo>
                  <a:lnTo>
                    <a:pt x="8" y="774"/>
                  </a:lnTo>
                  <a:lnTo>
                    <a:pt x="10" y="763"/>
                  </a:lnTo>
                  <a:lnTo>
                    <a:pt x="5" y="759"/>
                  </a:lnTo>
                  <a:lnTo>
                    <a:pt x="1" y="756"/>
                  </a:lnTo>
                  <a:lnTo>
                    <a:pt x="0" y="750"/>
                  </a:lnTo>
                  <a:lnTo>
                    <a:pt x="1" y="744"/>
                  </a:lnTo>
                  <a:lnTo>
                    <a:pt x="2" y="740"/>
                  </a:lnTo>
                  <a:lnTo>
                    <a:pt x="5" y="734"/>
                  </a:lnTo>
                  <a:lnTo>
                    <a:pt x="11" y="726"/>
                  </a:lnTo>
                  <a:lnTo>
                    <a:pt x="15" y="717"/>
                  </a:lnTo>
                  <a:lnTo>
                    <a:pt x="17" y="709"/>
                  </a:lnTo>
                  <a:lnTo>
                    <a:pt x="17" y="700"/>
                  </a:lnTo>
                  <a:lnTo>
                    <a:pt x="15" y="693"/>
                  </a:lnTo>
                  <a:lnTo>
                    <a:pt x="14" y="687"/>
                  </a:lnTo>
                  <a:lnTo>
                    <a:pt x="8" y="676"/>
                  </a:lnTo>
                  <a:lnTo>
                    <a:pt x="5" y="663"/>
                  </a:lnTo>
                  <a:lnTo>
                    <a:pt x="14" y="644"/>
                  </a:lnTo>
                  <a:lnTo>
                    <a:pt x="24" y="624"/>
                  </a:lnTo>
                  <a:lnTo>
                    <a:pt x="30" y="614"/>
                  </a:lnTo>
                  <a:lnTo>
                    <a:pt x="35" y="606"/>
                  </a:lnTo>
                  <a:lnTo>
                    <a:pt x="42" y="597"/>
                  </a:lnTo>
                  <a:lnTo>
                    <a:pt x="51" y="591"/>
                  </a:lnTo>
                  <a:lnTo>
                    <a:pt x="60" y="584"/>
                  </a:lnTo>
                  <a:lnTo>
                    <a:pt x="70" y="579"/>
                  </a:lnTo>
                  <a:lnTo>
                    <a:pt x="80" y="573"/>
                  </a:lnTo>
                  <a:lnTo>
                    <a:pt x="87" y="564"/>
                  </a:lnTo>
                  <a:lnTo>
                    <a:pt x="88" y="549"/>
                  </a:lnTo>
                  <a:lnTo>
                    <a:pt x="90" y="534"/>
                  </a:lnTo>
                  <a:lnTo>
                    <a:pt x="92" y="529"/>
                  </a:lnTo>
                  <a:lnTo>
                    <a:pt x="97" y="524"/>
                  </a:lnTo>
                  <a:lnTo>
                    <a:pt x="100" y="520"/>
                  </a:lnTo>
                  <a:lnTo>
                    <a:pt x="104" y="517"/>
                  </a:lnTo>
                  <a:lnTo>
                    <a:pt x="112" y="513"/>
                  </a:lnTo>
                  <a:lnTo>
                    <a:pt x="121" y="509"/>
                  </a:lnTo>
                  <a:lnTo>
                    <a:pt x="124" y="506"/>
                  </a:lnTo>
                  <a:lnTo>
                    <a:pt x="128" y="503"/>
                  </a:lnTo>
                  <a:lnTo>
                    <a:pt x="131" y="499"/>
                  </a:lnTo>
                  <a:lnTo>
                    <a:pt x="132" y="494"/>
                  </a:lnTo>
                  <a:lnTo>
                    <a:pt x="134" y="489"/>
                  </a:lnTo>
                  <a:lnTo>
                    <a:pt x="135" y="483"/>
                  </a:lnTo>
                  <a:lnTo>
                    <a:pt x="134" y="474"/>
                  </a:lnTo>
                  <a:lnTo>
                    <a:pt x="132" y="464"/>
                  </a:lnTo>
                  <a:lnTo>
                    <a:pt x="118" y="466"/>
                  </a:lnTo>
                  <a:lnTo>
                    <a:pt x="104" y="466"/>
                  </a:lnTo>
                  <a:lnTo>
                    <a:pt x="102" y="449"/>
                  </a:lnTo>
                  <a:lnTo>
                    <a:pt x="105" y="432"/>
                  </a:lnTo>
                  <a:lnTo>
                    <a:pt x="107" y="423"/>
                  </a:lnTo>
                  <a:lnTo>
                    <a:pt x="110" y="416"/>
                  </a:lnTo>
                  <a:lnTo>
                    <a:pt x="114" y="410"/>
                  </a:lnTo>
                  <a:lnTo>
                    <a:pt x="118" y="404"/>
                  </a:lnTo>
                  <a:lnTo>
                    <a:pt x="115" y="402"/>
                  </a:lnTo>
                  <a:lnTo>
                    <a:pt x="112" y="399"/>
                  </a:lnTo>
                  <a:lnTo>
                    <a:pt x="111" y="394"/>
                  </a:lnTo>
                  <a:lnTo>
                    <a:pt x="110" y="389"/>
                  </a:lnTo>
                  <a:lnTo>
                    <a:pt x="128" y="386"/>
                  </a:lnTo>
                  <a:lnTo>
                    <a:pt x="151" y="384"/>
                  </a:lnTo>
                  <a:lnTo>
                    <a:pt x="161" y="384"/>
                  </a:lnTo>
                  <a:lnTo>
                    <a:pt x="172" y="383"/>
                  </a:lnTo>
                  <a:lnTo>
                    <a:pt x="181" y="382"/>
                  </a:lnTo>
                  <a:lnTo>
                    <a:pt x="190" y="379"/>
                  </a:lnTo>
                  <a:lnTo>
                    <a:pt x="191" y="369"/>
                  </a:lnTo>
                  <a:lnTo>
                    <a:pt x="190" y="359"/>
                  </a:lnTo>
                  <a:lnTo>
                    <a:pt x="188" y="352"/>
                  </a:lnTo>
                  <a:lnTo>
                    <a:pt x="184" y="344"/>
                  </a:lnTo>
                  <a:lnTo>
                    <a:pt x="180" y="339"/>
                  </a:lnTo>
                  <a:lnTo>
                    <a:pt x="172" y="334"/>
                  </a:lnTo>
                  <a:lnTo>
                    <a:pt x="165" y="330"/>
                  </a:lnTo>
                  <a:lnTo>
                    <a:pt x="158" y="329"/>
                  </a:lnTo>
                  <a:lnTo>
                    <a:pt x="158" y="324"/>
                  </a:lnTo>
                  <a:lnTo>
                    <a:pt x="158" y="322"/>
                  </a:lnTo>
                  <a:lnTo>
                    <a:pt x="160" y="322"/>
                  </a:lnTo>
                  <a:lnTo>
                    <a:pt x="161" y="322"/>
                  </a:lnTo>
                  <a:lnTo>
                    <a:pt x="167" y="320"/>
                  </a:lnTo>
                  <a:lnTo>
                    <a:pt x="172" y="320"/>
                  </a:lnTo>
                  <a:lnTo>
                    <a:pt x="178" y="322"/>
                  </a:lnTo>
                  <a:lnTo>
                    <a:pt x="184" y="323"/>
                  </a:lnTo>
                  <a:lnTo>
                    <a:pt x="184" y="316"/>
                  </a:lnTo>
                  <a:lnTo>
                    <a:pt x="184" y="310"/>
                  </a:lnTo>
                  <a:lnTo>
                    <a:pt x="197" y="312"/>
                  </a:lnTo>
                  <a:lnTo>
                    <a:pt x="204" y="310"/>
                  </a:lnTo>
                  <a:lnTo>
                    <a:pt x="210" y="309"/>
                  </a:lnTo>
                  <a:lnTo>
                    <a:pt x="214" y="306"/>
                  </a:lnTo>
                  <a:lnTo>
                    <a:pt x="221" y="297"/>
                  </a:lnTo>
                  <a:lnTo>
                    <a:pt x="232" y="287"/>
                  </a:lnTo>
                  <a:lnTo>
                    <a:pt x="244" y="285"/>
                  </a:lnTo>
                  <a:lnTo>
                    <a:pt x="255" y="280"/>
                  </a:lnTo>
                  <a:lnTo>
                    <a:pt x="264" y="269"/>
                  </a:lnTo>
                  <a:lnTo>
                    <a:pt x="272" y="257"/>
                  </a:lnTo>
                  <a:lnTo>
                    <a:pt x="282" y="256"/>
                  </a:lnTo>
                  <a:lnTo>
                    <a:pt x="292" y="255"/>
                  </a:lnTo>
                  <a:lnTo>
                    <a:pt x="289" y="247"/>
                  </a:lnTo>
                  <a:lnTo>
                    <a:pt x="287" y="240"/>
                  </a:lnTo>
                  <a:lnTo>
                    <a:pt x="285" y="232"/>
                  </a:lnTo>
                  <a:lnTo>
                    <a:pt x="287" y="223"/>
                  </a:lnTo>
                  <a:lnTo>
                    <a:pt x="298" y="223"/>
                  </a:lnTo>
                  <a:lnTo>
                    <a:pt x="308" y="225"/>
                  </a:lnTo>
                  <a:lnTo>
                    <a:pt x="311" y="226"/>
                  </a:lnTo>
                  <a:lnTo>
                    <a:pt x="312" y="227"/>
                  </a:lnTo>
                  <a:lnTo>
                    <a:pt x="312" y="229"/>
                  </a:lnTo>
                  <a:lnTo>
                    <a:pt x="312" y="230"/>
                  </a:lnTo>
                  <a:lnTo>
                    <a:pt x="307" y="233"/>
                  </a:lnTo>
                  <a:lnTo>
                    <a:pt x="301" y="237"/>
                  </a:lnTo>
                  <a:lnTo>
                    <a:pt x="302" y="243"/>
                  </a:lnTo>
                  <a:lnTo>
                    <a:pt x="302" y="249"/>
                  </a:lnTo>
                  <a:lnTo>
                    <a:pt x="305" y="253"/>
                  </a:lnTo>
                  <a:lnTo>
                    <a:pt x="307" y="256"/>
                  </a:lnTo>
                  <a:lnTo>
                    <a:pt x="308" y="256"/>
                  </a:lnTo>
                  <a:lnTo>
                    <a:pt x="318" y="253"/>
                  </a:lnTo>
                  <a:lnTo>
                    <a:pt x="328" y="250"/>
                  </a:lnTo>
                  <a:lnTo>
                    <a:pt x="334" y="256"/>
                  </a:lnTo>
                  <a:lnTo>
                    <a:pt x="339" y="260"/>
                  </a:lnTo>
                  <a:lnTo>
                    <a:pt x="354" y="253"/>
                  </a:lnTo>
                  <a:lnTo>
                    <a:pt x="367" y="247"/>
                  </a:lnTo>
                  <a:lnTo>
                    <a:pt x="382" y="247"/>
                  </a:lnTo>
                  <a:lnTo>
                    <a:pt x="399" y="245"/>
                  </a:lnTo>
                  <a:lnTo>
                    <a:pt x="405" y="230"/>
                  </a:lnTo>
                  <a:lnTo>
                    <a:pt x="412" y="216"/>
                  </a:lnTo>
                  <a:lnTo>
                    <a:pt x="419" y="215"/>
                  </a:lnTo>
                  <a:lnTo>
                    <a:pt x="425" y="216"/>
                  </a:lnTo>
                  <a:lnTo>
                    <a:pt x="431" y="219"/>
                  </a:lnTo>
                  <a:lnTo>
                    <a:pt x="435" y="220"/>
                  </a:lnTo>
                  <a:lnTo>
                    <a:pt x="437" y="217"/>
                  </a:lnTo>
                  <a:lnTo>
                    <a:pt x="439" y="215"/>
                  </a:lnTo>
                  <a:lnTo>
                    <a:pt x="434" y="207"/>
                  </a:lnTo>
                  <a:lnTo>
                    <a:pt x="429" y="202"/>
                  </a:lnTo>
                  <a:lnTo>
                    <a:pt x="429" y="197"/>
                  </a:lnTo>
                  <a:lnTo>
                    <a:pt x="429" y="192"/>
                  </a:lnTo>
                  <a:lnTo>
                    <a:pt x="444" y="195"/>
                  </a:lnTo>
                  <a:lnTo>
                    <a:pt x="458" y="195"/>
                  </a:lnTo>
                  <a:lnTo>
                    <a:pt x="465" y="195"/>
                  </a:lnTo>
                  <a:lnTo>
                    <a:pt x="471" y="192"/>
                  </a:lnTo>
                  <a:lnTo>
                    <a:pt x="475" y="189"/>
                  </a:lnTo>
                  <a:lnTo>
                    <a:pt x="479" y="183"/>
                  </a:lnTo>
                  <a:lnTo>
                    <a:pt x="471" y="182"/>
                  </a:lnTo>
                  <a:lnTo>
                    <a:pt x="462" y="180"/>
                  </a:lnTo>
                  <a:lnTo>
                    <a:pt x="452" y="182"/>
                  </a:lnTo>
                  <a:lnTo>
                    <a:pt x="444" y="182"/>
                  </a:lnTo>
                  <a:lnTo>
                    <a:pt x="434" y="182"/>
                  </a:lnTo>
                  <a:lnTo>
                    <a:pt x="424" y="182"/>
                  </a:lnTo>
                  <a:lnTo>
                    <a:pt x="415" y="180"/>
                  </a:lnTo>
                  <a:lnTo>
                    <a:pt x="407" y="176"/>
                  </a:lnTo>
                  <a:lnTo>
                    <a:pt x="407" y="175"/>
                  </a:lnTo>
                  <a:lnTo>
                    <a:pt x="407" y="173"/>
                  </a:lnTo>
                  <a:lnTo>
                    <a:pt x="407" y="165"/>
                  </a:lnTo>
                  <a:lnTo>
                    <a:pt x="405" y="155"/>
                  </a:lnTo>
                  <a:lnTo>
                    <a:pt x="421" y="145"/>
                  </a:lnTo>
                  <a:lnTo>
                    <a:pt x="435" y="133"/>
                  </a:lnTo>
                  <a:lnTo>
                    <a:pt x="434" y="127"/>
                  </a:lnTo>
                  <a:lnTo>
                    <a:pt x="434" y="125"/>
                  </a:lnTo>
                  <a:lnTo>
                    <a:pt x="431" y="122"/>
                  </a:lnTo>
                  <a:lnTo>
                    <a:pt x="429" y="119"/>
                  </a:lnTo>
                  <a:lnTo>
                    <a:pt x="428" y="119"/>
                  </a:lnTo>
                  <a:lnTo>
                    <a:pt x="419" y="120"/>
                  </a:lnTo>
                  <a:lnTo>
                    <a:pt x="411" y="123"/>
                  </a:lnTo>
                  <a:lnTo>
                    <a:pt x="402" y="127"/>
                  </a:lnTo>
                  <a:lnTo>
                    <a:pt x="395" y="133"/>
                  </a:lnTo>
                  <a:lnTo>
                    <a:pt x="381" y="146"/>
                  </a:lnTo>
                  <a:lnTo>
                    <a:pt x="369" y="156"/>
                  </a:lnTo>
                  <a:lnTo>
                    <a:pt x="369" y="166"/>
                  </a:lnTo>
                  <a:lnTo>
                    <a:pt x="371" y="175"/>
                  </a:lnTo>
                  <a:lnTo>
                    <a:pt x="372" y="179"/>
                  </a:lnTo>
                  <a:lnTo>
                    <a:pt x="377" y="182"/>
                  </a:lnTo>
                  <a:lnTo>
                    <a:pt x="381" y="185"/>
                  </a:lnTo>
                  <a:lnTo>
                    <a:pt x="385" y="186"/>
                  </a:lnTo>
                  <a:lnTo>
                    <a:pt x="384" y="189"/>
                  </a:lnTo>
                  <a:lnTo>
                    <a:pt x="384" y="192"/>
                  </a:lnTo>
                  <a:lnTo>
                    <a:pt x="372" y="196"/>
                  </a:lnTo>
                  <a:lnTo>
                    <a:pt x="362" y="202"/>
                  </a:lnTo>
                  <a:lnTo>
                    <a:pt x="365" y="209"/>
                  </a:lnTo>
                  <a:lnTo>
                    <a:pt x="364" y="216"/>
                  </a:lnTo>
                  <a:lnTo>
                    <a:pt x="361" y="223"/>
                  </a:lnTo>
                  <a:lnTo>
                    <a:pt x="357" y="229"/>
                  </a:lnTo>
                  <a:lnTo>
                    <a:pt x="349" y="230"/>
                  </a:lnTo>
                  <a:lnTo>
                    <a:pt x="342" y="232"/>
                  </a:lnTo>
                  <a:lnTo>
                    <a:pt x="342" y="236"/>
                  </a:lnTo>
                  <a:lnTo>
                    <a:pt x="341" y="237"/>
                  </a:lnTo>
                  <a:lnTo>
                    <a:pt x="341" y="240"/>
                  </a:lnTo>
                  <a:lnTo>
                    <a:pt x="338" y="242"/>
                  </a:lnTo>
                  <a:lnTo>
                    <a:pt x="334" y="237"/>
                  </a:lnTo>
                  <a:lnTo>
                    <a:pt x="331" y="233"/>
                  </a:lnTo>
                  <a:lnTo>
                    <a:pt x="327" y="227"/>
                  </a:lnTo>
                  <a:lnTo>
                    <a:pt x="324" y="220"/>
                  </a:lnTo>
                  <a:lnTo>
                    <a:pt x="321" y="206"/>
                  </a:lnTo>
                  <a:lnTo>
                    <a:pt x="319" y="192"/>
                  </a:lnTo>
                  <a:lnTo>
                    <a:pt x="311" y="193"/>
                  </a:lnTo>
                  <a:lnTo>
                    <a:pt x="304" y="195"/>
                  </a:lnTo>
                  <a:lnTo>
                    <a:pt x="299" y="197"/>
                  </a:lnTo>
                  <a:lnTo>
                    <a:pt x="294" y="200"/>
                  </a:lnTo>
                  <a:lnTo>
                    <a:pt x="289" y="203"/>
                  </a:lnTo>
                  <a:lnTo>
                    <a:pt x="285" y="205"/>
                  </a:lnTo>
                  <a:lnTo>
                    <a:pt x="278" y="207"/>
                  </a:lnTo>
                  <a:lnTo>
                    <a:pt x="271" y="207"/>
                  </a:lnTo>
                  <a:lnTo>
                    <a:pt x="271" y="206"/>
                  </a:lnTo>
                  <a:lnTo>
                    <a:pt x="271" y="205"/>
                  </a:lnTo>
                  <a:lnTo>
                    <a:pt x="267" y="197"/>
                  </a:lnTo>
                  <a:lnTo>
                    <a:pt x="262" y="186"/>
                  </a:lnTo>
                  <a:lnTo>
                    <a:pt x="259" y="175"/>
                  </a:lnTo>
                  <a:lnTo>
                    <a:pt x="258" y="166"/>
                  </a:lnTo>
                  <a:lnTo>
                    <a:pt x="271" y="160"/>
                  </a:lnTo>
                  <a:lnTo>
                    <a:pt x="287" y="153"/>
                  </a:lnTo>
                  <a:lnTo>
                    <a:pt x="301" y="147"/>
                  </a:lnTo>
                  <a:lnTo>
                    <a:pt x="314" y="139"/>
                  </a:lnTo>
                  <a:lnTo>
                    <a:pt x="325" y="123"/>
                  </a:lnTo>
                  <a:lnTo>
                    <a:pt x="344" y="97"/>
                  </a:lnTo>
                  <a:lnTo>
                    <a:pt x="354" y="87"/>
                  </a:lnTo>
                  <a:lnTo>
                    <a:pt x="364" y="79"/>
                  </a:lnTo>
                  <a:lnTo>
                    <a:pt x="368" y="77"/>
                  </a:lnTo>
                  <a:lnTo>
                    <a:pt x="371" y="77"/>
                  </a:lnTo>
                  <a:lnTo>
                    <a:pt x="374" y="79"/>
                  </a:lnTo>
                  <a:lnTo>
                    <a:pt x="377" y="83"/>
                  </a:lnTo>
                  <a:lnTo>
                    <a:pt x="387" y="76"/>
                  </a:lnTo>
                  <a:lnTo>
                    <a:pt x="398" y="72"/>
                  </a:lnTo>
                  <a:lnTo>
                    <a:pt x="409" y="69"/>
                  </a:lnTo>
                  <a:lnTo>
                    <a:pt x="419" y="67"/>
                  </a:lnTo>
                  <a:lnTo>
                    <a:pt x="442" y="67"/>
                  </a:lnTo>
                  <a:lnTo>
                    <a:pt x="467" y="70"/>
                  </a:lnTo>
                  <a:lnTo>
                    <a:pt x="467" y="75"/>
                  </a:lnTo>
                  <a:lnTo>
                    <a:pt x="465" y="79"/>
                  </a:lnTo>
                  <a:lnTo>
                    <a:pt x="481" y="79"/>
                  </a:lnTo>
                  <a:lnTo>
                    <a:pt x="495" y="80"/>
                  </a:lnTo>
                  <a:lnTo>
                    <a:pt x="509" y="82"/>
                  </a:lnTo>
                  <a:lnTo>
                    <a:pt x="524" y="86"/>
                  </a:lnTo>
                  <a:lnTo>
                    <a:pt x="536" y="90"/>
                  </a:lnTo>
                  <a:lnTo>
                    <a:pt x="549" y="96"/>
                  </a:lnTo>
                  <a:lnTo>
                    <a:pt x="559" y="103"/>
                  </a:lnTo>
                  <a:lnTo>
                    <a:pt x="566" y="113"/>
                  </a:lnTo>
                  <a:lnTo>
                    <a:pt x="565" y="115"/>
                  </a:lnTo>
                  <a:lnTo>
                    <a:pt x="562" y="116"/>
                  </a:lnTo>
                  <a:lnTo>
                    <a:pt x="554" y="117"/>
                  </a:lnTo>
                  <a:lnTo>
                    <a:pt x="545" y="117"/>
                  </a:lnTo>
                  <a:lnTo>
                    <a:pt x="536" y="117"/>
                  </a:lnTo>
                  <a:lnTo>
                    <a:pt x="528" y="115"/>
                  </a:lnTo>
                  <a:lnTo>
                    <a:pt x="509" y="109"/>
                  </a:lnTo>
                  <a:lnTo>
                    <a:pt x="494" y="106"/>
                  </a:lnTo>
                  <a:lnTo>
                    <a:pt x="494" y="107"/>
                  </a:lnTo>
                  <a:lnTo>
                    <a:pt x="504" y="119"/>
                  </a:lnTo>
                  <a:lnTo>
                    <a:pt x="514" y="130"/>
                  </a:lnTo>
                  <a:lnTo>
                    <a:pt x="519" y="135"/>
                  </a:lnTo>
                  <a:lnTo>
                    <a:pt x="525" y="139"/>
                  </a:lnTo>
                  <a:lnTo>
                    <a:pt x="534" y="143"/>
                  </a:lnTo>
                  <a:lnTo>
                    <a:pt x="542" y="145"/>
                  </a:lnTo>
                  <a:lnTo>
                    <a:pt x="538" y="137"/>
                  </a:lnTo>
                  <a:lnTo>
                    <a:pt x="535" y="129"/>
                  </a:lnTo>
                  <a:lnTo>
                    <a:pt x="536" y="127"/>
                  </a:lnTo>
                  <a:lnTo>
                    <a:pt x="538" y="126"/>
                  </a:lnTo>
                  <a:lnTo>
                    <a:pt x="549" y="132"/>
                  </a:lnTo>
                  <a:lnTo>
                    <a:pt x="562" y="135"/>
                  </a:lnTo>
                  <a:lnTo>
                    <a:pt x="562" y="133"/>
                  </a:lnTo>
                  <a:lnTo>
                    <a:pt x="562" y="130"/>
                  </a:lnTo>
                  <a:lnTo>
                    <a:pt x="559" y="129"/>
                  </a:lnTo>
                  <a:lnTo>
                    <a:pt x="558" y="125"/>
                  </a:lnTo>
                  <a:lnTo>
                    <a:pt x="571" y="117"/>
                  </a:lnTo>
                  <a:lnTo>
                    <a:pt x="586" y="112"/>
                  </a:lnTo>
                  <a:lnTo>
                    <a:pt x="585" y="99"/>
                  </a:lnTo>
                  <a:lnTo>
                    <a:pt x="584" y="87"/>
                  </a:lnTo>
                  <a:lnTo>
                    <a:pt x="596" y="90"/>
                  </a:lnTo>
                  <a:lnTo>
                    <a:pt x="606" y="93"/>
                  </a:lnTo>
                  <a:lnTo>
                    <a:pt x="608" y="95"/>
                  </a:lnTo>
                  <a:lnTo>
                    <a:pt x="608" y="96"/>
                  </a:lnTo>
                  <a:lnTo>
                    <a:pt x="608" y="97"/>
                  </a:lnTo>
                  <a:lnTo>
                    <a:pt x="606" y="99"/>
                  </a:lnTo>
                  <a:lnTo>
                    <a:pt x="604" y="100"/>
                  </a:lnTo>
                  <a:lnTo>
                    <a:pt x="599" y="100"/>
                  </a:lnTo>
                  <a:lnTo>
                    <a:pt x="599" y="106"/>
                  </a:lnTo>
                  <a:lnTo>
                    <a:pt x="599" y="110"/>
                  </a:lnTo>
                  <a:lnTo>
                    <a:pt x="608" y="109"/>
                  </a:lnTo>
                  <a:lnTo>
                    <a:pt x="616" y="106"/>
                  </a:lnTo>
                  <a:lnTo>
                    <a:pt x="624" y="103"/>
                  </a:lnTo>
                  <a:lnTo>
                    <a:pt x="629" y="99"/>
                  </a:lnTo>
                  <a:lnTo>
                    <a:pt x="636" y="95"/>
                  </a:lnTo>
                  <a:lnTo>
                    <a:pt x="645" y="92"/>
                  </a:lnTo>
                  <a:lnTo>
                    <a:pt x="654" y="89"/>
                  </a:lnTo>
                  <a:lnTo>
                    <a:pt x="665" y="87"/>
                  </a:lnTo>
                  <a:lnTo>
                    <a:pt x="665" y="92"/>
                  </a:lnTo>
                  <a:lnTo>
                    <a:pt x="665" y="95"/>
                  </a:lnTo>
                  <a:lnTo>
                    <a:pt x="679" y="95"/>
                  </a:lnTo>
                  <a:lnTo>
                    <a:pt x="694" y="92"/>
                  </a:lnTo>
                  <a:lnTo>
                    <a:pt x="708" y="89"/>
                  </a:lnTo>
                  <a:lnTo>
                    <a:pt x="719" y="85"/>
                  </a:lnTo>
                  <a:lnTo>
                    <a:pt x="718" y="83"/>
                  </a:lnTo>
                  <a:lnTo>
                    <a:pt x="716" y="80"/>
                  </a:lnTo>
                  <a:lnTo>
                    <a:pt x="706" y="79"/>
                  </a:lnTo>
                  <a:lnTo>
                    <a:pt x="698" y="76"/>
                  </a:lnTo>
                  <a:lnTo>
                    <a:pt x="696" y="70"/>
                  </a:lnTo>
                  <a:lnTo>
                    <a:pt x="696" y="66"/>
                  </a:lnTo>
                  <a:lnTo>
                    <a:pt x="718" y="72"/>
                  </a:lnTo>
                  <a:lnTo>
                    <a:pt x="741" y="79"/>
                  </a:lnTo>
                  <a:lnTo>
                    <a:pt x="763" y="87"/>
                  </a:lnTo>
                  <a:lnTo>
                    <a:pt x="786" y="93"/>
                  </a:lnTo>
                  <a:lnTo>
                    <a:pt x="789" y="92"/>
                  </a:lnTo>
                  <a:lnTo>
                    <a:pt x="791" y="89"/>
                  </a:lnTo>
                  <a:lnTo>
                    <a:pt x="773" y="79"/>
                  </a:lnTo>
                  <a:lnTo>
                    <a:pt x="759" y="70"/>
                  </a:lnTo>
                  <a:lnTo>
                    <a:pt x="759" y="62"/>
                  </a:lnTo>
                  <a:lnTo>
                    <a:pt x="761" y="55"/>
                  </a:lnTo>
                  <a:lnTo>
                    <a:pt x="763" y="49"/>
                  </a:lnTo>
                  <a:lnTo>
                    <a:pt x="765" y="45"/>
                  </a:lnTo>
                  <a:lnTo>
                    <a:pt x="768" y="43"/>
                  </a:lnTo>
                  <a:lnTo>
                    <a:pt x="771" y="40"/>
                  </a:lnTo>
                  <a:lnTo>
                    <a:pt x="782" y="45"/>
                  </a:lnTo>
                  <a:lnTo>
                    <a:pt x="795" y="48"/>
                  </a:lnTo>
                  <a:lnTo>
                    <a:pt x="796" y="56"/>
                  </a:lnTo>
                  <a:lnTo>
                    <a:pt x="799" y="63"/>
                  </a:lnTo>
                  <a:lnTo>
                    <a:pt x="803" y="69"/>
                  </a:lnTo>
                  <a:lnTo>
                    <a:pt x="809" y="75"/>
                  </a:lnTo>
                  <a:lnTo>
                    <a:pt x="815" y="80"/>
                  </a:lnTo>
                  <a:lnTo>
                    <a:pt x="819" y="86"/>
                  </a:lnTo>
                  <a:lnTo>
                    <a:pt x="823" y="92"/>
                  </a:lnTo>
                  <a:lnTo>
                    <a:pt x="826" y="97"/>
                  </a:lnTo>
                  <a:lnTo>
                    <a:pt x="821" y="103"/>
                  </a:lnTo>
                  <a:lnTo>
                    <a:pt x="815" y="110"/>
                  </a:lnTo>
                  <a:lnTo>
                    <a:pt x="818" y="113"/>
                  </a:lnTo>
                  <a:lnTo>
                    <a:pt x="821" y="117"/>
                  </a:lnTo>
                  <a:lnTo>
                    <a:pt x="825" y="117"/>
                  </a:lnTo>
                  <a:lnTo>
                    <a:pt x="829" y="117"/>
                  </a:lnTo>
                  <a:lnTo>
                    <a:pt x="835" y="112"/>
                  </a:lnTo>
                  <a:lnTo>
                    <a:pt x="839" y="107"/>
                  </a:lnTo>
                  <a:lnTo>
                    <a:pt x="839" y="97"/>
                  </a:lnTo>
                  <a:lnTo>
                    <a:pt x="835" y="90"/>
                  </a:lnTo>
                  <a:lnTo>
                    <a:pt x="835" y="89"/>
                  </a:lnTo>
                  <a:lnTo>
                    <a:pt x="846" y="90"/>
                  </a:lnTo>
                  <a:lnTo>
                    <a:pt x="855" y="92"/>
                  </a:lnTo>
                  <a:lnTo>
                    <a:pt x="856" y="96"/>
                  </a:lnTo>
                  <a:lnTo>
                    <a:pt x="856" y="97"/>
                  </a:lnTo>
                  <a:lnTo>
                    <a:pt x="859" y="97"/>
                  </a:lnTo>
                  <a:lnTo>
                    <a:pt x="863" y="97"/>
                  </a:lnTo>
                  <a:lnTo>
                    <a:pt x="862" y="96"/>
                  </a:lnTo>
                  <a:lnTo>
                    <a:pt x="861" y="95"/>
                  </a:lnTo>
                  <a:lnTo>
                    <a:pt x="858" y="90"/>
                  </a:lnTo>
                  <a:lnTo>
                    <a:pt x="855" y="86"/>
                  </a:lnTo>
                  <a:lnTo>
                    <a:pt x="842" y="86"/>
                  </a:lnTo>
                  <a:lnTo>
                    <a:pt x="829" y="86"/>
                  </a:lnTo>
                  <a:lnTo>
                    <a:pt x="819" y="72"/>
                  </a:lnTo>
                  <a:lnTo>
                    <a:pt x="809" y="59"/>
                  </a:lnTo>
                  <a:lnTo>
                    <a:pt x="811" y="53"/>
                  </a:lnTo>
                  <a:lnTo>
                    <a:pt x="812" y="50"/>
                  </a:lnTo>
                  <a:lnTo>
                    <a:pt x="819" y="56"/>
                  </a:lnTo>
                  <a:lnTo>
                    <a:pt x="826" y="62"/>
                  </a:lnTo>
                  <a:lnTo>
                    <a:pt x="831" y="63"/>
                  </a:lnTo>
                  <a:lnTo>
                    <a:pt x="836" y="65"/>
                  </a:lnTo>
                  <a:lnTo>
                    <a:pt x="842" y="65"/>
                  </a:lnTo>
                  <a:lnTo>
                    <a:pt x="848" y="63"/>
                  </a:lnTo>
                  <a:lnTo>
                    <a:pt x="839" y="60"/>
                  </a:lnTo>
                  <a:lnTo>
                    <a:pt x="832" y="58"/>
                  </a:lnTo>
                  <a:lnTo>
                    <a:pt x="832" y="52"/>
                  </a:lnTo>
                  <a:lnTo>
                    <a:pt x="832" y="46"/>
                  </a:lnTo>
                  <a:lnTo>
                    <a:pt x="845" y="50"/>
                  </a:lnTo>
                  <a:lnTo>
                    <a:pt x="856" y="56"/>
                  </a:lnTo>
                  <a:lnTo>
                    <a:pt x="861" y="58"/>
                  </a:lnTo>
                  <a:lnTo>
                    <a:pt x="866" y="59"/>
                  </a:lnTo>
                  <a:lnTo>
                    <a:pt x="872" y="60"/>
                  </a:lnTo>
                  <a:lnTo>
                    <a:pt x="878" y="60"/>
                  </a:lnTo>
                  <a:lnTo>
                    <a:pt x="876" y="58"/>
                  </a:lnTo>
                  <a:lnTo>
                    <a:pt x="875" y="56"/>
                  </a:lnTo>
                  <a:lnTo>
                    <a:pt x="861" y="49"/>
                  </a:lnTo>
                  <a:lnTo>
                    <a:pt x="848" y="43"/>
                  </a:lnTo>
                  <a:lnTo>
                    <a:pt x="848" y="40"/>
                  </a:lnTo>
                  <a:lnTo>
                    <a:pt x="848" y="38"/>
                  </a:lnTo>
                  <a:lnTo>
                    <a:pt x="849" y="36"/>
                  </a:lnTo>
                  <a:lnTo>
                    <a:pt x="851" y="35"/>
                  </a:lnTo>
                  <a:lnTo>
                    <a:pt x="863" y="35"/>
                  </a:lnTo>
                  <a:lnTo>
                    <a:pt x="875" y="36"/>
                  </a:lnTo>
                  <a:lnTo>
                    <a:pt x="885" y="38"/>
                  </a:lnTo>
                  <a:lnTo>
                    <a:pt x="896" y="39"/>
                  </a:lnTo>
                  <a:lnTo>
                    <a:pt x="896" y="38"/>
                  </a:lnTo>
                  <a:lnTo>
                    <a:pt x="892" y="35"/>
                  </a:lnTo>
                  <a:lnTo>
                    <a:pt x="889" y="32"/>
                  </a:lnTo>
                  <a:lnTo>
                    <a:pt x="888" y="28"/>
                  </a:lnTo>
                  <a:lnTo>
                    <a:pt x="888" y="22"/>
                  </a:lnTo>
                  <a:lnTo>
                    <a:pt x="901" y="22"/>
                  </a:lnTo>
                  <a:lnTo>
                    <a:pt x="915" y="22"/>
                  </a:lnTo>
                  <a:lnTo>
                    <a:pt x="928" y="20"/>
                  </a:lnTo>
                  <a:lnTo>
                    <a:pt x="939" y="18"/>
                  </a:lnTo>
                  <a:lnTo>
                    <a:pt x="952" y="15"/>
                  </a:lnTo>
                  <a:lnTo>
                    <a:pt x="962" y="10"/>
                  </a:lnTo>
                  <a:lnTo>
                    <a:pt x="971" y="6"/>
                  </a:lnTo>
                  <a:lnTo>
                    <a:pt x="978" y="0"/>
                  </a:lnTo>
                  <a:lnTo>
                    <a:pt x="992" y="0"/>
                  </a:lnTo>
                  <a:lnTo>
                    <a:pt x="1002" y="2"/>
                  </a:lnTo>
                  <a:lnTo>
                    <a:pt x="1010" y="6"/>
                  </a:lnTo>
                  <a:lnTo>
                    <a:pt x="1019" y="10"/>
                  </a:lnTo>
                  <a:lnTo>
                    <a:pt x="1040" y="10"/>
                  </a:lnTo>
                  <a:lnTo>
                    <a:pt x="1062" y="10"/>
                  </a:lnTo>
                  <a:lnTo>
                    <a:pt x="1066" y="16"/>
                  </a:lnTo>
                  <a:lnTo>
                    <a:pt x="1072" y="22"/>
                  </a:lnTo>
                  <a:lnTo>
                    <a:pt x="1073" y="25"/>
                  </a:lnTo>
                  <a:lnTo>
                    <a:pt x="1075" y="29"/>
                  </a:lnTo>
                  <a:lnTo>
                    <a:pt x="1073" y="29"/>
                  </a:lnTo>
                  <a:lnTo>
                    <a:pt x="1072" y="29"/>
                  </a:lnTo>
                  <a:lnTo>
                    <a:pt x="1065" y="32"/>
                  </a:lnTo>
                  <a:lnTo>
                    <a:pt x="1059" y="33"/>
                  </a:lnTo>
                  <a:lnTo>
                    <a:pt x="1055" y="36"/>
                  </a:lnTo>
                  <a:lnTo>
                    <a:pt x="1050" y="42"/>
                  </a:lnTo>
                  <a:lnTo>
                    <a:pt x="1050" y="43"/>
                  </a:lnTo>
                  <a:lnTo>
                    <a:pt x="1052" y="43"/>
                  </a:lnTo>
                  <a:lnTo>
                    <a:pt x="1055" y="43"/>
                  </a:lnTo>
                  <a:lnTo>
                    <a:pt x="1059" y="43"/>
                  </a:lnTo>
                  <a:lnTo>
                    <a:pt x="1063" y="42"/>
                  </a:lnTo>
                  <a:lnTo>
                    <a:pt x="1068" y="39"/>
                  </a:lnTo>
                  <a:lnTo>
                    <a:pt x="1073" y="36"/>
                  </a:lnTo>
                  <a:lnTo>
                    <a:pt x="1080" y="33"/>
                  </a:lnTo>
                  <a:lnTo>
                    <a:pt x="1086" y="32"/>
                  </a:lnTo>
                  <a:lnTo>
                    <a:pt x="1093" y="32"/>
                  </a:lnTo>
                  <a:lnTo>
                    <a:pt x="1099" y="33"/>
                  </a:lnTo>
                  <a:lnTo>
                    <a:pt x="1118" y="39"/>
                  </a:lnTo>
                  <a:lnTo>
                    <a:pt x="1139" y="43"/>
                  </a:lnTo>
                  <a:lnTo>
                    <a:pt x="1160" y="46"/>
                  </a:lnTo>
                  <a:lnTo>
                    <a:pt x="1182" y="46"/>
                  </a:lnTo>
                  <a:lnTo>
                    <a:pt x="1183" y="43"/>
                  </a:lnTo>
                  <a:lnTo>
                    <a:pt x="1186" y="39"/>
                  </a:lnTo>
                  <a:lnTo>
                    <a:pt x="1202" y="40"/>
                  </a:lnTo>
                  <a:lnTo>
                    <a:pt x="1220" y="42"/>
                  </a:lnTo>
                  <a:lnTo>
                    <a:pt x="1232" y="49"/>
                  </a:lnTo>
                  <a:lnTo>
                    <a:pt x="1242" y="56"/>
                  </a:lnTo>
                  <a:lnTo>
                    <a:pt x="1247" y="60"/>
                  </a:lnTo>
                  <a:lnTo>
                    <a:pt x="1255" y="63"/>
                  </a:lnTo>
                  <a:lnTo>
                    <a:pt x="1262" y="65"/>
                  </a:lnTo>
                  <a:lnTo>
                    <a:pt x="1272" y="66"/>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7" name="Freeform 447"/>
            <p:cNvSpPr>
              <a:spLocks/>
            </p:cNvSpPr>
            <p:nvPr/>
          </p:nvSpPr>
          <p:spPr bwMode="auto">
            <a:xfrm>
              <a:off x="4328" y="2368"/>
              <a:ext cx="101" cy="64"/>
            </a:xfrm>
            <a:custGeom>
              <a:avLst/>
              <a:gdLst>
                <a:gd name="T0" fmla="*/ 101 w 101"/>
                <a:gd name="T1" fmla="*/ 13 h 64"/>
                <a:gd name="T2" fmla="*/ 89 w 101"/>
                <a:gd name="T3" fmla="*/ 13 h 64"/>
                <a:gd name="T4" fmla="*/ 77 w 101"/>
                <a:gd name="T5" fmla="*/ 13 h 64"/>
                <a:gd name="T6" fmla="*/ 67 w 101"/>
                <a:gd name="T7" fmla="*/ 15 h 64"/>
                <a:gd name="T8" fmla="*/ 57 w 101"/>
                <a:gd name="T9" fmla="*/ 17 h 64"/>
                <a:gd name="T10" fmla="*/ 47 w 101"/>
                <a:gd name="T11" fmla="*/ 20 h 64"/>
                <a:gd name="T12" fmla="*/ 40 w 101"/>
                <a:gd name="T13" fmla="*/ 25 h 64"/>
                <a:gd name="T14" fmla="*/ 33 w 101"/>
                <a:gd name="T15" fmla="*/ 30 h 64"/>
                <a:gd name="T16" fmla="*/ 29 w 101"/>
                <a:gd name="T17" fmla="*/ 37 h 64"/>
                <a:gd name="T18" fmla="*/ 29 w 101"/>
                <a:gd name="T19" fmla="*/ 45 h 64"/>
                <a:gd name="T20" fmla="*/ 27 w 101"/>
                <a:gd name="T21" fmla="*/ 53 h 64"/>
                <a:gd name="T22" fmla="*/ 33 w 101"/>
                <a:gd name="T23" fmla="*/ 55 h 64"/>
                <a:gd name="T24" fmla="*/ 40 w 101"/>
                <a:gd name="T25" fmla="*/ 57 h 64"/>
                <a:gd name="T26" fmla="*/ 47 w 101"/>
                <a:gd name="T27" fmla="*/ 60 h 64"/>
                <a:gd name="T28" fmla="*/ 51 w 101"/>
                <a:gd name="T29" fmla="*/ 64 h 64"/>
                <a:gd name="T30" fmla="*/ 33 w 101"/>
                <a:gd name="T31" fmla="*/ 64 h 64"/>
                <a:gd name="T32" fmla="*/ 16 w 101"/>
                <a:gd name="T33" fmla="*/ 64 h 64"/>
                <a:gd name="T34" fmla="*/ 13 w 101"/>
                <a:gd name="T35" fmla="*/ 60 h 64"/>
                <a:gd name="T36" fmla="*/ 10 w 101"/>
                <a:gd name="T37" fmla="*/ 57 h 64"/>
                <a:gd name="T38" fmla="*/ 6 w 101"/>
                <a:gd name="T39" fmla="*/ 56 h 64"/>
                <a:gd name="T40" fmla="*/ 0 w 101"/>
                <a:gd name="T41" fmla="*/ 56 h 64"/>
                <a:gd name="T42" fmla="*/ 0 w 101"/>
                <a:gd name="T43" fmla="*/ 46 h 64"/>
                <a:gd name="T44" fmla="*/ 3 w 101"/>
                <a:gd name="T45" fmla="*/ 39 h 64"/>
                <a:gd name="T46" fmla="*/ 11 w 101"/>
                <a:gd name="T47" fmla="*/ 36 h 64"/>
                <a:gd name="T48" fmla="*/ 20 w 101"/>
                <a:gd name="T49" fmla="*/ 33 h 64"/>
                <a:gd name="T50" fmla="*/ 17 w 101"/>
                <a:gd name="T51" fmla="*/ 30 h 64"/>
                <a:gd name="T52" fmla="*/ 14 w 101"/>
                <a:gd name="T53" fmla="*/ 27 h 64"/>
                <a:gd name="T54" fmla="*/ 33 w 101"/>
                <a:gd name="T55" fmla="*/ 19 h 64"/>
                <a:gd name="T56" fmla="*/ 54 w 101"/>
                <a:gd name="T57" fmla="*/ 9 h 64"/>
                <a:gd name="T58" fmla="*/ 66 w 101"/>
                <a:gd name="T59" fmla="*/ 5 h 64"/>
                <a:gd name="T60" fmla="*/ 77 w 101"/>
                <a:gd name="T61" fmla="*/ 2 h 64"/>
                <a:gd name="T62" fmla="*/ 90 w 101"/>
                <a:gd name="T63" fmla="*/ 0 h 64"/>
                <a:gd name="T64" fmla="*/ 101 w 101"/>
                <a:gd name="T65" fmla="*/ 2 h 64"/>
                <a:gd name="T66" fmla="*/ 101 w 101"/>
                <a:gd name="T67" fmla="*/ 7 h 64"/>
                <a:gd name="T68" fmla="*/ 101 w 101"/>
                <a:gd name="T69" fmla="*/ 13 h 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
                <a:gd name="T106" fmla="*/ 0 h 64"/>
                <a:gd name="T107" fmla="*/ 101 w 101"/>
                <a:gd name="T108" fmla="*/ 64 h 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 h="64">
                  <a:moveTo>
                    <a:pt x="101" y="13"/>
                  </a:moveTo>
                  <a:lnTo>
                    <a:pt x="89" y="13"/>
                  </a:lnTo>
                  <a:lnTo>
                    <a:pt x="77" y="13"/>
                  </a:lnTo>
                  <a:lnTo>
                    <a:pt x="67" y="15"/>
                  </a:lnTo>
                  <a:lnTo>
                    <a:pt x="57" y="17"/>
                  </a:lnTo>
                  <a:lnTo>
                    <a:pt x="47" y="20"/>
                  </a:lnTo>
                  <a:lnTo>
                    <a:pt x="40" y="25"/>
                  </a:lnTo>
                  <a:lnTo>
                    <a:pt x="33" y="30"/>
                  </a:lnTo>
                  <a:lnTo>
                    <a:pt x="29" y="37"/>
                  </a:lnTo>
                  <a:lnTo>
                    <a:pt x="29" y="45"/>
                  </a:lnTo>
                  <a:lnTo>
                    <a:pt x="27" y="53"/>
                  </a:lnTo>
                  <a:lnTo>
                    <a:pt x="33" y="55"/>
                  </a:lnTo>
                  <a:lnTo>
                    <a:pt x="40" y="57"/>
                  </a:lnTo>
                  <a:lnTo>
                    <a:pt x="47" y="60"/>
                  </a:lnTo>
                  <a:lnTo>
                    <a:pt x="51" y="64"/>
                  </a:lnTo>
                  <a:lnTo>
                    <a:pt x="33" y="64"/>
                  </a:lnTo>
                  <a:lnTo>
                    <a:pt x="16" y="64"/>
                  </a:lnTo>
                  <a:lnTo>
                    <a:pt x="13" y="60"/>
                  </a:lnTo>
                  <a:lnTo>
                    <a:pt x="10" y="57"/>
                  </a:lnTo>
                  <a:lnTo>
                    <a:pt x="6" y="56"/>
                  </a:lnTo>
                  <a:lnTo>
                    <a:pt x="0" y="56"/>
                  </a:lnTo>
                  <a:lnTo>
                    <a:pt x="0" y="46"/>
                  </a:lnTo>
                  <a:lnTo>
                    <a:pt x="3" y="39"/>
                  </a:lnTo>
                  <a:lnTo>
                    <a:pt x="11" y="36"/>
                  </a:lnTo>
                  <a:lnTo>
                    <a:pt x="20" y="33"/>
                  </a:lnTo>
                  <a:lnTo>
                    <a:pt x="17" y="30"/>
                  </a:lnTo>
                  <a:lnTo>
                    <a:pt x="14" y="27"/>
                  </a:lnTo>
                  <a:lnTo>
                    <a:pt x="33" y="19"/>
                  </a:lnTo>
                  <a:lnTo>
                    <a:pt x="54" y="9"/>
                  </a:lnTo>
                  <a:lnTo>
                    <a:pt x="66" y="5"/>
                  </a:lnTo>
                  <a:lnTo>
                    <a:pt x="77" y="2"/>
                  </a:lnTo>
                  <a:lnTo>
                    <a:pt x="90" y="0"/>
                  </a:lnTo>
                  <a:lnTo>
                    <a:pt x="101" y="2"/>
                  </a:lnTo>
                  <a:lnTo>
                    <a:pt x="101" y="7"/>
                  </a:lnTo>
                  <a:lnTo>
                    <a:pt x="101" y="13"/>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8" name="Freeform 448"/>
            <p:cNvSpPr>
              <a:spLocks/>
            </p:cNvSpPr>
            <p:nvPr/>
          </p:nvSpPr>
          <p:spPr bwMode="auto">
            <a:xfrm>
              <a:off x="3150" y="2371"/>
              <a:ext cx="66" cy="16"/>
            </a:xfrm>
            <a:custGeom>
              <a:avLst/>
              <a:gdLst>
                <a:gd name="T0" fmla="*/ 32 w 66"/>
                <a:gd name="T1" fmla="*/ 0 h 16"/>
                <a:gd name="T2" fmla="*/ 37 w 66"/>
                <a:gd name="T3" fmla="*/ 0 h 16"/>
                <a:gd name="T4" fmla="*/ 42 w 66"/>
                <a:gd name="T5" fmla="*/ 0 h 16"/>
                <a:gd name="T6" fmla="*/ 44 w 66"/>
                <a:gd name="T7" fmla="*/ 0 h 16"/>
                <a:gd name="T8" fmla="*/ 47 w 66"/>
                <a:gd name="T9" fmla="*/ 3 h 16"/>
                <a:gd name="T10" fmla="*/ 46 w 66"/>
                <a:gd name="T11" fmla="*/ 6 h 16"/>
                <a:gd name="T12" fmla="*/ 44 w 66"/>
                <a:gd name="T13" fmla="*/ 9 h 16"/>
                <a:gd name="T14" fmla="*/ 54 w 66"/>
                <a:gd name="T15" fmla="*/ 10 h 16"/>
                <a:gd name="T16" fmla="*/ 66 w 66"/>
                <a:gd name="T17" fmla="*/ 12 h 16"/>
                <a:gd name="T18" fmla="*/ 64 w 66"/>
                <a:gd name="T19" fmla="*/ 13 h 16"/>
                <a:gd name="T20" fmla="*/ 63 w 66"/>
                <a:gd name="T21" fmla="*/ 16 h 16"/>
                <a:gd name="T22" fmla="*/ 46 w 66"/>
                <a:gd name="T23" fmla="*/ 16 h 16"/>
                <a:gd name="T24" fmla="*/ 30 w 66"/>
                <a:gd name="T25" fmla="*/ 14 h 16"/>
                <a:gd name="T26" fmla="*/ 14 w 66"/>
                <a:gd name="T27" fmla="*/ 12 h 16"/>
                <a:gd name="T28" fmla="*/ 0 w 66"/>
                <a:gd name="T29" fmla="*/ 9 h 16"/>
                <a:gd name="T30" fmla="*/ 0 w 66"/>
                <a:gd name="T31" fmla="*/ 7 h 16"/>
                <a:gd name="T32" fmla="*/ 0 w 66"/>
                <a:gd name="T33" fmla="*/ 6 h 16"/>
                <a:gd name="T34" fmla="*/ 2 w 66"/>
                <a:gd name="T35" fmla="*/ 4 h 16"/>
                <a:gd name="T36" fmla="*/ 2 w 66"/>
                <a:gd name="T37" fmla="*/ 3 h 16"/>
                <a:gd name="T38" fmla="*/ 12 w 66"/>
                <a:gd name="T39" fmla="*/ 3 h 16"/>
                <a:gd name="T40" fmla="*/ 19 w 66"/>
                <a:gd name="T41" fmla="*/ 4 h 16"/>
                <a:gd name="T42" fmla="*/ 23 w 66"/>
                <a:gd name="T43" fmla="*/ 4 h 16"/>
                <a:gd name="T44" fmla="*/ 26 w 66"/>
                <a:gd name="T45" fmla="*/ 4 h 16"/>
                <a:gd name="T46" fmla="*/ 29 w 66"/>
                <a:gd name="T47" fmla="*/ 3 h 16"/>
                <a:gd name="T48" fmla="*/ 32 w 66"/>
                <a:gd name="T49" fmla="*/ 0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16"/>
                <a:gd name="T77" fmla="*/ 66 w 66"/>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16">
                  <a:moveTo>
                    <a:pt x="32" y="0"/>
                  </a:moveTo>
                  <a:lnTo>
                    <a:pt x="37" y="0"/>
                  </a:lnTo>
                  <a:lnTo>
                    <a:pt x="42" y="0"/>
                  </a:lnTo>
                  <a:lnTo>
                    <a:pt x="44" y="0"/>
                  </a:lnTo>
                  <a:lnTo>
                    <a:pt x="47" y="3"/>
                  </a:lnTo>
                  <a:lnTo>
                    <a:pt x="46" y="6"/>
                  </a:lnTo>
                  <a:lnTo>
                    <a:pt x="44" y="9"/>
                  </a:lnTo>
                  <a:lnTo>
                    <a:pt x="54" y="10"/>
                  </a:lnTo>
                  <a:lnTo>
                    <a:pt x="66" y="12"/>
                  </a:lnTo>
                  <a:lnTo>
                    <a:pt x="64" y="13"/>
                  </a:lnTo>
                  <a:lnTo>
                    <a:pt x="63" y="16"/>
                  </a:lnTo>
                  <a:lnTo>
                    <a:pt x="46" y="16"/>
                  </a:lnTo>
                  <a:lnTo>
                    <a:pt x="30" y="14"/>
                  </a:lnTo>
                  <a:lnTo>
                    <a:pt x="14" y="12"/>
                  </a:lnTo>
                  <a:lnTo>
                    <a:pt x="0" y="9"/>
                  </a:lnTo>
                  <a:lnTo>
                    <a:pt x="0" y="7"/>
                  </a:lnTo>
                  <a:lnTo>
                    <a:pt x="0" y="6"/>
                  </a:lnTo>
                  <a:lnTo>
                    <a:pt x="2" y="4"/>
                  </a:lnTo>
                  <a:lnTo>
                    <a:pt x="2" y="3"/>
                  </a:lnTo>
                  <a:lnTo>
                    <a:pt x="12" y="3"/>
                  </a:lnTo>
                  <a:lnTo>
                    <a:pt x="19" y="4"/>
                  </a:lnTo>
                  <a:lnTo>
                    <a:pt x="23" y="4"/>
                  </a:lnTo>
                  <a:lnTo>
                    <a:pt x="26" y="4"/>
                  </a:lnTo>
                  <a:lnTo>
                    <a:pt x="29" y="3"/>
                  </a:lnTo>
                  <a:lnTo>
                    <a:pt x="3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9" name="Freeform 449"/>
            <p:cNvSpPr>
              <a:spLocks/>
            </p:cNvSpPr>
            <p:nvPr/>
          </p:nvSpPr>
          <p:spPr bwMode="auto">
            <a:xfrm>
              <a:off x="3229" y="2373"/>
              <a:ext cx="90" cy="18"/>
            </a:xfrm>
            <a:custGeom>
              <a:avLst/>
              <a:gdLst>
                <a:gd name="T0" fmla="*/ 7 w 90"/>
                <a:gd name="T1" fmla="*/ 0 h 18"/>
                <a:gd name="T2" fmla="*/ 11 w 90"/>
                <a:gd name="T3" fmla="*/ 0 h 18"/>
                <a:gd name="T4" fmla="*/ 14 w 90"/>
                <a:gd name="T5" fmla="*/ 0 h 18"/>
                <a:gd name="T6" fmla="*/ 18 w 90"/>
                <a:gd name="T7" fmla="*/ 0 h 18"/>
                <a:gd name="T8" fmla="*/ 21 w 90"/>
                <a:gd name="T9" fmla="*/ 1 h 18"/>
                <a:gd name="T10" fmla="*/ 37 w 90"/>
                <a:gd name="T11" fmla="*/ 5 h 18"/>
                <a:gd name="T12" fmla="*/ 58 w 90"/>
                <a:gd name="T13" fmla="*/ 8 h 18"/>
                <a:gd name="T14" fmla="*/ 80 w 90"/>
                <a:gd name="T15" fmla="*/ 11 h 18"/>
                <a:gd name="T16" fmla="*/ 90 w 90"/>
                <a:gd name="T17" fmla="*/ 14 h 18"/>
                <a:gd name="T18" fmla="*/ 88 w 90"/>
                <a:gd name="T19" fmla="*/ 15 h 18"/>
                <a:gd name="T20" fmla="*/ 88 w 90"/>
                <a:gd name="T21" fmla="*/ 17 h 18"/>
                <a:gd name="T22" fmla="*/ 64 w 90"/>
                <a:gd name="T23" fmla="*/ 18 h 18"/>
                <a:gd name="T24" fmla="*/ 42 w 90"/>
                <a:gd name="T25" fmla="*/ 18 h 18"/>
                <a:gd name="T26" fmla="*/ 21 w 90"/>
                <a:gd name="T27" fmla="*/ 17 h 18"/>
                <a:gd name="T28" fmla="*/ 0 w 90"/>
                <a:gd name="T29" fmla="*/ 14 h 18"/>
                <a:gd name="T30" fmla="*/ 2 w 90"/>
                <a:gd name="T31" fmla="*/ 5 h 18"/>
                <a:gd name="T32" fmla="*/ 7 w 90"/>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8"/>
                <a:gd name="T53" fmla="*/ 90 w 90"/>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8">
                  <a:moveTo>
                    <a:pt x="7" y="0"/>
                  </a:moveTo>
                  <a:lnTo>
                    <a:pt x="11" y="0"/>
                  </a:lnTo>
                  <a:lnTo>
                    <a:pt x="14" y="0"/>
                  </a:lnTo>
                  <a:lnTo>
                    <a:pt x="18" y="0"/>
                  </a:lnTo>
                  <a:lnTo>
                    <a:pt x="21" y="1"/>
                  </a:lnTo>
                  <a:lnTo>
                    <a:pt x="37" y="5"/>
                  </a:lnTo>
                  <a:lnTo>
                    <a:pt x="58" y="8"/>
                  </a:lnTo>
                  <a:lnTo>
                    <a:pt x="80" y="11"/>
                  </a:lnTo>
                  <a:lnTo>
                    <a:pt x="90" y="14"/>
                  </a:lnTo>
                  <a:lnTo>
                    <a:pt x="88" y="15"/>
                  </a:lnTo>
                  <a:lnTo>
                    <a:pt x="88" y="17"/>
                  </a:lnTo>
                  <a:lnTo>
                    <a:pt x="64" y="18"/>
                  </a:lnTo>
                  <a:lnTo>
                    <a:pt x="42" y="18"/>
                  </a:lnTo>
                  <a:lnTo>
                    <a:pt x="21" y="17"/>
                  </a:lnTo>
                  <a:lnTo>
                    <a:pt x="0" y="14"/>
                  </a:lnTo>
                  <a:lnTo>
                    <a:pt x="2" y="5"/>
                  </a:lnTo>
                  <a:lnTo>
                    <a:pt x="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0" name="Freeform 450"/>
            <p:cNvSpPr>
              <a:spLocks/>
            </p:cNvSpPr>
            <p:nvPr/>
          </p:nvSpPr>
          <p:spPr bwMode="auto">
            <a:xfrm>
              <a:off x="4669" y="2375"/>
              <a:ext cx="2" cy="3"/>
            </a:xfrm>
            <a:custGeom>
              <a:avLst/>
              <a:gdLst>
                <a:gd name="T0" fmla="*/ 0 w 2"/>
                <a:gd name="T1" fmla="*/ 0 h 3"/>
                <a:gd name="T2" fmla="*/ 2 w 2"/>
                <a:gd name="T3" fmla="*/ 2 h 3"/>
                <a:gd name="T4" fmla="*/ 2 w 2"/>
                <a:gd name="T5" fmla="*/ 3 h 3"/>
                <a:gd name="T6" fmla="*/ 2 w 2"/>
                <a:gd name="T7" fmla="*/ 2 h 3"/>
                <a:gd name="T8" fmla="*/ 0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0"/>
                  </a:moveTo>
                  <a:lnTo>
                    <a:pt x="2" y="2"/>
                  </a:lnTo>
                  <a:lnTo>
                    <a:pt x="2" y="3"/>
                  </a:lnTo>
                  <a:lnTo>
                    <a:pt x="2"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1" name="Freeform 451"/>
            <p:cNvSpPr>
              <a:spLocks/>
            </p:cNvSpPr>
            <p:nvPr/>
          </p:nvSpPr>
          <p:spPr bwMode="auto">
            <a:xfrm>
              <a:off x="4946" y="2380"/>
              <a:ext cx="63" cy="14"/>
            </a:xfrm>
            <a:custGeom>
              <a:avLst/>
              <a:gdLst>
                <a:gd name="T0" fmla="*/ 0 w 63"/>
                <a:gd name="T1" fmla="*/ 0 h 14"/>
                <a:gd name="T2" fmla="*/ 16 w 63"/>
                <a:gd name="T3" fmla="*/ 1 h 14"/>
                <a:gd name="T4" fmla="*/ 32 w 63"/>
                <a:gd name="T5" fmla="*/ 1 h 14"/>
                <a:gd name="T6" fmla="*/ 47 w 63"/>
                <a:gd name="T7" fmla="*/ 3 h 14"/>
                <a:gd name="T8" fmla="*/ 63 w 63"/>
                <a:gd name="T9" fmla="*/ 4 h 14"/>
                <a:gd name="T10" fmla="*/ 63 w 63"/>
                <a:gd name="T11" fmla="*/ 7 h 14"/>
                <a:gd name="T12" fmla="*/ 63 w 63"/>
                <a:gd name="T13" fmla="*/ 10 h 14"/>
                <a:gd name="T14" fmla="*/ 56 w 63"/>
                <a:gd name="T15" fmla="*/ 13 h 14"/>
                <a:gd name="T16" fmla="*/ 47 w 63"/>
                <a:gd name="T17" fmla="*/ 13 h 14"/>
                <a:gd name="T18" fmla="*/ 39 w 63"/>
                <a:gd name="T19" fmla="*/ 14 h 14"/>
                <a:gd name="T20" fmla="*/ 30 w 63"/>
                <a:gd name="T21" fmla="*/ 13 h 14"/>
                <a:gd name="T22" fmla="*/ 14 w 63"/>
                <a:gd name="T23" fmla="*/ 10 h 14"/>
                <a:gd name="T24" fmla="*/ 0 w 63"/>
                <a:gd name="T25" fmla="*/ 4 h 14"/>
                <a:gd name="T26" fmla="*/ 0 w 63"/>
                <a:gd name="T27" fmla="*/ 1 h 14"/>
                <a:gd name="T28" fmla="*/ 0 w 63"/>
                <a:gd name="T29" fmla="*/ 0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
                <a:gd name="T46" fmla="*/ 0 h 14"/>
                <a:gd name="T47" fmla="*/ 63 w 63"/>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 h="14">
                  <a:moveTo>
                    <a:pt x="0" y="0"/>
                  </a:moveTo>
                  <a:lnTo>
                    <a:pt x="16" y="1"/>
                  </a:lnTo>
                  <a:lnTo>
                    <a:pt x="32" y="1"/>
                  </a:lnTo>
                  <a:lnTo>
                    <a:pt x="47" y="3"/>
                  </a:lnTo>
                  <a:lnTo>
                    <a:pt x="63" y="4"/>
                  </a:lnTo>
                  <a:lnTo>
                    <a:pt x="63" y="7"/>
                  </a:lnTo>
                  <a:lnTo>
                    <a:pt x="63" y="10"/>
                  </a:lnTo>
                  <a:lnTo>
                    <a:pt x="56" y="13"/>
                  </a:lnTo>
                  <a:lnTo>
                    <a:pt x="47" y="13"/>
                  </a:lnTo>
                  <a:lnTo>
                    <a:pt x="39" y="14"/>
                  </a:lnTo>
                  <a:lnTo>
                    <a:pt x="30" y="13"/>
                  </a:lnTo>
                  <a:lnTo>
                    <a:pt x="14" y="10"/>
                  </a:lnTo>
                  <a:lnTo>
                    <a:pt x="0" y="4"/>
                  </a:lnTo>
                  <a:lnTo>
                    <a:pt x="0" y="1"/>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2" name="Freeform 452"/>
            <p:cNvSpPr>
              <a:spLocks/>
            </p:cNvSpPr>
            <p:nvPr/>
          </p:nvSpPr>
          <p:spPr bwMode="auto">
            <a:xfrm>
              <a:off x="2936" y="2390"/>
              <a:ext cx="168" cy="60"/>
            </a:xfrm>
            <a:custGeom>
              <a:avLst/>
              <a:gdLst>
                <a:gd name="T0" fmla="*/ 58 w 168"/>
                <a:gd name="T1" fmla="*/ 1 h 60"/>
                <a:gd name="T2" fmla="*/ 84 w 168"/>
                <a:gd name="T3" fmla="*/ 5 h 60"/>
                <a:gd name="T4" fmla="*/ 91 w 168"/>
                <a:gd name="T5" fmla="*/ 10 h 60"/>
                <a:gd name="T6" fmla="*/ 94 w 168"/>
                <a:gd name="T7" fmla="*/ 14 h 60"/>
                <a:gd name="T8" fmla="*/ 98 w 168"/>
                <a:gd name="T9" fmla="*/ 15 h 60"/>
                <a:gd name="T10" fmla="*/ 104 w 168"/>
                <a:gd name="T11" fmla="*/ 15 h 60"/>
                <a:gd name="T12" fmla="*/ 110 w 168"/>
                <a:gd name="T13" fmla="*/ 14 h 60"/>
                <a:gd name="T14" fmla="*/ 116 w 168"/>
                <a:gd name="T15" fmla="*/ 18 h 60"/>
                <a:gd name="T16" fmla="*/ 120 w 168"/>
                <a:gd name="T17" fmla="*/ 23 h 60"/>
                <a:gd name="T18" fmla="*/ 124 w 168"/>
                <a:gd name="T19" fmla="*/ 20 h 60"/>
                <a:gd name="T20" fmla="*/ 128 w 168"/>
                <a:gd name="T21" fmla="*/ 17 h 60"/>
                <a:gd name="T22" fmla="*/ 133 w 168"/>
                <a:gd name="T23" fmla="*/ 21 h 60"/>
                <a:gd name="T24" fmla="*/ 146 w 168"/>
                <a:gd name="T25" fmla="*/ 20 h 60"/>
                <a:gd name="T26" fmla="*/ 160 w 168"/>
                <a:gd name="T27" fmla="*/ 14 h 60"/>
                <a:gd name="T28" fmla="*/ 164 w 168"/>
                <a:gd name="T29" fmla="*/ 20 h 60"/>
                <a:gd name="T30" fmla="*/ 158 w 168"/>
                <a:gd name="T31" fmla="*/ 31 h 60"/>
                <a:gd name="T32" fmla="*/ 153 w 168"/>
                <a:gd name="T33" fmla="*/ 40 h 60"/>
                <a:gd name="T34" fmla="*/ 160 w 168"/>
                <a:gd name="T35" fmla="*/ 41 h 60"/>
                <a:gd name="T36" fmla="*/ 164 w 168"/>
                <a:gd name="T37" fmla="*/ 48 h 60"/>
                <a:gd name="T38" fmla="*/ 151 w 168"/>
                <a:gd name="T39" fmla="*/ 57 h 60"/>
                <a:gd name="T40" fmla="*/ 128 w 168"/>
                <a:gd name="T41" fmla="*/ 55 h 60"/>
                <a:gd name="T42" fmla="*/ 91 w 168"/>
                <a:gd name="T43" fmla="*/ 58 h 60"/>
                <a:gd name="T44" fmla="*/ 57 w 168"/>
                <a:gd name="T45" fmla="*/ 58 h 60"/>
                <a:gd name="T46" fmla="*/ 37 w 168"/>
                <a:gd name="T47" fmla="*/ 50 h 60"/>
                <a:gd name="T48" fmla="*/ 51 w 168"/>
                <a:gd name="T49" fmla="*/ 44 h 60"/>
                <a:gd name="T50" fmla="*/ 53 w 168"/>
                <a:gd name="T51" fmla="*/ 41 h 60"/>
                <a:gd name="T52" fmla="*/ 40 w 168"/>
                <a:gd name="T53" fmla="*/ 38 h 60"/>
                <a:gd name="T54" fmla="*/ 43 w 168"/>
                <a:gd name="T55" fmla="*/ 34 h 60"/>
                <a:gd name="T56" fmla="*/ 51 w 168"/>
                <a:gd name="T57" fmla="*/ 35 h 60"/>
                <a:gd name="T58" fmla="*/ 61 w 168"/>
                <a:gd name="T59" fmla="*/ 37 h 60"/>
                <a:gd name="T60" fmla="*/ 57 w 168"/>
                <a:gd name="T61" fmla="*/ 33 h 60"/>
                <a:gd name="T62" fmla="*/ 48 w 168"/>
                <a:gd name="T63" fmla="*/ 28 h 60"/>
                <a:gd name="T64" fmla="*/ 53 w 168"/>
                <a:gd name="T65" fmla="*/ 23 h 60"/>
                <a:gd name="T66" fmla="*/ 57 w 168"/>
                <a:gd name="T67" fmla="*/ 20 h 60"/>
                <a:gd name="T68" fmla="*/ 43 w 168"/>
                <a:gd name="T69" fmla="*/ 23 h 60"/>
                <a:gd name="T70" fmla="*/ 24 w 168"/>
                <a:gd name="T71" fmla="*/ 31 h 60"/>
                <a:gd name="T72" fmla="*/ 10 w 168"/>
                <a:gd name="T73" fmla="*/ 34 h 60"/>
                <a:gd name="T74" fmla="*/ 1 w 168"/>
                <a:gd name="T75" fmla="*/ 27 h 60"/>
                <a:gd name="T76" fmla="*/ 14 w 168"/>
                <a:gd name="T77" fmla="*/ 18 h 60"/>
                <a:gd name="T78" fmla="*/ 36 w 168"/>
                <a:gd name="T79" fmla="*/ 7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60"/>
                <a:gd name="T122" fmla="*/ 168 w 168"/>
                <a:gd name="T123" fmla="*/ 60 h 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60">
                  <a:moveTo>
                    <a:pt x="43" y="0"/>
                  </a:moveTo>
                  <a:lnTo>
                    <a:pt x="58" y="1"/>
                  </a:lnTo>
                  <a:lnTo>
                    <a:pt x="73" y="4"/>
                  </a:lnTo>
                  <a:lnTo>
                    <a:pt x="84" y="5"/>
                  </a:lnTo>
                  <a:lnTo>
                    <a:pt x="93" y="4"/>
                  </a:lnTo>
                  <a:lnTo>
                    <a:pt x="91" y="10"/>
                  </a:lnTo>
                  <a:lnTo>
                    <a:pt x="90" y="14"/>
                  </a:lnTo>
                  <a:lnTo>
                    <a:pt x="94" y="14"/>
                  </a:lnTo>
                  <a:lnTo>
                    <a:pt x="97" y="14"/>
                  </a:lnTo>
                  <a:lnTo>
                    <a:pt x="98" y="15"/>
                  </a:lnTo>
                  <a:lnTo>
                    <a:pt x="100" y="18"/>
                  </a:lnTo>
                  <a:lnTo>
                    <a:pt x="104" y="15"/>
                  </a:lnTo>
                  <a:lnTo>
                    <a:pt x="106" y="14"/>
                  </a:lnTo>
                  <a:lnTo>
                    <a:pt x="110" y="14"/>
                  </a:lnTo>
                  <a:lnTo>
                    <a:pt x="116" y="14"/>
                  </a:lnTo>
                  <a:lnTo>
                    <a:pt x="116" y="18"/>
                  </a:lnTo>
                  <a:lnTo>
                    <a:pt x="117" y="23"/>
                  </a:lnTo>
                  <a:lnTo>
                    <a:pt x="120" y="23"/>
                  </a:lnTo>
                  <a:lnTo>
                    <a:pt x="123" y="23"/>
                  </a:lnTo>
                  <a:lnTo>
                    <a:pt x="124" y="20"/>
                  </a:lnTo>
                  <a:lnTo>
                    <a:pt x="126" y="17"/>
                  </a:lnTo>
                  <a:lnTo>
                    <a:pt x="128" y="17"/>
                  </a:lnTo>
                  <a:lnTo>
                    <a:pt x="134" y="15"/>
                  </a:lnTo>
                  <a:lnTo>
                    <a:pt x="133" y="21"/>
                  </a:lnTo>
                  <a:lnTo>
                    <a:pt x="133" y="25"/>
                  </a:lnTo>
                  <a:lnTo>
                    <a:pt x="146" y="20"/>
                  </a:lnTo>
                  <a:lnTo>
                    <a:pt x="156" y="11"/>
                  </a:lnTo>
                  <a:lnTo>
                    <a:pt x="160" y="14"/>
                  </a:lnTo>
                  <a:lnTo>
                    <a:pt x="164" y="15"/>
                  </a:lnTo>
                  <a:lnTo>
                    <a:pt x="164" y="20"/>
                  </a:lnTo>
                  <a:lnTo>
                    <a:pt x="164" y="23"/>
                  </a:lnTo>
                  <a:lnTo>
                    <a:pt x="158" y="31"/>
                  </a:lnTo>
                  <a:lnTo>
                    <a:pt x="153" y="40"/>
                  </a:lnTo>
                  <a:lnTo>
                    <a:pt x="153" y="41"/>
                  </a:lnTo>
                  <a:lnTo>
                    <a:pt x="160" y="41"/>
                  </a:lnTo>
                  <a:lnTo>
                    <a:pt x="168" y="42"/>
                  </a:lnTo>
                  <a:lnTo>
                    <a:pt x="164" y="48"/>
                  </a:lnTo>
                  <a:lnTo>
                    <a:pt x="158" y="52"/>
                  </a:lnTo>
                  <a:lnTo>
                    <a:pt x="151" y="57"/>
                  </a:lnTo>
                  <a:lnTo>
                    <a:pt x="147" y="60"/>
                  </a:lnTo>
                  <a:lnTo>
                    <a:pt x="128" y="55"/>
                  </a:lnTo>
                  <a:lnTo>
                    <a:pt x="113" y="54"/>
                  </a:lnTo>
                  <a:lnTo>
                    <a:pt x="91" y="58"/>
                  </a:lnTo>
                  <a:lnTo>
                    <a:pt x="74" y="60"/>
                  </a:lnTo>
                  <a:lnTo>
                    <a:pt x="57" y="58"/>
                  </a:lnTo>
                  <a:lnTo>
                    <a:pt x="36" y="54"/>
                  </a:lnTo>
                  <a:lnTo>
                    <a:pt x="37" y="50"/>
                  </a:lnTo>
                  <a:lnTo>
                    <a:pt x="37" y="47"/>
                  </a:lnTo>
                  <a:lnTo>
                    <a:pt x="51" y="44"/>
                  </a:lnTo>
                  <a:lnTo>
                    <a:pt x="66" y="41"/>
                  </a:lnTo>
                  <a:lnTo>
                    <a:pt x="53" y="41"/>
                  </a:lnTo>
                  <a:lnTo>
                    <a:pt x="40" y="41"/>
                  </a:lnTo>
                  <a:lnTo>
                    <a:pt x="40" y="38"/>
                  </a:lnTo>
                  <a:lnTo>
                    <a:pt x="40" y="35"/>
                  </a:lnTo>
                  <a:lnTo>
                    <a:pt x="43" y="34"/>
                  </a:lnTo>
                  <a:lnTo>
                    <a:pt x="46" y="34"/>
                  </a:lnTo>
                  <a:lnTo>
                    <a:pt x="51" y="35"/>
                  </a:lnTo>
                  <a:lnTo>
                    <a:pt x="56" y="35"/>
                  </a:lnTo>
                  <a:lnTo>
                    <a:pt x="61" y="37"/>
                  </a:lnTo>
                  <a:lnTo>
                    <a:pt x="67" y="35"/>
                  </a:lnTo>
                  <a:lnTo>
                    <a:pt x="57" y="33"/>
                  </a:lnTo>
                  <a:lnTo>
                    <a:pt x="47" y="31"/>
                  </a:lnTo>
                  <a:lnTo>
                    <a:pt x="48" y="28"/>
                  </a:lnTo>
                  <a:lnTo>
                    <a:pt x="48" y="25"/>
                  </a:lnTo>
                  <a:lnTo>
                    <a:pt x="53" y="23"/>
                  </a:lnTo>
                  <a:lnTo>
                    <a:pt x="57" y="20"/>
                  </a:lnTo>
                  <a:lnTo>
                    <a:pt x="57" y="18"/>
                  </a:lnTo>
                  <a:lnTo>
                    <a:pt x="43" y="23"/>
                  </a:lnTo>
                  <a:lnTo>
                    <a:pt x="30" y="28"/>
                  </a:lnTo>
                  <a:lnTo>
                    <a:pt x="24" y="31"/>
                  </a:lnTo>
                  <a:lnTo>
                    <a:pt x="17" y="33"/>
                  </a:lnTo>
                  <a:lnTo>
                    <a:pt x="10" y="34"/>
                  </a:lnTo>
                  <a:lnTo>
                    <a:pt x="0" y="33"/>
                  </a:lnTo>
                  <a:lnTo>
                    <a:pt x="1" y="27"/>
                  </a:lnTo>
                  <a:lnTo>
                    <a:pt x="1" y="21"/>
                  </a:lnTo>
                  <a:lnTo>
                    <a:pt x="14" y="18"/>
                  </a:lnTo>
                  <a:lnTo>
                    <a:pt x="26" y="14"/>
                  </a:lnTo>
                  <a:lnTo>
                    <a:pt x="36" y="7"/>
                  </a:lnTo>
                  <a:lnTo>
                    <a:pt x="4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3" name="Freeform 453"/>
            <p:cNvSpPr>
              <a:spLocks/>
            </p:cNvSpPr>
            <p:nvPr/>
          </p:nvSpPr>
          <p:spPr bwMode="auto">
            <a:xfrm>
              <a:off x="3123" y="2397"/>
              <a:ext cx="51" cy="30"/>
            </a:xfrm>
            <a:custGeom>
              <a:avLst/>
              <a:gdLst>
                <a:gd name="T0" fmla="*/ 23 w 51"/>
                <a:gd name="T1" fmla="*/ 0 h 30"/>
                <a:gd name="T2" fmla="*/ 37 w 51"/>
                <a:gd name="T3" fmla="*/ 0 h 30"/>
                <a:gd name="T4" fmla="*/ 51 w 51"/>
                <a:gd name="T5" fmla="*/ 0 h 30"/>
                <a:gd name="T6" fmla="*/ 44 w 51"/>
                <a:gd name="T7" fmla="*/ 8 h 30"/>
                <a:gd name="T8" fmla="*/ 37 w 51"/>
                <a:gd name="T9" fmla="*/ 14 h 30"/>
                <a:gd name="T10" fmla="*/ 40 w 51"/>
                <a:gd name="T11" fmla="*/ 17 h 30"/>
                <a:gd name="T12" fmla="*/ 40 w 51"/>
                <a:gd name="T13" fmla="*/ 20 h 30"/>
                <a:gd name="T14" fmla="*/ 37 w 51"/>
                <a:gd name="T15" fmla="*/ 23 h 30"/>
                <a:gd name="T16" fmla="*/ 34 w 51"/>
                <a:gd name="T17" fmla="*/ 26 h 30"/>
                <a:gd name="T18" fmla="*/ 26 w 51"/>
                <a:gd name="T19" fmla="*/ 24 h 30"/>
                <a:gd name="T20" fmla="*/ 20 w 51"/>
                <a:gd name="T21" fmla="*/ 26 h 30"/>
                <a:gd name="T22" fmla="*/ 13 w 51"/>
                <a:gd name="T23" fmla="*/ 27 h 30"/>
                <a:gd name="T24" fmla="*/ 7 w 51"/>
                <a:gd name="T25" fmla="*/ 30 h 30"/>
                <a:gd name="T26" fmla="*/ 7 w 51"/>
                <a:gd name="T27" fmla="*/ 23 h 30"/>
                <a:gd name="T28" fmla="*/ 6 w 51"/>
                <a:gd name="T29" fmla="*/ 18 h 30"/>
                <a:gd name="T30" fmla="*/ 3 w 51"/>
                <a:gd name="T31" fmla="*/ 16 h 30"/>
                <a:gd name="T32" fmla="*/ 0 w 51"/>
                <a:gd name="T33" fmla="*/ 10 h 30"/>
                <a:gd name="T34" fmla="*/ 7 w 51"/>
                <a:gd name="T35" fmla="*/ 13 h 30"/>
                <a:gd name="T36" fmla="*/ 14 w 51"/>
                <a:gd name="T37" fmla="*/ 14 h 30"/>
                <a:gd name="T38" fmla="*/ 19 w 51"/>
                <a:gd name="T39" fmla="*/ 7 h 30"/>
                <a:gd name="T40" fmla="*/ 23 w 51"/>
                <a:gd name="T41" fmla="*/ 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30"/>
                <a:gd name="T65" fmla="*/ 51 w 5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30">
                  <a:moveTo>
                    <a:pt x="23" y="0"/>
                  </a:moveTo>
                  <a:lnTo>
                    <a:pt x="37" y="0"/>
                  </a:lnTo>
                  <a:lnTo>
                    <a:pt x="51" y="0"/>
                  </a:lnTo>
                  <a:lnTo>
                    <a:pt x="44" y="8"/>
                  </a:lnTo>
                  <a:lnTo>
                    <a:pt x="37" y="14"/>
                  </a:lnTo>
                  <a:lnTo>
                    <a:pt x="40" y="17"/>
                  </a:lnTo>
                  <a:lnTo>
                    <a:pt x="40" y="20"/>
                  </a:lnTo>
                  <a:lnTo>
                    <a:pt x="37" y="23"/>
                  </a:lnTo>
                  <a:lnTo>
                    <a:pt x="34" y="26"/>
                  </a:lnTo>
                  <a:lnTo>
                    <a:pt x="26" y="24"/>
                  </a:lnTo>
                  <a:lnTo>
                    <a:pt x="20" y="26"/>
                  </a:lnTo>
                  <a:lnTo>
                    <a:pt x="13" y="27"/>
                  </a:lnTo>
                  <a:lnTo>
                    <a:pt x="7" y="30"/>
                  </a:lnTo>
                  <a:lnTo>
                    <a:pt x="7" y="23"/>
                  </a:lnTo>
                  <a:lnTo>
                    <a:pt x="6" y="18"/>
                  </a:lnTo>
                  <a:lnTo>
                    <a:pt x="3" y="16"/>
                  </a:lnTo>
                  <a:lnTo>
                    <a:pt x="0" y="10"/>
                  </a:lnTo>
                  <a:lnTo>
                    <a:pt x="7" y="13"/>
                  </a:lnTo>
                  <a:lnTo>
                    <a:pt x="14" y="14"/>
                  </a:lnTo>
                  <a:lnTo>
                    <a:pt x="19" y="7"/>
                  </a:lnTo>
                  <a:lnTo>
                    <a:pt x="2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4" name="Freeform 454"/>
            <p:cNvSpPr>
              <a:spLocks/>
            </p:cNvSpPr>
            <p:nvPr/>
          </p:nvSpPr>
          <p:spPr bwMode="auto">
            <a:xfrm>
              <a:off x="3177" y="2397"/>
              <a:ext cx="37" cy="23"/>
            </a:xfrm>
            <a:custGeom>
              <a:avLst/>
              <a:gdLst>
                <a:gd name="T0" fmla="*/ 13 w 37"/>
                <a:gd name="T1" fmla="*/ 0 h 23"/>
                <a:gd name="T2" fmla="*/ 25 w 37"/>
                <a:gd name="T3" fmla="*/ 0 h 23"/>
                <a:gd name="T4" fmla="*/ 36 w 37"/>
                <a:gd name="T5" fmla="*/ 0 h 23"/>
                <a:gd name="T6" fmla="*/ 36 w 37"/>
                <a:gd name="T7" fmla="*/ 1 h 23"/>
                <a:gd name="T8" fmla="*/ 36 w 37"/>
                <a:gd name="T9" fmla="*/ 3 h 23"/>
                <a:gd name="T10" fmla="*/ 36 w 37"/>
                <a:gd name="T11" fmla="*/ 6 h 23"/>
                <a:gd name="T12" fmla="*/ 37 w 37"/>
                <a:gd name="T13" fmla="*/ 8 h 23"/>
                <a:gd name="T14" fmla="*/ 36 w 37"/>
                <a:gd name="T15" fmla="*/ 10 h 23"/>
                <a:gd name="T16" fmla="*/ 36 w 37"/>
                <a:gd name="T17" fmla="*/ 10 h 23"/>
                <a:gd name="T18" fmla="*/ 25 w 37"/>
                <a:gd name="T19" fmla="*/ 11 h 23"/>
                <a:gd name="T20" fmla="*/ 16 w 37"/>
                <a:gd name="T21" fmla="*/ 13 h 23"/>
                <a:gd name="T22" fmla="*/ 9 w 37"/>
                <a:gd name="T23" fmla="*/ 17 h 23"/>
                <a:gd name="T24" fmla="*/ 3 w 37"/>
                <a:gd name="T25" fmla="*/ 23 h 23"/>
                <a:gd name="T26" fmla="*/ 2 w 37"/>
                <a:gd name="T27" fmla="*/ 21 h 23"/>
                <a:gd name="T28" fmla="*/ 0 w 37"/>
                <a:gd name="T29" fmla="*/ 21 h 23"/>
                <a:gd name="T30" fmla="*/ 0 w 37"/>
                <a:gd name="T31" fmla="*/ 20 h 23"/>
                <a:gd name="T32" fmla="*/ 0 w 37"/>
                <a:gd name="T33" fmla="*/ 18 h 23"/>
                <a:gd name="T34" fmla="*/ 2 w 37"/>
                <a:gd name="T35" fmla="*/ 13 h 23"/>
                <a:gd name="T36" fmla="*/ 5 w 37"/>
                <a:gd name="T37" fmla="*/ 7 h 23"/>
                <a:gd name="T38" fmla="*/ 9 w 37"/>
                <a:gd name="T39" fmla="*/ 4 h 23"/>
                <a:gd name="T40" fmla="*/ 13 w 37"/>
                <a:gd name="T41" fmla="*/ 0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23"/>
                <a:gd name="T65" fmla="*/ 37 w 37"/>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23">
                  <a:moveTo>
                    <a:pt x="13" y="0"/>
                  </a:moveTo>
                  <a:lnTo>
                    <a:pt x="25" y="0"/>
                  </a:lnTo>
                  <a:lnTo>
                    <a:pt x="36" y="0"/>
                  </a:lnTo>
                  <a:lnTo>
                    <a:pt x="36" y="1"/>
                  </a:lnTo>
                  <a:lnTo>
                    <a:pt x="36" y="3"/>
                  </a:lnTo>
                  <a:lnTo>
                    <a:pt x="36" y="6"/>
                  </a:lnTo>
                  <a:lnTo>
                    <a:pt x="37" y="8"/>
                  </a:lnTo>
                  <a:lnTo>
                    <a:pt x="36" y="10"/>
                  </a:lnTo>
                  <a:lnTo>
                    <a:pt x="25" y="11"/>
                  </a:lnTo>
                  <a:lnTo>
                    <a:pt x="16" y="13"/>
                  </a:lnTo>
                  <a:lnTo>
                    <a:pt x="9" y="17"/>
                  </a:lnTo>
                  <a:lnTo>
                    <a:pt x="3" y="23"/>
                  </a:lnTo>
                  <a:lnTo>
                    <a:pt x="2" y="21"/>
                  </a:lnTo>
                  <a:lnTo>
                    <a:pt x="0" y="21"/>
                  </a:lnTo>
                  <a:lnTo>
                    <a:pt x="0" y="20"/>
                  </a:lnTo>
                  <a:lnTo>
                    <a:pt x="0" y="18"/>
                  </a:lnTo>
                  <a:lnTo>
                    <a:pt x="2" y="13"/>
                  </a:lnTo>
                  <a:lnTo>
                    <a:pt x="5" y="7"/>
                  </a:lnTo>
                  <a:lnTo>
                    <a:pt x="9" y="4"/>
                  </a:lnTo>
                  <a:lnTo>
                    <a:pt x="1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5" name="Freeform 455"/>
            <p:cNvSpPr>
              <a:spLocks/>
            </p:cNvSpPr>
            <p:nvPr/>
          </p:nvSpPr>
          <p:spPr bwMode="auto">
            <a:xfrm>
              <a:off x="2371" y="2397"/>
              <a:ext cx="1120" cy="1599"/>
            </a:xfrm>
            <a:custGeom>
              <a:avLst/>
              <a:gdLst>
                <a:gd name="T0" fmla="*/ 1020 w 1120"/>
                <a:gd name="T1" fmla="*/ 74 h 1599"/>
                <a:gd name="T2" fmla="*/ 972 w 1120"/>
                <a:gd name="T3" fmla="*/ 117 h 1599"/>
                <a:gd name="T4" fmla="*/ 909 w 1120"/>
                <a:gd name="T5" fmla="*/ 103 h 1599"/>
                <a:gd name="T6" fmla="*/ 950 w 1120"/>
                <a:gd name="T7" fmla="*/ 75 h 1599"/>
                <a:gd name="T8" fmla="*/ 866 w 1120"/>
                <a:gd name="T9" fmla="*/ 71 h 1599"/>
                <a:gd name="T10" fmla="*/ 782 w 1120"/>
                <a:gd name="T11" fmla="*/ 88 h 1599"/>
                <a:gd name="T12" fmla="*/ 738 w 1120"/>
                <a:gd name="T13" fmla="*/ 108 h 1599"/>
                <a:gd name="T14" fmla="*/ 682 w 1120"/>
                <a:gd name="T15" fmla="*/ 184 h 1599"/>
                <a:gd name="T16" fmla="*/ 761 w 1120"/>
                <a:gd name="T17" fmla="*/ 257 h 1599"/>
                <a:gd name="T18" fmla="*/ 859 w 1120"/>
                <a:gd name="T19" fmla="*/ 124 h 1599"/>
                <a:gd name="T20" fmla="*/ 943 w 1120"/>
                <a:gd name="T21" fmla="*/ 163 h 1599"/>
                <a:gd name="T22" fmla="*/ 1000 w 1120"/>
                <a:gd name="T23" fmla="*/ 234 h 1599"/>
                <a:gd name="T24" fmla="*/ 852 w 1120"/>
                <a:gd name="T25" fmla="*/ 287 h 1599"/>
                <a:gd name="T26" fmla="*/ 886 w 1120"/>
                <a:gd name="T27" fmla="*/ 294 h 1599"/>
                <a:gd name="T28" fmla="*/ 918 w 1120"/>
                <a:gd name="T29" fmla="*/ 327 h 1599"/>
                <a:gd name="T30" fmla="*/ 883 w 1120"/>
                <a:gd name="T31" fmla="*/ 328 h 1599"/>
                <a:gd name="T32" fmla="*/ 728 w 1120"/>
                <a:gd name="T33" fmla="*/ 425 h 1599"/>
                <a:gd name="T34" fmla="*/ 645 w 1120"/>
                <a:gd name="T35" fmla="*/ 574 h 1599"/>
                <a:gd name="T36" fmla="*/ 512 w 1120"/>
                <a:gd name="T37" fmla="*/ 528 h 1599"/>
                <a:gd name="T38" fmla="*/ 455 w 1120"/>
                <a:gd name="T39" fmla="*/ 662 h 1599"/>
                <a:gd name="T40" fmla="*/ 565 w 1120"/>
                <a:gd name="T41" fmla="*/ 639 h 1599"/>
                <a:gd name="T42" fmla="*/ 588 w 1120"/>
                <a:gd name="T43" fmla="*/ 734 h 1599"/>
                <a:gd name="T44" fmla="*/ 668 w 1120"/>
                <a:gd name="T45" fmla="*/ 776 h 1599"/>
                <a:gd name="T46" fmla="*/ 746 w 1120"/>
                <a:gd name="T47" fmla="*/ 762 h 1599"/>
                <a:gd name="T48" fmla="*/ 868 w 1120"/>
                <a:gd name="T49" fmla="*/ 826 h 1599"/>
                <a:gd name="T50" fmla="*/ 952 w 1120"/>
                <a:gd name="T51" fmla="*/ 928 h 1599"/>
                <a:gd name="T52" fmla="*/ 1073 w 1120"/>
                <a:gd name="T53" fmla="*/ 951 h 1599"/>
                <a:gd name="T54" fmla="*/ 1077 w 1120"/>
                <a:gd name="T55" fmla="*/ 1105 h 1599"/>
                <a:gd name="T56" fmla="*/ 996 w 1120"/>
                <a:gd name="T57" fmla="*/ 1223 h 1599"/>
                <a:gd name="T58" fmla="*/ 925 w 1120"/>
                <a:gd name="T59" fmla="*/ 1379 h 1599"/>
                <a:gd name="T60" fmla="*/ 859 w 1120"/>
                <a:gd name="T61" fmla="*/ 1436 h 1599"/>
                <a:gd name="T62" fmla="*/ 859 w 1120"/>
                <a:gd name="T63" fmla="*/ 1543 h 1599"/>
                <a:gd name="T64" fmla="*/ 792 w 1120"/>
                <a:gd name="T65" fmla="*/ 1526 h 1599"/>
                <a:gd name="T66" fmla="*/ 786 w 1120"/>
                <a:gd name="T67" fmla="*/ 1468 h 1599"/>
                <a:gd name="T68" fmla="*/ 751 w 1120"/>
                <a:gd name="T69" fmla="*/ 1358 h 1599"/>
                <a:gd name="T70" fmla="*/ 668 w 1120"/>
                <a:gd name="T71" fmla="*/ 1086 h 1599"/>
                <a:gd name="T72" fmla="*/ 601 w 1120"/>
                <a:gd name="T73" fmla="*/ 929 h 1599"/>
                <a:gd name="T74" fmla="*/ 635 w 1120"/>
                <a:gd name="T75" fmla="*/ 795 h 1599"/>
                <a:gd name="T76" fmla="*/ 551 w 1120"/>
                <a:gd name="T77" fmla="*/ 752 h 1599"/>
                <a:gd name="T78" fmla="*/ 454 w 1120"/>
                <a:gd name="T79" fmla="*/ 702 h 1599"/>
                <a:gd name="T80" fmla="*/ 325 w 1120"/>
                <a:gd name="T81" fmla="*/ 562 h 1599"/>
                <a:gd name="T82" fmla="*/ 317 w 1120"/>
                <a:gd name="T83" fmla="*/ 611 h 1599"/>
                <a:gd name="T84" fmla="*/ 244 w 1120"/>
                <a:gd name="T85" fmla="*/ 462 h 1599"/>
                <a:gd name="T86" fmla="*/ 307 w 1120"/>
                <a:gd name="T87" fmla="*/ 292 h 1599"/>
                <a:gd name="T88" fmla="*/ 328 w 1120"/>
                <a:gd name="T89" fmla="*/ 281 h 1599"/>
                <a:gd name="T90" fmla="*/ 317 w 1120"/>
                <a:gd name="T91" fmla="*/ 174 h 1599"/>
                <a:gd name="T92" fmla="*/ 225 w 1120"/>
                <a:gd name="T93" fmla="*/ 140 h 1599"/>
                <a:gd name="T94" fmla="*/ 124 w 1120"/>
                <a:gd name="T95" fmla="*/ 177 h 1599"/>
                <a:gd name="T96" fmla="*/ 65 w 1120"/>
                <a:gd name="T97" fmla="*/ 191 h 1599"/>
                <a:gd name="T98" fmla="*/ 71 w 1120"/>
                <a:gd name="T99" fmla="*/ 138 h 1599"/>
                <a:gd name="T100" fmla="*/ 121 w 1120"/>
                <a:gd name="T101" fmla="*/ 97 h 1599"/>
                <a:gd name="T102" fmla="*/ 177 w 1120"/>
                <a:gd name="T103" fmla="*/ 55 h 1599"/>
                <a:gd name="T104" fmla="*/ 469 w 1120"/>
                <a:gd name="T105" fmla="*/ 50 h 1599"/>
                <a:gd name="T106" fmla="*/ 591 w 1120"/>
                <a:gd name="T107" fmla="*/ 54 h 1599"/>
                <a:gd name="T108" fmla="*/ 666 w 1120"/>
                <a:gd name="T109" fmla="*/ 57 h 1599"/>
                <a:gd name="T110" fmla="*/ 743 w 1120"/>
                <a:gd name="T111" fmla="*/ 55 h 1599"/>
                <a:gd name="T112" fmla="*/ 793 w 1120"/>
                <a:gd name="T113" fmla="*/ 26 h 1599"/>
                <a:gd name="T114" fmla="*/ 812 w 1120"/>
                <a:gd name="T115" fmla="*/ 71 h 1599"/>
                <a:gd name="T116" fmla="*/ 863 w 1120"/>
                <a:gd name="T117" fmla="*/ 7 h 1599"/>
                <a:gd name="T118" fmla="*/ 910 w 1120"/>
                <a:gd name="T119" fmla="*/ 6 h 1599"/>
                <a:gd name="T120" fmla="*/ 928 w 1120"/>
                <a:gd name="T121" fmla="*/ 10 h 15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20"/>
                <a:gd name="T184" fmla="*/ 0 h 1599"/>
                <a:gd name="T185" fmla="*/ 1120 w 1120"/>
                <a:gd name="T186" fmla="*/ 1599 h 159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20" h="1599">
                  <a:moveTo>
                    <a:pt x="928" y="0"/>
                  </a:moveTo>
                  <a:lnTo>
                    <a:pt x="940" y="1"/>
                  </a:lnTo>
                  <a:lnTo>
                    <a:pt x="953" y="3"/>
                  </a:lnTo>
                  <a:lnTo>
                    <a:pt x="958" y="14"/>
                  </a:lnTo>
                  <a:lnTo>
                    <a:pt x="962" y="27"/>
                  </a:lnTo>
                  <a:lnTo>
                    <a:pt x="969" y="26"/>
                  </a:lnTo>
                  <a:lnTo>
                    <a:pt x="976" y="26"/>
                  </a:lnTo>
                  <a:lnTo>
                    <a:pt x="978" y="30"/>
                  </a:lnTo>
                  <a:lnTo>
                    <a:pt x="978" y="34"/>
                  </a:lnTo>
                  <a:lnTo>
                    <a:pt x="982" y="34"/>
                  </a:lnTo>
                  <a:lnTo>
                    <a:pt x="985" y="34"/>
                  </a:lnTo>
                  <a:lnTo>
                    <a:pt x="985" y="43"/>
                  </a:lnTo>
                  <a:lnTo>
                    <a:pt x="985" y="50"/>
                  </a:lnTo>
                  <a:lnTo>
                    <a:pt x="988" y="55"/>
                  </a:lnTo>
                  <a:lnTo>
                    <a:pt x="990" y="63"/>
                  </a:lnTo>
                  <a:lnTo>
                    <a:pt x="1000" y="65"/>
                  </a:lnTo>
                  <a:lnTo>
                    <a:pt x="1012" y="70"/>
                  </a:lnTo>
                  <a:lnTo>
                    <a:pt x="1020" y="74"/>
                  </a:lnTo>
                  <a:lnTo>
                    <a:pt x="1026" y="81"/>
                  </a:lnTo>
                  <a:lnTo>
                    <a:pt x="1018" y="83"/>
                  </a:lnTo>
                  <a:lnTo>
                    <a:pt x="1010" y="85"/>
                  </a:lnTo>
                  <a:lnTo>
                    <a:pt x="1005" y="90"/>
                  </a:lnTo>
                  <a:lnTo>
                    <a:pt x="999" y="95"/>
                  </a:lnTo>
                  <a:lnTo>
                    <a:pt x="996" y="95"/>
                  </a:lnTo>
                  <a:lnTo>
                    <a:pt x="993" y="95"/>
                  </a:lnTo>
                  <a:lnTo>
                    <a:pt x="993" y="93"/>
                  </a:lnTo>
                  <a:lnTo>
                    <a:pt x="990" y="88"/>
                  </a:lnTo>
                  <a:lnTo>
                    <a:pt x="988" y="85"/>
                  </a:lnTo>
                  <a:lnTo>
                    <a:pt x="983" y="83"/>
                  </a:lnTo>
                  <a:lnTo>
                    <a:pt x="980" y="81"/>
                  </a:lnTo>
                  <a:lnTo>
                    <a:pt x="976" y="80"/>
                  </a:lnTo>
                  <a:lnTo>
                    <a:pt x="973" y="81"/>
                  </a:lnTo>
                  <a:lnTo>
                    <a:pt x="970" y="85"/>
                  </a:lnTo>
                  <a:lnTo>
                    <a:pt x="973" y="98"/>
                  </a:lnTo>
                  <a:lnTo>
                    <a:pt x="978" y="114"/>
                  </a:lnTo>
                  <a:lnTo>
                    <a:pt x="972" y="117"/>
                  </a:lnTo>
                  <a:lnTo>
                    <a:pt x="965" y="120"/>
                  </a:lnTo>
                  <a:lnTo>
                    <a:pt x="959" y="115"/>
                  </a:lnTo>
                  <a:lnTo>
                    <a:pt x="953" y="110"/>
                  </a:lnTo>
                  <a:lnTo>
                    <a:pt x="952" y="110"/>
                  </a:lnTo>
                  <a:lnTo>
                    <a:pt x="950" y="110"/>
                  </a:lnTo>
                  <a:lnTo>
                    <a:pt x="949" y="113"/>
                  </a:lnTo>
                  <a:lnTo>
                    <a:pt x="948" y="114"/>
                  </a:lnTo>
                  <a:lnTo>
                    <a:pt x="953" y="120"/>
                  </a:lnTo>
                  <a:lnTo>
                    <a:pt x="959" y="124"/>
                  </a:lnTo>
                  <a:lnTo>
                    <a:pt x="959" y="128"/>
                  </a:lnTo>
                  <a:lnTo>
                    <a:pt x="959" y="131"/>
                  </a:lnTo>
                  <a:lnTo>
                    <a:pt x="956" y="131"/>
                  </a:lnTo>
                  <a:lnTo>
                    <a:pt x="953" y="131"/>
                  </a:lnTo>
                  <a:lnTo>
                    <a:pt x="938" y="125"/>
                  </a:lnTo>
                  <a:lnTo>
                    <a:pt x="923" y="118"/>
                  </a:lnTo>
                  <a:lnTo>
                    <a:pt x="918" y="114"/>
                  </a:lnTo>
                  <a:lnTo>
                    <a:pt x="912" y="108"/>
                  </a:lnTo>
                  <a:lnTo>
                    <a:pt x="909" y="103"/>
                  </a:lnTo>
                  <a:lnTo>
                    <a:pt x="906" y="95"/>
                  </a:lnTo>
                  <a:lnTo>
                    <a:pt x="915" y="90"/>
                  </a:lnTo>
                  <a:lnTo>
                    <a:pt x="920" y="85"/>
                  </a:lnTo>
                  <a:lnTo>
                    <a:pt x="925" y="83"/>
                  </a:lnTo>
                  <a:lnTo>
                    <a:pt x="929" y="81"/>
                  </a:lnTo>
                  <a:lnTo>
                    <a:pt x="935" y="80"/>
                  </a:lnTo>
                  <a:lnTo>
                    <a:pt x="943" y="80"/>
                  </a:lnTo>
                  <a:lnTo>
                    <a:pt x="945" y="81"/>
                  </a:lnTo>
                  <a:lnTo>
                    <a:pt x="946" y="84"/>
                  </a:lnTo>
                  <a:lnTo>
                    <a:pt x="948" y="84"/>
                  </a:lnTo>
                  <a:lnTo>
                    <a:pt x="950" y="85"/>
                  </a:lnTo>
                  <a:lnTo>
                    <a:pt x="955" y="84"/>
                  </a:lnTo>
                  <a:lnTo>
                    <a:pt x="960" y="83"/>
                  </a:lnTo>
                  <a:lnTo>
                    <a:pt x="960" y="81"/>
                  </a:lnTo>
                  <a:lnTo>
                    <a:pt x="959" y="78"/>
                  </a:lnTo>
                  <a:lnTo>
                    <a:pt x="956" y="77"/>
                  </a:lnTo>
                  <a:lnTo>
                    <a:pt x="950" y="75"/>
                  </a:lnTo>
                  <a:lnTo>
                    <a:pt x="945" y="75"/>
                  </a:lnTo>
                  <a:lnTo>
                    <a:pt x="945" y="68"/>
                  </a:lnTo>
                  <a:lnTo>
                    <a:pt x="946" y="61"/>
                  </a:lnTo>
                  <a:lnTo>
                    <a:pt x="940" y="60"/>
                  </a:lnTo>
                  <a:lnTo>
                    <a:pt x="938" y="57"/>
                  </a:lnTo>
                  <a:lnTo>
                    <a:pt x="933" y="54"/>
                  </a:lnTo>
                  <a:lnTo>
                    <a:pt x="930" y="50"/>
                  </a:lnTo>
                  <a:lnTo>
                    <a:pt x="925" y="43"/>
                  </a:lnTo>
                  <a:lnTo>
                    <a:pt x="918" y="35"/>
                  </a:lnTo>
                  <a:lnTo>
                    <a:pt x="900" y="40"/>
                  </a:lnTo>
                  <a:lnTo>
                    <a:pt x="879" y="43"/>
                  </a:lnTo>
                  <a:lnTo>
                    <a:pt x="879" y="48"/>
                  </a:lnTo>
                  <a:lnTo>
                    <a:pt x="879" y="53"/>
                  </a:lnTo>
                  <a:lnTo>
                    <a:pt x="873" y="57"/>
                  </a:lnTo>
                  <a:lnTo>
                    <a:pt x="868" y="61"/>
                  </a:lnTo>
                  <a:lnTo>
                    <a:pt x="868" y="65"/>
                  </a:lnTo>
                  <a:lnTo>
                    <a:pt x="868" y="68"/>
                  </a:lnTo>
                  <a:lnTo>
                    <a:pt x="866" y="71"/>
                  </a:lnTo>
                  <a:lnTo>
                    <a:pt x="863" y="75"/>
                  </a:lnTo>
                  <a:lnTo>
                    <a:pt x="852" y="75"/>
                  </a:lnTo>
                  <a:lnTo>
                    <a:pt x="840" y="77"/>
                  </a:lnTo>
                  <a:lnTo>
                    <a:pt x="840" y="80"/>
                  </a:lnTo>
                  <a:lnTo>
                    <a:pt x="842" y="83"/>
                  </a:lnTo>
                  <a:lnTo>
                    <a:pt x="835" y="81"/>
                  </a:lnTo>
                  <a:lnTo>
                    <a:pt x="829" y="83"/>
                  </a:lnTo>
                  <a:lnTo>
                    <a:pt x="825" y="83"/>
                  </a:lnTo>
                  <a:lnTo>
                    <a:pt x="819" y="84"/>
                  </a:lnTo>
                  <a:lnTo>
                    <a:pt x="809" y="88"/>
                  </a:lnTo>
                  <a:lnTo>
                    <a:pt x="798" y="91"/>
                  </a:lnTo>
                  <a:lnTo>
                    <a:pt x="793" y="88"/>
                  </a:lnTo>
                  <a:lnTo>
                    <a:pt x="791" y="85"/>
                  </a:lnTo>
                  <a:lnTo>
                    <a:pt x="786" y="84"/>
                  </a:lnTo>
                  <a:lnTo>
                    <a:pt x="779" y="83"/>
                  </a:lnTo>
                  <a:lnTo>
                    <a:pt x="778" y="85"/>
                  </a:lnTo>
                  <a:lnTo>
                    <a:pt x="776" y="88"/>
                  </a:lnTo>
                  <a:lnTo>
                    <a:pt x="782" y="88"/>
                  </a:lnTo>
                  <a:lnTo>
                    <a:pt x="785" y="90"/>
                  </a:lnTo>
                  <a:lnTo>
                    <a:pt x="788" y="93"/>
                  </a:lnTo>
                  <a:lnTo>
                    <a:pt x="791" y="95"/>
                  </a:lnTo>
                  <a:lnTo>
                    <a:pt x="789" y="101"/>
                  </a:lnTo>
                  <a:lnTo>
                    <a:pt x="789" y="105"/>
                  </a:lnTo>
                  <a:lnTo>
                    <a:pt x="775" y="107"/>
                  </a:lnTo>
                  <a:lnTo>
                    <a:pt x="761" y="107"/>
                  </a:lnTo>
                  <a:lnTo>
                    <a:pt x="761" y="111"/>
                  </a:lnTo>
                  <a:lnTo>
                    <a:pt x="761" y="113"/>
                  </a:lnTo>
                  <a:lnTo>
                    <a:pt x="759" y="113"/>
                  </a:lnTo>
                  <a:lnTo>
                    <a:pt x="755" y="113"/>
                  </a:lnTo>
                  <a:lnTo>
                    <a:pt x="751" y="110"/>
                  </a:lnTo>
                  <a:lnTo>
                    <a:pt x="746" y="108"/>
                  </a:lnTo>
                  <a:lnTo>
                    <a:pt x="742" y="107"/>
                  </a:lnTo>
                  <a:lnTo>
                    <a:pt x="736" y="105"/>
                  </a:lnTo>
                  <a:lnTo>
                    <a:pt x="736" y="107"/>
                  </a:lnTo>
                  <a:lnTo>
                    <a:pt x="738" y="108"/>
                  </a:lnTo>
                  <a:lnTo>
                    <a:pt x="739" y="108"/>
                  </a:lnTo>
                  <a:lnTo>
                    <a:pt x="745" y="113"/>
                  </a:lnTo>
                  <a:lnTo>
                    <a:pt x="752" y="117"/>
                  </a:lnTo>
                  <a:lnTo>
                    <a:pt x="741" y="120"/>
                  </a:lnTo>
                  <a:lnTo>
                    <a:pt x="731" y="123"/>
                  </a:lnTo>
                  <a:lnTo>
                    <a:pt x="721" y="127"/>
                  </a:lnTo>
                  <a:lnTo>
                    <a:pt x="712" y="133"/>
                  </a:lnTo>
                  <a:lnTo>
                    <a:pt x="696" y="143"/>
                  </a:lnTo>
                  <a:lnTo>
                    <a:pt x="679" y="153"/>
                  </a:lnTo>
                  <a:lnTo>
                    <a:pt x="679" y="160"/>
                  </a:lnTo>
                  <a:lnTo>
                    <a:pt x="681" y="167"/>
                  </a:lnTo>
                  <a:lnTo>
                    <a:pt x="685" y="170"/>
                  </a:lnTo>
                  <a:lnTo>
                    <a:pt x="691" y="173"/>
                  </a:lnTo>
                  <a:lnTo>
                    <a:pt x="691" y="175"/>
                  </a:lnTo>
                  <a:lnTo>
                    <a:pt x="691" y="180"/>
                  </a:lnTo>
                  <a:lnTo>
                    <a:pt x="686" y="181"/>
                  </a:lnTo>
                  <a:lnTo>
                    <a:pt x="682" y="184"/>
                  </a:lnTo>
                  <a:lnTo>
                    <a:pt x="682" y="185"/>
                  </a:lnTo>
                  <a:lnTo>
                    <a:pt x="693" y="185"/>
                  </a:lnTo>
                  <a:lnTo>
                    <a:pt x="703" y="187"/>
                  </a:lnTo>
                  <a:lnTo>
                    <a:pt x="711" y="190"/>
                  </a:lnTo>
                  <a:lnTo>
                    <a:pt x="715" y="193"/>
                  </a:lnTo>
                  <a:lnTo>
                    <a:pt x="723" y="201"/>
                  </a:lnTo>
                  <a:lnTo>
                    <a:pt x="735" y="210"/>
                  </a:lnTo>
                  <a:lnTo>
                    <a:pt x="746" y="210"/>
                  </a:lnTo>
                  <a:lnTo>
                    <a:pt x="755" y="213"/>
                  </a:lnTo>
                  <a:lnTo>
                    <a:pt x="756" y="218"/>
                  </a:lnTo>
                  <a:lnTo>
                    <a:pt x="755" y="224"/>
                  </a:lnTo>
                  <a:lnTo>
                    <a:pt x="753" y="228"/>
                  </a:lnTo>
                  <a:lnTo>
                    <a:pt x="752" y="234"/>
                  </a:lnTo>
                  <a:lnTo>
                    <a:pt x="751" y="240"/>
                  </a:lnTo>
                  <a:lnTo>
                    <a:pt x="749" y="245"/>
                  </a:lnTo>
                  <a:lnTo>
                    <a:pt x="749" y="251"/>
                  </a:lnTo>
                  <a:lnTo>
                    <a:pt x="752" y="258"/>
                  </a:lnTo>
                  <a:lnTo>
                    <a:pt x="761" y="257"/>
                  </a:lnTo>
                  <a:lnTo>
                    <a:pt x="768" y="257"/>
                  </a:lnTo>
                  <a:lnTo>
                    <a:pt x="775" y="247"/>
                  </a:lnTo>
                  <a:lnTo>
                    <a:pt x="781" y="235"/>
                  </a:lnTo>
                  <a:lnTo>
                    <a:pt x="786" y="223"/>
                  </a:lnTo>
                  <a:lnTo>
                    <a:pt x="791" y="211"/>
                  </a:lnTo>
                  <a:lnTo>
                    <a:pt x="802" y="210"/>
                  </a:lnTo>
                  <a:lnTo>
                    <a:pt x="811" y="205"/>
                  </a:lnTo>
                  <a:lnTo>
                    <a:pt x="819" y="201"/>
                  </a:lnTo>
                  <a:lnTo>
                    <a:pt x="828" y="197"/>
                  </a:lnTo>
                  <a:lnTo>
                    <a:pt x="828" y="181"/>
                  </a:lnTo>
                  <a:lnTo>
                    <a:pt x="828" y="164"/>
                  </a:lnTo>
                  <a:lnTo>
                    <a:pt x="835" y="160"/>
                  </a:lnTo>
                  <a:lnTo>
                    <a:pt x="839" y="154"/>
                  </a:lnTo>
                  <a:lnTo>
                    <a:pt x="842" y="147"/>
                  </a:lnTo>
                  <a:lnTo>
                    <a:pt x="846" y="141"/>
                  </a:lnTo>
                  <a:lnTo>
                    <a:pt x="849" y="134"/>
                  </a:lnTo>
                  <a:lnTo>
                    <a:pt x="853" y="128"/>
                  </a:lnTo>
                  <a:lnTo>
                    <a:pt x="859" y="124"/>
                  </a:lnTo>
                  <a:lnTo>
                    <a:pt x="866" y="121"/>
                  </a:lnTo>
                  <a:lnTo>
                    <a:pt x="870" y="124"/>
                  </a:lnTo>
                  <a:lnTo>
                    <a:pt x="873" y="125"/>
                  </a:lnTo>
                  <a:lnTo>
                    <a:pt x="876" y="127"/>
                  </a:lnTo>
                  <a:lnTo>
                    <a:pt x="879" y="125"/>
                  </a:lnTo>
                  <a:lnTo>
                    <a:pt x="886" y="124"/>
                  </a:lnTo>
                  <a:lnTo>
                    <a:pt x="895" y="121"/>
                  </a:lnTo>
                  <a:lnTo>
                    <a:pt x="898" y="128"/>
                  </a:lnTo>
                  <a:lnTo>
                    <a:pt x="902" y="134"/>
                  </a:lnTo>
                  <a:lnTo>
                    <a:pt x="909" y="138"/>
                  </a:lnTo>
                  <a:lnTo>
                    <a:pt x="915" y="143"/>
                  </a:lnTo>
                  <a:lnTo>
                    <a:pt x="910" y="154"/>
                  </a:lnTo>
                  <a:lnTo>
                    <a:pt x="908" y="165"/>
                  </a:lnTo>
                  <a:lnTo>
                    <a:pt x="913" y="171"/>
                  </a:lnTo>
                  <a:lnTo>
                    <a:pt x="919" y="174"/>
                  </a:lnTo>
                  <a:lnTo>
                    <a:pt x="926" y="173"/>
                  </a:lnTo>
                  <a:lnTo>
                    <a:pt x="932" y="171"/>
                  </a:lnTo>
                  <a:lnTo>
                    <a:pt x="943" y="163"/>
                  </a:lnTo>
                  <a:lnTo>
                    <a:pt x="955" y="153"/>
                  </a:lnTo>
                  <a:lnTo>
                    <a:pt x="958" y="154"/>
                  </a:lnTo>
                  <a:lnTo>
                    <a:pt x="960" y="157"/>
                  </a:lnTo>
                  <a:lnTo>
                    <a:pt x="965" y="171"/>
                  </a:lnTo>
                  <a:lnTo>
                    <a:pt x="968" y="187"/>
                  </a:lnTo>
                  <a:lnTo>
                    <a:pt x="963" y="190"/>
                  </a:lnTo>
                  <a:lnTo>
                    <a:pt x="959" y="193"/>
                  </a:lnTo>
                  <a:lnTo>
                    <a:pt x="962" y="197"/>
                  </a:lnTo>
                  <a:lnTo>
                    <a:pt x="965" y="200"/>
                  </a:lnTo>
                  <a:lnTo>
                    <a:pt x="966" y="204"/>
                  </a:lnTo>
                  <a:lnTo>
                    <a:pt x="966" y="210"/>
                  </a:lnTo>
                  <a:lnTo>
                    <a:pt x="976" y="211"/>
                  </a:lnTo>
                  <a:lnTo>
                    <a:pt x="985" y="211"/>
                  </a:lnTo>
                  <a:lnTo>
                    <a:pt x="988" y="220"/>
                  </a:lnTo>
                  <a:lnTo>
                    <a:pt x="989" y="228"/>
                  </a:lnTo>
                  <a:lnTo>
                    <a:pt x="996" y="228"/>
                  </a:lnTo>
                  <a:lnTo>
                    <a:pt x="1002" y="227"/>
                  </a:lnTo>
                  <a:lnTo>
                    <a:pt x="1000" y="234"/>
                  </a:lnTo>
                  <a:lnTo>
                    <a:pt x="1000" y="241"/>
                  </a:lnTo>
                  <a:lnTo>
                    <a:pt x="995" y="245"/>
                  </a:lnTo>
                  <a:lnTo>
                    <a:pt x="989" y="250"/>
                  </a:lnTo>
                  <a:lnTo>
                    <a:pt x="980" y="255"/>
                  </a:lnTo>
                  <a:lnTo>
                    <a:pt x="972" y="261"/>
                  </a:lnTo>
                  <a:lnTo>
                    <a:pt x="962" y="265"/>
                  </a:lnTo>
                  <a:lnTo>
                    <a:pt x="952" y="270"/>
                  </a:lnTo>
                  <a:lnTo>
                    <a:pt x="943" y="272"/>
                  </a:lnTo>
                  <a:lnTo>
                    <a:pt x="936" y="272"/>
                  </a:lnTo>
                  <a:lnTo>
                    <a:pt x="925" y="271"/>
                  </a:lnTo>
                  <a:lnTo>
                    <a:pt x="910" y="268"/>
                  </a:lnTo>
                  <a:lnTo>
                    <a:pt x="903" y="267"/>
                  </a:lnTo>
                  <a:lnTo>
                    <a:pt x="896" y="265"/>
                  </a:lnTo>
                  <a:lnTo>
                    <a:pt x="888" y="267"/>
                  </a:lnTo>
                  <a:lnTo>
                    <a:pt x="880" y="268"/>
                  </a:lnTo>
                  <a:lnTo>
                    <a:pt x="869" y="275"/>
                  </a:lnTo>
                  <a:lnTo>
                    <a:pt x="858" y="282"/>
                  </a:lnTo>
                  <a:lnTo>
                    <a:pt x="852" y="287"/>
                  </a:lnTo>
                  <a:lnTo>
                    <a:pt x="846" y="290"/>
                  </a:lnTo>
                  <a:lnTo>
                    <a:pt x="840" y="292"/>
                  </a:lnTo>
                  <a:lnTo>
                    <a:pt x="832" y="295"/>
                  </a:lnTo>
                  <a:lnTo>
                    <a:pt x="829" y="301"/>
                  </a:lnTo>
                  <a:lnTo>
                    <a:pt x="826" y="307"/>
                  </a:lnTo>
                  <a:lnTo>
                    <a:pt x="828" y="307"/>
                  </a:lnTo>
                  <a:lnTo>
                    <a:pt x="843" y="297"/>
                  </a:lnTo>
                  <a:lnTo>
                    <a:pt x="859" y="287"/>
                  </a:lnTo>
                  <a:lnTo>
                    <a:pt x="869" y="284"/>
                  </a:lnTo>
                  <a:lnTo>
                    <a:pt x="879" y="281"/>
                  </a:lnTo>
                  <a:lnTo>
                    <a:pt x="889" y="280"/>
                  </a:lnTo>
                  <a:lnTo>
                    <a:pt x="900" y="281"/>
                  </a:lnTo>
                  <a:lnTo>
                    <a:pt x="899" y="287"/>
                  </a:lnTo>
                  <a:lnTo>
                    <a:pt x="899" y="292"/>
                  </a:lnTo>
                  <a:lnTo>
                    <a:pt x="893" y="292"/>
                  </a:lnTo>
                  <a:lnTo>
                    <a:pt x="889" y="292"/>
                  </a:lnTo>
                  <a:lnTo>
                    <a:pt x="886" y="294"/>
                  </a:lnTo>
                  <a:lnTo>
                    <a:pt x="882" y="297"/>
                  </a:lnTo>
                  <a:lnTo>
                    <a:pt x="882" y="298"/>
                  </a:lnTo>
                  <a:lnTo>
                    <a:pt x="886" y="301"/>
                  </a:lnTo>
                  <a:lnTo>
                    <a:pt x="890" y="304"/>
                  </a:lnTo>
                  <a:lnTo>
                    <a:pt x="886" y="307"/>
                  </a:lnTo>
                  <a:lnTo>
                    <a:pt x="882" y="310"/>
                  </a:lnTo>
                  <a:lnTo>
                    <a:pt x="886" y="312"/>
                  </a:lnTo>
                  <a:lnTo>
                    <a:pt x="886" y="314"/>
                  </a:lnTo>
                  <a:lnTo>
                    <a:pt x="888" y="317"/>
                  </a:lnTo>
                  <a:lnTo>
                    <a:pt x="886" y="322"/>
                  </a:lnTo>
                  <a:lnTo>
                    <a:pt x="896" y="325"/>
                  </a:lnTo>
                  <a:lnTo>
                    <a:pt x="903" y="327"/>
                  </a:lnTo>
                  <a:lnTo>
                    <a:pt x="906" y="327"/>
                  </a:lnTo>
                  <a:lnTo>
                    <a:pt x="909" y="327"/>
                  </a:lnTo>
                  <a:lnTo>
                    <a:pt x="913" y="325"/>
                  </a:lnTo>
                  <a:lnTo>
                    <a:pt x="918" y="322"/>
                  </a:lnTo>
                  <a:lnTo>
                    <a:pt x="918" y="327"/>
                  </a:lnTo>
                  <a:lnTo>
                    <a:pt x="918" y="330"/>
                  </a:lnTo>
                  <a:lnTo>
                    <a:pt x="916" y="330"/>
                  </a:lnTo>
                  <a:lnTo>
                    <a:pt x="915" y="330"/>
                  </a:lnTo>
                  <a:lnTo>
                    <a:pt x="902" y="335"/>
                  </a:lnTo>
                  <a:lnTo>
                    <a:pt x="889" y="341"/>
                  </a:lnTo>
                  <a:lnTo>
                    <a:pt x="878" y="347"/>
                  </a:lnTo>
                  <a:lnTo>
                    <a:pt x="865" y="354"/>
                  </a:lnTo>
                  <a:lnTo>
                    <a:pt x="860" y="352"/>
                  </a:lnTo>
                  <a:lnTo>
                    <a:pt x="856" y="351"/>
                  </a:lnTo>
                  <a:lnTo>
                    <a:pt x="855" y="348"/>
                  </a:lnTo>
                  <a:lnTo>
                    <a:pt x="855" y="347"/>
                  </a:lnTo>
                  <a:lnTo>
                    <a:pt x="855" y="344"/>
                  </a:lnTo>
                  <a:lnTo>
                    <a:pt x="856" y="342"/>
                  </a:lnTo>
                  <a:lnTo>
                    <a:pt x="869" y="337"/>
                  </a:lnTo>
                  <a:lnTo>
                    <a:pt x="882" y="332"/>
                  </a:lnTo>
                  <a:lnTo>
                    <a:pt x="883" y="331"/>
                  </a:lnTo>
                  <a:lnTo>
                    <a:pt x="883" y="330"/>
                  </a:lnTo>
                  <a:lnTo>
                    <a:pt x="883" y="328"/>
                  </a:lnTo>
                  <a:lnTo>
                    <a:pt x="882" y="327"/>
                  </a:lnTo>
                  <a:lnTo>
                    <a:pt x="876" y="327"/>
                  </a:lnTo>
                  <a:lnTo>
                    <a:pt x="869" y="325"/>
                  </a:lnTo>
                  <a:lnTo>
                    <a:pt x="862" y="331"/>
                  </a:lnTo>
                  <a:lnTo>
                    <a:pt x="855" y="337"/>
                  </a:lnTo>
                  <a:lnTo>
                    <a:pt x="846" y="341"/>
                  </a:lnTo>
                  <a:lnTo>
                    <a:pt x="836" y="345"/>
                  </a:lnTo>
                  <a:lnTo>
                    <a:pt x="818" y="354"/>
                  </a:lnTo>
                  <a:lnTo>
                    <a:pt x="802" y="362"/>
                  </a:lnTo>
                  <a:lnTo>
                    <a:pt x="801" y="370"/>
                  </a:lnTo>
                  <a:lnTo>
                    <a:pt x="801" y="377"/>
                  </a:lnTo>
                  <a:lnTo>
                    <a:pt x="789" y="381"/>
                  </a:lnTo>
                  <a:lnTo>
                    <a:pt x="776" y="387"/>
                  </a:lnTo>
                  <a:lnTo>
                    <a:pt x="766" y="392"/>
                  </a:lnTo>
                  <a:lnTo>
                    <a:pt x="755" y="400"/>
                  </a:lnTo>
                  <a:lnTo>
                    <a:pt x="745" y="407"/>
                  </a:lnTo>
                  <a:lnTo>
                    <a:pt x="736" y="415"/>
                  </a:lnTo>
                  <a:lnTo>
                    <a:pt x="728" y="425"/>
                  </a:lnTo>
                  <a:lnTo>
                    <a:pt x="722" y="434"/>
                  </a:lnTo>
                  <a:lnTo>
                    <a:pt x="719" y="442"/>
                  </a:lnTo>
                  <a:lnTo>
                    <a:pt x="718" y="450"/>
                  </a:lnTo>
                  <a:lnTo>
                    <a:pt x="715" y="455"/>
                  </a:lnTo>
                  <a:lnTo>
                    <a:pt x="709" y="461"/>
                  </a:lnTo>
                  <a:lnTo>
                    <a:pt x="692" y="471"/>
                  </a:lnTo>
                  <a:lnTo>
                    <a:pt x="672" y="482"/>
                  </a:lnTo>
                  <a:lnTo>
                    <a:pt x="662" y="490"/>
                  </a:lnTo>
                  <a:lnTo>
                    <a:pt x="653" y="497"/>
                  </a:lnTo>
                  <a:lnTo>
                    <a:pt x="646" y="504"/>
                  </a:lnTo>
                  <a:lnTo>
                    <a:pt x="642" y="512"/>
                  </a:lnTo>
                  <a:lnTo>
                    <a:pt x="641" y="519"/>
                  </a:lnTo>
                  <a:lnTo>
                    <a:pt x="641" y="528"/>
                  </a:lnTo>
                  <a:lnTo>
                    <a:pt x="641" y="537"/>
                  </a:lnTo>
                  <a:lnTo>
                    <a:pt x="642" y="545"/>
                  </a:lnTo>
                  <a:lnTo>
                    <a:pt x="643" y="555"/>
                  </a:lnTo>
                  <a:lnTo>
                    <a:pt x="645" y="564"/>
                  </a:lnTo>
                  <a:lnTo>
                    <a:pt x="645" y="574"/>
                  </a:lnTo>
                  <a:lnTo>
                    <a:pt x="643" y="582"/>
                  </a:lnTo>
                  <a:lnTo>
                    <a:pt x="636" y="582"/>
                  </a:lnTo>
                  <a:lnTo>
                    <a:pt x="631" y="581"/>
                  </a:lnTo>
                  <a:lnTo>
                    <a:pt x="626" y="569"/>
                  </a:lnTo>
                  <a:lnTo>
                    <a:pt x="621" y="562"/>
                  </a:lnTo>
                  <a:lnTo>
                    <a:pt x="622" y="548"/>
                  </a:lnTo>
                  <a:lnTo>
                    <a:pt x="622" y="535"/>
                  </a:lnTo>
                  <a:lnTo>
                    <a:pt x="619" y="531"/>
                  </a:lnTo>
                  <a:lnTo>
                    <a:pt x="615" y="527"/>
                  </a:lnTo>
                  <a:lnTo>
                    <a:pt x="609" y="524"/>
                  </a:lnTo>
                  <a:lnTo>
                    <a:pt x="602" y="522"/>
                  </a:lnTo>
                  <a:lnTo>
                    <a:pt x="586" y="519"/>
                  </a:lnTo>
                  <a:lnTo>
                    <a:pt x="574" y="515"/>
                  </a:lnTo>
                  <a:lnTo>
                    <a:pt x="562" y="525"/>
                  </a:lnTo>
                  <a:lnTo>
                    <a:pt x="552" y="534"/>
                  </a:lnTo>
                  <a:lnTo>
                    <a:pt x="539" y="529"/>
                  </a:lnTo>
                  <a:lnTo>
                    <a:pt x="526" y="528"/>
                  </a:lnTo>
                  <a:lnTo>
                    <a:pt x="512" y="528"/>
                  </a:lnTo>
                  <a:lnTo>
                    <a:pt x="499" y="529"/>
                  </a:lnTo>
                  <a:lnTo>
                    <a:pt x="486" y="534"/>
                  </a:lnTo>
                  <a:lnTo>
                    <a:pt x="475" y="541"/>
                  </a:lnTo>
                  <a:lnTo>
                    <a:pt x="469" y="544"/>
                  </a:lnTo>
                  <a:lnTo>
                    <a:pt x="465" y="548"/>
                  </a:lnTo>
                  <a:lnTo>
                    <a:pt x="462" y="554"/>
                  </a:lnTo>
                  <a:lnTo>
                    <a:pt x="458" y="559"/>
                  </a:lnTo>
                  <a:lnTo>
                    <a:pt x="456" y="568"/>
                  </a:lnTo>
                  <a:lnTo>
                    <a:pt x="455" y="578"/>
                  </a:lnTo>
                  <a:lnTo>
                    <a:pt x="451" y="587"/>
                  </a:lnTo>
                  <a:lnTo>
                    <a:pt x="445" y="598"/>
                  </a:lnTo>
                  <a:lnTo>
                    <a:pt x="442" y="604"/>
                  </a:lnTo>
                  <a:lnTo>
                    <a:pt x="441" y="611"/>
                  </a:lnTo>
                  <a:lnTo>
                    <a:pt x="441" y="617"/>
                  </a:lnTo>
                  <a:lnTo>
                    <a:pt x="441" y="624"/>
                  </a:lnTo>
                  <a:lnTo>
                    <a:pt x="444" y="638"/>
                  </a:lnTo>
                  <a:lnTo>
                    <a:pt x="449" y="651"/>
                  </a:lnTo>
                  <a:lnTo>
                    <a:pt x="455" y="662"/>
                  </a:lnTo>
                  <a:lnTo>
                    <a:pt x="461" y="674"/>
                  </a:lnTo>
                  <a:lnTo>
                    <a:pt x="472" y="674"/>
                  </a:lnTo>
                  <a:lnTo>
                    <a:pt x="484" y="672"/>
                  </a:lnTo>
                  <a:lnTo>
                    <a:pt x="494" y="671"/>
                  </a:lnTo>
                  <a:lnTo>
                    <a:pt x="505" y="671"/>
                  </a:lnTo>
                  <a:lnTo>
                    <a:pt x="509" y="662"/>
                  </a:lnTo>
                  <a:lnTo>
                    <a:pt x="514" y="655"/>
                  </a:lnTo>
                  <a:lnTo>
                    <a:pt x="519" y="647"/>
                  </a:lnTo>
                  <a:lnTo>
                    <a:pt x="526" y="639"/>
                  </a:lnTo>
                  <a:lnTo>
                    <a:pt x="534" y="634"/>
                  </a:lnTo>
                  <a:lnTo>
                    <a:pt x="544" y="629"/>
                  </a:lnTo>
                  <a:lnTo>
                    <a:pt x="548" y="629"/>
                  </a:lnTo>
                  <a:lnTo>
                    <a:pt x="554" y="629"/>
                  </a:lnTo>
                  <a:lnTo>
                    <a:pt x="559" y="631"/>
                  </a:lnTo>
                  <a:lnTo>
                    <a:pt x="565" y="634"/>
                  </a:lnTo>
                  <a:lnTo>
                    <a:pt x="565" y="635"/>
                  </a:lnTo>
                  <a:lnTo>
                    <a:pt x="565" y="639"/>
                  </a:lnTo>
                  <a:lnTo>
                    <a:pt x="564" y="642"/>
                  </a:lnTo>
                  <a:lnTo>
                    <a:pt x="558" y="645"/>
                  </a:lnTo>
                  <a:lnTo>
                    <a:pt x="552" y="651"/>
                  </a:lnTo>
                  <a:lnTo>
                    <a:pt x="548" y="658"/>
                  </a:lnTo>
                  <a:lnTo>
                    <a:pt x="544" y="667"/>
                  </a:lnTo>
                  <a:lnTo>
                    <a:pt x="539" y="675"/>
                  </a:lnTo>
                  <a:lnTo>
                    <a:pt x="538" y="684"/>
                  </a:lnTo>
                  <a:lnTo>
                    <a:pt x="536" y="692"/>
                  </a:lnTo>
                  <a:lnTo>
                    <a:pt x="538" y="698"/>
                  </a:lnTo>
                  <a:lnTo>
                    <a:pt x="552" y="701"/>
                  </a:lnTo>
                  <a:lnTo>
                    <a:pt x="565" y="701"/>
                  </a:lnTo>
                  <a:lnTo>
                    <a:pt x="571" y="702"/>
                  </a:lnTo>
                  <a:lnTo>
                    <a:pt x="576" y="702"/>
                  </a:lnTo>
                  <a:lnTo>
                    <a:pt x="584" y="705"/>
                  </a:lnTo>
                  <a:lnTo>
                    <a:pt x="589" y="708"/>
                  </a:lnTo>
                  <a:lnTo>
                    <a:pt x="589" y="711"/>
                  </a:lnTo>
                  <a:lnTo>
                    <a:pt x="591" y="712"/>
                  </a:lnTo>
                  <a:lnTo>
                    <a:pt x="588" y="734"/>
                  </a:lnTo>
                  <a:lnTo>
                    <a:pt x="584" y="752"/>
                  </a:lnTo>
                  <a:lnTo>
                    <a:pt x="584" y="759"/>
                  </a:lnTo>
                  <a:lnTo>
                    <a:pt x="585" y="769"/>
                  </a:lnTo>
                  <a:lnTo>
                    <a:pt x="586" y="779"/>
                  </a:lnTo>
                  <a:lnTo>
                    <a:pt x="591" y="791"/>
                  </a:lnTo>
                  <a:lnTo>
                    <a:pt x="615" y="785"/>
                  </a:lnTo>
                  <a:lnTo>
                    <a:pt x="632" y="784"/>
                  </a:lnTo>
                  <a:lnTo>
                    <a:pt x="638" y="786"/>
                  </a:lnTo>
                  <a:lnTo>
                    <a:pt x="642" y="792"/>
                  </a:lnTo>
                  <a:lnTo>
                    <a:pt x="645" y="798"/>
                  </a:lnTo>
                  <a:lnTo>
                    <a:pt x="648" y="804"/>
                  </a:lnTo>
                  <a:lnTo>
                    <a:pt x="649" y="802"/>
                  </a:lnTo>
                  <a:lnTo>
                    <a:pt x="652" y="801"/>
                  </a:lnTo>
                  <a:lnTo>
                    <a:pt x="656" y="794"/>
                  </a:lnTo>
                  <a:lnTo>
                    <a:pt x="662" y="788"/>
                  </a:lnTo>
                  <a:lnTo>
                    <a:pt x="665" y="785"/>
                  </a:lnTo>
                  <a:lnTo>
                    <a:pt x="666" y="782"/>
                  </a:lnTo>
                  <a:lnTo>
                    <a:pt x="668" y="776"/>
                  </a:lnTo>
                  <a:lnTo>
                    <a:pt x="668" y="771"/>
                  </a:lnTo>
                  <a:lnTo>
                    <a:pt x="679" y="766"/>
                  </a:lnTo>
                  <a:lnTo>
                    <a:pt x="691" y="762"/>
                  </a:lnTo>
                  <a:lnTo>
                    <a:pt x="701" y="758"/>
                  </a:lnTo>
                  <a:lnTo>
                    <a:pt x="712" y="754"/>
                  </a:lnTo>
                  <a:lnTo>
                    <a:pt x="713" y="755"/>
                  </a:lnTo>
                  <a:lnTo>
                    <a:pt x="715" y="755"/>
                  </a:lnTo>
                  <a:lnTo>
                    <a:pt x="712" y="764"/>
                  </a:lnTo>
                  <a:lnTo>
                    <a:pt x="711" y="775"/>
                  </a:lnTo>
                  <a:lnTo>
                    <a:pt x="711" y="781"/>
                  </a:lnTo>
                  <a:lnTo>
                    <a:pt x="712" y="785"/>
                  </a:lnTo>
                  <a:lnTo>
                    <a:pt x="715" y="789"/>
                  </a:lnTo>
                  <a:lnTo>
                    <a:pt x="718" y="792"/>
                  </a:lnTo>
                  <a:lnTo>
                    <a:pt x="718" y="781"/>
                  </a:lnTo>
                  <a:lnTo>
                    <a:pt x="716" y="771"/>
                  </a:lnTo>
                  <a:lnTo>
                    <a:pt x="725" y="765"/>
                  </a:lnTo>
                  <a:lnTo>
                    <a:pt x="735" y="758"/>
                  </a:lnTo>
                  <a:lnTo>
                    <a:pt x="746" y="762"/>
                  </a:lnTo>
                  <a:lnTo>
                    <a:pt x="756" y="768"/>
                  </a:lnTo>
                  <a:lnTo>
                    <a:pt x="768" y="772"/>
                  </a:lnTo>
                  <a:lnTo>
                    <a:pt x="781" y="776"/>
                  </a:lnTo>
                  <a:lnTo>
                    <a:pt x="796" y="774"/>
                  </a:lnTo>
                  <a:lnTo>
                    <a:pt x="811" y="772"/>
                  </a:lnTo>
                  <a:lnTo>
                    <a:pt x="812" y="775"/>
                  </a:lnTo>
                  <a:lnTo>
                    <a:pt x="813" y="778"/>
                  </a:lnTo>
                  <a:lnTo>
                    <a:pt x="815" y="781"/>
                  </a:lnTo>
                  <a:lnTo>
                    <a:pt x="818" y="782"/>
                  </a:lnTo>
                  <a:lnTo>
                    <a:pt x="823" y="785"/>
                  </a:lnTo>
                  <a:lnTo>
                    <a:pt x="829" y="786"/>
                  </a:lnTo>
                  <a:lnTo>
                    <a:pt x="829" y="791"/>
                  </a:lnTo>
                  <a:lnTo>
                    <a:pt x="829" y="795"/>
                  </a:lnTo>
                  <a:lnTo>
                    <a:pt x="840" y="798"/>
                  </a:lnTo>
                  <a:lnTo>
                    <a:pt x="850" y="801"/>
                  </a:lnTo>
                  <a:lnTo>
                    <a:pt x="855" y="811"/>
                  </a:lnTo>
                  <a:lnTo>
                    <a:pt x="860" y="819"/>
                  </a:lnTo>
                  <a:lnTo>
                    <a:pt x="868" y="826"/>
                  </a:lnTo>
                  <a:lnTo>
                    <a:pt x="875" y="834"/>
                  </a:lnTo>
                  <a:lnTo>
                    <a:pt x="892" y="834"/>
                  </a:lnTo>
                  <a:lnTo>
                    <a:pt x="906" y="836"/>
                  </a:lnTo>
                  <a:lnTo>
                    <a:pt x="919" y="841"/>
                  </a:lnTo>
                  <a:lnTo>
                    <a:pt x="929" y="846"/>
                  </a:lnTo>
                  <a:lnTo>
                    <a:pt x="933" y="851"/>
                  </a:lnTo>
                  <a:lnTo>
                    <a:pt x="938" y="856"/>
                  </a:lnTo>
                  <a:lnTo>
                    <a:pt x="942" y="861"/>
                  </a:lnTo>
                  <a:lnTo>
                    <a:pt x="945" y="866"/>
                  </a:lnTo>
                  <a:lnTo>
                    <a:pt x="949" y="879"/>
                  </a:lnTo>
                  <a:lnTo>
                    <a:pt x="950" y="895"/>
                  </a:lnTo>
                  <a:lnTo>
                    <a:pt x="943" y="901"/>
                  </a:lnTo>
                  <a:lnTo>
                    <a:pt x="939" y="908"/>
                  </a:lnTo>
                  <a:lnTo>
                    <a:pt x="935" y="915"/>
                  </a:lnTo>
                  <a:lnTo>
                    <a:pt x="930" y="924"/>
                  </a:lnTo>
                  <a:lnTo>
                    <a:pt x="939" y="922"/>
                  </a:lnTo>
                  <a:lnTo>
                    <a:pt x="946" y="924"/>
                  </a:lnTo>
                  <a:lnTo>
                    <a:pt x="952" y="928"/>
                  </a:lnTo>
                  <a:lnTo>
                    <a:pt x="958" y="934"/>
                  </a:lnTo>
                  <a:lnTo>
                    <a:pt x="965" y="928"/>
                  </a:lnTo>
                  <a:lnTo>
                    <a:pt x="969" y="922"/>
                  </a:lnTo>
                  <a:lnTo>
                    <a:pt x="972" y="919"/>
                  </a:lnTo>
                  <a:lnTo>
                    <a:pt x="975" y="918"/>
                  </a:lnTo>
                  <a:lnTo>
                    <a:pt x="979" y="915"/>
                  </a:lnTo>
                  <a:lnTo>
                    <a:pt x="985" y="914"/>
                  </a:lnTo>
                  <a:lnTo>
                    <a:pt x="995" y="921"/>
                  </a:lnTo>
                  <a:lnTo>
                    <a:pt x="1000" y="926"/>
                  </a:lnTo>
                  <a:lnTo>
                    <a:pt x="1006" y="934"/>
                  </a:lnTo>
                  <a:lnTo>
                    <a:pt x="1012" y="945"/>
                  </a:lnTo>
                  <a:lnTo>
                    <a:pt x="1019" y="942"/>
                  </a:lnTo>
                  <a:lnTo>
                    <a:pt x="1026" y="942"/>
                  </a:lnTo>
                  <a:lnTo>
                    <a:pt x="1035" y="942"/>
                  </a:lnTo>
                  <a:lnTo>
                    <a:pt x="1045" y="942"/>
                  </a:lnTo>
                  <a:lnTo>
                    <a:pt x="1053" y="944"/>
                  </a:lnTo>
                  <a:lnTo>
                    <a:pt x="1063" y="946"/>
                  </a:lnTo>
                  <a:lnTo>
                    <a:pt x="1073" y="951"/>
                  </a:lnTo>
                  <a:lnTo>
                    <a:pt x="1082" y="955"/>
                  </a:lnTo>
                  <a:lnTo>
                    <a:pt x="1090" y="961"/>
                  </a:lnTo>
                  <a:lnTo>
                    <a:pt x="1099" y="966"/>
                  </a:lnTo>
                  <a:lnTo>
                    <a:pt x="1106" y="972"/>
                  </a:lnTo>
                  <a:lnTo>
                    <a:pt x="1112" y="979"/>
                  </a:lnTo>
                  <a:lnTo>
                    <a:pt x="1116" y="986"/>
                  </a:lnTo>
                  <a:lnTo>
                    <a:pt x="1119" y="995"/>
                  </a:lnTo>
                  <a:lnTo>
                    <a:pt x="1120" y="1002"/>
                  </a:lnTo>
                  <a:lnTo>
                    <a:pt x="1120" y="1011"/>
                  </a:lnTo>
                  <a:lnTo>
                    <a:pt x="1117" y="1019"/>
                  </a:lnTo>
                  <a:lnTo>
                    <a:pt x="1113" y="1028"/>
                  </a:lnTo>
                  <a:lnTo>
                    <a:pt x="1109" y="1036"/>
                  </a:lnTo>
                  <a:lnTo>
                    <a:pt x="1103" y="1043"/>
                  </a:lnTo>
                  <a:lnTo>
                    <a:pt x="1090" y="1058"/>
                  </a:lnTo>
                  <a:lnTo>
                    <a:pt x="1079" y="1071"/>
                  </a:lnTo>
                  <a:lnTo>
                    <a:pt x="1079" y="1082"/>
                  </a:lnTo>
                  <a:lnTo>
                    <a:pt x="1079" y="1093"/>
                  </a:lnTo>
                  <a:lnTo>
                    <a:pt x="1077" y="1105"/>
                  </a:lnTo>
                  <a:lnTo>
                    <a:pt x="1077" y="1116"/>
                  </a:lnTo>
                  <a:lnTo>
                    <a:pt x="1077" y="1131"/>
                  </a:lnTo>
                  <a:lnTo>
                    <a:pt x="1076" y="1142"/>
                  </a:lnTo>
                  <a:lnTo>
                    <a:pt x="1075" y="1153"/>
                  </a:lnTo>
                  <a:lnTo>
                    <a:pt x="1072" y="1165"/>
                  </a:lnTo>
                  <a:lnTo>
                    <a:pt x="1068" y="1175"/>
                  </a:lnTo>
                  <a:lnTo>
                    <a:pt x="1063" y="1183"/>
                  </a:lnTo>
                  <a:lnTo>
                    <a:pt x="1058" y="1192"/>
                  </a:lnTo>
                  <a:lnTo>
                    <a:pt x="1052" y="1201"/>
                  </a:lnTo>
                  <a:lnTo>
                    <a:pt x="1042" y="1201"/>
                  </a:lnTo>
                  <a:lnTo>
                    <a:pt x="1033" y="1201"/>
                  </a:lnTo>
                  <a:lnTo>
                    <a:pt x="1026" y="1202"/>
                  </a:lnTo>
                  <a:lnTo>
                    <a:pt x="1019" y="1203"/>
                  </a:lnTo>
                  <a:lnTo>
                    <a:pt x="1013" y="1206"/>
                  </a:lnTo>
                  <a:lnTo>
                    <a:pt x="1008" y="1209"/>
                  </a:lnTo>
                  <a:lnTo>
                    <a:pt x="1003" y="1213"/>
                  </a:lnTo>
                  <a:lnTo>
                    <a:pt x="999" y="1218"/>
                  </a:lnTo>
                  <a:lnTo>
                    <a:pt x="996" y="1223"/>
                  </a:lnTo>
                  <a:lnTo>
                    <a:pt x="993" y="1228"/>
                  </a:lnTo>
                  <a:lnTo>
                    <a:pt x="990" y="1235"/>
                  </a:lnTo>
                  <a:lnTo>
                    <a:pt x="989" y="1241"/>
                  </a:lnTo>
                  <a:lnTo>
                    <a:pt x="986" y="1256"/>
                  </a:lnTo>
                  <a:lnTo>
                    <a:pt x="986" y="1273"/>
                  </a:lnTo>
                  <a:lnTo>
                    <a:pt x="978" y="1280"/>
                  </a:lnTo>
                  <a:lnTo>
                    <a:pt x="970" y="1288"/>
                  </a:lnTo>
                  <a:lnTo>
                    <a:pt x="965" y="1296"/>
                  </a:lnTo>
                  <a:lnTo>
                    <a:pt x="960" y="1305"/>
                  </a:lnTo>
                  <a:lnTo>
                    <a:pt x="953" y="1326"/>
                  </a:lnTo>
                  <a:lnTo>
                    <a:pt x="945" y="1348"/>
                  </a:lnTo>
                  <a:lnTo>
                    <a:pt x="925" y="1346"/>
                  </a:lnTo>
                  <a:lnTo>
                    <a:pt x="906" y="1345"/>
                  </a:lnTo>
                  <a:lnTo>
                    <a:pt x="912" y="1353"/>
                  </a:lnTo>
                  <a:lnTo>
                    <a:pt x="919" y="1363"/>
                  </a:lnTo>
                  <a:lnTo>
                    <a:pt x="922" y="1369"/>
                  </a:lnTo>
                  <a:lnTo>
                    <a:pt x="925" y="1375"/>
                  </a:lnTo>
                  <a:lnTo>
                    <a:pt x="925" y="1379"/>
                  </a:lnTo>
                  <a:lnTo>
                    <a:pt x="923" y="1383"/>
                  </a:lnTo>
                  <a:lnTo>
                    <a:pt x="919" y="1389"/>
                  </a:lnTo>
                  <a:lnTo>
                    <a:pt x="912" y="1393"/>
                  </a:lnTo>
                  <a:lnTo>
                    <a:pt x="905" y="1396"/>
                  </a:lnTo>
                  <a:lnTo>
                    <a:pt x="898" y="1398"/>
                  </a:lnTo>
                  <a:lnTo>
                    <a:pt x="882" y="1399"/>
                  </a:lnTo>
                  <a:lnTo>
                    <a:pt x="869" y="1405"/>
                  </a:lnTo>
                  <a:lnTo>
                    <a:pt x="873" y="1409"/>
                  </a:lnTo>
                  <a:lnTo>
                    <a:pt x="875" y="1415"/>
                  </a:lnTo>
                  <a:lnTo>
                    <a:pt x="876" y="1420"/>
                  </a:lnTo>
                  <a:lnTo>
                    <a:pt x="873" y="1428"/>
                  </a:lnTo>
                  <a:lnTo>
                    <a:pt x="872" y="1428"/>
                  </a:lnTo>
                  <a:lnTo>
                    <a:pt x="862" y="1426"/>
                  </a:lnTo>
                  <a:lnTo>
                    <a:pt x="853" y="1426"/>
                  </a:lnTo>
                  <a:lnTo>
                    <a:pt x="853" y="1428"/>
                  </a:lnTo>
                  <a:lnTo>
                    <a:pt x="859" y="1436"/>
                  </a:lnTo>
                  <a:lnTo>
                    <a:pt x="865" y="1445"/>
                  </a:lnTo>
                  <a:lnTo>
                    <a:pt x="863" y="1462"/>
                  </a:lnTo>
                  <a:lnTo>
                    <a:pt x="859" y="1475"/>
                  </a:lnTo>
                  <a:lnTo>
                    <a:pt x="853" y="1478"/>
                  </a:lnTo>
                  <a:lnTo>
                    <a:pt x="849" y="1480"/>
                  </a:lnTo>
                  <a:lnTo>
                    <a:pt x="849" y="1486"/>
                  </a:lnTo>
                  <a:lnTo>
                    <a:pt x="850" y="1490"/>
                  </a:lnTo>
                  <a:lnTo>
                    <a:pt x="852" y="1493"/>
                  </a:lnTo>
                  <a:lnTo>
                    <a:pt x="855" y="1496"/>
                  </a:lnTo>
                  <a:lnTo>
                    <a:pt x="860" y="1497"/>
                  </a:lnTo>
                  <a:lnTo>
                    <a:pt x="863" y="1499"/>
                  </a:lnTo>
                  <a:lnTo>
                    <a:pt x="868" y="1502"/>
                  </a:lnTo>
                  <a:lnTo>
                    <a:pt x="870" y="1503"/>
                  </a:lnTo>
                  <a:lnTo>
                    <a:pt x="870" y="1512"/>
                  </a:lnTo>
                  <a:lnTo>
                    <a:pt x="869" y="1519"/>
                  </a:lnTo>
                  <a:lnTo>
                    <a:pt x="866" y="1525"/>
                  </a:lnTo>
                  <a:lnTo>
                    <a:pt x="863" y="1530"/>
                  </a:lnTo>
                  <a:lnTo>
                    <a:pt x="859" y="1543"/>
                  </a:lnTo>
                  <a:lnTo>
                    <a:pt x="856" y="1556"/>
                  </a:lnTo>
                  <a:lnTo>
                    <a:pt x="868" y="1565"/>
                  </a:lnTo>
                  <a:lnTo>
                    <a:pt x="886" y="1577"/>
                  </a:lnTo>
                  <a:lnTo>
                    <a:pt x="905" y="1592"/>
                  </a:lnTo>
                  <a:lnTo>
                    <a:pt x="913" y="1599"/>
                  </a:lnTo>
                  <a:lnTo>
                    <a:pt x="892" y="1599"/>
                  </a:lnTo>
                  <a:lnTo>
                    <a:pt x="876" y="1597"/>
                  </a:lnTo>
                  <a:lnTo>
                    <a:pt x="863" y="1593"/>
                  </a:lnTo>
                  <a:lnTo>
                    <a:pt x="852" y="1587"/>
                  </a:lnTo>
                  <a:lnTo>
                    <a:pt x="833" y="1573"/>
                  </a:lnTo>
                  <a:lnTo>
                    <a:pt x="808" y="1555"/>
                  </a:lnTo>
                  <a:lnTo>
                    <a:pt x="809" y="1550"/>
                  </a:lnTo>
                  <a:lnTo>
                    <a:pt x="809" y="1545"/>
                  </a:lnTo>
                  <a:lnTo>
                    <a:pt x="809" y="1543"/>
                  </a:lnTo>
                  <a:lnTo>
                    <a:pt x="809" y="1540"/>
                  </a:lnTo>
                  <a:lnTo>
                    <a:pt x="808" y="1539"/>
                  </a:lnTo>
                  <a:lnTo>
                    <a:pt x="806" y="1537"/>
                  </a:lnTo>
                  <a:lnTo>
                    <a:pt x="792" y="1526"/>
                  </a:lnTo>
                  <a:lnTo>
                    <a:pt x="779" y="1513"/>
                  </a:lnTo>
                  <a:lnTo>
                    <a:pt x="788" y="1513"/>
                  </a:lnTo>
                  <a:lnTo>
                    <a:pt x="796" y="1515"/>
                  </a:lnTo>
                  <a:lnTo>
                    <a:pt x="795" y="1512"/>
                  </a:lnTo>
                  <a:lnTo>
                    <a:pt x="795" y="1510"/>
                  </a:lnTo>
                  <a:lnTo>
                    <a:pt x="788" y="1506"/>
                  </a:lnTo>
                  <a:lnTo>
                    <a:pt x="779" y="1502"/>
                  </a:lnTo>
                  <a:lnTo>
                    <a:pt x="772" y="1496"/>
                  </a:lnTo>
                  <a:lnTo>
                    <a:pt x="768" y="1490"/>
                  </a:lnTo>
                  <a:lnTo>
                    <a:pt x="772" y="1490"/>
                  </a:lnTo>
                  <a:lnTo>
                    <a:pt x="776" y="1489"/>
                  </a:lnTo>
                  <a:lnTo>
                    <a:pt x="776" y="1485"/>
                  </a:lnTo>
                  <a:lnTo>
                    <a:pt x="776" y="1480"/>
                  </a:lnTo>
                  <a:lnTo>
                    <a:pt x="783" y="1480"/>
                  </a:lnTo>
                  <a:lnTo>
                    <a:pt x="791" y="1480"/>
                  </a:lnTo>
                  <a:lnTo>
                    <a:pt x="791" y="1475"/>
                  </a:lnTo>
                  <a:lnTo>
                    <a:pt x="791" y="1470"/>
                  </a:lnTo>
                  <a:lnTo>
                    <a:pt x="786" y="1468"/>
                  </a:lnTo>
                  <a:lnTo>
                    <a:pt x="783" y="1465"/>
                  </a:lnTo>
                  <a:lnTo>
                    <a:pt x="781" y="1462"/>
                  </a:lnTo>
                  <a:lnTo>
                    <a:pt x="781" y="1458"/>
                  </a:lnTo>
                  <a:lnTo>
                    <a:pt x="781" y="1449"/>
                  </a:lnTo>
                  <a:lnTo>
                    <a:pt x="781" y="1438"/>
                  </a:lnTo>
                  <a:lnTo>
                    <a:pt x="776" y="1435"/>
                  </a:lnTo>
                  <a:lnTo>
                    <a:pt x="772" y="1429"/>
                  </a:lnTo>
                  <a:lnTo>
                    <a:pt x="771" y="1429"/>
                  </a:lnTo>
                  <a:lnTo>
                    <a:pt x="769" y="1429"/>
                  </a:lnTo>
                  <a:lnTo>
                    <a:pt x="768" y="1438"/>
                  </a:lnTo>
                  <a:lnTo>
                    <a:pt x="766" y="1446"/>
                  </a:lnTo>
                  <a:lnTo>
                    <a:pt x="765" y="1446"/>
                  </a:lnTo>
                  <a:lnTo>
                    <a:pt x="763" y="1445"/>
                  </a:lnTo>
                  <a:lnTo>
                    <a:pt x="762" y="1426"/>
                  </a:lnTo>
                  <a:lnTo>
                    <a:pt x="759" y="1409"/>
                  </a:lnTo>
                  <a:lnTo>
                    <a:pt x="755" y="1392"/>
                  </a:lnTo>
                  <a:lnTo>
                    <a:pt x="751" y="1373"/>
                  </a:lnTo>
                  <a:lnTo>
                    <a:pt x="751" y="1358"/>
                  </a:lnTo>
                  <a:lnTo>
                    <a:pt x="751" y="1343"/>
                  </a:lnTo>
                  <a:lnTo>
                    <a:pt x="752" y="1328"/>
                  </a:lnTo>
                  <a:lnTo>
                    <a:pt x="752" y="1313"/>
                  </a:lnTo>
                  <a:lnTo>
                    <a:pt x="748" y="1290"/>
                  </a:lnTo>
                  <a:lnTo>
                    <a:pt x="745" y="1265"/>
                  </a:lnTo>
                  <a:lnTo>
                    <a:pt x="743" y="1239"/>
                  </a:lnTo>
                  <a:lnTo>
                    <a:pt x="741" y="1213"/>
                  </a:lnTo>
                  <a:lnTo>
                    <a:pt x="738" y="1192"/>
                  </a:lnTo>
                  <a:lnTo>
                    <a:pt x="738" y="1172"/>
                  </a:lnTo>
                  <a:lnTo>
                    <a:pt x="738" y="1162"/>
                  </a:lnTo>
                  <a:lnTo>
                    <a:pt x="736" y="1152"/>
                  </a:lnTo>
                  <a:lnTo>
                    <a:pt x="735" y="1143"/>
                  </a:lnTo>
                  <a:lnTo>
                    <a:pt x="732" y="1136"/>
                  </a:lnTo>
                  <a:lnTo>
                    <a:pt x="716" y="1129"/>
                  </a:lnTo>
                  <a:lnTo>
                    <a:pt x="703" y="1121"/>
                  </a:lnTo>
                  <a:lnTo>
                    <a:pt x="691" y="1111"/>
                  </a:lnTo>
                  <a:lnTo>
                    <a:pt x="678" y="1099"/>
                  </a:lnTo>
                  <a:lnTo>
                    <a:pt x="668" y="1086"/>
                  </a:lnTo>
                  <a:lnTo>
                    <a:pt x="658" y="1073"/>
                  </a:lnTo>
                  <a:lnTo>
                    <a:pt x="649" y="1059"/>
                  </a:lnTo>
                  <a:lnTo>
                    <a:pt x="642" y="1045"/>
                  </a:lnTo>
                  <a:lnTo>
                    <a:pt x="636" y="1026"/>
                  </a:lnTo>
                  <a:lnTo>
                    <a:pt x="632" y="1009"/>
                  </a:lnTo>
                  <a:lnTo>
                    <a:pt x="615" y="991"/>
                  </a:lnTo>
                  <a:lnTo>
                    <a:pt x="598" y="971"/>
                  </a:lnTo>
                  <a:lnTo>
                    <a:pt x="601" y="958"/>
                  </a:lnTo>
                  <a:lnTo>
                    <a:pt x="606" y="946"/>
                  </a:lnTo>
                  <a:lnTo>
                    <a:pt x="611" y="946"/>
                  </a:lnTo>
                  <a:lnTo>
                    <a:pt x="613" y="946"/>
                  </a:lnTo>
                  <a:lnTo>
                    <a:pt x="615" y="945"/>
                  </a:lnTo>
                  <a:lnTo>
                    <a:pt x="616" y="942"/>
                  </a:lnTo>
                  <a:lnTo>
                    <a:pt x="616" y="941"/>
                  </a:lnTo>
                  <a:lnTo>
                    <a:pt x="615" y="939"/>
                  </a:lnTo>
                  <a:lnTo>
                    <a:pt x="606" y="938"/>
                  </a:lnTo>
                  <a:lnTo>
                    <a:pt x="601" y="935"/>
                  </a:lnTo>
                  <a:lnTo>
                    <a:pt x="601" y="929"/>
                  </a:lnTo>
                  <a:lnTo>
                    <a:pt x="599" y="925"/>
                  </a:lnTo>
                  <a:lnTo>
                    <a:pt x="606" y="909"/>
                  </a:lnTo>
                  <a:lnTo>
                    <a:pt x="612" y="892"/>
                  </a:lnTo>
                  <a:lnTo>
                    <a:pt x="619" y="891"/>
                  </a:lnTo>
                  <a:lnTo>
                    <a:pt x="623" y="891"/>
                  </a:lnTo>
                  <a:lnTo>
                    <a:pt x="625" y="888"/>
                  </a:lnTo>
                  <a:lnTo>
                    <a:pt x="626" y="886"/>
                  </a:lnTo>
                  <a:lnTo>
                    <a:pt x="628" y="881"/>
                  </a:lnTo>
                  <a:lnTo>
                    <a:pt x="632" y="874"/>
                  </a:lnTo>
                  <a:lnTo>
                    <a:pt x="638" y="862"/>
                  </a:lnTo>
                  <a:lnTo>
                    <a:pt x="642" y="851"/>
                  </a:lnTo>
                  <a:lnTo>
                    <a:pt x="642" y="841"/>
                  </a:lnTo>
                  <a:lnTo>
                    <a:pt x="642" y="831"/>
                  </a:lnTo>
                  <a:lnTo>
                    <a:pt x="641" y="822"/>
                  </a:lnTo>
                  <a:lnTo>
                    <a:pt x="639" y="814"/>
                  </a:lnTo>
                  <a:lnTo>
                    <a:pt x="639" y="805"/>
                  </a:lnTo>
                  <a:lnTo>
                    <a:pt x="641" y="796"/>
                  </a:lnTo>
                  <a:lnTo>
                    <a:pt x="635" y="795"/>
                  </a:lnTo>
                  <a:lnTo>
                    <a:pt x="631" y="794"/>
                  </a:lnTo>
                  <a:lnTo>
                    <a:pt x="626" y="794"/>
                  </a:lnTo>
                  <a:lnTo>
                    <a:pt x="621" y="795"/>
                  </a:lnTo>
                  <a:lnTo>
                    <a:pt x="618" y="796"/>
                  </a:lnTo>
                  <a:lnTo>
                    <a:pt x="615" y="798"/>
                  </a:lnTo>
                  <a:lnTo>
                    <a:pt x="616" y="804"/>
                  </a:lnTo>
                  <a:lnTo>
                    <a:pt x="618" y="808"/>
                  </a:lnTo>
                  <a:lnTo>
                    <a:pt x="616" y="811"/>
                  </a:lnTo>
                  <a:lnTo>
                    <a:pt x="611" y="812"/>
                  </a:lnTo>
                  <a:lnTo>
                    <a:pt x="605" y="806"/>
                  </a:lnTo>
                  <a:lnTo>
                    <a:pt x="598" y="804"/>
                  </a:lnTo>
                  <a:lnTo>
                    <a:pt x="591" y="801"/>
                  </a:lnTo>
                  <a:lnTo>
                    <a:pt x="582" y="796"/>
                  </a:lnTo>
                  <a:lnTo>
                    <a:pt x="575" y="791"/>
                  </a:lnTo>
                  <a:lnTo>
                    <a:pt x="568" y="785"/>
                  </a:lnTo>
                  <a:lnTo>
                    <a:pt x="564" y="778"/>
                  </a:lnTo>
                  <a:lnTo>
                    <a:pt x="558" y="769"/>
                  </a:lnTo>
                  <a:lnTo>
                    <a:pt x="551" y="752"/>
                  </a:lnTo>
                  <a:lnTo>
                    <a:pt x="542" y="734"/>
                  </a:lnTo>
                  <a:lnTo>
                    <a:pt x="538" y="732"/>
                  </a:lnTo>
                  <a:lnTo>
                    <a:pt x="535" y="732"/>
                  </a:lnTo>
                  <a:lnTo>
                    <a:pt x="532" y="735"/>
                  </a:lnTo>
                  <a:lnTo>
                    <a:pt x="531" y="739"/>
                  </a:lnTo>
                  <a:lnTo>
                    <a:pt x="522" y="738"/>
                  </a:lnTo>
                  <a:lnTo>
                    <a:pt x="518" y="735"/>
                  </a:lnTo>
                  <a:lnTo>
                    <a:pt x="515" y="731"/>
                  </a:lnTo>
                  <a:lnTo>
                    <a:pt x="509" y="727"/>
                  </a:lnTo>
                  <a:lnTo>
                    <a:pt x="504" y="728"/>
                  </a:lnTo>
                  <a:lnTo>
                    <a:pt x="495" y="728"/>
                  </a:lnTo>
                  <a:lnTo>
                    <a:pt x="484" y="712"/>
                  </a:lnTo>
                  <a:lnTo>
                    <a:pt x="474" y="697"/>
                  </a:lnTo>
                  <a:lnTo>
                    <a:pt x="468" y="695"/>
                  </a:lnTo>
                  <a:lnTo>
                    <a:pt x="464" y="697"/>
                  </a:lnTo>
                  <a:lnTo>
                    <a:pt x="461" y="698"/>
                  </a:lnTo>
                  <a:lnTo>
                    <a:pt x="456" y="699"/>
                  </a:lnTo>
                  <a:lnTo>
                    <a:pt x="454" y="702"/>
                  </a:lnTo>
                  <a:lnTo>
                    <a:pt x="449" y="704"/>
                  </a:lnTo>
                  <a:lnTo>
                    <a:pt x="446" y="705"/>
                  </a:lnTo>
                  <a:lnTo>
                    <a:pt x="442" y="705"/>
                  </a:lnTo>
                  <a:lnTo>
                    <a:pt x="429" y="702"/>
                  </a:lnTo>
                  <a:lnTo>
                    <a:pt x="416" y="698"/>
                  </a:lnTo>
                  <a:lnTo>
                    <a:pt x="404" y="692"/>
                  </a:lnTo>
                  <a:lnTo>
                    <a:pt x="391" y="684"/>
                  </a:lnTo>
                  <a:lnTo>
                    <a:pt x="379" y="677"/>
                  </a:lnTo>
                  <a:lnTo>
                    <a:pt x="368" y="667"/>
                  </a:lnTo>
                  <a:lnTo>
                    <a:pt x="359" y="658"/>
                  </a:lnTo>
                  <a:lnTo>
                    <a:pt x="351" y="649"/>
                  </a:lnTo>
                  <a:lnTo>
                    <a:pt x="354" y="642"/>
                  </a:lnTo>
                  <a:lnTo>
                    <a:pt x="354" y="635"/>
                  </a:lnTo>
                  <a:lnTo>
                    <a:pt x="354" y="627"/>
                  </a:lnTo>
                  <a:lnTo>
                    <a:pt x="351" y="618"/>
                  </a:lnTo>
                  <a:lnTo>
                    <a:pt x="345" y="601"/>
                  </a:lnTo>
                  <a:lnTo>
                    <a:pt x="335" y="582"/>
                  </a:lnTo>
                  <a:lnTo>
                    <a:pt x="325" y="562"/>
                  </a:lnTo>
                  <a:lnTo>
                    <a:pt x="314" y="544"/>
                  </a:lnTo>
                  <a:lnTo>
                    <a:pt x="309" y="534"/>
                  </a:lnTo>
                  <a:lnTo>
                    <a:pt x="307" y="525"/>
                  </a:lnTo>
                  <a:lnTo>
                    <a:pt x="304" y="515"/>
                  </a:lnTo>
                  <a:lnTo>
                    <a:pt x="301" y="507"/>
                  </a:lnTo>
                  <a:lnTo>
                    <a:pt x="298" y="504"/>
                  </a:lnTo>
                  <a:lnTo>
                    <a:pt x="294" y="504"/>
                  </a:lnTo>
                  <a:lnTo>
                    <a:pt x="291" y="502"/>
                  </a:lnTo>
                  <a:lnTo>
                    <a:pt x="287" y="504"/>
                  </a:lnTo>
                  <a:lnTo>
                    <a:pt x="288" y="518"/>
                  </a:lnTo>
                  <a:lnTo>
                    <a:pt x="291" y="532"/>
                  </a:lnTo>
                  <a:lnTo>
                    <a:pt x="295" y="547"/>
                  </a:lnTo>
                  <a:lnTo>
                    <a:pt x="299" y="559"/>
                  </a:lnTo>
                  <a:lnTo>
                    <a:pt x="305" y="572"/>
                  </a:lnTo>
                  <a:lnTo>
                    <a:pt x="309" y="584"/>
                  </a:lnTo>
                  <a:lnTo>
                    <a:pt x="315" y="597"/>
                  </a:lnTo>
                  <a:lnTo>
                    <a:pt x="318" y="611"/>
                  </a:lnTo>
                  <a:lnTo>
                    <a:pt x="317" y="611"/>
                  </a:lnTo>
                  <a:lnTo>
                    <a:pt x="315" y="611"/>
                  </a:lnTo>
                  <a:lnTo>
                    <a:pt x="309" y="611"/>
                  </a:lnTo>
                  <a:lnTo>
                    <a:pt x="307" y="609"/>
                  </a:lnTo>
                  <a:lnTo>
                    <a:pt x="299" y="601"/>
                  </a:lnTo>
                  <a:lnTo>
                    <a:pt x="292" y="594"/>
                  </a:lnTo>
                  <a:lnTo>
                    <a:pt x="294" y="588"/>
                  </a:lnTo>
                  <a:lnTo>
                    <a:pt x="294" y="581"/>
                  </a:lnTo>
                  <a:lnTo>
                    <a:pt x="294" y="577"/>
                  </a:lnTo>
                  <a:lnTo>
                    <a:pt x="291" y="574"/>
                  </a:lnTo>
                  <a:lnTo>
                    <a:pt x="289" y="571"/>
                  </a:lnTo>
                  <a:lnTo>
                    <a:pt x="287" y="568"/>
                  </a:lnTo>
                  <a:lnTo>
                    <a:pt x="279" y="564"/>
                  </a:lnTo>
                  <a:lnTo>
                    <a:pt x="274" y="561"/>
                  </a:lnTo>
                  <a:lnTo>
                    <a:pt x="277" y="555"/>
                  </a:lnTo>
                  <a:lnTo>
                    <a:pt x="281" y="549"/>
                  </a:lnTo>
                  <a:lnTo>
                    <a:pt x="265" y="472"/>
                  </a:lnTo>
                  <a:lnTo>
                    <a:pt x="255" y="467"/>
                  </a:lnTo>
                  <a:lnTo>
                    <a:pt x="244" y="462"/>
                  </a:lnTo>
                  <a:lnTo>
                    <a:pt x="244" y="451"/>
                  </a:lnTo>
                  <a:lnTo>
                    <a:pt x="242" y="442"/>
                  </a:lnTo>
                  <a:lnTo>
                    <a:pt x="244" y="435"/>
                  </a:lnTo>
                  <a:lnTo>
                    <a:pt x="247" y="425"/>
                  </a:lnTo>
                  <a:lnTo>
                    <a:pt x="244" y="424"/>
                  </a:lnTo>
                  <a:lnTo>
                    <a:pt x="242" y="422"/>
                  </a:lnTo>
                  <a:lnTo>
                    <a:pt x="241" y="420"/>
                  </a:lnTo>
                  <a:lnTo>
                    <a:pt x="239" y="417"/>
                  </a:lnTo>
                  <a:lnTo>
                    <a:pt x="239" y="411"/>
                  </a:lnTo>
                  <a:lnTo>
                    <a:pt x="239" y="402"/>
                  </a:lnTo>
                  <a:lnTo>
                    <a:pt x="252" y="375"/>
                  </a:lnTo>
                  <a:lnTo>
                    <a:pt x="269" y="344"/>
                  </a:lnTo>
                  <a:lnTo>
                    <a:pt x="279" y="328"/>
                  </a:lnTo>
                  <a:lnTo>
                    <a:pt x="289" y="314"/>
                  </a:lnTo>
                  <a:lnTo>
                    <a:pt x="299" y="302"/>
                  </a:lnTo>
                  <a:lnTo>
                    <a:pt x="308" y="295"/>
                  </a:lnTo>
                  <a:lnTo>
                    <a:pt x="307" y="294"/>
                  </a:lnTo>
                  <a:lnTo>
                    <a:pt x="307" y="292"/>
                  </a:lnTo>
                  <a:lnTo>
                    <a:pt x="298" y="288"/>
                  </a:lnTo>
                  <a:lnTo>
                    <a:pt x="294" y="282"/>
                  </a:lnTo>
                  <a:lnTo>
                    <a:pt x="289" y="275"/>
                  </a:lnTo>
                  <a:lnTo>
                    <a:pt x="285" y="268"/>
                  </a:lnTo>
                  <a:lnTo>
                    <a:pt x="287" y="265"/>
                  </a:lnTo>
                  <a:lnTo>
                    <a:pt x="287" y="261"/>
                  </a:lnTo>
                  <a:lnTo>
                    <a:pt x="292" y="260"/>
                  </a:lnTo>
                  <a:lnTo>
                    <a:pt x="295" y="260"/>
                  </a:lnTo>
                  <a:lnTo>
                    <a:pt x="299" y="261"/>
                  </a:lnTo>
                  <a:lnTo>
                    <a:pt x="302" y="263"/>
                  </a:lnTo>
                  <a:lnTo>
                    <a:pt x="307" y="267"/>
                  </a:lnTo>
                  <a:lnTo>
                    <a:pt x="309" y="272"/>
                  </a:lnTo>
                  <a:lnTo>
                    <a:pt x="312" y="290"/>
                  </a:lnTo>
                  <a:lnTo>
                    <a:pt x="315" y="305"/>
                  </a:lnTo>
                  <a:lnTo>
                    <a:pt x="317" y="305"/>
                  </a:lnTo>
                  <a:lnTo>
                    <a:pt x="324" y="292"/>
                  </a:lnTo>
                  <a:lnTo>
                    <a:pt x="328" y="281"/>
                  </a:lnTo>
                  <a:lnTo>
                    <a:pt x="317" y="267"/>
                  </a:lnTo>
                  <a:lnTo>
                    <a:pt x="304" y="253"/>
                  </a:lnTo>
                  <a:lnTo>
                    <a:pt x="308" y="247"/>
                  </a:lnTo>
                  <a:lnTo>
                    <a:pt x="308" y="240"/>
                  </a:lnTo>
                  <a:lnTo>
                    <a:pt x="307" y="234"/>
                  </a:lnTo>
                  <a:lnTo>
                    <a:pt x="304" y="227"/>
                  </a:lnTo>
                  <a:lnTo>
                    <a:pt x="314" y="214"/>
                  </a:lnTo>
                  <a:lnTo>
                    <a:pt x="325" y="203"/>
                  </a:lnTo>
                  <a:lnTo>
                    <a:pt x="315" y="203"/>
                  </a:lnTo>
                  <a:lnTo>
                    <a:pt x="308" y="204"/>
                  </a:lnTo>
                  <a:lnTo>
                    <a:pt x="301" y="207"/>
                  </a:lnTo>
                  <a:lnTo>
                    <a:pt x="292" y="210"/>
                  </a:lnTo>
                  <a:lnTo>
                    <a:pt x="301" y="203"/>
                  </a:lnTo>
                  <a:lnTo>
                    <a:pt x="307" y="195"/>
                  </a:lnTo>
                  <a:lnTo>
                    <a:pt x="309" y="191"/>
                  </a:lnTo>
                  <a:lnTo>
                    <a:pt x="312" y="187"/>
                  </a:lnTo>
                  <a:lnTo>
                    <a:pt x="315" y="181"/>
                  </a:lnTo>
                  <a:lnTo>
                    <a:pt x="317" y="174"/>
                  </a:lnTo>
                  <a:lnTo>
                    <a:pt x="311" y="174"/>
                  </a:lnTo>
                  <a:lnTo>
                    <a:pt x="307" y="173"/>
                  </a:lnTo>
                  <a:lnTo>
                    <a:pt x="308" y="171"/>
                  </a:lnTo>
                  <a:lnTo>
                    <a:pt x="311" y="168"/>
                  </a:lnTo>
                  <a:lnTo>
                    <a:pt x="312" y="165"/>
                  </a:lnTo>
                  <a:lnTo>
                    <a:pt x="315" y="164"/>
                  </a:lnTo>
                  <a:lnTo>
                    <a:pt x="315" y="163"/>
                  </a:lnTo>
                  <a:lnTo>
                    <a:pt x="315" y="161"/>
                  </a:lnTo>
                  <a:lnTo>
                    <a:pt x="302" y="165"/>
                  </a:lnTo>
                  <a:lnTo>
                    <a:pt x="291" y="168"/>
                  </a:lnTo>
                  <a:lnTo>
                    <a:pt x="288" y="167"/>
                  </a:lnTo>
                  <a:lnTo>
                    <a:pt x="284" y="165"/>
                  </a:lnTo>
                  <a:lnTo>
                    <a:pt x="287" y="160"/>
                  </a:lnTo>
                  <a:lnTo>
                    <a:pt x="289" y="153"/>
                  </a:lnTo>
                  <a:lnTo>
                    <a:pt x="269" y="150"/>
                  </a:lnTo>
                  <a:lnTo>
                    <a:pt x="251" y="145"/>
                  </a:lnTo>
                  <a:lnTo>
                    <a:pt x="235" y="140"/>
                  </a:lnTo>
                  <a:lnTo>
                    <a:pt x="225" y="140"/>
                  </a:lnTo>
                  <a:lnTo>
                    <a:pt x="218" y="145"/>
                  </a:lnTo>
                  <a:lnTo>
                    <a:pt x="211" y="153"/>
                  </a:lnTo>
                  <a:lnTo>
                    <a:pt x="202" y="154"/>
                  </a:lnTo>
                  <a:lnTo>
                    <a:pt x="195" y="155"/>
                  </a:lnTo>
                  <a:lnTo>
                    <a:pt x="189" y="154"/>
                  </a:lnTo>
                  <a:lnTo>
                    <a:pt x="184" y="153"/>
                  </a:lnTo>
                  <a:lnTo>
                    <a:pt x="178" y="153"/>
                  </a:lnTo>
                  <a:lnTo>
                    <a:pt x="172" y="151"/>
                  </a:lnTo>
                  <a:lnTo>
                    <a:pt x="167" y="151"/>
                  </a:lnTo>
                  <a:lnTo>
                    <a:pt x="161" y="153"/>
                  </a:lnTo>
                  <a:lnTo>
                    <a:pt x="155" y="155"/>
                  </a:lnTo>
                  <a:lnTo>
                    <a:pt x="151" y="160"/>
                  </a:lnTo>
                  <a:lnTo>
                    <a:pt x="148" y="164"/>
                  </a:lnTo>
                  <a:lnTo>
                    <a:pt x="144" y="168"/>
                  </a:lnTo>
                  <a:lnTo>
                    <a:pt x="141" y="171"/>
                  </a:lnTo>
                  <a:lnTo>
                    <a:pt x="135" y="174"/>
                  </a:lnTo>
                  <a:lnTo>
                    <a:pt x="129" y="175"/>
                  </a:lnTo>
                  <a:lnTo>
                    <a:pt x="124" y="177"/>
                  </a:lnTo>
                  <a:lnTo>
                    <a:pt x="111" y="178"/>
                  </a:lnTo>
                  <a:lnTo>
                    <a:pt x="101" y="181"/>
                  </a:lnTo>
                  <a:lnTo>
                    <a:pt x="100" y="185"/>
                  </a:lnTo>
                  <a:lnTo>
                    <a:pt x="98" y="190"/>
                  </a:lnTo>
                  <a:lnTo>
                    <a:pt x="87" y="190"/>
                  </a:lnTo>
                  <a:lnTo>
                    <a:pt x="78" y="191"/>
                  </a:lnTo>
                  <a:lnTo>
                    <a:pt x="70" y="193"/>
                  </a:lnTo>
                  <a:lnTo>
                    <a:pt x="62" y="195"/>
                  </a:lnTo>
                  <a:lnTo>
                    <a:pt x="48" y="203"/>
                  </a:lnTo>
                  <a:lnTo>
                    <a:pt x="32" y="208"/>
                  </a:lnTo>
                  <a:lnTo>
                    <a:pt x="31" y="205"/>
                  </a:lnTo>
                  <a:lnTo>
                    <a:pt x="28" y="203"/>
                  </a:lnTo>
                  <a:lnTo>
                    <a:pt x="15" y="207"/>
                  </a:lnTo>
                  <a:lnTo>
                    <a:pt x="0" y="211"/>
                  </a:lnTo>
                  <a:lnTo>
                    <a:pt x="0" y="210"/>
                  </a:lnTo>
                  <a:lnTo>
                    <a:pt x="1" y="207"/>
                  </a:lnTo>
                  <a:lnTo>
                    <a:pt x="31" y="198"/>
                  </a:lnTo>
                  <a:lnTo>
                    <a:pt x="65" y="191"/>
                  </a:lnTo>
                  <a:lnTo>
                    <a:pt x="81" y="185"/>
                  </a:lnTo>
                  <a:lnTo>
                    <a:pt x="97" y="180"/>
                  </a:lnTo>
                  <a:lnTo>
                    <a:pt x="109" y="174"/>
                  </a:lnTo>
                  <a:lnTo>
                    <a:pt x="119" y="165"/>
                  </a:lnTo>
                  <a:lnTo>
                    <a:pt x="118" y="164"/>
                  </a:lnTo>
                  <a:lnTo>
                    <a:pt x="118" y="163"/>
                  </a:lnTo>
                  <a:lnTo>
                    <a:pt x="97" y="164"/>
                  </a:lnTo>
                  <a:lnTo>
                    <a:pt x="77" y="164"/>
                  </a:lnTo>
                  <a:lnTo>
                    <a:pt x="77" y="163"/>
                  </a:lnTo>
                  <a:lnTo>
                    <a:pt x="77" y="160"/>
                  </a:lnTo>
                  <a:lnTo>
                    <a:pt x="84" y="153"/>
                  </a:lnTo>
                  <a:lnTo>
                    <a:pt x="90" y="144"/>
                  </a:lnTo>
                  <a:lnTo>
                    <a:pt x="81" y="144"/>
                  </a:lnTo>
                  <a:lnTo>
                    <a:pt x="71" y="144"/>
                  </a:lnTo>
                  <a:lnTo>
                    <a:pt x="71" y="141"/>
                  </a:lnTo>
                  <a:lnTo>
                    <a:pt x="71" y="140"/>
                  </a:lnTo>
                  <a:lnTo>
                    <a:pt x="71" y="138"/>
                  </a:lnTo>
                  <a:lnTo>
                    <a:pt x="81" y="130"/>
                  </a:lnTo>
                  <a:lnTo>
                    <a:pt x="90" y="121"/>
                  </a:lnTo>
                  <a:lnTo>
                    <a:pt x="109" y="117"/>
                  </a:lnTo>
                  <a:lnTo>
                    <a:pt x="134" y="114"/>
                  </a:lnTo>
                  <a:lnTo>
                    <a:pt x="144" y="113"/>
                  </a:lnTo>
                  <a:lnTo>
                    <a:pt x="155" y="110"/>
                  </a:lnTo>
                  <a:lnTo>
                    <a:pt x="159" y="107"/>
                  </a:lnTo>
                  <a:lnTo>
                    <a:pt x="162" y="105"/>
                  </a:lnTo>
                  <a:lnTo>
                    <a:pt x="165" y="103"/>
                  </a:lnTo>
                  <a:lnTo>
                    <a:pt x="168" y="98"/>
                  </a:lnTo>
                  <a:lnTo>
                    <a:pt x="157" y="100"/>
                  </a:lnTo>
                  <a:lnTo>
                    <a:pt x="144" y="101"/>
                  </a:lnTo>
                  <a:lnTo>
                    <a:pt x="138" y="101"/>
                  </a:lnTo>
                  <a:lnTo>
                    <a:pt x="132" y="101"/>
                  </a:lnTo>
                  <a:lnTo>
                    <a:pt x="128" y="100"/>
                  </a:lnTo>
                  <a:lnTo>
                    <a:pt x="124" y="98"/>
                  </a:lnTo>
                  <a:lnTo>
                    <a:pt x="122" y="97"/>
                  </a:lnTo>
                  <a:lnTo>
                    <a:pt x="121" y="97"/>
                  </a:lnTo>
                  <a:lnTo>
                    <a:pt x="122" y="91"/>
                  </a:lnTo>
                  <a:lnTo>
                    <a:pt x="124" y="87"/>
                  </a:lnTo>
                  <a:lnTo>
                    <a:pt x="135" y="84"/>
                  </a:lnTo>
                  <a:lnTo>
                    <a:pt x="145" y="81"/>
                  </a:lnTo>
                  <a:lnTo>
                    <a:pt x="157" y="78"/>
                  </a:lnTo>
                  <a:lnTo>
                    <a:pt x="168" y="77"/>
                  </a:lnTo>
                  <a:lnTo>
                    <a:pt x="169" y="81"/>
                  </a:lnTo>
                  <a:lnTo>
                    <a:pt x="171" y="83"/>
                  </a:lnTo>
                  <a:lnTo>
                    <a:pt x="172" y="84"/>
                  </a:lnTo>
                  <a:lnTo>
                    <a:pt x="177" y="85"/>
                  </a:lnTo>
                  <a:lnTo>
                    <a:pt x="184" y="83"/>
                  </a:lnTo>
                  <a:lnTo>
                    <a:pt x="189" y="81"/>
                  </a:lnTo>
                  <a:lnTo>
                    <a:pt x="185" y="74"/>
                  </a:lnTo>
                  <a:lnTo>
                    <a:pt x="181" y="68"/>
                  </a:lnTo>
                  <a:lnTo>
                    <a:pt x="178" y="65"/>
                  </a:lnTo>
                  <a:lnTo>
                    <a:pt x="177" y="63"/>
                  </a:lnTo>
                  <a:lnTo>
                    <a:pt x="177" y="60"/>
                  </a:lnTo>
                  <a:lnTo>
                    <a:pt x="177" y="55"/>
                  </a:lnTo>
                  <a:lnTo>
                    <a:pt x="188" y="54"/>
                  </a:lnTo>
                  <a:lnTo>
                    <a:pt x="201" y="53"/>
                  </a:lnTo>
                  <a:lnTo>
                    <a:pt x="212" y="50"/>
                  </a:lnTo>
                  <a:lnTo>
                    <a:pt x="224" y="48"/>
                  </a:lnTo>
                  <a:lnTo>
                    <a:pt x="241" y="43"/>
                  </a:lnTo>
                  <a:lnTo>
                    <a:pt x="262" y="34"/>
                  </a:lnTo>
                  <a:lnTo>
                    <a:pt x="274" y="30"/>
                  </a:lnTo>
                  <a:lnTo>
                    <a:pt x="285" y="27"/>
                  </a:lnTo>
                  <a:lnTo>
                    <a:pt x="297" y="26"/>
                  </a:lnTo>
                  <a:lnTo>
                    <a:pt x="307" y="26"/>
                  </a:lnTo>
                  <a:lnTo>
                    <a:pt x="334" y="30"/>
                  </a:lnTo>
                  <a:lnTo>
                    <a:pt x="361" y="35"/>
                  </a:lnTo>
                  <a:lnTo>
                    <a:pt x="389" y="41"/>
                  </a:lnTo>
                  <a:lnTo>
                    <a:pt x="416" y="45"/>
                  </a:lnTo>
                  <a:lnTo>
                    <a:pt x="429" y="48"/>
                  </a:lnTo>
                  <a:lnTo>
                    <a:pt x="444" y="50"/>
                  </a:lnTo>
                  <a:lnTo>
                    <a:pt x="456" y="50"/>
                  </a:lnTo>
                  <a:lnTo>
                    <a:pt x="469" y="50"/>
                  </a:lnTo>
                  <a:lnTo>
                    <a:pt x="482" y="48"/>
                  </a:lnTo>
                  <a:lnTo>
                    <a:pt x="495" y="45"/>
                  </a:lnTo>
                  <a:lnTo>
                    <a:pt x="508" y="41"/>
                  </a:lnTo>
                  <a:lnTo>
                    <a:pt x="521" y="37"/>
                  </a:lnTo>
                  <a:lnTo>
                    <a:pt x="524" y="41"/>
                  </a:lnTo>
                  <a:lnTo>
                    <a:pt x="528" y="44"/>
                  </a:lnTo>
                  <a:lnTo>
                    <a:pt x="532" y="45"/>
                  </a:lnTo>
                  <a:lnTo>
                    <a:pt x="541" y="45"/>
                  </a:lnTo>
                  <a:lnTo>
                    <a:pt x="545" y="44"/>
                  </a:lnTo>
                  <a:lnTo>
                    <a:pt x="551" y="43"/>
                  </a:lnTo>
                  <a:lnTo>
                    <a:pt x="556" y="43"/>
                  </a:lnTo>
                  <a:lnTo>
                    <a:pt x="562" y="44"/>
                  </a:lnTo>
                  <a:lnTo>
                    <a:pt x="565" y="48"/>
                  </a:lnTo>
                  <a:lnTo>
                    <a:pt x="569" y="51"/>
                  </a:lnTo>
                  <a:lnTo>
                    <a:pt x="574" y="53"/>
                  </a:lnTo>
                  <a:lnTo>
                    <a:pt x="579" y="53"/>
                  </a:lnTo>
                  <a:lnTo>
                    <a:pt x="585" y="53"/>
                  </a:lnTo>
                  <a:lnTo>
                    <a:pt x="591" y="54"/>
                  </a:lnTo>
                  <a:lnTo>
                    <a:pt x="596" y="55"/>
                  </a:lnTo>
                  <a:lnTo>
                    <a:pt x="601" y="58"/>
                  </a:lnTo>
                  <a:lnTo>
                    <a:pt x="599" y="63"/>
                  </a:lnTo>
                  <a:lnTo>
                    <a:pt x="599" y="67"/>
                  </a:lnTo>
                  <a:lnTo>
                    <a:pt x="619" y="67"/>
                  </a:lnTo>
                  <a:lnTo>
                    <a:pt x="639" y="65"/>
                  </a:lnTo>
                  <a:lnTo>
                    <a:pt x="639" y="71"/>
                  </a:lnTo>
                  <a:lnTo>
                    <a:pt x="641" y="78"/>
                  </a:lnTo>
                  <a:lnTo>
                    <a:pt x="643" y="78"/>
                  </a:lnTo>
                  <a:lnTo>
                    <a:pt x="646" y="78"/>
                  </a:lnTo>
                  <a:lnTo>
                    <a:pt x="648" y="77"/>
                  </a:lnTo>
                  <a:lnTo>
                    <a:pt x="649" y="77"/>
                  </a:lnTo>
                  <a:lnTo>
                    <a:pt x="651" y="73"/>
                  </a:lnTo>
                  <a:lnTo>
                    <a:pt x="652" y="68"/>
                  </a:lnTo>
                  <a:lnTo>
                    <a:pt x="653" y="67"/>
                  </a:lnTo>
                  <a:lnTo>
                    <a:pt x="656" y="64"/>
                  </a:lnTo>
                  <a:lnTo>
                    <a:pt x="661" y="61"/>
                  </a:lnTo>
                  <a:lnTo>
                    <a:pt x="666" y="57"/>
                  </a:lnTo>
                  <a:lnTo>
                    <a:pt x="682" y="58"/>
                  </a:lnTo>
                  <a:lnTo>
                    <a:pt x="703" y="61"/>
                  </a:lnTo>
                  <a:lnTo>
                    <a:pt x="725" y="64"/>
                  </a:lnTo>
                  <a:lnTo>
                    <a:pt x="742" y="67"/>
                  </a:lnTo>
                  <a:lnTo>
                    <a:pt x="742" y="68"/>
                  </a:lnTo>
                  <a:lnTo>
                    <a:pt x="739" y="73"/>
                  </a:lnTo>
                  <a:lnTo>
                    <a:pt x="738" y="77"/>
                  </a:lnTo>
                  <a:lnTo>
                    <a:pt x="738" y="78"/>
                  </a:lnTo>
                  <a:lnTo>
                    <a:pt x="739" y="80"/>
                  </a:lnTo>
                  <a:lnTo>
                    <a:pt x="742" y="78"/>
                  </a:lnTo>
                  <a:lnTo>
                    <a:pt x="746" y="78"/>
                  </a:lnTo>
                  <a:lnTo>
                    <a:pt x="751" y="70"/>
                  </a:lnTo>
                  <a:lnTo>
                    <a:pt x="755" y="64"/>
                  </a:lnTo>
                  <a:lnTo>
                    <a:pt x="755" y="63"/>
                  </a:lnTo>
                  <a:lnTo>
                    <a:pt x="755" y="61"/>
                  </a:lnTo>
                  <a:lnTo>
                    <a:pt x="749" y="58"/>
                  </a:lnTo>
                  <a:lnTo>
                    <a:pt x="743" y="55"/>
                  </a:lnTo>
                  <a:lnTo>
                    <a:pt x="746" y="50"/>
                  </a:lnTo>
                  <a:lnTo>
                    <a:pt x="749" y="44"/>
                  </a:lnTo>
                  <a:lnTo>
                    <a:pt x="755" y="47"/>
                  </a:lnTo>
                  <a:lnTo>
                    <a:pt x="761" y="48"/>
                  </a:lnTo>
                  <a:lnTo>
                    <a:pt x="758" y="53"/>
                  </a:lnTo>
                  <a:lnTo>
                    <a:pt x="753" y="55"/>
                  </a:lnTo>
                  <a:lnTo>
                    <a:pt x="753" y="57"/>
                  </a:lnTo>
                  <a:lnTo>
                    <a:pt x="762" y="58"/>
                  </a:lnTo>
                  <a:lnTo>
                    <a:pt x="771" y="58"/>
                  </a:lnTo>
                  <a:lnTo>
                    <a:pt x="776" y="53"/>
                  </a:lnTo>
                  <a:lnTo>
                    <a:pt x="782" y="48"/>
                  </a:lnTo>
                  <a:lnTo>
                    <a:pt x="776" y="45"/>
                  </a:lnTo>
                  <a:lnTo>
                    <a:pt x="771" y="40"/>
                  </a:lnTo>
                  <a:lnTo>
                    <a:pt x="775" y="34"/>
                  </a:lnTo>
                  <a:lnTo>
                    <a:pt x="779" y="28"/>
                  </a:lnTo>
                  <a:lnTo>
                    <a:pt x="788" y="27"/>
                  </a:lnTo>
                  <a:lnTo>
                    <a:pt x="793" y="26"/>
                  </a:lnTo>
                  <a:lnTo>
                    <a:pt x="799" y="24"/>
                  </a:lnTo>
                  <a:lnTo>
                    <a:pt x="806" y="27"/>
                  </a:lnTo>
                  <a:lnTo>
                    <a:pt x="806" y="31"/>
                  </a:lnTo>
                  <a:lnTo>
                    <a:pt x="806" y="37"/>
                  </a:lnTo>
                  <a:lnTo>
                    <a:pt x="801" y="40"/>
                  </a:lnTo>
                  <a:lnTo>
                    <a:pt x="796" y="44"/>
                  </a:lnTo>
                  <a:lnTo>
                    <a:pt x="801" y="50"/>
                  </a:lnTo>
                  <a:lnTo>
                    <a:pt x="805" y="55"/>
                  </a:lnTo>
                  <a:lnTo>
                    <a:pt x="809" y="53"/>
                  </a:lnTo>
                  <a:lnTo>
                    <a:pt x="813" y="50"/>
                  </a:lnTo>
                  <a:lnTo>
                    <a:pt x="819" y="48"/>
                  </a:lnTo>
                  <a:lnTo>
                    <a:pt x="825" y="50"/>
                  </a:lnTo>
                  <a:lnTo>
                    <a:pt x="823" y="54"/>
                  </a:lnTo>
                  <a:lnTo>
                    <a:pt x="822" y="58"/>
                  </a:lnTo>
                  <a:lnTo>
                    <a:pt x="818" y="61"/>
                  </a:lnTo>
                  <a:lnTo>
                    <a:pt x="813" y="63"/>
                  </a:lnTo>
                  <a:lnTo>
                    <a:pt x="813" y="67"/>
                  </a:lnTo>
                  <a:lnTo>
                    <a:pt x="812" y="71"/>
                  </a:lnTo>
                  <a:lnTo>
                    <a:pt x="816" y="71"/>
                  </a:lnTo>
                  <a:lnTo>
                    <a:pt x="819" y="71"/>
                  </a:lnTo>
                  <a:lnTo>
                    <a:pt x="831" y="67"/>
                  </a:lnTo>
                  <a:lnTo>
                    <a:pt x="843" y="60"/>
                  </a:lnTo>
                  <a:lnTo>
                    <a:pt x="849" y="55"/>
                  </a:lnTo>
                  <a:lnTo>
                    <a:pt x="853" y="51"/>
                  </a:lnTo>
                  <a:lnTo>
                    <a:pt x="858" y="45"/>
                  </a:lnTo>
                  <a:lnTo>
                    <a:pt x="860" y="41"/>
                  </a:lnTo>
                  <a:lnTo>
                    <a:pt x="849" y="37"/>
                  </a:lnTo>
                  <a:lnTo>
                    <a:pt x="833" y="35"/>
                  </a:lnTo>
                  <a:lnTo>
                    <a:pt x="835" y="31"/>
                  </a:lnTo>
                  <a:lnTo>
                    <a:pt x="836" y="30"/>
                  </a:lnTo>
                  <a:lnTo>
                    <a:pt x="839" y="30"/>
                  </a:lnTo>
                  <a:lnTo>
                    <a:pt x="843" y="30"/>
                  </a:lnTo>
                  <a:lnTo>
                    <a:pt x="840" y="26"/>
                  </a:lnTo>
                  <a:lnTo>
                    <a:pt x="839" y="21"/>
                  </a:lnTo>
                  <a:lnTo>
                    <a:pt x="849" y="14"/>
                  </a:lnTo>
                  <a:lnTo>
                    <a:pt x="863" y="7"/>
                  </a:lnTo>
                  <a:lnTo>
                    <a:pt x="870" y="4"/>
                  </a:lnTo>
                  <a:lnTo>
                    <a:pt x="876" y="3"/>
                  </a:lnTo>
                  <a:lnTo>
                    <a:pt x="879" y="4"/>
                  </a:lnTo>
                  <a:lnTo>
                    <a:pt x="880" y="6"/>
                  </a:lnTo>
                  <a:lnTo>
                    <a:pt x="883" y="7"/>
                  </a:lnTo>
                  <a:lnTo>
                    <a:pt x="883" y="10"/>
                  </a:lnTo>
                  <a:lnTo>
                    <a:pt x="876" y="13"/>
                  </a:lnTo>
                  <a:lnTo>
                    <a:pt x="869" y="14"/>
                  </a:lnTo>
                  <a:lnTo>
                    <a:pt x="869" y="21"/>
                  </a:lnTo>
                  <a:lnTo>
                    <a:pt x="869" y="27"/>
                  </a:lnTo>
                  <a:lnTo>
                    <a:pt x="876" y="27"/>
                  </a:lnTo>
                  <a:lnTo>
                    <a:pt x="882" y="27"/>
                  </a:lnTo>
                  <a:lnTo>
                    <a:pt x="880" y="23"/>
                  </a:lnTo>
                  <a:lnTo>
                    <a:pt x="879" y="17"/>
                  </a:lnTo>
                  <a:lnTo>
                    <a:pt x="890" y="13"/>
                  </a:lnTo>
                  <a:lnTo>
                    <a:pt x="900" y="8"/>
                  </a:lnTo>
                  <a:lnTo>
                    <a:pt x="905" y="7"/>
                  </a:lnTo>
                  <a:lnTo>
                    <a:pt x="910" y="6"/>
                  </a:lnTo>
                  <a:lnTo>
                    <a:pt x="918" y="6"/>
                  </a:lnTo>
                  <a:lnTo>
                    <a:pt x="925" y="6"/>
                  </a:lnTo>
                  <a:lnTo>
                    <a:pt x="923" y="10"/>
                  </a:lnTo>
                  <a:lnTo>
                    <a:pt x="922" y="13"/>
                  </a:lnTo>
                  <a:lnTo>
                    <a:pt x="920" y="14"/>
                  </a:lnTo>
                  <a:lnTo>
                    <a:pt x="916" y="16"/>
                  </a:lnTo>
                  <a:lnTo>
                    <a:pt x="918" y="18"/>
                  </a:lnTo>
                  <a:lnTo>
                    <a:pt x="918" y="23"/>
                  </a:lnTo>
                  <a:lnTo>
                    <a:pt x="930" y="21"/>
                  </a:lnTo>
                  <a:lnTo>
                    <a:pt x="943" y="18"/>
                  </a:lnTo>
                  <a:lnTo>
                    <a:pt x="943" y="16"/>
                  </a:lnTo>
                  <a:lnTo>
                    <a:pt x="943" y="11"/>
                  </a:lnTo>
                  <a:lnTo>
                    <a:pt x="942" y="11"/>
                  </a:lnTo>
                  <a:lnTo>
                    <a:pt x="940" y="11"/>
                  </a:lnTo>
                  <a:lnTo>
                    <a:pt x="938" y="13"/>
                  </a:lnTo>
                  <a:lnTo>
                    <a:pt x="935" y="13"/>
                  </a:lnTo>
                  <a:lnTo>
                    <a:pt x="932" y="11"/>
                  </a:lnTo>
                  <a:lnTo>
                    <a:pt x="928" y="10"/>
                  </a:lnTo>
                  <a:lnTo>
                    <a:pt x="928" y="6"/>
                  </a:lnTo>
                  <a:lnTo>
                    <a:pt x="92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6" name="Freeform 456"/>
            <p:cNvSpPr>
              <a:spLocks/>
            </p:cNvSpPr>
            <p:nvPr/>
          </p:nvSpPr>
          <p:spPr bwMode="auto">
            <a:xfrm>
              <a:off x="3714" y="2410"/>
              <a:ext cx="11" cy="5"/>
            </a:xfrm>
            <a:custGeom>
              <a:avLst/>
              <a:gdLst>
                <a:gd name="T0" fmla="*/ 0 w 11"/>
                <a:gd name="T1" fmla="*/ 0 h 5"/>
                <a:gd name="T2" fmla="*/ 1 w 11"/>
                <a:gd name="T3" fmla="*/ 3 h 5"/>
                <a:gd name="T4" fmla="*/ 3 w 11"/>
                <a:gd name="T5" fmla="*/ 5 h 5"/>
                <a:gd name="T6" fmla="*/ 7 w 11"/>
                <a:gd name="T7" fmla="*/ 5 h 5"/>
                <a:gd name="T8" fmla="*/ 11 w 11"/>
                <a:gd name="T9" fmla="*/ 4 h 5"/>
                <a:gd name="T10" fmla="*/ 10 w 11"/>
                <a:gd name="T11" fmla="*/ 4 h 5"/>
                <a:gd name="T12" fmla="*/ 9 w 11"/>
                <a:gd name="T13" fmla="*/ 4 h 5"/>
                <a:gd name="T14" fmla="*/ 4 w 11"/>
                <a:gd name="T15" fmla="*/ 3 h 5"/>
                <a:gd name="T16" fmla="*/ 0 w 11"/>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5"/>
                <a:gd name="T29" fmla="*/ 11 w 1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5">
                  <a:moveTo>
                    <a:pt x="0" y="0"/>
                  </a:moveTo>
                  <a:lnTo>
                    <a:pt x="1" y="3"/>
                  </a:lnTo>
                  <a:lnTo>
                    <a:pt x="3" y="5"/>
                  </a:lnTo>
                  <a:lnTo>
                    <a:pt x="7" y="5"/>
                  </a:lnTo>
                  <a:lnTo>
                    <a:pt x="11" y="4"/>
                  </a:lnTo>
                  <a:lnTo>
                    <a:pt x="10" y="4"/>
                  </a:lnTo>
                  <a:lnTo>
                    <a:pt x="9" y="4"/>
                  </a:lnTo>
                  <a:lnTo>
                    <a:pt x="4" y="3"/>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7" name="Freeform 457"/>
            <p:cNvSpPr>
              <a:spLocks/>
            </p:cNvSpPr>
            <p:nvPr/>
          </p:nvSpPr>
          <p:spPr bwMode="auto">
            <a:xfrm>
              <a:off x="3476" y="2432"/>
              <a:ext cx="17" cy="13"/>
            </a:xfrm>
            <a:custGeom>
              <a:avLst/>
              <a:gdLst>
                <a:gd name="T0" fmla="*/ 2 w 17"/>
                <a:gd name="T1" fmla="*/ 0 h 13"/>
                <a:gd name="T2" fmla="*/ 10 w 17"/>
                <a:gd name="T3" fmla="*/ 0 h 13"/>
                <a:gd name="T4" fmla="*/ 17 w 17"/>
                <a:gd name="T5" fmla="*/ 2 h 13"/>
                <a:gd name="T6" fmla="*/ 17 w 17"/>
                <a:gd name="T7" fmla="*/ 5 h 13"/>
                <a:gd name="T8" fmla="*/ 17 w 17"/>
                <a:gd name="T9" fmla="*/ 8 h 13"/>
                <a:gd name="T10" fmla="*/ 14 w 17"/>
                <a:gd name="T11" fmla="*/ 10 h 13"/>
                <a:gd name="T12" fmla="*/ 11 w 17"/>
                <a:gd name="T13" fmla="*/ 13 h 13"/>
                <a:gd name="T14" fmla="*/ 7 w 17"/>
                <a:gd name="T15" fmla="*/ 12 h 13"/>
                <a:gd name="T16" fmla="*/ 2 w 17"/>
                <a:gd name="T17" fmla="*/ 10 h 13"/>
                <a:gd name="T18" fmla="*/ 1 w 17"/>
                <a:gd name="T19" fmla="*/ 10 h 13"/>
                <a:gd name="T20" fmla="*/ 0 w 17"/>
                <a:gd name="T21" fmla="*/ 10 h 13"/>
                <a:gd name="T22" fmla="*/ 1 w 17"/>
                <a:gd name="T23" fmla="*/ 5 h 13"/>
                <a:gd name="T24" fmla="*/ 2 w 17"/>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3"/>
                <a:gd name="T41" fmla="*/ 17 w 17"/>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3">
                  <a:moveTo>
                    <a:pt x="2" y="0"/>
                  </a:moveTo>
                  <a:lnTo>
                    <a:pt x="10" y="0"/>
                  </a:lnTo>
                  <a:lnTo>
                    <a:pt x="17" y="2"/>
                  </a:lnTo>
                  <a:lnTo>
                    <a:pt x="17" y="5"/>
                  </a:lnTo>
                  <a:lnTo>
                    <a:pt x="17" y="8"/>
                  </a:lnTo>
                  <a:lnTo>
                    <a:pt x="14" y="10"/>
                  </a:lnTo>
                  <a:lnTo>
                    <a:pt x="11" y="13"/>
                  </a:lnTo>
                  <a:lnTo>
                    <a:pt x="7" y="12"/>
                  </a:lnTo>
                  <a:lnTo>
                    <a:pt x="2" y="10"/>
                  </a:lnTo>
                  <a:lnTo>
                    <a:pt x="1" y="10"/>
                  </a:lnTo>
                  <a:lnTo>
                    <a:pt x="0" y="10"/>
                  </a:lnTo>
                  <a:lnTo>
                    <a:pt x="1" y="5"/>
                  </a:lnTo>
                  <a:lnTo>
                    <a:pt x="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8" name="Freeform 458"/>
            <p:cNvSpPr>
              <a:spLocks/>
            </p:cNvSpPr>
            <p:nvPr/>
          </p:nvSpPr>
          <p:spPr bwMode="auto">
            <a:xfrm>
              <a:off x="3274" y="2457"/>
              <a:ext cx="20" cy="13"/>
            </a:xfrm>
            <a:custGeom>
              <a:avLst/>
              <a:gdLst>
                <a:gd name="T0" fmla="*/ 5 w 20"/>
                <a:gd name="T1" fmla="*/ 0 h 13"/>
                <a:gd name="T2" fmla="*/ 12 w 20"/>
                <a:gd name="T3" fmla="*/ 1 h 13"/>
                <a:gd name="T4" fmla="*/ 20 w 20"/>
                <a:gd name="T5" fmla="*/ 3 h 13"/>
                <a:gd name="T6" fmla="*/ 20 w 20"/>
                <a:gd name="T7" fmla="*/ 4 h 13"/>
                <a:gd name="T8" fmla="*/ 20 w 20"/>
                <a:gd name="T9" fmla="*/ 4 h 13"/>
                <a:gd name="T10" fmla="*/ 20 w 20"/>
                <a:gd name="T11" fmla="*/ 7 h 13"/>
                <a:gd name="T12" fmla="*/ 19 w 20"/>
                <a:gd name="T13" fmla="*/ 8 h 13"/>
                <a:gd name="T14" fmla="*/ 13 w 20"/>
                <a:gd name="T15" fmla="*/ 11 h 13"/>
                <a:gd name="T16" fmla="*/ 9 w 20"/>
                <a:gd name="T17" fmla="*/ 13 h 13"/>
                <a:gd name="T18" fmla="*/ 5 w 20"/>
                <a:gd name="T19" fmla="*/ 11 h 13"/>
                <a:gd name="T20" fmla="*/ 0 w 20"/>
                <a:gd name="T21" fmla="*/ 7 h 13"/>
                <a:gd name="T22" fmla="*/ 2 w 20"/>
                <a:gd name="T23" fmla="*/ 5 h 13"/>
                <a:gd name="T24" fmla="*/ 3 w 20"/>
                <a:gd name="T25" fmla="*/ 4 h 13"/>
                <a:gd name="T26" fmla="*/ 3 w 20"/>
                <a:gd name="T27" fmla="*/ 3 h 13"/>
                <a:gd name="T28" fmla="*/ 5 w 20"/>
                <a:gd name="T29" fmla="*/ 0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3"/>
                <a:gd name="T47" fmla="*/ 20 w 20"/>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3">
                  <a:moveTo>
                    <a:pt x="5" y="0"/>
                  </a:moveTo>
                  <a:lnTo>
                    <a:pt x="12" y="1"/>
                  </a:lnTo>
                  <a:lnTo>
                    <a:pt x="20" y="3"/>
                  </a:lnTo>
                  <a:lnTo>
                    <a:pt x="20" y="4"/>
                  </a:lnTo>
                  <a:lnTo>
                    <a:pt x="20" y="7"/>
                  </a:lnTo>
                  <a:lnTo>
                    <a:pt x="19" y="8"/>
                  </a:lnTo>
                  <a:lnTo>
                    <a:pt x="13" y="11"/>
                  </a:lnTo>
                  <a:lnTo>
                    <a:pt x="9" y="13"/>
                  </a:lnTo>
                  <a:lnTo>
                    <a:pt x="5" y="11"/>
                  </a:lnTo>
                  <a:lnTo>
                    <a:pt x="0" y="7"/>
                  </a:lnTo>
                  <a:lnTo>
                    <a:pt x="2" y="5"/>
                  </a:lnTo>
                  <a:lnTo>
                    <a:pt x="3" y="4"/>
                  </a:lnTo>
                  <a:lnTo>
                    <a:pt x="3" y="3"/>
                  </a:lnTo>
                  <a:lnTo>
                    <a:pt x="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9" name="Freeform 459"/>
            <p:cNvSpPr>
              <a:spLocks/>
            </p:cNvSpPr>
            <p:nvPr/>
          </p:nvSpPr>
          <p:spPr bwMode="auto">
            <a:xfrm>
              <a:off x="3713" y="2477"/>
              <a:ext cx="82" cy="33"/>
            </a:xfrm>
            <a:custGeom>
              <a:avLst/>
              <a:gdLst>
                <a:gd name="T0" fmla="*/ 4 w 82"/>
                <a:gd name="T1" fmla="*/ 0 h 33"/>
                <a:gd name="T2" fmla="*/ 11 w 82"/>
                <a:gd name="T3" fmla="*/ 1 h 33"/>
                <a:gd name="T4" fmla="*/ 15 w 82"/>
                <a:gd name="T5" fmla="*/ 3 h 33"/>
                <a:gd name="T6" fmla="*/ 18 w 82"/>
                <a:gd name="T7" fmla="*/ 7 h 33"/>
                <a:gd name="T8" fmla="*/ 21 w 82"/>
                <a:gd name="T9" fmla="*/ 11 h 33"/>
                <a:gd name="T10" fmla="*/ 28 w 82"/>
                <a:gd name="T11" fmla="*/ 5 h 33"/>
                <a:gd name="T12" fmla="*/ 35 w 82"/>
                <a:gd name="T13" fmla="*/ 1 h 33"/>
                <a:gd name="T14" fmla="*/ 47 w 82"/>
                <a:gd name="T15" fmla="*/ 4 h 33"/>
                <a:gd name="T16" fmla="*/ 58 w 82"/>
                <a:gd name="T17" fmla="*/ 4 h 33"/>
                <a:gd name="T18" fmla="*/ 64 w 82"/>
                <a:gd name="T19" fmla="*/ 4 h 33"/>
                <a:gd name="T20" fmla="*/ 70 w 82"/>
                <a:gd name="T21" fmla="*/ 5 h 33"/>
                <a:gd name="T22" fmla="*/ 74 w 82"/>
                <a:gd name="T23" fmla="*/ 7 h 33"/>
                <a:gd name="T24" fmla="*/ 80 w 82"/>
                <a:gd name="T25" fmla="*/ 10 h 33"/>
                <a:gd name="T26" fmla="*/ 81 w 82"/>
                <a:gd name="T27" fmla="*/ 10 h 33"/>
                <a:gd name="T28" fmla="*/ 82 w 82"/>
                <a:gd name="T29" fmla="*/ 10 h 33"/>
                <a:gd name="T30" fmla="*/ 81 w 82"/>
                <a:gd name="T31" fmla="*/ 13 h 33"/>
                <a:gd name="T32" fmla="*/ 80 w 82"/>
                <a:gd name="T33" fmla="*/ 15 h 33"/>
                <a:gd name="T34" fmla="*/ 74 w 82"/>
                <a:gd name="T35" fmla="*/ 21 h 33"/>
                <a:gd name="T36" fmla="*/ 65 w 82"/>
                <a:gd name="T37" fmla="*/ 25 h 33"/>
                <a:gd name="T38" fmla="*/ 54 w 82"/>
                <a:gd name="T39" fmla="*/ 30 h 33"/>
                <a:gd name="T40" fmla="*/ 41 w 82"/>
                <a:gd name="T41" fmla="*/ 33 h 33"/>
                <a:gd name="T42" fmla="*/ 30 w 82"/>
                <a:gd name="T43" fmla="*/ 33 h 33"/>
                <a:gd name="T44" fmla="*/ 18 w 82"/>
                <a:gd name="T45" fmla="*/ 33 h 33"/>
                <a:gd name="T46" fmla="*/ 15 w 82"/>
                <a:gd name="T47" fmla="*/ 30 h 33"/>
                <a:gd name="T48" fmla="*/ 12 w 82"/>
                <a:gd name="T49" fmla="*/ 28 h 33"/>
                <a:gd name="T50" fmla="*/ 10 w 82"/>
                <a:gd name="T51" fmla="*/ 25 h 33"/>
                <a:gd name="T52" fmla="*/ 10 w 82"/>
                <a:gd name="T53" fmla="*/ 21 h 33"/>
                <a:gd name="T54" fmla="*/ 7 w 82"/>
                <a:gd name="T55" fmla="*/ 20 h 33"/>
                <a:gd name="T56" fmla="*/ 5 w 82"/>
                <a:gd name="T57" fmla="*/ 20 h 33"/>
                <a:gd name="T58" fmla="*/ 5 w 82"/>
                <a:gd name="T59" fmla="*/ 18 h 33"/>
                <a:gd name="T60" fmla="*/ 4 w 82"/>
                <a:gd name="T61" fmla="*/ 15 h 33"/>
                <a:gd name="T62" fmla="*/ 7 w 82"/>
                <a:gd name="T63" fmla="*/ 15 h 33"/>
                <a:gd name="T64" fmla="*/ 8 w 82"/>
                <a:gd name="T65" fmla="*/ 15 h 33"/>
                <a:gd name="T66" fmla="*/ 4 w 82"/>
                <a:gd name="T67" fmla="*/ 13 h 33"/>
                <a:gd name="T68" fmla="*/ 0 w 82"/>
                <a:gd name="T69" fmla="*/ 10 h 33"/>
                <a:gd name="T70" fmla="*/ 0 w 82"/>
                <a:gd name="T71" fmla="*/ 8 h 33"/>
                <a:gd name="T72" fmla="*/ 0 w 82"/>
                <a:gd name="T73" fmla="*/ 8 h 33"/>
                <a:gd name="T74" fmla="*/ 4 w 82"/>
                <a:gd name="T75" fmla="*/ 7 h 33"/>
                <a:gd name="T76" fmla="*/ 7 w 82"/>
                <a:gd name="T77" fmla="*/ 5 h 33"/>
                <a:gd name="T78" fmla="*/ 5 w 82"/>
                <a:gd name="T79" fmla="*/ 3 h 33"/>
                <a:gd name="T80" fmla="*/ 4 w 82"/>
                <a:gd name="T81" fmla="*/ 0 h 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2"/>
                <a:gd name="T124" fmla="*/ 0 h 33"/>
                <a:gd name="T125" fmla="*/ 82 w 82"/>
                <a:gd name="T126" fmla="*/ 33 h 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2" h="33">
                  <a:moveTo>
                    <a:pt x="4" y="0"/>
                  </a:moveTo>
                  <a:lnTo>
                    <a:pt x="11" y="1"/>
                  </a:lnTo>
                  <a:lnTo>
                    <a:pt x="15" y="3"/>
                  </a:lnTo>
                  <a:lnTo>
                    <a:pt x="18" y="7"/>
                  </a:lnTo>
                  <a:lnTo>
                    <a:pt x="21" y="11"/>
                  </a:lnTo>
                  <a:lnTo>
                    <a:pt x="28" y="5"/>
                  </a:lnTo>
                  <a:lnTo>
                    <a:pt x="35" y="1"/>
                  </a:lnTo>
                  <a:lnTo>
                    <a:pt x="47" y="4"/>
                  </a:lnTo>
                  <a:lnTo>
                    <a:pt x="58" y="4"/>
                  </a:lnTo>
                  <a:lnTo>
                    <a:pt x="64" y="4"/>
                  </a:lnTo>
                  <a:lnTo>
                    <a:pt x="70" y="5"/>
                  </a:lnTo>
                  <a:lnTo>
                    <a:pt x="74" y="7"/>
                  </a:lnTo>
                  <a:lnTo>
                    <a:pt x="80" y="10"/>
                  </a:lnTo>
                  <a:lnTo>
                    <a:pt x="81" y="10"/>
                  </a:lnTo>
                  <a:lnTo>
                    <a:pt x="82" y="10"/>
                  </a:lnTo>
                  <a:lnTo>
                    <a:pt x="81" y="13"/>
                  </a:lnTo>
                  <a:lnTo>
                    <a:pt x="80" y="15"/>
                  </a:lnTo>
                  <a:lnTo>
                    <a:pt x="74" y="21"/>
                  </a:lnTo>
                  <a:lnTo>
                    <a:pt x="65" y="25"/>
                  </a:lnTo>
                  <a:lnTo>
                    <a:pt x="54" y="30"/>
                  </a:lnTo>
                  <a:lnTo>
                    <a:pt x="41" y="33"/>
                  </a:lnTo>
                  <a:lnTo>
                    <a:pt x="30" y="33"/>
                  </a:lnTo>
                  <a:lnTo>
                    <a:pt x="18" y="33"/>
                  </a:lnTo>
                  <a:lnTo>
                    <a:pt x="15" y="30"/>
                  </a:lnTo>
                  <a:lnTo>
                    <a:pt x="12" y="28"/>
                  </a:lnTo>
                  <a:lnTo>
                    <a:pt x="10" y="25"/>
                  </a:lnTo>
                  <a:lnTo>
                    <a:pt x="10" y="21"/>
                  </a:lnTo>
                  <a:lnTo>
                    <a:pt x="7" y="20"/>
                  </a:lnTo>
                  <a:lnTo>
                    <a:pt x="5" y="20"/>
                  </a:lnTo>
                  <a:lnTo>
                    <a:pt x="5" y="18"/>
                  </a:lnTo>
                  <a:lnTo>
                    <a:pt x="4" y="15"/>
                  </a:lnTo>
                  <a:lnTo>
                    <a:pt x="7" y="15"/>
                  </a:lnTo>
                  <a:lnTo>
                    <a:pt x="8" y="15"/>
                  </a:lnTo>
                  <a:lnTo>
                    <a:pt x="4" y="13"/>
                  </a:lnTo>
                  <a:lnTo>
                    <a:pt x="0" y="10"/>
                  </a:lnTo>
                  <a:lnTo>
                    <a:pt x="0" y="8"/>
                  </a:lnTo>
                  <a:lnTo>
                    <a:pt x="4" y="7"/>
                  </a:lnTo>
                  <a:lnTo>
                    <a:pt x="7" y="5"/>
                  </a:lnTo>
                  <a:lnTo>
                    <a:pt x="5" y="3"/>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0" name="Freeform 460"/>
            <p:cNvSpPr>
              <a:spLocks/>
            </p:cNvSpPr>
            <p:nvPr/>
          </p:nvSpPr>
          <p:spPr bwMode="auto">
            <a:xfrm>
              <a:off x="3244" y="2485"/>
              <a:ext cx="26" cy="17"/>
            </a:xfrm>
            <a:custGeom>
              <a:avLst/>
              <a:gdLst>
                <a:gd name="T0" fmla="*/ 17 w 26"/>
                <a:gd name="T1" fmla="*/ 0 h 17"/>
                <a:gd name="T2" fmla="*/ 22 w 26"/>
                <a:gd name="T3" fmla="*/ 3 h 17"/>
                <a:gd name="T4" fmla="*/ 26 w 26"/>
                <a:gd name="T5" fmla="*/ 9 h 17"/>
                <a:gd name="T6" fmla="*/ 25 w 26"/>
                <a:gd name="T7" fmla="*/ 12 h 17"/>
                <a:gd name="T8" fmla="*/ 25 w 26"/>
                <a:gd name="T9" fmla="*/ 15 h 17"/>
                <a:gd name="T10" fmla="*/ 13 w 26"/>
                <a:gd name="T11" fmla="*/ 16 h 17"/>
                <a:gd name="T12" fmla="*/ 3 w 26"/>
                <a:gd name="T13" fmla="*/ 17 h 17"/>
                <a:gd name="T14" fmla="*/ 2 w 26"/>
                <a:gd name="T15" fmla="*/ 16 h 17"/>
                <a:gd name="T16" fmla="*/ 0 w 26"/>
                <a:gd name="T17" fmla="*/ 15 h 17"/>
                <a:gd name="T18" fmla="*/ 0 w 26"/>
                <a:gd name="T19" fmla="*/ 13 h 17"/>
                <a:gd name="T20" fmla="*/ 0 w 26"/>
                <a:gd name="T21" fmla="*/ 10 h 17"/>
                <a:gd name="T22" fmla="*/ 9 w 26"/>
                <a:gd name="T23" fmla="*/ 6 h 17"/>
                <a:gd name="T24" fmla="*/ 17 w 26"/>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17"/>
                <a:gd name="T41" fmla="*/ 26 w 26"/>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17">
                  <a:moveTo>
                    <a:pt x="17" y="0"/>
                  </a:moveTo>
                  <a:lnTo>
                    <a:pt x="22" y="3"/>
                  </a:lnTo>
                  <a:lnTo>
                    <a:pt x="26" y="9"/>
                  </a:lnTo>
                  <a:lnTo>
                    <a:pt x="25" y="12"/>
                  </a:lnTo>
                  <a:lnTo>
                    <a:pt x="25" y="15"/>
                  </a:lnTo>
                  <a:lnTo>
                    <a:pt x="13" y="16"/>
                  </a:lnTo>
                  <a:lnTo>
                    <a:pt x="3" y="17"/>
                  </a:lnTo>
                  <a:lnTo>
                    <a:pt x="2" y="16"/>
                  </a:lnTo>
                  <a:lnTo>
                    <a:pt x="0" y="15"/>
                  </a:lnTo>
                  <a:lnTo>
                    <a:pt x="0" y="13"/>
                  </a:lnTo>
                  <a:lnTo>
                    <a:pt x="0" y="10"/>
                  </a:lnTo>
                  <a:lnTo>
                    <a:pt x="9" y="6"/>
                  </a:lnTo>
                  <a:lnTo>
                    <a:pt x="1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1" name="Freeform 461"/>
            <p:cNvSpPr>
              <a:spLocks/>
            </p:cNvSpPr>
            <p:nvPr/>
          </p:nvSpPr>
          <p:spPr bwMode="auto">
            <a:xfrm>
              <a:off x="3167" y="2487"/>
              <a:ext cx="52" cy="23"/>
            </a:xfrm>
            <a:custGeom>
              <a:avLst/>
              <a:gdLst>
                <a:gd name="T0" fmla="*/ 17 w 52"/>
                <a:gd name="T1" fmla="*/ 0 h 23"/>
                <a:gd name="T2" fmla="*/ 26 w 52"/>
                <a:gd name="T3" fmla="*/ 1 h 23"/>
                <a:gd name="T4" fmla="*/ 35 w 52"/>
                <a:gd name="T5" fmla="*/ 4 h 23"/>
                <a:gd name="T6" fmla="*/ 43 w 52"/>
                <a:gd name="T7" fmla="*/ 13 h 23"/>
                <a:gd name="T8" fmla="*/ 52 w 52"/>
                <a:gd name="T9" fmla="*/ 18 h 23"/>
                <a:gd name="T10" fmla="*/ 50 w 52"/>
                <a:gd name="T11" fmla="*/ 20 h 23"/>
                <a:gd name="T12" fmla="*/ 50 w 52"/>
                <a:gd name="T13" fmla="*/ 21 h 23"/>
                <a:gd name="T14" fmla="*/ 49 w 52"/>
                <a:gd name="T15" fmla="*/ 21 h 23"/>
                <a:gd name="T16" fmla="*/ 47 w 52"/>
                <a:gd name="T17" fmla="*/ 21 h 23"/>
                <a:gd name="T18" fmla="*/ 35 w 52"/>
                <a:gd name="T19" fmla="*/ 18 h 23"/>
                <a:gd name="T20" fmla="*/ 19 w 52"/>
                <a:gd name="T21" fmla="*/ 15 h 23"/>
                <a:gd name="T22" fmla="*/ 15 w 52"/>
                <a:gd name="T23" fmla="*/ 18 h 23"/>
                <a:gd name="T24" fmla="*/ 12 w 52"/>
                <a:gd name="T25" fmla="*/ 20 h 23"/>
                <a:gd name="T26" fmla="*/ 7 w 52"/>
                <a:gd name="T27" fmla="*/ 23 h 23"/>
                <a:gd name="T28" fmla="*/ 0 w 52"/>
                <a:gd name="T29" fmla="*/ 23 h 23"/>
                <a:gd name="T30" fmla="*/ 7 w 52"/>
                <a:gd name="T31" fmla="*/ 11 h 23"/>
                <a:gd name="T32" fmla="*/ 17 w 52"/>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23"/>
                <a:gd name="T53" fmla="*/ 52 w 5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23">
                  <a:moveTo>
                    <a:pt x="17" y="0"/>
                  </a:moveTo>
                  <a:lnTo>
                    <a:pt x="26" y="1"/>
                  </a:lnTo>
                  <a:lnTo>
                    <a:pt x="35" y="4"/>
                  </a:lnTo>
                  <a:lnTo>
                    <a:pt x="43" y="13"/>
                  </a:lnTo>
                  <a:lnTo>
                    <a:pt x="52" y="18"/>
                  </a:lnTo>
                  <a:lnTo>
                    <a:pt x="50" y="20"/>
                  </a:lnTo>
                  <a:lnTo>
                    <a:pt x="50" y="21"/>
                  </a:lnTo>
                  <a:lnTo>
                    <a:pt x="49" y="21"/>
                  </a:lnTo>
                  <a:lnTo>
                    <a:pt x="47" y="21"/>
                  </a:lnTo>
                  <a:lnTo>
                    <a:pt x="35" y="18"/>
                  </a:lnTo>
                  <a:lnTo>
                    <a:pt x="19" y="15"/>
                  </a:lnTo>
                  <a:lnTo>
                    <a:pt x="15" y="18"/>
                  </a:lnTo>
                  <a:lnTo>
                    <a:pt x="12" y="20"/>
                  </a:lnTo>
                  <a:lnTo>
                    <a:pt x="7" y="23"/>
                  </a:lnTo>
                  <a:lnTo>
                    <a:pt x="0" y="23"/>
                  </a:lnTo>
                  <a:lnTo>
                    <a:pt x="7" y="11"/>
                  </a:lnTo>
                  <a:lnTo>
                    <a:pt x="1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2" name="Freeform 462"/>
            <p:cNvSpPr>
              <a:spLocks/>
            </p:cNvSpPr>
            <p:nvPr/>
          </p:nvSpPr>
          <p:spPr bwMode="auto">
            <a:xfrm>
              <a:off x="3864" y="2567"/>
              <a:ext cx="14" cy="10"/>
            </a:xfrm>
            <a:custGeom>
              <a:avLst/>
              <a:gdLst>
                <a:gd name="T0" fmla="*/ 0 w 14"/>
                <a:gd name="T1" fmla="*/ 0 h 10"/>
                <a:gd name="T2" fmla="*/ 7 w 14"/>
                <a:gd name="T3" fmla="*/ 1 h 10"/>
                <a:gd name="T4" fmla="*/ 13 w 14"/>
                <a:gd name="T5" fmla="*/ 3 h 10"/>
                <a:gd name="T6" fmla="*/ 14 w 14"/>
                <a:gd name="T7" fmla="*/ 5 h 10"/>
                <a:gd name="T8" fmla="*/ 14 w 14"/>
                <a:gd name="T9" fmla="*/ 7 h 10"/>
                <a:gd name="T10" fmla="*/ 14 w 14"/>
                <a:gd name="T11" fmla="*/ 8 h 10"/>
                <a:gd name="T12" fmla="*/ 14 w 14"/>
                <a:gd name="T13" fmla="*/ 10 h 10"/>
                <a:gd name="T14" fmla="*/ 14 w 14"/>
                <a:gd name="T15" fmla="*/ 10 h 10"/>
                <a:gd name="T16" fmla="*/ 13 w 14"/>
                <a:gd name="T17" fmla="*/ 10 h 10"/>
                <a:gd name="T18" fmla="*/ 4 w 14"/>
                <a:gd name="T19" fmla="*/ 5 h 10"/>
                <a:gd name="T20" fmla="*/ 0 w 14"/>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0"/>
                <a:gd name="T35" fmla="*/ 14 w 14"/>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0">
                  <a:moveTo>
                    <a:pt x="0" y="0"/>
                  </a:moveTo>
                  <a:lnTo>
                    <a:pt x="7" y="1"/>
                  </a:lnTo>
                  <a:lnTo>
                    <a:pt x="13" y="3"/>
                  </a:lnTo>
                  <a:lnTo>
                    <a:pt x="14" y="5"/>
                  </a:lnTo>
                  <a:lnTo>
                    <a:pt x="14" y="7"/>
                  </a:lnTo>
                  <a:lnTo>
                    <a:pt x="14" y="8"/>
                  </a:lnTo>
                  <a:lnTo>
                    <a:pt x="14" y="10"/>
                  </a:lnTo>
                  <a:lnTo>
                    <a:pt x="13" y="10"/>
                  </a:lnTo>
                  <a:lnTo>
                    <a:pt x="4"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3" name="Freeform 463"/>
            <p:cNvSpPr>
              <a:spLocks/>
            </p:cNvSpPr>
            <p:nvPr/>
          </p:nvSpPr>
          <p:spPr bwMode="auto">
            <a:xfrm>
              <a:off x="2655" y="2577"/>
              <a:ext cx="17" cy="18"/>
            </a:xfrm>
            <a:custGeom>
              <a:avLst/>
              <a:gdLst>
                <a:gd name="T0" fmla="*/ 4 w 17"/>
                <a:gd name="T1" fmla="*/ 0 h 18"/>
                <a:gd name="T2" fmla="*/ 5 w 17"/>
                <a:gd name="T3" fmla="*/ 1 h 18"/>
                <a:gd name="T4" fmla="*/ 5 w 17"/>
                <a:gd name="T5" fmla="*/ 4 h 18"/>
                <a:gd name="T6" fmla="*/ 11 w 17"/>
                <a:gd name="T7" fmla="*/ 3 h 18"/>
                <a:gd name="T8" fmla="*/ 17 w 17"/>
                <a:gd name="T9" fmla="*/ 3 h 18"/>
                <a:gd name="T10" fmla="*/ 17 w 17"/>
                <a:gd name="T11" fmla="*/ 5 h 18"/>
                <a:gd name="T12" fmla="*/ 17 w 17"/>
                <a:gd name="T13" fmla="*/ 8 h 18"/>
                <a:gd name="T14" fmla="*/ 15 w 17"/>
                <a:gd name="T15" fmla="*/ 10 h 18"/>
                <a:gd name="T16" fmla="*/ 14 w 17"/>
                <a:gd name="T17" fmla="*/ 13 h 18"/>
                <a:gd name="T18" fmla="*/ 10 w 17"/>
                <a:gd name="T19" fmla="*/ 14 h 18"/>
                <a:gd name="T20" fmla="*/ 5 w 17"/>
                <a:gd name="T21" fmla="*/ 18 h 18"/>
                <a:gd name="T22" fmla="*/ 4 w 17"/>
                <a:gd name="T23" fmla="*/ 17 h 18"/>
                <a:gd name="T24" fmla="*/ 3 w 17"/>
                <a:gd name="T25" fmla="*/ 17 h 18"/>
                <a:gd name="T26" fmla="*/ 1 w 17"/>
                <a:gd name="T27" fmla="*/ 10 h 18"/>
                <a:gd name="T28" fmla="*/ 0 w 17"/>
                <a:gd name="T29" fmla="*/ 4 h 18"/>
                <a:gd name="T30" fmla="*/ 3 w 17"/>
                <a:gd name="T31" fmla="*/ 1 h 18"/>
                <a:gd name="T32" fmla="*/ 4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4" y="0"/>
                  </a:moveTo>
                  <a:lnTo>
                    <a:pt x="5" y="1"/>
                  </a:lnTo>
                  <a:lnTo>
                    <a:pt x="5" y="4"/>
                  </a:lnTo>
                  <a:lnTo>
                    <a:pt x="11" y="3"/>
                  </a:lnTo>
                  <a:lnTo>
                    <a:pt x="17" y="3"/>
                  </a:lnTo>
                  <a:lnTo>
                    <a:pt x="17" y="5"/>
                  </a:lnTo>
                  <a:lnTo>
                    <a:pt x="17" y="8"/>
                  </a:lnTo>
                  <a:lnTo>
                    <a:pt x="15" y="10"/>
                  </a:lnTo>
                  <a:lnTo>
                    <a:pt x="14" y="13"/>
                  </a:lnTo>
                  <a:lnTo>
                    <a:pt x="10" y="14"/>
                  </a:lnTo>
                  <a:lnTo>
                    <a:pt x="5" y="18"/>
                  </a:lnTo>
                  <a:lnTo>
                    <a:pt x="4" y="17"/>
                  </a:lnTo>
                  <a:lnTo>
                    <a:pt x="3" y="17"/>
                  </a:lnTo>
                  <a:lnTo>
                    <a:pt x="1" y="10"/>
                  </a:lnTo>
                  <a:lnTo>
                    <a:pt x="0" y="4"/>
                  </a:lnTo>
                  <a:lnTo>
                    <a:pt x="3" y="1"/>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4" name="Freeform 464"/>
            <p:cNvSpPr>
              <a:spLocks/>
            </p:cNvSpPr>
            <p:nvPr/>
          </p:nvSpPr>
          <p:spPr bwMode="auto">
            <a:xfrm>
              <a:off x="3845" y="2580"/>
              <a:ext cx="70" cy="91"/>
            </a:xfrm>
            <a:custGeom>
              <a:avLst/>
              <a:gdLst>
                <a:gd name="T0" fmla="*/ 70 w 70"/>
                <a:gd name="T1" fmla="*/ 55 h 91"/>
                <a:gd name="T2" fmla="*/ 70 w 70"/>
                <a:gd name="T3" fmla="*/ 60 h 91"/>
                <a:gd name="T4" fmla="*/ 70 w 70"/>
                <a:gd name="T5" fmla="*/ 65 h 91"/>
                <a:gd name="T6" fmla="*/ 66 w 70"/>
                <a:gd name="T7" fmla="*/ 65 h 91"/>
                <a:gd name="T8" fmla="*/ 62 w 70"/>
                <a:gd name="T9" fmla="*/ 67 h 91"/>
                <a:gd name="T10" fmla="*/ 63 w 70"/>
                <a:gd name="T11" fmla="*/ 68 h 91"/>
                <a:gd name="T12" fmla="*/ 65 w 70"/>
                <a:gd name="T13" fmla="*/ 71 h 91"/>
                <a:gd name="T14" fmla="*/ 68 w 70"/>
                <a:gd name="T15" fmla="*/ 72 h 91"/>
                <a:gd name="T16" fmla="*/ 69 w 70"/>
                <a:gd name="T17" fmla="*/ 75 h 91"/>
                <a:gd name="T18" fmla="*/ 69 w 70"/>
                <a:gd name="T19" fmla="*/ 77 h 91"/>
                <a:gd name="T20" fmla="*/ 69 w 70"/>
                <a:gd name="T21" fmla="*/ 77 h 91"/>
                <a:gd name="T22" fmla="*/ 49 w 70"/>
                <a:gd name="T23" fmla="*/ 78 h 91"/>
                <a:gd name="T24" fmla="*/ 32 w 70"/>
                <a:gd name="T25" fmla="*/ 81 h 91"/>
                <a:gd name="T26" fmla="*/ 15 w 70"/>
                <a:gd name="T27" fmla="*/ 87 h 91"/>
                <a:gd name="T28" fmla="*/ 0 w 70"/>
                <a:gd name="T29" fmla="*/ 91 h 91"/>
                <a:gd name="T30" fmla="*/ 0 w 70"/>
                <a:gd name="T31" fmla="*/ 91 h 91"/>
                <a:gd name="T32" fmla="*/ 0 w 70"/>
                <a:gd name="T33" fmla="*/ 89 h 91"/>
                <a:gd name="T34" fmla="*/ 0 w 70"/>
                <a:gd name="T35" fmla="*/ 88 h 91"/>
                <a:gd name="T36" fmla="*/ 2 w 70"/>
                <a:gd name="T37" fmla="*/ 85 h 91"/>
                <a:gd name="T38" fmla="*/ 12 w 70"/>
                <a:gd name="T39" fmla="*/ 80 h 91"/>
                <a:gd name="T40" fmla="*/ 25 w 70"/>
                <a:gd name="T41" fmla="*/ 72 h 91"/>
                <a:gd name="T42" fmla="*/ 16 w 70"/>
                <a:gd name="T43" fmla="*/ 71 h 91"/>
                <a:gd name="T44" fmla="*/ 9 w 70"/>
                <a:gd name="T45" fmla="*/ 67 h 91"/>
                <a:gd name="T46" fmla="*/ 12 w 70"/>
                <a:gd name="T47" fmla="*/ 58 h 91"/>
                <a:gd name="T48" fmla="*/ 13 w 70"/>
                <a:gd name="T49" fmla="*/ 51 h 91"/>
                <a:gd name="T50" fmla="*/ 22 w 70"/>
                <a:gd name="T51" fmla="*/ 51 h 91"/>
                <a:gd name="T52" fmla="*/ 30 w 70"/>
                <a:gd name="T53" fmla="*/ 51 h 91"/>
                <a:gd name="T54" fmla="*/ 26 w 70"/>
                <a:gd name="T55" fmla="*/ 37 h 91"/>
                <a:gd name="T56" fmla="*/ 19 w 70"/>
                <a:gd name="T57" fmla="*/ 25 h 91"/>
                <a:gd name="T58" fmla="*/ 10 w 70"/>
                <a:gd name="T59" fmla="*/ 12 h 91"/>
                <a:gd name="T60" fmla="*/ 5 w 70"/>
                <a:gd name="T61" fmla="*/ 1 h 91"/>
                <a:gd name="T62" fmla="*/ 5 w 70"/>
                <a:gd name="T63" fmla="*/ 0 h 91"/>
                <a:gd name="T64" fmla="*/ 5 w 70"/>
                <a:gd name="T65" fmla="*/ 0 h 91"/>
                <a:gd name="T66" fmla="*/ 9 w 70"/>
                <a:gd name="T67" fmla="*/ 0 h 91"/>
                <a:gd name="T68" fmla="*/ 15 w 70"/>
                <a:gd name="T69" fmla="*/ 0 h 91"/>
                <a:gd name="T70" fmla="*/ 15 w 70"/>
                <a:gd name="T71" fmla="*/ 4 h 91"/>
                <a:gd name="T72" fmla="*/ 15 w 70"/>
                <a:gd name="T73" fmla="*/ 8 h 91"/>
                <a:gd name="T74" fmla="*/ 16 w 70"/>
                <a:gd name="T75" fmla="*/ 8 h 91"/>
                <a:gd name="T76" fmla="*/ 19 w 70"/>
                <a:gd name="T77" fmla="*/ 8 h 91"/>
                <a:gd name="T78" fmla="*/ 23 w 70"/>
                <a:gd name="T79" fmla="*/ 5 h 91"/>
                <a:gd name="T80" fmla="*/ 26 w 70"/>
                <a:gd name="T81" fmla="*/ 2 h 91"/>
                <a:gd name="T82" fmla="*/ 32 w 70"/>
                <a:gd name="T83" fmla="*/ 1 h 91"/>
                <a:gd name="T84" fmla="*/ 38 w 70"/>
                <a:gd name="T85" fmla="*/ 1 h 91"/>
                <a:gd name="T86" fmla="*/ 39 w 70"/>
                <a:gd name="T87" fmla="*/ 8 h 91"/>
                <a:gd name="T88" fmla="*/ 40 w 70"/>
                <a:gd name="T89" fmla="*/ 15 h 91"/>
                <a:gd name="T90" fmla="*/ 42 w 70"/>
                <a:gd name="T91" fmla="*/ 24 h 91"/>
                <a:gd name="T92" fmla="*/ 46 w 70"/>
                <a:gd name="T93" fmla="*/ 31 h 91"/>
                <a:gd name="T94" fmla="*/ 49 w 70"/>
                <a:gd name="T95" fmla="*/ 38 h 91"/>
                <a:gd name="T96" fmla="*/ 53 w 70"/>
                <a:gd name="T97" fmla="*/ 45 h 91"/>
                <a:gd name="T98" fmla="*/ 58 w 70"/>
                <a:gd name="T99" fmla="*/ 51 h 91"/>
                <a:gd name="T100" fmla="*/ 62 w 70"/>
                <a:gd name="T101" fmla="*/ 55 h 91"/>
                <a:gd name="T102" fmla="*/ 66 w 70"/>
                <a:gd name="T103" fmla="*/ 55 h 91"/>
                <a:gd name="T104" fmla="*/ 70 w 70"/>
                <a:gd name="T105" fmla="*/ 55 h 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0"/>
                <a:gd name="T160" fmla="*/ 0 h 91"/>
                <a:gd name="T161" fmla="*/ 70 w 70"/>
                <a:gd name="T162" fmla="*/ 91 h 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0" h="91">
                  <a:moveTo>
                    <a:pt x="70" y="55"/>
                  </a:moveTo>
                  <a:lnTo>
                    <a:pt x="70" y="60"/>
                  </a:lnTo>
                  <a:lnTo>
                    <a:pt x="70" y="65"/>
                  </a:lnTo>
                  <a:lnTo>
                    <a:pt x="66" y="65"/>
                  </a:lnTo>
                  <a:lnTo>
                    <a:pt x="62" y="67"/>
                  </a:lnTo>
                  <a:lnTo>
                    <a:pt x="63" y="68"/>
                  </a:lnTo>
                  <a:lnTo>
                    <a:pt x="65" y="71"/>
                  </a:lnTo>
                  <a:lnTo>
                    <a:pt x="68" y="72"/>
                  </a:lnTo>
                  <a:lnTo>
                    <a:pt x="69" y="75"/>
                  </a:lnTo>
                  <a:lnTo>
                    <a:pt x="69" y="77"/>
                  </a:lnTo>
                  <a:lnTo>
                    <a:pt x="49" y="78"/>
                  </a:lnTo>
                  <a:lnTo>
                    <a:pt x="32" y="81"/>
                  </a:lnTo>
                  <a:lnTo>
                    <a:pt x="15" y="87"/>
                  </a:lnTo>
                  <a:lnTo>
                    <a:pt x="0" y="91"/>
                  </a:lnTo>
                  <a:lnTo>
                    <a:pt x="0" y="89"/>
                  </a:lnTo>
                  <a:lnTo>
                    <a:pt x="0" y="88"/>
                  </a:lnTo>
                  <a:lnTo>
                    <a:pt x="2" y="85"/>
                  </a:lnTo>
                  <a:lnTo>
                    <a:pt x="12" y="80"/>
                  </a:lnTo>
                  <a:lnTo>
                    <a:pt x="25" y="72"/>
                  </a:lnTo>
                  <a:lnTo>
                    <a:pt x="16" y="71"/>
                  </a:lnTo>
                  <a:lnTo>
                    <a:pt x="9" y="67"/>
                  </a:lnTo>
                  <a:lnTo>
                    <a:pt x="12" y="58"/>
                  </a:lnTo>
                  <a:lnTo>
                    <a:pt x="13" y="51"/>
                  </a:lnTo>
                  <a:lnTo>
                    <a:pt x="22" y="51"/>
                  </a:lnTo>
                  <a:lnTo>
                    <a:pt x="30" y="51"/>
                  </a:lnTo>
                  <a:lnTo>
                    <a:pt x="26" y="37"/>
                  </a:lnTo>
                  <a:lnTo>
                    <a:pt x="19" y="25"/>
                  </a:lnTo>
                  <a:lnTo>
                    <a:pt x="10" y="12"/>
                  </a:lnTo>
                  <a:lnTo>
                    <a:pt x="5" y="1"/>
                  </a:lnTo>
                  <a:lnTo>
                    <a:pt x="5" y="0"/>
                  </a:lnTo>
                  <a:lnTo>
                    <a:pt x="9" y="0"/>
                  </a:lnTo>
                  <a:lnTo>
                    <a:pt x="15" y="0"/>
                  </a:lnTo>
                  <a:lnTo>
                    <a:pt x="15" y="4"/>
                  </a:lnTo>
                  <a:lnTo>
                    <a:pt x="15" y="8"/>
                  </a:lnTo>
                  <a:lnTo>
                    <a:pt x="16" y="8"/>
                  </a:lnTo>
                  <a:lnTo>
                    <a:pt x="19" y="8"/>
                  </a:lnTo>
                  <a:lnTo>
                    <a:pt x="23" y="5"/>
                  </a:lnTo>
                  <a:lnTo>
                    <a:pt x="26" y="2"/>
                  </a:lnTo>
                  <a:lnTo>
                    <a:pt x="32" y="1"/>
                  </a:lnTo>
                  <a:lnTo>
                    <a:pt x="38" y="1"/>
                  </a:lnTo>
                  <a:lnTo>
                    <a:pt x="39" y="8"/>
                  </a:lnTo>
                  <a:lnTo>
                    <a:pt x="40" y="15"/>
                  </a:lnTo>
                  <a:lnTo>
                    <a:pt x="42" y="24"/>
                  </a:lnTo>
                  <a:lnTo>
                    <a:pt x="46" y="31"/>
                  </a:lnTo>
                  <a:lnTo>
                    <a:pt x="49" y="38"/>
                  </a:lnTo>
                  <a:lnTo>
                    <a:pt x="53" y="45"/>
                  </a:lnTo>
                  <a:lnTo>
                    <a:pt x="58" y="51"/>
                  </a:lnTo>
                  <a:lnTo>
                    <a:pt x="62" y="55"/>
                  </a:lnTo>
                  <a:lnTo>
                    <a:pt x="66" y="55"/>
                  </a:lnTo>
                  <a:lnTo>
                    <a:pt x="70" y="55"/>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5" name="Freeform 465"/>
            <p:cNvSpPr>
              <a:spLocks/>
            </p:cNvSpPr>
            <p:nvPr/>
          </p:nvSpPr>
          <p:spPr bwMode="auto">
            <a:xfrm>
              <a:off x="2359" y="2610"/>
              <a:ext cx="9" cy="4"/>
            </a:xfrm>
            <a:custGeom>
              <a:avLst/>
              <a:gdLst>
                <a:gd name="T0" fmla="*/ 0 w 9"/>
                <a:gd name="T1" fmla="*/ 0 h 4"/>
                <a:gd name="T2" fmla="*/ 4 w 9"/>
                <a:gd name="T3" fmla="*/ 0 h 4"/>
                <a:gd name="T4" fmla="*/ 9 w 9"/>
                <a:gd name="T5" fmla="*/ 0 h 4"/>
                <a:gd name="T6" fmla="*/ 7 w 9"/>
                <a:gd name="T7" fmla="*/ 1 h 4"/>
                <a:gd name="T8" fmla="*/ 7 w 9"/>
                <a:gd name="T9" fmla="*/ 2 h 4"/>
                <a:gd name="T10" fmla="*/ 6 w 9"/>
                <a:gd name="T11" fmla="*/ 2 h 4"/>
                <a:gd name="T12" fmla="*/ 4 w 9"/>
                <a:gd name="T13" fmla="*/ 2 h 4"/>
                <a:gd name="T14" fmla="*/ 2 w 9"/>
                <a:gd name="T15" fmla="*/ 4 h 4"/>
                <a:gd name="T16" fmla="*/ 0 w 9"/>
                <a:gd name="T17" fmla="*/ 4 h 4"/>
                <a:gd name="T18" fmla="*/ 0 w 9"/>
                <a:gd name="T19" fmla="*/ 2 h 4"/>
                <a:gd name="T20" fmla="*/ 0 w 9"/>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4"/>
                <a:gd name="T35" fmla="*/ 9 w 9"/>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4">
                  <a:moveTo>
                    <a:pt x="0" y="0"/>
                  </a:moveTo>
                  <a:lnTo>
                    <a:pt x="4" y="0"/>
                  </a:lnTo>
                  <a:lnTo>
                    <a:pt x="9" y="0"/>
                  </a:lnTo>
                  <a:lnTo>
                    <a:pt x="7" y="1"/>
                  </a:lnTo>
                  <a:lnTo>
                    <a:pt x="7" y="2"/>
                  </a:lnTo>
                  <a:lnTo>
                    <a:pt x="6" y="2"/>
                  </a:lnTo>
                  <a:lnTo>
                    <a:pt x="4" y="2"/>
                  </a:lnTo>
                  <a:lnTo>
                    <a:pt x="2" y="4"/>
                  </a:lnTo>
                  <a:lnTo>
                    <a:pt x="0" y="4"/>
                  </a:lnTo>
                  <a:lnTo>
                    <a:pt x="0"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6" name="Freeform 466"/>
            <p:cNvSpPr>
              <a:spLocks/>
            </p:cNvSpPr>
            <p:nvPr/>
          </p:nvSpPr>
          <p:spPr bwMode="auto">
            <a:xfrm>
              <a:off x="3798" y="2611"/>
              <a:ext cx="49" cy="40"/>
            </a:xfrm>
            <a:custGeom>
              <a:avLst/>
              <a:gdLst>
                <a:gd name="T0" fmla="*/ 23 w 49"/>
                <a:gd name="T1" fmla="*/ 0 h 40"/>
                <a:gd name="T2" fmla="*/ 36 w 49"/>
                <a:gd name="T3" fmla="*/ 1 h 40"/>
                <a:gd name="T4" fmla="*/ 49 w 49"/>
                <a:gd name="T5" fmla="*/ 1 h 40"/>
                <a:gd name="T6" fmla="*/ 49 w 49"/>
                <a:gd name="T7" fmla="*/ 3 h 40"/>
                <a:gd name="T8" fmla="*/ 49 w 49"/>
                <a:gd name="T9" fmla="*/ 3 h 40"/>
                <a:gd name="T10" fmla="*/ 45 w 49"/>
                <a:gd name="T11" fmla="*/ 14 h 40"/>
                <a:gd name="T12" fmla="*/ 42 w 49"/>
                <a:gd name="T13" fmla="*/ 27 h 40"/>
                <a:gd name="T14" fmla="*/ 35 w 49"/>
                <a:gd name="T15" fmla="*/ 31 h 40"/>
                <a:gd name="T16" fmla="*/ 25 w 49"/>
                <a:gd name="T17" fmla="*/ 36 h 40"/>
                <a:gd name="T18" fmla="*/ 20 w 49"/>
                <a:gd name="T19" fmla="*/ 39 h 40"/>
                <a:gd name="T20" fmla="*/ 15 w 49"/>
                <a:gd name="T21" fmla="*/ 40 h 40"/>
                <a:gd name="T22" fmla="*/ 10 w 49"/>
                <a:gd name="T23" fmla="*/ 40 h 40"/>
                <a:gd name="T24" fmla="*/ 6 w 49"/>
                <a:gd name="T25" fmla="*/ 40 h 40"/>
                <a:gd name="T26" fmla="*/ 3 w 49"/>
                <a:gd name="T27" fmla="*/ 39 h 40"/>
                <a:gd name="T28" fmla="*/ 0 w 49"/>
                <a:gd name="T29" fmla="*/ 37 h 40"/>
                <a:gd name="T30" fmla="*/ 5 w 49"/>
                <a:gd name="T31" fmla="*/ 23 h 40"/>
                <a:gd name="T32" fmla="*/ 10 w 49"/>
                <a:gd name="T33" fmla="*/ 9 h 40"/>
                <a:gd name="T34" fmla="*/ 17 w 49"/>
                <a:gd name="T35" fmla="*/ 6 h 40"/>
                <a:gd name="T36" fmla="*/ 23 w 49"/>
                <a:gd name="T37" fmla="*/ 0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40"/>
                <a:gd name="T59" fmla="*/ 49 w 49"/>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40">
                  <a:moveTo>
                    <a:pt x="23" y="0"/>
                  </a:moveTo>
                  <a:lnTo>
                    <a:pt x="36" y="1"/>
                  </a:lnTo>
                  <a:lnTo>
                    <a:pt x="49" y="1"/>
                  </a:lnTo>
                  <a:lnTo>
                    <a:pt x="49" y="3"/>
                  </a:lnTo>
                  <a:lnTo>
                    <a:pt x="45" y="14"/>
                  </a:lnTo>
                  <a:lnTo>
                    <a:pt x="42" y="27"/>
                  </a:lnTo>
                  <a:lnTo>
                    <a:pt x="35" y="31"/>
                  </a:lnTo>
                  <a:lnTo>
                    <a:pt x="25" y="36"/>
                  </a:lnTo>
                  <a:lnTo>
                    <a:pt x="20" y="39"/>
                  </a:lnTo>
                  <a:lnTo>
                    <a:pt x="15" y="40"/>
                  </a:lnTo>
                  <a:lnTo>
                    <a:pt x="10" y="40"/>
                  </a:lnTo>
                  <a:lnTo>
                    <a:pt x="6" y="40"/>
                  </a:lnTo>
                  <a:lnTo>
                    <a:pt x="3" y="39"/>
                  </a:lnTo>
                  <a:lnTo>
                    <a:pt x="0" y="37"/>
                  </a:lnTo>
                  <a:lnTo>
                    <a:pt x="5" y="23"/>
                  </a:lnTo>
                  <a:lnTo>
                    <a:pt x="10" y="9"/>
                  </a:lnTo>
                  <a:lnTo>
                    <a:pt x="17" y="6"/>
                  </a:lnTo>
                  <a:lnTo>
                    <a:pt x="2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7" name="Freeform 467"/>
            <p:cNvSpPr>
              <a:spLocks/>
            </p:cNvSpPr>
            <p:nvPr/>
          </p:nvSpPr>
          <p:spPr bwMode="auto">
            <a:xfrm>
              <a:off x="2643" y="2620"/>
              <a:ext cx="12" cy="18"/>
            </a:xfrm>
            <a:custGeom>
              <a:avLst/>
              <a:gdLst>
                <a:gd name="T0" fmla="*/ 7 w 12"/>
                <a:gd name="T1" fmla="*/ 0 h 18"/>
                <a:gd name="T2" fmla="*/ 10 w 12"/>
                <a:gd name="T3" fmla="*/ 0 h 18"/>
                <a:gd name="T4" fmla="*/ 12 w 12"/>
                <a:gd name="T5" fmla="*/ 0 h 18"/>
                <a:gd name="T6" fmla="*/ 10 w 12"/>
                <a:gd name="T7" fmla="*/ 5 h 18"/>
                <a:gd name="T8" fmla="*/ 9 w 12"/>
                <a:gd name="T9" fmla="*/ 10 h 18"/>
                <a:gd name="T10" fmla="*/ 6 w 12"/>
                <a:gd name="T11" fmla="*/ 14 h 18"/>
                <a:gd name="T12" fmla="*/ 3 w 12"/>
                <a:gd name="T13" fmla="*/ 18 h 18"/>
                <a:gd name="T14" fmla="*/ 2 w 12"/>
                <a:gd name="T15" fmla="*/ 17 h 18"/>
                <a:gd name="T16" fmla="*/ 0 w 12"/>
                <a:gd name="T17" fmla="*/ 17 h 18"/>
                <a:gd name="T18" fmla="*/ 0 w 12"/>
                <a:gd name="T19" fmla="*/ 12 h 18"/>
                <a:gd name="T20" fmla="*/ 0 w 12"/>
                <a:gd name="T21" fmla="*/ 7 h 18"/>
                <a:gd name="T22" fmla="*/ 3 w 12"/>
                <a:gd name="T23" fmla="*/ 4 h 18"/>
                <a:gd name="T24" fmla="*/ 7 w 12"/>
                <a:gd name="T25" fmla="*/ 0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8"/>
                <a:gd name="T41" fmla="*/ 12 w 12"/>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8">
                  <a:moveTo>
                    <a:pt x="7" y="0"/>
                  </a:moveTo>
                  <a:lnTo>
                    <a:pt x="10" y="0"/>
                  </a:lnTo>
                  <a:lnTo>
                    <a:pt x="12" y="0"/>
                  </a:lnTo>
                  <a:lnTo>
                    <a:pt x="10" y="5"/>
                  </a:lnTo>
                  <a:lnTo>
                    <a:pt x="9" y="10"/>
                  </a:lnTo>
                  <a:lnTo>
                    <a:pt x="6" y="14"/>
                  </a:lnTo>
                  <a:lnTo>
                    <a:pt x="3" y="18"/>
                  </a:lnTo>
                  <a:lnTo>
                    <a:pt x="2" y="17"/>
                  </a:lnTo>
                  <a:lnTo>
                    <a:pt x="0" y="17"/>
                  </a:lnTo>
                  <a:lnTo>
                    <a:pt x="0" y="12"/>
                  </a:lnTo>
                  <a:lnTo>
                    <a:pt x="0" y="7"/>
                  </a:lnTo>
                  <a:lnTo>
                    <a:pt x="3" y="4"/>
                  </a:lnTo>
                  <a:lnTo>
                    <a:pt x="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8" name="Freeform 468"/>
            <p:cNvSpPr>
              <a:spLocks/>
            </p:cNvSpPr>
            <p:nvPr/>
          </p:nvSpPr>
          <p:spPr bwMode="auto">
            <a:xfrm>
              <a:off x="3317" y="2654"/>
              <a:ext cx="63" cy="57"/>
            </a:xfrm>
            <a:custGeom>
              <a:avLst/>
              <a:gdLst>
                <a:gd name="T0" fmla="*/ 36 w 63"/>
                <a:gd name="T1" fmla="*/ 0 h 57"/>
                <a:gd name="T2" fmla="*/ 39 w 63"/>
                <a:gd name="T3" fmla="*/ 3 h 57"/>
                <a:gd name="T4" fmla="*/ 39 w 63"/>
                <a:gd name="T5" fmla="*/ 6 h 57"/>
                <a:gd name="T6" fmla="*/ 39 w 63"/>
                <a:gd name="T7" fmla="*/ 7 h 57"/>
                <a:gd name="T8" fmla="*/ 37 w 63"/>
                <a:gd name="T9" fmla="*/ 10 h 57"/>
                <a:gd name="T10" fmla="*/ 34 w 63"/>
                <a:gd name="T11" fmla="*/ 14 h 57"/>
                <a:gd name="T12" fmla="*/ 30 w 63"/>
                <a:gd name="T13" fmla="*/ 17 h 57"/>
                <a:gd name="T14" fmla="*/ 34 w 63"/>
                <a:gd name="T15" fmla="*/ 17 h 57"/>
                <a:gd name="T16" fmla="*/ 37 w 63"/>
                <a:gd name="T17" fmla="*/ 17 h 57"/>
                <a:gd name="T18" fmla="*/ 37 w 63"/>
                <a:gd name="T19" fmla="*/ 21 h 57"/>
                <a:gd name="T20" fmla="*/ 37 w 63"/>
                <a:gd name="T21" fmla="*/ 25 h 57"/>
                <a:gd name="T22" fmla="*/ 40 w 63"/>
                <a:gd name="T23" fmla="*/ 24 h 57"/>
                <a:gd name="T24" fmla="*/ 43 w 63"/>
                <a:gd name="T25" fmla="*/ 21 h 57"/>
                <a:gd name="T26" fmla="*/ 47 w 63"/>
                <a:gd name="T27" fmla="*/ 20 h 57"/>
                <a:gd name="T28" fmla="*/ 53 w 63"/>
                <a:gd name="T29" fmla="*/ 18 h 57"/>
                <a:gd name="T30" fmla="*/ 57 w 63"/>
                <a:gd name="T31" fmla="*/ 20 h 57"/>
                <a:gd name="T32" fmla="*/ 63 w 63"/>
                <a:gd name="T33" fmla="*/ 21 h 57"/>
                <a:gd name="T34" fmla="*/ 59 w 63"/>
                <a:gd name="T35" fmla="*/ 38 h 57"/>
                <a:gd name="T36" fmla="*/ 56 w 63"/>
                <a:gd name="T37" fmla="*/ 57 h 57"/>
                <a:gd name="T38" fmla="*/ 50 w 63"/>
                <a:gd name="T39" fmla="*/ 57 h 57"/>
                <a:gd name="T40" fmla="*/ 44 w 63"/>
                <a:gd name="T41" fmla="*/ 57 h 57"/>
                <a:gd name="T42" fmla="*/ 43 w 63"/>
                <a:gd name="T43" fmla="*/ 57 h 57"/>
                <a:gd name="T44" fmla="*/ 40 w 63"/>
                <a:gd name="T45" fmla="*/ 55 h 57"/>
                <a:gd name="T46" fmla="*/ 40 w 63"/>
                <a:gd name="T47" fmla="*/ 51 h 57"/>
                <a:gd name="T48" fmla="*/ 39 w 63"/>
                <a:gd name="T49" fmla="*/ 48 h 57"/>
                <a:gd name="T50" fmla="*/ 37 w 63"/>
                <a:gd name="T51" fmla="*/ 50 h 57"/>
                <a:gd name="T52" fmla="*/ 34 w 63"/>
                <a:gd name="T53" fmla="*/ 51 h 57"/>
                <a:gd name="T54" fmla="*/ 32 w 63"/>
                <a:gd name="T55" fmla="*/ 55 h 57"/>
                <a:gd name="T56" fmla="*/ 27 w 63"/>
                <a:gd name="T57" fmla="*/ 57 h 57"/>
                <a:gd name="T58" fmla="*/ 24 w 63"/>
                <a:gd name="T59" fmla="*/ 51 h 57"/>
                <a:gd name="T60" fmla="*/ 22 w 63"/>
                <a:gd name="T61" fmla="*/ 45 h 57"/>
                <a:gd name="T62" fmla="*/ 12 w 63"/>
                <a:gd name="T63" fmla="*/ 45 h 57"/>
                <a:gd name="T64" fmla="*/ 2 w 63"/>
                <a:gd name="T65" fmla="*/ 47 h 57"/>
                <a:gd name="T66" fmla="*/ 0 w 63"/>
                <a:gd name="T67" fmla="*/ 41 h 57"/>
                <a:gd name="T68" fmla="*/ 0 w 63"/>
                <a:gd name="T69" fmla="*/ 37 h 57"/>
                <a:gd name="T70" fmla="*/ 9 w 63"/>
                <a:gd name="T71" fmla="*/ 30 h 57"/>
                <a:gd name="T72" fmla="*/ 20 w 63"/>
                <a:gd name="T73" fmla="*/ 20 h 57"/>
                <a:gd name="T74" fmla="*/ 30 w 63"/>
                <a:gd name="T75" fmla="*/ 10 h 57"/>
                <a:gd name="T76" fmla="*/ 36 w 63"/>
                <a:gd name="T77" fmla="*/ 0 h 5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
                <a:gd name="T118" fmla="*/ 0 h 57"/>
                <a:gd name="T119" fmla="*/ 63 w 63"/>
                <a:gd name="T120" fmla="*/ 57 h 5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 h="57">
                  <a:moveTo>
                    <a:pt x="36" y="0"/>
                  </a:moveTo>
                  <a:lnTo>
                    <a:pt x="39" y="3"/>
                  </a:lnTo>
                  <a:lnTo>
                    <a:pt x="39" y="6"/>
                  </a:lnTo>
                  <a:lnTo>
                    <a:pt x="39" y="7"/>
                  </a:lnTo>
                  <a:lnTo>
                    <a:pt x="37" y="10"/>
                  </a:lnTo>
                  <a:lnTo>
                    <a:pt x="34" y="14"/>
                  </a:lnTo>
                  <a:lnTo>
                    <a:pt x="30" y="17"/>
                  </a:lnTo>
                  <a:lnTo>
                    <a:pt x="34" y="17"/>
                  </a:lnTo>
                  <a:lnTo>
                    <a:pt x="37" y="17"/>
                  </a:lnTo>
                  <a:lnTo>
                    <a:pt x="37" y="21"/>
                  </a:lnTo>
                  <a:lnTo>
                    <a:pt x="37" y="25"/>
                  </a:lnTo>
                  <a:lnTo>
                    <a:pt x="40" y="24"/>
                  </a:lnTo>
                  <a:lnTo>
                    <a:pt x="43" y="21"/>
                  </a:lnTo>
                  <a:lnTo>
                    <a:pt x="47" y="20"/>
                  </a:lnTo>
                  <a:lnTo>
                    <a:pt x="53" y="18"/>
                  </a:lnTo>
                  <a:lnTo>
                    <a:pt x="57" y="20"/>
                  </a:lnTo>
                  <a:lnTo>
                    <a:pt x="63" y="21"/>
                  </a:lnTo>
                  <a:lnTo>
                    <a:pt x="59" y="38"/>
                  </a:lnTo>
                  <a:lnTo>
                    <a:pt x="56" y="57"/>
                  </a:lnTo>
                  <a:lnTo>
                    <a:pt x="50" y="57"/>
                  </a:lnTo>
                  <a:lnTo>
                    <a:pt x="44" y="57"/>
                  </a:lnTo>
                  <a:lnTo>
                    <a:pt x="43" y="57"/>
                  </a:lnTo>
                  <a:lnTo>
                    <a:pt x="40" y="55"/>
                  </a:lnTo>
                  <a:lnTo>
                    <a:pt x="40" y="51"/>
                  </a:lnTo>
                  <a:lnTo>
                    <a:pt x="39" y="48"/>
                  </a:lnTo>
                  <a:lnTo>
                    <a:pt x="37" y="50"/>
                  </a:lnTo>
                  <a:lnTo>
                    <a:pt x="34" y="51"/>
                  </a:lnTo>
                  <a:lnTo>
                    <a:pt x="32" y="55"/>
                  </a:lnTo>
                  <a:lnTo>
                    <a:pt x="27" y="57"/>
                  </a:lnTo>
                  <a:lnTo>
                    <a:pt x="24" y="51"/>
                  </a:lnTo>
                  <a:lnTo>
                    <a:pt x="22" y="45"/>
                  </a:lnTo>
                  <a:lnTo>
                    <a:pt x="12" y="45"/>
                  </a:lnTo>
                  <a:lnTo>
                    <a:pt x="2" y="47"/>
                  </a:lnTo>
                  <a:lnTo>
                    <a:pt x="0" y="41"/>
                  </a:lnTo>
                  <a:lnTo>
                    <a:pt x="0" y="37"/>
                  </a:lnTo>
                  <a:lnTo>
                    <a:pt x="9" y="30"/>
                  </a:lnTo>
                  <a:lnTo>
                    <a:pt x="20" y="20"/>
                  </a:lnTo>
                  <a:lnTo>
                    <a:pt x="30" y="10"/>
                  </a:lnTo>
                  <a:lnTo>
                    <a:pt x="3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9" name="Freeform 469"/>
            <p:cNvSpPr>
              <a:spLocks/>
            </p:cNvSpPr>
            <p:nvPr/>
          </p:nvSpPr>
          <p:spPr bwMode="auto">
            <a:xfrm>
              <a:off x="2987" y="2684"/>
              <a:ext cx="106" cy="85"/>
            </a:xfrm>
            <a:custGeom>
              <a:avLst/>
              <a:gdLst>
                <a:gd name="T0" fmla="*/ 43 w 106"/>
                <a:gd name="T1" fmla="*/ 0 h 85"/>
                <a:gd name="T2" fmla="*/ 39 w 106"/>
                <a:gd name="T3" fmla="*/ 3 h 85"/>
                <a:gd name="T4" fmla="*/ 33 w 106"/>
                <a:gd name="T5" fmla="*/ 7 h 85"/>
                <a:gd name="T6" fmla="*/ 26 w 106"/>
                <a:gd name="T7" fmla="*/ 8 h 85"/>
                <a:gd name="T8" fmla="*/ 20 w 106"/>
                <a:gd name="T9" fmla="*/ 11 h 85"/>
                <a:gd name="T10" fmla="*/ 15 w 106"/>
                <a:gd name="T11" fmla="*/ 14 h 85"/>
                <a:gd name="T12" fmla="*/ 9 w 106"/>
                <a:gd name="T13" fmla="*/ 17 h 85"/>
                <a:gd name="T14" fmla="*/ 5 w 106"/>
                <a:gd name="T15" fmla="*/ 21 h 85"/>
                <a:gd name="T16" fmla="*/ 0 w 106"/>
                <a:gd name="T17" fmla="*/ 27 h 85"/>
                <a:gd name="T18" fmla="*/ 2 w 106"/>
                <a:gd name="T19" fmla="*/ 28 h 85"/>
                <a:gd name="T20" fmla="*/ 2 w 106"/>
                <a:gd name="T21" fmla="*/ 30 h 85"/>
                <a:gd name="T22" fmla="*/ 10 w 106"/>
                <a:gd name="T23" fmla="*/ 28 h 85"/>
                <a:gd name="T24" fmla="*/ 17 w 106"/>
                <a:gd name="T25" fmla="*/ 27 h 85"/>
                <a:gd name="T26" fmla="*/ 22 w 106"/>
                <a:gd name="T27" fmla="*/ 23 h 85"/>
                <a:gd name="T28" fmla="*/ 29 w 106"/>
                <a:gd name="T29" fmla="*/ 20 h 85"/>
                <a:gd name="T30" fmla="*/ 45 w 106"/>
                <a:gd name="T31" fmla="*/ 25 h 85"/>
                <a:gd name="T32" fmla="*/ 63 w 106"/>
                <a:gd name="T33" fmla="*/ 31 h 85"/>
                <a:gd name="T34" fmla="*/ 62 w 106"/>
                <a:gd name="T35" fmla="*/ 33 h 85"/>
                <a:gd name="T36" fmla="*/ 62 w 106"/>
                <a:gd name="T37" fmla="*/ 34 h 85"/>
                <a:gd name="T38" fmla="*/ 50 w 106"/>
                <a:gd name="T39" fmla="*/ 37 h 85"/>
                <a:gd name="T40" fmla="*/ 42 w 106"/>
                <a:gd name="T41" fmla="*/ 41 h 85"/>
                <a:gd name="T42" fmla="*/ 33 w 106"/>
                <a:gd name="T43" fmla="*/ 45 h 85"/>
                <a:gd name="T44" fmla="*/ 27 w 106"/>
                <a:gd name="T45" fmla="*/ 51 h 85"/>
                <a:gd name="T46" fmla="*/ 22 w 106"/>
                <a:gd name="T47" fmla="*/ 58 h 85"/>
                <a:gd name="T48" fmla="*/ 17 w 106"/>
                <a:gd name="T49" fmla="*/ 65 h 85"/>
                <a:gd name="T50" fmla="*/ 13 w 106"/>
                <a:gd name="T51" fmla="*/ 74 h 85"/>
                <a:gd name="T52" fmla="*/ 10 w 106"/>
                <a:gd name="T53" fmla="*/ 84 h 85"/>
                <a:gd name="T54" fmla="*/ 10 w 106"/>
                <a:gd name="T55" fmla="*/ 85 h 85"/>
                <a:gd name="T56" fmla="*/ 12 w 106"/>
                <a:gd name="T57" fmla="*/ 85 h 85"/>
                <a:gd name="T58" fmla="*/ 17 w 106"/>
                <a:gd name="T59" fmla="*/ 85 h 85"/>
                <a:gd name="T60" fmla="*/ 23 w 106"/>
                <a:gd name="T61" fmla="*/ 85 h 85"/>
                <a:gd name="T62" fmla="*/ 30 w 106"/>
                <a:gd name="T63" fmla="*/ 70 h 85"/>
                <a:gd name="T64" fmla="*/ 37 w 106"/>
                <a:gd name="T65" fmla="*/ 55 h 85"/>
                <a:gd name="T66" fmla="*/ 43 w 106"/>
                <a:gd name="T67" fmla="*/ 50 h 85"/>
                <a:gd name="T68" fmla="*/ 49 w 106"/>
                <a:gd name="T69" fmla="*/ 45 h 85"/>
                <a:gd name="T70" fmla="*/ 56 w 106"/>
                <a:gd name="T71" fmla="*/ 41 h 85"/>
                <a:gd name="T72" fmla="*/ 66 w 106"/>
                <a:gd name="T73" fmla="*/ 38 h 85"/>
                <a:gd name="T74" fmla="*/ 66 w 106"/>
                <a:gd name="T75" fmla="*/ 40 h 85"/>
                <a:gd name="T76" fmla="*/ 66 w 106"/>
                <a:gd name="T77" fmla="*/ 41 h 85"/>
                <a:gd name="T78" fmla="*/ 67 w 106"/>
                <a:gd name="T79" fmla="*/ 48 h 85"/>
                <a:gd name="T80" fmla="*/ 66 w 106"/>
                <a:gd name="T81" fmla="*/ 54 h 85"/>
                <a:gd name="T82" fmla="*/ 65 w 106"/>
                <a:gd name="T83" fmla="*/ 60 h 85"/>
                <a:gd name="T84" fmla="*/ 63 w 106"/>
                <a:gd name="T85" fmla="*/ 65 h 85"/>
                <a:gd name="T86" fmla="*/ 70 w 106"/>
                <a:gd name="T87" fmla="*/ 65 h 85"/>
                <a:gd name="T88" fmla="*/ 77 w 106"/>
                <a:gd name="T89" fmla="*/ 67 h 85"/>
                <a:gd name="T90" fmla="*/ 85 w 106"/>
                <a:gd name="T91" fmla="*/ 58 h 85"/>
                <a:gd name="T92" fmla="*/ 92 w 106"/>
                <a:gd name="T93" fmla="*/ 48 h 85"/>
                <a:gd name="T94" fmla="*/ 97 w 106"/>
                <a:gd name="T95" fmla="*/ 51 h 85"/>
                <a:gd name="T96" fmla="*/ 105 w 106"/>
                <a:gd name="T97" fmla="*/ 50 h 85"/>
                <a:gd name="T98" fmla="*/ 106 w 106"/>
                <a:gd name="T99" fmla="*/ 48 h 85"/>
                <a:gd name="T100" fmla="*/ 106 w 106"/>
                <a:gd name="T101" fmla="*/ 47 h 85"/>
                <a:gd name="T102" fmla="*/ 87 w 106"/>
                <a:gd name="T103" fmla="*/ 35 h 85"/>
                <a:gd name="T104" fmla="*/ 70 w 106"/>
                <a:gd name="T105" fmla="*/ 25 h 85"/>
                <a:gd name="T106" fmla="*/ 72 w 106"/>
                <a:gd name="T107" fmla="*/ 20 h 85"/>
                <a:gd name="T108" fmla="*/ 73 w 106"/>
                <a:gd name="T109" fmla="*/ 15 h 85"/>
                <a:gd name="T110" fmla="*/ 66 w 106"/>
                <a:gd name="T111" fmla="*/ 8 h 85"/>
                <a:gd name="T112" fmla="*/ 59 w 106"/>
                <a:gd name="T113" fmla="*/ 3 h 85"/>
                <a:gd name="T114" fmla="*/ 52 w 106"/>
                <a:gd name="T115" fmla="*/ 1 h 85"/>
                <a:gd name="T116" fmla="*/ 43 w 106"/>
                <a:gd name="T117" fmla="*/ 0 h 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6"/>
                <a:gd name="T178" fmla="*/ 0 h 85"/>
                <a:gd name="T179" fmla="*/ 106 w 106"/>
                <a:gd name="T180" fmla="*/ 85 h 8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6" h="85">
                  <a:moveTo>
                    <a:pt x="43" y="0"/>
                  </a:moveTo>
                  <a:lnTo>
                    <a:pt x="39" y="3"/>
                  </a:lnTo>
                  <a:lnTo>
                    <a:pt x="33" y="7"/>
                  </a:lnTo>
                  <a:lnTo>
                    <a:pt x="26" y="8"/>
                  </a:lnTo>
                  <a:lnTo>
                    <a:pt x="20" y="11"/>
                  </a:lnTo>
                  <a:lnTo>
                    <a:pt x="15" y="14"/>
                  </a:lnTo>
                  <a:lnTo>
                    <a:pt x="9" y="17"/>
                  </a:lnTo>
                  <a:lnTo>
                    <a:pt x="5" y="21"/>
                  </a:lnTo>
                  <a:lnTo>
                    <a:pt x="0" y="27"/>
                  </a:lnTo>
                  <a:lnTo>
                    <a:pt x="2" y="28"/>
                  </a:lnTo>
                  <a:lnTo>
                    <a:pt x="2" y="30"/>
                  </a:lnTo>
                  <a:lnTo>
                    <a:pt x="10" y="28"/>
                  </a:lnTo>
                  <a:lnTo>
                    <a:pt x="17" y="27"/>
                  </a:lnTo>
                  <a:lnTo>
                    <a:pt x="22" y="23"/>
                  </a:lnTo>
                  <a:lnTo>
                    <a:pt x="29" y="20"/>
                  </a:lnTo>
                  <a:lnTo>
                    <a:pt x="45" y="25"/>
                  </a:lnTo>
                  <a:lnTo>
                    <a:pt x="63" y="31"/>
                  </a:lnTo>
                  <a:lnTo>
                    <a:pt x="62" y="33"/>
                  </a:lnTo>
                  <a:lnTo>
                    <a:pt x="62" y="34"/>
                  </a:lnTo>
                  <a:lnTo>
                    <a:pt x="50" y="37"/>
                  </a:lnTo>
                  <a:lnTo>
                    <a:pt x="42" y="41"/>
                  </a:lnTo>
                  <a:lnTo>
                    <a:pt x="33" y="45"/>
                  </a:lnTo>
                  <a:lnTo>
                    <a:pt x="27" y="51"/>
                  </a:lnTo>
                  <a:lnTo>
                    <a:pt x="22" y="58"/>
                  </a:lnTo>
                  <a:lnTo>
                    <a:pt x="17" y="65"/>
                  </a:lnTo>
                  <a:lnTo>
                    <a:pt x="13" y="74"/>
                  </a:lnTo>
                  <a:lnTo>
                    <a:pt x="10" y="84"/>
                  </a:lnTo>
                  <a:lnTo>
                    <a:pt x="10" y="85"/>
                  </a:lnTo>
                  <a:lnTo>
                    <a:pt x="12" y="85"/>
                  </a:lnTo>
                  <a:lnTo>
                    <a:pt x="17" y="85"/>
                  </a:lnTo>
                  <a:lnTo>
                    <a:pt x="23" y="85"/>
                  </a:lnTo>
                  <a:lnTo>
                    <a:pt x="30" y="70"/>
                  </a:lnTo>
                  <a:lnTo>
                    <a:pt x="37" y="55"/>
                  </a:lnTo>
                  <a:lnTo>
                    <a:pt x="43" y="50"/>
                  </a:lnTo>
                  <a:lnTo>
                    <a:pt x="49" y="45"/>
                  </a:lnTo>
                  <a:lnTo>
                    <a:pt x="56" y="41"/>
                  </a:lnTo>
                  <a:lnTo>
                    <a:pt x="66" y="38"/>
                  </a:lnTo>
                  <a:lnTo>
                    <a:pt x="66" y="40"/>
                  </a:lnTo>
                  <a:lnTo>
                    <a:pt x="66" y="41"/>
                  </a:lnTo>
                  <a:lnTo>
                    <a:pt x="67" y="48"/>
                  </a:lnTo>
                  <a:lnTo>
                    <a:pt x="66" y="54"/>
                  </a:lnTo>
                  <a:lnTo>
                    <a:pt x="65" y="60"/>
                  </a:lnTo>
                  <a:lnTo>
                    <a:pt x="63" y="65"/>
                  </a:lnTo>
                  <a:lnTo>
                    <a:pt x="70" y="65"/>
                  </a:lnTo>
                  <a:lnTo>
                    <a:pt x="77" y="67"/>
                  </a:lnTo>
                  <a:lnTo>
                    <a:pt x="85" y="58"/>
                  </a:lnTo>
                  <a:lnTo>
                    <a:pt x="92" y="48"/>
                  </a:lnTo>
                  <a:lnTo>
                    <a:pt x="97" y="51"/>
                  </a:lnTo>
                  <a:lnTo>
                    <a:pt x="105" y="50"/>
                  </a:lnTo>
                  <a:lnTo>
                    <a:pt x="106" y="48"/>
                  </a:lnTo>
                  <a:lnTo>
                    <a:pt x="106" y="47"/>
                  </a:lnTo>
                  <a:lnTo>
                    <a:pt x="87" y="35"/>
                  </a:lnTo>
                  <a:lnTo>
                    <a:pt x="70" y="25"/>
                  </a:lnTo>
                  <a:lnTo>
                    <a:pt x="72" y="20"/>
                  </a:lnTo>
                  <a:lnTo>
                    <a:pt x="73" y="15"/>
                  </a:lnTo>
                  <a:lnTo>
                    <a:pt x="66" y="8"/>
                  </a:lnTo>
                  <a:lnTo>
                    <a:pt x="59" y="3"/>
                  </a:lnTo>
                  <a:lnTo>
                    <a:pt x="52" y="1"/>
                  </a:lnTo>
                  <a:lnTo>
                    <a:pt x="4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0" name="Freeform 470"/>
            <p:cNvSpPr>
              <a:spLocks/>
            </p:cNvSpPr>
            <p:nvPr/>
          </p:nvSpPr>
          <p:spPr bwMode="auto">
            <a:xfrm>
              <a:off x="4170" y="2701"/>
              <a:ext cx="157" cy="90"/>
            </a:xfrm>
            <a:custGeom>
              <a:avLst/>
              <a:gdLst>
                <a:gd name="T0" fmla="*/ 51 w 157"/>
                <a:gd name="T1" fmla="*/ 20 h 90"/>
                <a:gd name="T2" fmla="*/ 39 w 157"/>
                <a:gd name="T3" fmla="*/ 14 h 90"/>
                <a:gd name="T4" fmla="*/ 29 w 157"/>
                <a:gd name="T5" fmla="*/ 14 h 90"/>
                <a:gd name="T6" fmla="*/ 22 w 157"/>
                <a:gd name="T7" fmla="*/ 23 h 90"/>
                <a:gd name="T8" fmla="*/ 17 w 157"/>
                <a:gd name="T9" fmla="*/ 31 h 90"/>
                <a:gd name="T10" fmla="*/ 11 w 157"/>
                <a:gd name="T11" fmla="*/ 46 h 90"/>
                <a:gd name="T12" fmla="*/ 11 w 157"/>
                <a:gd name="T13" fmla="*/ 70 h 90"/>
                <a:gd name="T14" fmla="*/ 5 w 157"/>
                <a:gd name="T15" fmla="*/ 87 h 90"/>
                <a:gd name="T16" fmla="*/ 9 w 157"/>
                <a:gd name="T17" fmla="*/ 88 h 90"/>
                <a:gd name="T18" fmla="*/ 29 w 157"/>
                <a:gd name="T19" fmla="*/ 84 h 90"/>
                <a:gd name="T20" fmla="*/ 57 w 157"/>
                <a:gd name="T21" fmla="*/ 74 h 90"/>
                <a:gd name="T22" fmla="*/ 75 w 157"/>
                <a:gd name="T23" fmla="*/ 67 h 90"/>
                <a:gd name="T24" fmla="*/ 82 w 157"/>
                <a:gd name="T25" fmla="*/ 67 h 90"/>
                <a:gd name="T26" fmla="*/ 91 w 157"/>
                <a:gd name="T27" fmla="*/ 70 h 90"/>
                <a:gd name="T28" fmla="*/ 99 w 157"/>
                <a:gd name="T29" fmla="*/ 78 h 90"/>
                <a:gd name="T30" fmla="*/ 118 w 157"/>
                <a:gd name="T31" fmla="*/ 81 h 90"/>
                <a:gd name="T32" fmla="*/ 144 w 157"/>
                <a:gd name="T33" fmla="*/ 78 h 90"/>
                <a:gd name="T34" fmla="*/ 157 w 157"/>
                <a:gd name="T35" fmla="*/ 76 h 90"/>
                <a:gd name="T36" fmla="*/ 149 w 157"/>
                <a:gd name="T37" fmla="*/ 70 h 90"/>
                <a:gd name="T38" fmla="*/ 142 w 157"/>
                <a:gd name="T39" fmla="*/ 61 h 90"/>
                <a:gd name="T40" fmla="*/ 135 w 157"/>
                <a:gd name="T41" fmla="*/ 53 h 90"/>
                <a:gd name="T42" fmla="*/ 119 w 157"/>
                <a:gd name="T43" fmla="*/ 47 h 90"/>
                <a:gd name="T44" fmla="*/ 107 w 157"/>
                <a:gd name="T45" fmla="*/ 38 h 90"/>
                <a:gd name="T46" fmla="*/ 101 w 157"/>
                <a:gd name="T47" fmla="*/ 31 h 90"/>
                <a:gd name="T48" fmla="*/ 101 w 157"/>
                <a:gd name="T49" fmla="*/ 26 h 90"/>
                <a:gd name="T50" fmla="*/ 105 w 157"/>
                <a:gd name="T51" fmla="*/ 21 h 90"/>
                <a:gd name="T52" fmla="*/ 109 w 157"/>
                <a:gd name="T53" fmla="*/ 20 h 90"/>
                <a:gd name="T54" fmla="*/ 107 w 157"/>
                <a:gd name="T55" fmla="*/ 17 h 90"/>
                <a:gd name="T56" fmla="*/ 111 w 157"/>
                <a:gd name="T57" fmla="*/ 13 h 90"/>
                <a:gd name="T58" fmla="*/ 117 w 157"/>
                <a:gd name="T59" fmla="*/ 4 h 90"/>
                <a:gd name="T60" fmla="*/ 111 w 157"/>
                <a:gd name="T61" fmla="*/ 1 h 90"/>
                <a:gd name="T62" fmla="*/ 101 w 157"/>
                <a:gd name="T63" fmla="*/ 6 h 90"/>
                <a:gd name="T64" fmla="*/ 84 w 157"/>
                <a:gd name="T65" fmla="*/ 14 h 90"/>
                <a:gd name="T66" fmla="*/ 75 w 157"/>
                <a:gd name="T67" fmla="*/ 18 h 90"/>
                <a:gd name="T68" fmla="*/ 79 w 157"/>
                <a:gd name="T69" fmla="*/ 21 h 90"/>
                <a:gd name="T70" fmla="*/ 82 w 157"/>
                <a:gd name="T71" fmla="*/ 24 h 90"/>
                <a:gd name="T72" fmla="*/ 82 w 157"/>
                <a:gd name="T73" fmla="*/ 31 h 90"/>
                <a:gd name="T74" fmla="*/ 75 w 157"/>
                <a:gd name="T75" fmla="*/ 36 h 90"/>
                <a:gd name="T76" fmla="*/ 67 w 157"/>
                <a:gd name="T77" fmla="*/ 40 h 90"/>
                <a:gd name="T78" fmla="*/ 58 w 157"/>
                <a:gd name="T79" fmla="*/ 31 h 9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7"/>
                <a:gd name="T121" fmla="*/ 0 h 90"/>
                <a:gd name="T122" fmla="*/ 157 w 157"/>
                <a:gd name="T123" fmla="*/ 90 h 9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7" h="90">
                  <a:moveTo>
                    <a:pt x="58" y="23"/>
                  </a:moveTo>
                  <a:lnTo>
                    <a:pt x="51" y="20"/>
                  </a:lnTo>
                  <a:lnTo>
                    <a:pt x="42" y="16"/>
                  </a:lnTo>
                  <a:lnTo>
                    <a:pt x="39" y="14"/>
                  </a:lnTo>
                  <a:lnTo>
                    <a:pt x="35" y="13"/>
                  </a:lnTo>
                  <a:lnTo>
                    <a:pt x="29" y="14"/>
                  </a:lnTo>
                  <a:lnTo>
                    <a:pt x="24" y="16"/>
                  </a:lnTo>
                  <a:lnTo>
                    <a:pt x="22" y="23"/>
                  </a:lnTo>
                  <a:lnTo>
                    <a:pt x="21" y="28"/>
                  </a:lnTo>
                  <a:lnTo>
                    <a:pt x="17" y="31"/>
                  </a:lnTo>
                  <a:lnTo>
                    <a:pt x="11" y="33"/>
                  </a:lnTo>
                  <a:lnTo>
                    <a:pt x="11" y="46"/>
                  </a:lnTo>
                  <a:lnTo>
                    <a:pt x="11" y="57"/>
                  </a:lnTo>
                  <a:lnTo>
                    <a:pt x="11" y="70"/>
                  </a:lnTo>
                  <a:lnTo>
                    <a:pt x="11" y="84"/>
                  </a:lnTo>
                  <a:lnTo>
                    <a:pt x="5" y="87"/>
                  </a:lnTo>
                  <a:lnTo>
                    <a:pt x="0" y="90"/>
                  </a:lnTo>
                  <a:lnTo>
                    <a:pt x="9" y="88"/>
                  </a:lnTo>
                  <a:lnTo>
                    <a:pt x="19" y="87"/>
                  </a:lnTo>
                  <a:lnTo>
                    <a:pt x="29" y="84"/>
                  </a:lnTo>
                  <a:lnTo>
                    <a:pt x="38" y="81"/>
                  </a:lnTo>
                  <a:lnTo>
                    <a:pt x="57" y="74"/>
                  </a:lnTo>
                  <a:lnTo>
                    <a:pt x="74" y="67"/>
                  </a:lnTo>
                  <a:lnTo>
                    <a:pt x="75" y="67"/>
                  </a:lnTo>
                  <a:lnTo>
                    <a:pt x="77" y="67"/>
                  </a:lnTo>
                  <a:lnTo>
                    <a:pt x="82" y="67"/>
                  </a:lnTo>
                  <a:lnTo>
                    <a:pt x="87" y="68"/>
                  </a:lnTo>
                  <a:lnTo>
                    <a:pt x="91" y="70"/>
                  </a:lnTo>
                  <a:lnTo>
                    <a:pt x="94" y="73"/>
                  </a:lnTo>
                  <a:lnTo>
                    <a:pt x="99" y="78"/>
                  </a:lnTo>
                  <a:lnTo>
                    <a:pt x="107" y="81"/>
                  </a:lnTo>
                  <a:lnTo>
                    <a:pt x="118" y="81"/>
                  </a:lnTo>
                  <a:lnTo>
                    <a:pt x="131" y="80"/>
                  </a:lnTo>
                  <a:lnTo>
                    <a:pt x="144" y="78"/>
                  </a:lnTo>
                  <a:lnTo>
                    <a:pt x="157" y="77"/>
                  </a:lnTo>
                  <a:lnTo>
                    <a:pt x="157" y="76"/>
                  </a:lnTo>
                  <a:lnTo>
                    <a:pt x="157" y="73"/>
                  </a:lnTo>
                  <a:lnTo>
                    <a:pt x="149" y="70"/>
                  </a:lnTo>
                  <a:lnTo>
                    <a:pt x="145" y="67"/>
                  </a:lnTo>
                  <a:lnTo>
                    <a:pt x="142" y="61"/>
                  </a:lnTo>
                  <a:lnTo>
                    <a:pt x="141" y="54"/>
                  </a:lnTo>
                  <a:lnTo>
                    <a:pt x="135" y="53"/>
                  </a:lnTo>
                  <a:lnTo>
                    <a:pt x="128" y="50"/>
                  </a:lnTo>
                  <a:lnTo>
                    <a:pt x="119" y="47"/>
                  </a:lnTo>
                  <a:lnTo>
                    <a:pt x="112" y="43"/>
                  </a:lnTo>
                  <a:lnTo>
                    <a:pt x="107" y="38"/>
                  </a:lnTo>
                  <a:lnTo>
                    <a:pt x="102" y="34"/>
                  </a:lnTo>
                  <a:lnTo>
                    <a:pt x="101" y="31"/>
                  </a:lnTo>
                  <a:lnTo>
                    <a:pt x="101" y="28"/>
                  </a:lnTo>
                  <a:lnTo>
                    <a:pt x="101" y="26"/>
                  </a:lnTo>
                  <a:lnTo>
                    <a:pt x="102" y="23"/>
                  </a:lnTo>
                  <a:lnTo>
                    <a:pt x="105" y="21"/>
                  </a:lnTo>
                  <a:lnTo>
                    <a:pt x="109" y="20"/>
                  </a:lnTo>
                  <a:lnTo>
                    <a:pt x="109" y="18"/>
                  </a:lnTo>
                  <a:lnTo>
                    <a:pt x="107" y="17"/>
                  </a:lnTo>
                  <a:lnTo>
                    <a:pt x="104" y="16"/>
                  </a:lnTo>
                  <a:lnTo>
                    <a:pt x="111" y="13"/>
                  </a:lnTo>
                  <a:lnTo>
                    <a:pt x="118" y="7"/>
                  </a:lnTo>
                  <a:lnTo>
                    <a:pt x="117" y="4"/>
                  </a:lnTo>
                  <a:lnTo>
                    <a:pt x="115" y="3"/>
                  </a:lnTo>
                  <a:lnTo>
                    <a:pt x="111" y="1"/>
                  </a:lnTo>
                  <a:lnTo>
                    <a:pt x="108" y="0"/>
                  </a:lnTo>
                  <a:lnTo>
                    <a:pt x="101" y="6"/>
                  </a:lnTo>
                  <a:lnTo>
                    <a:pt x="92" y="10"/>
                  </a:lnTo>
                  <a:lnTo>
                    <a:pt x="84" y="14"/>
                  </a:lnTo>
                  <a:lnTo>
                    <a:pt x="74" y="17"/>
                  </a:lnTo>
                  <a:lnTo>
                    <a:pt x="75" y="18"/>
                  </a:lnTo>
                  <a:lnTo>
                    <a:pt x="75" y="20"/>
                  </a:lnTo>
                  <a:lnTo>
                    <a:pt x="79" y="21"/>
                  </a:lnTo>
                  <a:lnTo>
                    <a:pt x="81" y="23"/>
                  </a:lnTo>
                  <a:lnTo>
                    <a:pt x="82" y="24"/>
                  </a:lnTo>
                  <a:lnTo>
                    <a:pt x="84" y="28"/>
                  </a:lnTo>
                  <a:lnTo>
                    <a:pt x="82" y="31"/>
                  </a:lnTo>
                  <a:lnTo>
                    <a:pt x="81" y="33"/>
                  </a:lnTo>
                  <a:lnTo>
                    <a:pt x="75" y="36"/>
                  </a:lnTo>
                  <a:lnTo>
                    <a:pt x="71" y="38"/>
                  </a:lnTo>
                  <a:lnTo>
                    <a:pt x="67" y="40"/>
                  </a:lnTo>
                  <a:lnTo>
                    <a:pt x="59" y="40"/>
                  </a:lnTo>
                  <a:lnTo>
                    <a:pt x="58" y="31"/>
                  </a:lnTo>
                  <a:lnTo>
                    <a:pt x="58" y="23"/>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1" name="Freeform 471"/>
            <p:cNvSpPr>
              <a:spLocks/>
            </p:cNvSpPr>
            <p:nvPr/>
          </p:nvSpPr>
          <p:spPr bwMode="auto">
            <a:xfrm>
              <a:off x="4365" y="2705"/>
              <a:ext cx="97" cy="132"/>
            </a:xfrm>
            <a:custGeom>
              <a:avLst/>
              <a:gdLst>
                <a:gd name="T0" fmla="*/ 43 w 97"/>
                <a:gd name="T1" fmla="*/ 24 h 132"/>
                <a:gd name="T2" fmla="*/ 53 w 97"/>
                <a:gd name="T3" fmla="*/ 24 h 132"/>
                <a:gd name="T4" fmla="*/ 61 w 97"/>
                <a:gd name="T5" fmla="*/ 23 h 132"/>
                <a:gd name="T6" fmla="*/ 61 w 97"/>
                <a:gd name="T7" fmla="*/ 14 h 132"/>
                <a:gd name="T8" fmla="*/ 60 w 97"/>
                <a:gd name="T9" fmla="*/ 4 h 132"/>
                <a:gd name="T10" fmla="*/ 56 w 97"/>
                <a:gd name="T11" fmla="*/ 2 h 132"/>
                <a:gd name="T12" fmla="*/ 52 w 97"/>
                <a:gd name="T13" fmla="*/ 0 h 132"/>
                <a:gd name="T14" fmla="*/ 37 w 97"/>
                <a:gd name="T15" fmla="*/ 6 h 132"/>
                <a:gd name="T16" fmla="*/ 23 w 97"/>
                <a:gd name="T17" fmla="*/ 12 h 132"/>
                <a:gd name="T18" fmla="*/ 17 w 97"/>
                <a:gd name="T19" fmla="*/ 14 h 132"/>
                <a:gd name="T20" fmla="*/ 12 w 97"/>
                <a:gd name="T21" fmla="*/ 17 h 132"/>
                <a:gd name="T22" fmla="*/ 6 w 97"/>
                <a:gd name="T23" fmla="*/ 22 h 132"/>
                <a:gd name="T24" fmla="*/ 0 w 97"/>
                <a:gd name="T25" fmla="*/ 27 h 132"/>
                <a:gd name="T26" fmla="*/ 2 w 97"/>
                <a:gd name="T27" fmla="*/ 33 h 132"/>
                <a:gd name="T28" fmla="*/ 3 w 97"/>
                <a:gd name="T29" fmla="*/ 36 h 132"/>
                <a:gd name="T30" fmla="*/ 6 w 97"/>
                <a:gd name="T31" fmla="*/ 37 h 132"/>
                <a:gd name="T32" fmla="*/ 7 w 97"/>
                <a:gd name="T33" fmla="*/ 40 h 132"/>
                <a:gd name="T34" fmla="*/ 13 w 97"/>
                <a:gd name="T35" fmla="*/ 43 h 132"/>
                <a:gd name="T36" fmla="*/ 19 w 97"/>
                <a:gd name="T37" fmla="*/ 47 h 132"/>
                <a:gd name="T38" fmla="*/ 24 w 97"/>
                <a:gd name="T39" fmla="*/ 59 h 132"/>
                <a:gd name="T40" fmla="*/ 27 w 97"/>
                <a:gd name="T41" fmla="*/ 67 h 132"/>
                <a:gd name="T42" fmla="*/ 30 w 97"/>
                <a:gd name="T43" fmla="*/ 72 h 132"/>
                <a:gd name="T44" fmla="*/ 34 w 97"/>
                <a:gd name="T45" fmla="*/ 76 h 132"/>
                <a:gd name="T46" fmla="*/ 42 w 97"/>
                <a:gd name="T47" fmla="*/ 79 h 132"/>
                <a:gd name="T48" fmla="*/ 52 w 97"/>
                <a:gd name="T49" fmla="*/ 82 h 132"/>
                <a:gd name="T50" fmla="*/ 49 w 97"/>
                <a:gd name="T51" fmla="*/ 87 h 132"/>
                <a:gd name="T52" fmla="*/ 44 w 97"/>
                <a:gd name="T53" fmla="*/ 90 h 132"/>
                <a:gd name="T54" fmla="*/ 39 w 97"/>
                <a:gd name="T55" fmla="*/ 93 h 132"/>
                <a:gd name="T56" fmla="*/ 33 w 97"/>
                <a:gd name="T57" fmla="*/ 96 h 132"/>
                <a:gd name="T58" fmla="*/ 33 w 97"/>
                <a:gd name="T59" fmla="*/ 100 h 132"/>
                <a:gd name="T60" fmla="*/ 33 w 97"/>
                <a:gd name="T61" fmla="*/ 104 h 132"/>
                <a:gd name="T62" fmla="*/ 39 w 97"/>
                <a:gd name="T63" fmla="*/ 112 h 132"/>
                <a:gd name="T64" fmla="*/ 43 w 97"/>
                <a:gd name="T65" fmla="*/ 117 h 132"/>
                <a:gd name="T66" fmla="*/ 49 w 97"/>
                <a:gd name="T67" fmla="*/ 122 h 132"/>
                <a:gd name="T68" fmla="*/ 54 w 97"/>
                <a:gd name="T69" fmla="*/ 126 h 132"/>
                <a:gd name="T70" fmla="*/ 61 w 97"/>
                <a:gd name="T71" fmla="*/ 129 h 132"/>
                <a:gd name="T72" fmla="*/ 70 w 97"/>
                <a:gd name="T73" fmla="*/ 132 h 132"/>
                <a:gd name="T74" fmla="*/ 80 w 97"/>
                <a:gd name="T75" fmla="*/ 132 h 132"/>
                <a:gd name="T76" fmla="*/ 93 w 97"/>
                <a:gd name="T77" fmla="*/ 132 h 132"/>
                <a:gd name="T78" fmla="*/ 96 w 97"/>
                <a:gd name="T79" fmla="*/ 129 h 132"/>
                <a:gd name="T80" fmla="*/ 97 w 97"/>
                <a:gd name="T81" fmla="*/ 126 h 132"/>
                <a:gd name="T82" fmla="*/ 96 w 97"/>
                <a:gd name="T83" fmla="*/ 124 h 132"/>
                <a:gd name="T84" fmla="*/ 94 w 97"/>
                <a:gd name="T85" fmla="*/ 122 h 132"/>
                <a:gd name="T86" fmla="*/ 90 w 97"/>
                <a:gd name="T87" fmla="*/ 120 h 132"/>
                <a:gd name="T88" fmla="*/ 84 w 97"/>
                <a:gd name="T89" fmla="*/ 119 h 132"/>
                <a:gd name="T90" fmla="*/ 83 w 97"/>
                <a:gd name="T91" fmla="*/ 104 h 132"/>
                <a:gd name="T92" fmla="*/ 80 w 97"/>
                <a:gd name="T93" fmla="*/ 90 h 132"/>
                <a:gd name="T94" fmla="*/ 76 w 97"/>
                <a:gd name="T95" fmla="*/ 80 h 132"/>
                <a:gd name="T96" fmla="*/ 70 w 97"/>
                <a:gd name="T97" fmla="*/ 70 h 132"/>
                <a:gd name="T98" fmla="*/ 57 w 97"/>
                <a:gd name="T99" fmla="*/ 53 h 132"/>
                <a:gd name="T100" fmla="*/ 43 w 97"/>
                <a:gd name="T101" fmla="*/ 36 h 132"/>
                <a:gd name="T102" fmla="*/ 43 w 97"/>
                <a:gd name="T103" fmla="*/ 30 h 132"/>
                <a:gd name="T104" fmla="*/ 43 w 97"/>
                <a:gd name="T105" fmla="*/ 24 h 1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
                <a:gd name="T160" fmla="*/ 0 h 132"/>
                <a:gd name="T161" fmla="*/ 97 w 97"/>
                <a:gd name="T162" fmla="*/ 132 h 1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 h="132">
                  <a:moveTo>
                    <a:pt x="43" y="24"/>
                  </a:moveTo>
                  <a:lnTo>
                    <a:pt x="53" y="24"/>
                  </a:lnTo>
                  <a:lnTo>
                    <a:pt x="61" y="23"/>
                  </a:lnTo>
                  <a:lnTo>
                    <a:pt x="61" y="14"/>
                  </a:lnTo>
                  <a:lnTo>
                    <a:pt x="60" y="4"/>
                  </a:lnTo>
                  <a:lnTo>
                    <a:pt x="56" y="2"/>
                  </a:lnTo>
                  <a:lnTo>
                    <a:pt x="52" y="0"/>
                  </a:lnTo>
                  <a:lnTo>
                    <a:pt x="37" y="6"/>
                  </a:lnTo>
                  <a:lnTo>
                    <a:pt x="23" y="12"/>
                  </a:lnTo>
                  <a:lnTo>
                    <a:pt x="17" y="14"/>
                  </a:lnTo>
                  <a:lnTo>
                    <a:pt x="12" y="17"/>
                  </a:lnTo>
                  <a:lnTo>
                    <a:pt x="6" y="22"/>
                  </a:lnTo>
                  <a:lnTo>
                    <a:pt x="0" y="27"/>
                  </a:lnTo>
                  <a:lnTo>
                    <a:pt x="2" y="33"/>
                  </a:lnTo>
                  <a:lnTo>
                    <a:pt x="3" y="36"/>
                  </a:lnTo>
                  <a:lnTo>
                    <a:pt x="6" y="37"/>
                  </a:lnTo>
                  <a:lnTo>
                    <a:pt x="7" y="40"/>
                  </a:lnTo>
                  <a:lnTo>
                    <a:pt x="13" y="43"/>
                  </a:lnTo>
                  <a:lnTo>
                    <a:pt x="19" y="47"/>
                  </a:lnTo>
                  <a:lnTo>
                    <a:pt x="24" y="59"/>
                  </a:lnTo>
                  <a:lnTo>
                    <a:pt x="27" y="67"/>
                  </a:lnTo>
                  <a:lnTo>
                    <a:pt x="30" y="72"/>
                  </a:lnTo>
                  <a:lnTo>
                    <a:pt x="34" y="76"/>
                  </a:lnTo>
                  <a:lnTo>
                    <a:pt x="42" y="79"/>
                  </a:lnTo>
                  <a:lnTo>
                    <a:pt x="52" y="82"/>
                  </a:lnTo>
                  <a:lnTo>
                    <a:pt x="49" y="87"/>
                  </a:lnTo>
                  <a:lnTo>
                    <a:pt x="44" y="90"/>
                  </a:lnTo>
                  <a:lnTo>
                    <a:pt x="39" y="93"/>
                  </a:lnTo>
                  <a:lnTo>
                    <a:pt x="33" y="96"/>
                  </a:lnTo>
                  <a:lnTo>
                    <a:pt x="33" y="100"/>
                  </a:lnTo>
                  <a:lnTo>
                    <a:pt x="33" y="104"/>
                  </a:lnTo>
                  <a:lnTo>
                    <a:pt x="39" y="112"/>
                  </a:lnTo>
                  <a:lnTo>
                    <a:pt x="43" y="117"/>
                  </a:lnTo>
                  <a:lnTo>
                    <a:pt x="49" y="122"/>
                  </a:lnTo>
                  <a:lnTo>
                    <a:pt x="54" y="126"/>
                  </a:lnTo>
                  <a:lnTo>
                    <a:pt x="61" y="129"/>
                  </a:lnTo>
                  <a:lnTo>
                    <a:pt x="70" y="132"/>
                  </a:lnTo>
                  <a:lnTo>
                    <a:pt x="80" y="132"/>
                  </a:lnTo>
                  <a:lnTo>
                    <a:pt x="93" y="132"/>
                  </a:lnTo>
                  <a:lnTo>
                    <a:pt x="96" y="129"/>
                  </a:lnTo>
                  <a:lnTo>
                    <a:pt x="97" y="126"/>
                  </a:lnTo>
                  <a:lnTo>
                    <a:pt x="96" y="124"/>
                  </a:lnTo>
                  <a:lnTo>
                    <a:pt x="94" y="122"/>
                  </a:lnTo>
                  <a:lnTo>
                    <a:pt x="90" y="120"/>
                  </a:lnTo>
                  <a:lnTo>
                    <a:pt x="84" y="119"/>
                  </a:lnTo>
                  <a:lnTo>
                    <a:pt x="83" y="104"/>
                  </a:lnTo>
                  <a:lnTo>
                    <a:pt x="80" y="90"/>
                  </a:lnTo>
                  <a:lnTo>
                    <a:pt x="76" y="80"/>
                  </a:lnTo>
                  <a:lnTo>
                    <a:pt x="70" y="70"/>
                  </a:lnTo>
                  <a:lnTo>
                    <a:pt x="57" y="53"/>
                  </a:lnTo>
                  <a:lnTo>
                    <a:pt x="43" y="36"/>
                  </a:lnTo>
                  <a:lnTo>
                    <a:pt x="43" y="30"/>
                  </a:lnTo>
                  <a:lnTo>
                    <a:pt x="43" y="2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2" name="Freeform 472"/>
            <p:cNvSpPr>
              <a:spLocks/>
            </p:cNvSpPr>
            <p:nvPr/>
          </p:nvSpPr>
          <p:spPr bwMode="auto">
            <a:xfrm>
              <a:off x="3834" y="2725"/>
              <a:ext cx="443" cy="191"/>
            </a:xfrm>
            <a:custGeom>
              <a:avLst/>
              <a:gdLst>
                <a:gd name="T0" fmla="*/ 97 w 443"/>
                <a:gd name="T1" fmla="*/ 37 h 191"/>
                <a:gd name="T2" fmla="*/ 66 w 443"/>
                <a:gd name="T3" fmla="*/ 60 h 191"/>
                <a:gd name="T4" fmla="*/ 56 w 443"/>
                <a:gd name="T5" fmla="*/ 79 h 191"/>
                <a:gd name="T6" fmla="*/ 44 w 443"/>
                <a:gd name="T7" fmla="*/ 100 h 191"/>
                <a:gd name="T8" fmla="*/ 23 w 443"/>
                <a:gd name="T9" fmla="*/ 112 h 191"/>
                <a:gd name="T10" fmla="*/ 1 w 443"/>
                <a:gd name="T11" fmla="*/ 122 h 191"/>
                <a:gd name="T12" fmla="*/ 1 w 443"/>
                <a:gd name="T13" fmla="*/ 130 h 191"/>
                <a:gd name="T14" fmla="*/ 34 w 443"/>
                <a:gd name="T15" fmla="*/ 126 h 191"/>
                <a:gd name="T16" fmla="*/ 70 w 443"/>
                <a:gd name="T17" fmla="*/ 113 h 191"/>
                <a:gd name="T18" fmla="*/ 108 w 443"/>
                <a:gd name="T19" fmla="*/ 113 h 191"/>
                <a:gd name="T20" fmla="*/ 140 w 443"/>
                <a:gd name="T21" fmla="*/ 106 h 191"/>
                <a:gd name="T22" fmla="*/ 157 w 443"/>
                <a:gd name="T23" fmla="*/ 104 h 191"/>
                <a:gd name="T24" fmla="*/ 167 w 443"/>
                <a:gd name="T25" fmla="*/ 107 h 191"/>
                <a:gd name="T26" fmla="*/ 177 w 443"/>
                <a:gd name="T27" fmla="*/ 147 h 191"/>
                <a:gd name="T28" fmla="*/ 206 w 443"/>
                <a:gd name="T29" fmla="*/ 164 h 191"/>
                <a:gd name="T30" fmla="*/ 231 w 443"/>
                <a:gd name="T31" fmla="*/ 182 h 191"/>
                <a:gd name="T32" fmla="*/ 264 w 443"/>
                <a:gd name="T33" fmla="*/ 191 h 191"/>
                <a:gd name="T34" fmla="*/ 278 w 443"/>
                <a:gd name="T35" fmla="*/ 163 h 191"/>
                <a:gd name="T36" fmla="*/ 291 w 443"/>
                <a:gd name="T37" fmla="*/ 162 h 191"/>
                <a:gd name="T38" fmla="*/ 324 w 443"/>
                <a:gd name="T39" fmla="*/ 173 h 191"/>
                <a:gd name="T40" fmla="*/ 371 w 443"/>
                <a:gd name="T41" fmla="*/ 187 h 191"/>
                <a:gd name="T42" fmla="*/ 398 w 443"/>
                <a:gd name="T43" fmla="*/ 177 h 191"/>
                <a:gd name="T44" fmla="*/ 417 w 443"/>
                <a:gd name="T45" fmla="*/ 180 h 191"/>
                <a:gd name="T46" fmla="*/ 435 w 443"/>
                <a:gd name="T47" fmla="*/ 184 h 191"/>
                <a:gd name="T48" fmla="*/ 431 w 443"/>
                <a:gd name="T49" fmla="*/ 163 h 191"/>
                <a:gd name="T50" fmla="*/ 437 w 443"/>
                <a:gd name="T51" fmla="*/ 127 h 191"/>
                <a:gd name="T52" fmla="*/ 438 w 443"/>
                <a:gd name="T53" fmla="*/ 109 h 191"/>
                <a:gd name="T54" fmla="*/ 393 w 443"/>
                <a:gd name="T55" fmla="*/ 117 h 191"/>
                <a:gd name="T56" fmla="*/ 373 w 443"/>
                <a:gd name="T57" fmla="*/ 116 h 191"/>
                <a:gd name="T58" fmla="*/ 357 w 443"/>
                <a:gd name="T59" fmla="*/ 112 h 191"/>
                <a:gd name="T60" fmla="*/ 344 w 443"/>
                <a:gd name="T61" fmla="*/ 99 h 191"/>
                <a:gd name="T62" fmla="*/ 310 w 443"/>
                <a:gd name="T63" fmla="*/ 60 h 191"/>
                <a:gd name="T64" fmla="*/ 290 w 443"/>
                <a:gd name="T65" fmla="*/ 64 h 191"/>
                <a:gd name="T66" fmla="*/ 293 w 443"/>
                <a:gd name="T67" fmla="*/ 77 h 191"/>
                <a:gd name="T68" fmla="*/ 304 w 443"/>
                <a:gd name="T69" fmla="*/ 100 h 191"/>
                <a:gd name="T70" fmla="*/ 288 w 443"/>
                <a:gd name="T71" fmla="*/ 107 h 191"/>
                <a:gd name="T72" fmla="*/ 258 w 443"/>
                <a:gd name="T73" fmla="*/ 72 h 191"/>
                <a:gd name="T74" fmla="*/ 243 w 443"/>
                <a:gd name="T75" fmla="*/ 39 h 191"/>
                <a:gd name="T76" fmla="*/ 200 w 443"/>
                <a:gd name="T77" fmla="*/ 0 h 191"/>
                <a:gd name="T78" fmla="*/ 188 w 443"/>
                <a:gd name="T79" fmla="*/ 4 h 191"/>
                <a:gd name="T80" fmla="*/ 187 w 443"/>
                <a:gd name="T81" fmla="*/ 14 h 191"/>
                <a:gd name="T82" fmla="*/ 207 w 443"/>
                <a:gd name="T83" fmla="*/ 36 h 191"/>
                <a:gd name="T84" fmla="*/ 247 w 443"/>
                <a:gd name="T85" fmla="*/ 69 h 191"/>
                <a:gd name="T86" fmla="*/ 243 w 443"/>
                <a:gd name="T87" fmla="*/ 70 h 191"/>
                <a:gd name="T88" fmla="*/ 233 w 443"/>
                <a:gd name="T89" fmla="*/ 66 h 191"/>
                <a:gd name="T90" fmla="*/ 233 w 443"/>
                <a:gd name="T91" fmla="*/ 82 h 191"/>
                <a:gd name="T92" fmla="*/ 213 w 443"/>
                <a:gd name="T93" fmla="*/ 96 h 191"/>
                <a:gd name="T94" fmla="*/ 200 w 443"/>
                <a:gd name="T95" fmla="*/ 106 h 191"/>
                <a:gd name="T96" fmla="*/ 208 w 443"/>
                <a:gd name="T97" fmla="*/ 93 h 191"/>
                <a:gd name="T98" fmla="*/ 221 w 443"/>
                <a:gd name="T99" fmla="*/ 89 h 191"/>
                <a:gd name="T100" fmla="*/ 224 w 443"/>
                <a:gd name="T101" fmla="*/ 73 h 191"/>
                <a:gd name="T102" fmla="*/ 196 w 443"/>
                <a:gd name="T103" fmla="*/ 57 h 191"/>
                <a:gd name="T104" fmla="*/ 160 w 443"/>
                <a:gd name="T105" fmla="*/ 22 h 191"/>
                <a:gd name="T106" fmla="*/ 146 w 443"/>
                <a:gd name="T107" fmla="*/ 24 h 191"/>
                <a:gd name="T108" fmla="*/ 133 w 443"/>
                <a:gd name="T109" fmla="*/ 33 h 191"/>
                <a:gd name="T110" fmla="*/ 118 w 443"/>
                <a:gd name="T111" fmla="*/ 33 h 191"/>
                <a:gd name="T112" fmla="*/ 97 w 443"/>
                <a:gd name="T113" fmla="*/ 24 h 19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3"/>
                <a:gd name="T172" fmla="*/ 0 h 191"/>
                <a:gd name="T173" fmla="*/ 443 w 443"/>
                <a:gd name="T174" fmla="*/ 191 h 19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3" h="191">
                  <a:moveTo>
                    <a:pt x="97" y="24"/>
                  </a:moveTo>
                  <a:lnTo>
                    <a:pt x="97" y="30"/>
                  </a:lnTo>
                  <a:lnTo>
                    <a:pt x="97" y="37"/>
                  </a:lnTo>
                  <a:lnTo>
                    <a:pt x="87" y="46"/>
                  </a:lnTo>
                  <a:lnTo>
                    <a:pt x="77" y="53"/>
                  </a:lnTo>
                  <a:lnTo>
                    <a:pt x="66" y="60"/>
                  </a:lnTo>
                  <a:lnTo>
                    <a:pt x="51" y="66"/>
                  </a:lnTo>
                  <a:lnTo>
                    <a:pt x="54" y="72"/>
                  </a:lnTo>
                  <a:lnTo>
                    <a:pt x="56" y="79"/>
                  </a:lnTo>
                  <a:lnTo>
                    <a:pt x="57" y="84"/>
                  </a:lnTo>
                  <a:lnTo>
                    <a:pt x="54" y="92"/>
                  </a:lnTo>
                  <a:lnTo>
                    <a:pt x="44" y="100"/>
                  </a:lnTo>
                  <a:lnTo>
                    <a:pt x="34" y="107"/>
                  </a:lnTo>
                  <a:lnTo>
                    <a:pt x="29" y="110"/>
                  </a:lnTo>
                  <a:lnTo>
                    <a:pt x="23" y="112"/>
                  </a:lnTo>
                  <a:lnTo>
                    <a:pt x="13" y="113"/>
                  </a:lnTo>
                  <a:lnTo>
                    <a:pt x="1" y="113"/>
                  </a:lnTo>
                  <a:lnTo>
                    <a:pt x="1" y="122"/>
                  </a:lnTo>
                  <a:lnTo>
                    <a:pt x="0" y="129"/>
                  </a:lnTo>
                  <a:lnTo>
                    <a:pt x="1" y="129"/>
                  </a:lnTo>
                  <a:lnTo>
                    <a:pt x="1" y="130"/>
                  </a:lnTo>
                  <a:lnTo>
                    <a:pt x="14" y="129"/>
                  </a:lnTo>
                  <a:lnTo>
                    <a:pt x="26" y="129"/>
                  </a:lnTo>
                  <a:lnTo>
                    <a:pt x="34" y="126"/>
                  </a:lnTo>
                  <a:lnTo>
                    <a:pt x="41" y="124"/>
                  </a:lnTo>
                  <a:lnTo>
                    <a:pt x="54" y="119"/>
                  </a:lnTo>
                  <a:lnTo>
                    <a:pt x="70" y="113"/>
                  </a:lnTo>
                  <a:lnTo>
                    <a:pt x="83" y="113"/>
                  </a:lnTo>
                  <a:lnTo>
                    <a:pt x="96" y="113"/>
                  </a:lnTo>
                  <a:lnTo>
                    <a:pt x="108" y="113"/>
                  </a:lnTo>
                  <a:lnTo>
                    <a:pt x="121" y="112"/>
                  </a:lnTo>
                  <a:lnTo>
                    <a:pt x="130" y="110"/>
                  </a:lnTo>
                  <a:lnTo>
                    <a:pt x="140" y="106"/>
                  </a:lnTo>
                  <a:lnTo>
                    <a:pt x="146" y="104"/>
                  </a:lnTo>
                  <a:lnTo>
                    <a:pt x="151" y="104"/>
                  </a:lnTo>
                  <a:lnTo>
                    <a:pt x="157" y="104"/>
                  </a:lnTo>
                  <a:lnTo>
                    <a:pt x="161" y="104"/>
                  </a:lnTo>
                  <a:lnTo>
                    <a:pt x="164" y="106"/>
                  </a:lnTo>
                  <a:lnTo>
                    <a:pt x="167" y="107"/>
                  </a:lnTo>
                  <a:lnTo>
                    <a:pt x="168" y="122"/>
                  </a:lnTo>
                  <a:lnTo>
                    <a:pt x="173" y="136"/>
                  </a:lnTo>
                  <a:lnTo>
                    <a:pt x="177" y="147"/>
                  </a:lnTo>
                  <a:lnTo>
                    <a:pt x="183" y="157"/>
                  </a:lnTo>
                  <a:lnTo>
                    <a:pt x="196" y="160"/>
                  </a:lnTo>
                  <a:lnTo>
                    <a:pt x="206" y="164"/>
                  </a:lnTo>
                  <a:lnTo>
                    <a:pt x="214" y="170"/>
                  </a:lnTo>
                  <a:lnTo>
                    <a:pt x="223" y="176"/>
                  </a:lnTo>
                  <a:lnTo>
                    <a:pt x="231" y="182"/>
                  </a:lnTo>
                  <a:lnTo>
                    <a:pt x="241" y="186"/>
                  </a:lnTo>
                  <a:lnTo>
                    <a:pt x="251" y="190"/>
                  </a:lnTo>
                  <a:lnTo>
                    <a:pt x="264" y="191"/>
                  </a:lnTo>
                  <a:lnTo>
                    <a:pt x="268" y="177"/>
                  </a:lnTo>
                  <a:lnTo>
                    <a:pt x="273" y="164"/>
                  </a:lnTo>
                  <a:lnTo>
                    <a:pt x="278" y="163"/>
                  </a:lnTo>
                  <a:lnTo>
                    <a:pt x="283" y="162"/>
                  </a:lnTo>
                  <a:lnTo>
                    <a:pt x="287" y="162"/>
                  </a:lnTo>
                  <a:lnTo>
                    <a:pt x="291" y="162"/>
                  </a:lnTo>
                  <a:lnTo>
                    <a:pt x="301" y="164"/>
                  </a:lnTo>
                  <a:lnTo>
                    <a:pt x="310" y="167"/>
                  </a:lnTo>
                  <a:lnTo>
                    <a:pt x="324" y="173"/>
                  </a:lnTo>
                  <a:lnTo>
                    <a:pt x="340" y="177"/>
                  </a:lnTo>
                  <a:lnTo>
                    <a:pt x="355" y="182"/>
                  </a:lnTo>
                  <a:lnTo>
                    <a:pt x="371" y="187"/>
                  </a:lnTo>
                  <a:lnTo>
                    <a:pt x="381" y="183"/>
                  </a:lnTo>
                  <a:lnTo>
                    <a:pt x="391" y="179"/>
                  </a:lnTo>
                  <a:lnTo>
                    <a:pt x="398" y="177"/>
                  </a:lnTo>
                  <a:lnTo>
                    <a:pt x="404" y="177"/>
                  </a:lnTo>
                  <a:lnTo>
                    <a:pt x="411" y="177"/>
                  </a:lnTo>
                  <a:lnTo>
                    <a:pt x="417" y="180"/>
                  </a:lnTo>
                  <a:lnTo>
                    <a:pt x="427" y="184"/>
                  </a:lnTo>
                  <a:lnTo>
                    <a:pt x="435" y="189"/>
                  </a:lnTo>
                  <a:lnTo>
                    <a:pt x="435" y="184"/>
                  </a:lnTo>
                  <a:lnTo>
                    <a:pt x="435" y="180"/>
                  </a:lnTo>
                  <a:lnTo>
                    <a:pt x="433" y="172"/>
                  </a:lnTo>
                  <a:lnTo>
                    <a:pt x="431" y="163"/>
                  </a:lnTo>
                  <a:lnTo>
                    <a:pt x="431" y="154"/>
                  </a:lnTo>
                  <a:lnTo>
                    <a:pt x="433" y="144"/>
                  </a:lnTo>
                  <a:lnTo>
                    <a:pt x="437" y="127"/>
                  </a:lnTo>
                  <a:lnTo>
                    <a:pt x="443" y="112"/>
                  </a:lnTo>
                  <a:lnTo>
                    <a:pt x="440" y="110"/>
                  </a:lnTo>
                  <a:lnTo>
                    <a:pt x="438" y="109"/>
                  </a:lnTo>
                  <a:lnTo>
                    <a:pt x="420" y="116"/>
                  </a:lnTo>
                  <a:lnTo>
                    <a:pt x="403" y="123"/>
                  </a:lnTo>
                  <a:lnTo>
                    <a:pt x="393" y="117"/>
                  </a:lnTo>
                  <a:lnTo>
                    <a:pt x="384" y="110"/>
                  </a:lnTo>
                  <a:lnTo>
                    <a:pt x="378" y="114"/>
                  </a:lnTo>
                  <a:lnTo>
                    <a:pt x="373" y="116"/>
                  </a:lnTo>
                  <a:lnTo>
                    <a:pt x="367" y="116"/>
                  </a:lnTo>
                  <a:lnTo>
                    <a:pt x="363" y="114"/>
                  </a:lnTo>
                  <a:lnTo>
                    <a:pt x="357" y="112"/>
                  </a:lnTo>
                  <a:lnTo>
                    <a:pt x="353" y="109"/>
                  </a:lnTo>
                  <a:lnTo>
                    <a:pt x="348" y="104"/>
                  </a:lnTo>
                  <a:lnTo>
                    <a:pt x="344" y="99"/>
                  </a:lnTo>
                  <a:lnTo>
                    <a:pt x="330" y="74"/>
                  </a:lnTo>
                  <a:lnTo>
                    <a:pt x="316" y="56"/>
                  </a:lnTo>
                  <a:lnTo>
                    <a:pt x="310" y="60"/>
                  </a:lnTo>
                  <a:lnTo>
                    <a:pt x="304" y="63"/>
                  </a:lnTo>
                  <a:lnTo>
                    <a:pt x="298" y="63"/>
                  </a:lnTo>
                  <a:lnTo>
                    <a:pt x="290" y="64"/>
                  </a:lnTo>
                  <a:lnTo>
                    <a:pt x="288" y="67"/>
                  </a:lnTo>
                  <a:lnTo>
                    <a:pt x="288" y="72"/>
                  </a:lnTo>
                  <a:lnTo>
                    <a:pt x="293" y="77"/>
                  </a:lnTo>
                  <a:lnTo>
                    <a:pt x="298" y="84"/>
                  </a:lnTo>
                  <a:lnTo>
                    <a:pt x="301" y="92"/>
                  </a:lnTo>
                  <a:lnTo>
                    <a:pt x="304" y="100"/>
                  </a:lnTo>
                  <a:lnTo>
                    <a:pt x="300" y="107"/>
                  </a:lnTo>
                  <a:lnTo>
                    <a:pt x="297" y="114"/>
                  </a:lnTo>
                  <a:lnTo>
                    <a:pt x="288" y="107"/>
                  </a:lnTo>
                  <a:lnTo>
                    <a:pt x="277" y="93"/>
                  </a:lnTo>
                  <a:lnTo>
                    <a:pt x="264" y="80"/>
                  </a:lnTo>
                  <a:lnTo>
                    <a:pt x="258" y="72"/>
                  </a:lnTo>
                  <a:lnTo>
                    <a:pt x="258" y="59"/>
                  </a:lnTo>
                  <a:lnTo>
                    <a:pt x="257" y="46"/>
                  </a:lnTo>
                  <a:lnTo>
                    <a:pt x="243" y="39"/>
                  </a:lnTo>
                  <a:lnTo>
                    <a:pt x="228" y="30"/>
                  </a:lnTo>
                  <a:lnTo>
                    <a:pt x="214" y="16"/>
                  </a:lnTo>
                  <a:lnTo>
                    <a:pt x="200" y="0"/>
                  </a:lnTo>
                  <a:lnTo>
                    <a:pt x="194" y="2"/>
                  </a:lnTo>
                  <a:lnTo>
                    <a:pt x="190" y="2"/>
                  </a:lnTo>
                  <a:lnTo>
                    <a:pt x="188" y="4"/>
                  </a:lnTo>
                  <a:lnTo>
                    <a:pt x="186" y="6"/>
                  </a:lnTo>
                  <a:lnTo>
                    <a:pt x="186" y="10"/>
                  </a:lnTo>
                  <a:lnTo>
                    <a:pt x="187" y="14"/>
                  </a:lnTo>
                  <a:lnTo>
                    <a:pt x="193" y="22"/>
                  </a:lnTo>
                  <a:lnTo>
                    <a:pt x="198" y="29"/>
                  </a:lnTo>
                  <a:lnTo>
                    <a:pt x="207" y="36"/>
                  </a:lnTo>
                  <a:lnTo>
                    <a:pt x="216" y="43"/>
                  </a:lnTo>
                  <a:lnTo>
                    <a:pt x="233" y="54"/>
                  </a:lnTo>
                  <a:lnTo>
                    <a:pt x="247" y="69"/>
                  </a:lnTo>
                  <a:lnTo>
                    <a:pt x="247" y="70"/>
                  </a:lnTo>
                  <a:lnTo>
                    <a:pt x="243" y="70"/>
                  </a:lnTo>
                  <a:lnTo>
                    <a:pt x="240" y="70"/>
                  </a:lnTo>
                  <a:lnTo>
                    <a:pt x="236" y="67"/>
                  </a:lnTo>
                  <a:lnTo>
                    <a:pt x="233" y="66"/>
                  </a:lnTo>
                  <a:lnTo>
                    <a:pt x="233" y="72"/>
                  </a:lnTo>
                  <a:lnTo>
                    <a:pt x="233" y="77"/>
                  </a:lnTo>
                  <a:lnTo>
                    <a:pt x="233" y="82"/>
                  </a:lnTo>
                  <a:lnTo>
                    <a:pt x="231" y="87"/>
                  </a:lnTo>
                  <a:lnTo>
                    <a:pt x="221" y="92"/>
                  </a:lnTo>
                  <a:lnTo>
                    <a:pt x="213" y="96"/>
                  </a:lnTo>
                  <a:lnTo>
                    <a:pt x="213" y="104"/>
                  </a:lnTo>
                  <a:lnTo>
                    <a:pt x="213" y="113"/>
                  </a:lnTo>
                  <a:lnTo>
                    <a:pt x="200" y="106"/>
                  </a:lnTo>
                  <a:lnTo>
                    <a:pt x="187" y="97"/>
                  </a:lnTo>
                  <a:lnTo>
                    <a:pt x="198" y="94"/>
                  </a:lnTo>
                  <a:lnTo>
                    <a:pt x="208" y="93"/>
                  </a:lnTo>
                  <a:lnTo>
                    <a:pt x="213" y="93"/>
                  </a:lnTo>
                  <a:lnTo>
                    <a:pt x="217" y="92"/>
                  </a:lnTo>
                  <a:lnTo>
                    <a:pt x="221" y="89"/>
                  </a:lnTo>
                  <a:lnTo>
                    <a:pt x="226" y="86"/>
                  </a:lnTo>
                  <a:lnTo>
                    <a:pt x="224" y="79"/>
                  </a:lnTo>
                  <a:lnTo>
                    <a:pt x="224" y="73"/>
                  </a:lnTo>
                  <a:lnTo>
                    <a:pt x="213" y="69"/>
                  </a:lnTo>
                  <a:lnTo>
                    <a:pt x="204" y="64"/>
                  </a:lnTo>
                  <a:lnTo>
                    <a:pt x="196" y="57"/>
                  </a:lnTo>
                  <a:lnTo>
                    <a:pt x="188" y="50"/>
                  </a:lnTo>
                  <a:lnTo>
                    <a:pt x="174" y="34"/>
                  </a:lnTo>
                  <a:lnTo>
                    <a:pt x="160" y="22"/>
                  </a:lnTo>
                  <a:lnTo>
                    <a:pt x="154" y="22"/>
                  </a:lnTo>
                  <a:lnTo>
                    <a:pt x="150" y="23"/>
                  </a:lnTo>
                  <a:lnTo>
                    <a:pt x="146" y="24"/>
                  </a:lnTo>
                  <a:lnTo>
                    <a:pt x="143" y="26"/>
                  </a:lnTo>
                  <a:lnTo>
                    <a:pt x="138" y="30"/>
                  </a:lnTo>
                  <a:lnTo>
                    <a:pt x="133" y="33"/>
                  </a:lnTo>
                  <a:lnTo>
                    <a:pt x="127" y="34"/>
                  </a:lnTo>
                  <a:lnTo>
                    <a:pt x="123" y="33"/>
                  </a:lnTo>
                  <a:lnTo>
                    <a:pt x="118" y="33"/>
                  </a:lnTo>
                  <a:lnTo>
                    <a:pt x="114" y="30"/>
                  </a:lnTo>
                  <a:lnTo>
                    <a:pt x="106" y="27"/>
                  </a:lnTo>
                  <a:lnTo>
                    <a:pt x="97" y="2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3" name="Freeform 473"/>
            <p:cNvSpPr>
              <a:spLocks/>
            </p:cNvSpPr>
            <p:nvPr/>
          </p:nvSpPr>
          <p:spPr bwMode="auto">
            <a:xfrm>
              <a:off x="5309" y="2727"/>
              <a:ext cx="3" cy="2"/>
            </a:xfrm>
            <a:custGeom>
              <a:avLst/>
              <a:gdLst>
                <a:gd name="T0" fmla="*/ 0 w 3"/>
                <a:gd name="T1" fmla="*/ 0 h 2"/>
                <a:gd name="T2" fmla="*/ 1 w 3"/>
                <a:gd name="T3" fmla="*/ 1 h 2"/>
                <a:gd name="T4" fmla="*/ 3 w 3"/>
                <a:gd name="T5" fmla="*/ 2 h 2"/>
                <a:gd name="T6" fmla="*/ 1 w 3"/>
                <a:gd name="T7" fmla="*/ 2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lnTo>
                    <a:pt x="1" y="1"/>
                  </a:lnTo>
                  <a:lnTo>
                    <a:pt x="3" y="2"/>
                  </a:lnTo>
                  <a:lnTo>
                    <a:pt x="1"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4" name="Freeform 474"/>
            <p:cNvSpPr>
              <a:spLocks/>
            </p:cNvSpPr>
            <p:nvPr/>
          </p:nvSpPr>
          <p:spPr bwMode="auto">
            <a:xfrm>
              <a:off x="5313" y="2729"/>
              <a:ext cx="56" cy="43"/>
            </a:xfrm>
            <a:custGeom>
              <a:avLst/>
              <a:gdLst>
                <a:gd name="T0" fmla="*/ 56 w 56"/>
                <a:gd name="T1" fmla="*/ 19 h 43"/>
                <a:gd name="T2" fmla="*/ 56 w 56"/>
                <a:gd name="T3" fmla="*/ 23 h 43"/>
                <a:gd name="T4" fmla="*/ 56 w 56"/>
                <a:gd name="T5" fmla="*/ 28 h 43"/>
                <a:gd name="T6" fmla="*/ 50 w 56"/>
                <a:gd name="T7" fmla="*/ 30 h 43"/>
                <a:gd name="T8" fmla="*/ 44 w 56"/>
                <a:gd name="T9" fmla="*/ 33 h 43"/>
                <a:gd name="T10" fmla="*/ 46 w 56"/>
                <a:gd name="T11" fmla="*/ 38 h 43"/>
                <a:gd name="T12" fmla="*/ 46 w 56"/>
                <a:gd name="T13" fmla="*/ 42 h 43"/>
                <a:gd name="T14" fmla="*/ 37 w 56"/>
                <a:gd name="T15" fmla="*/ 39 h 43"/>
                <a:gd name="T16" fmla="*/ 30 w 56"/>
                <a:gd name="T17" fmla="*/ 38 h 43"/>
                <a:gd name="T18" fmla="*/ 26 w 56"/>
                <a:gd name="T19" fmla="*/ 36 h 43"/>
                <a:gd name="T20" fmla="*/ 23 w 56"/>
                <a:gd name="T21" fmla="*/ 38 h 43"/>
                <a:gd name="T22" fmla="*/ 20 w 56"/>
                <a:gd name="T23" fmla="*/ 39 h 43"/>
                <a:gd name="T24" fmla="*/ 19 w 56"/>
                <a:gd name="T25" fmla="*/ 43 h 43"/>
                <a:gd name="T26" fmla="*/ 13 w 56"/>
                <a:gd name="T27" fmla="*/ 42 h 43"/>
                <a:gd name="T28" fmla="*/ 9 w 56"/>
                <a:gd name="T29" fmla="*/ 40 h 43"/>
                <a:gd name="T30" fmla="*/ 6 w 56"/>
                <a:gd name="T31" fmla="*/ 38 h 43"/>
                <a:gd name="T32" fmla="*/ 4 w 56"/>
                <a:gd name="T33" fmla="*/ 32 h 43"/>
                <a:gd name="T34" fmla="*/ 12 w 56"/>
                <a:gd name="T35" fmla="*/ 30 h 43"/>
                <a:gd name="T36" fmla="*/ 19 w 56"/>
                <a:gd name="T37" fmla="*/ 29 h 43"/>
                <a:gd name="T38" fmla="*/ 16 w 56"/>
                <a:gd name="T39" fmla="*/ 18 h 43"/>
                <a:gd name="T40" fmla="*/ 13 w 56"/>
                <a:gd name="T41" fmla="*/ 8 h 43"/>
                <a:gd name="T42" fmla="*/ 9 w 56"/>
                <a:gd name="T43" fmla="*/ 6 h 43"/>
                <a:gd name="T44" fmla="*/ 6 w 56"/>
                <a:gd name="T45" fmla="*/ 6 h 43"/>
                <a:gd name="T46" fmla="*/ 3 w 56"/>
                <a:gd name="T47" fmla="*/ 5 h 43"/>
                <a:gd name="T48" fmla="*/ 0 w 56"/>
                <a:gd name="T49" fmla="*/ 2 h 43"/>
                <a:gd name="T50" fmla="*/ 0 w 56"/>
                <a:gd name="T51" fmla="*/ 2 h 43"/>
                <a:gd name="T52" fmla="*/ 0 w 56"/>
                <a:gd name="T53" fmla="*/ 0 h 43"/>
                <a:gd name="T54" fmla="*/ 6 w 56"/>
                <a:gd name="T55" fmla="*/ 0 h 43"/>
                <a:gd name="T56" fmla="*/ 12 w 56"/>
                <a:gd name="T57" fmla="*/ 0 h 43"/>
                <a:gd name="T58" fmla="*/ 22 w 56"/>
                <a:gd name="T59" fmla="*/ 9 h 43"/>
                <a:gd name="T60" fmla="*/ 32 w 56"/>
                <a:gd name="T61" fmla="*/ 15 h 43"/>
                <a:gd name="T62" fmla="*/ 36 w 56"/>
                <a:gd name="T63" fmla="*/ 16 h 43"/>
                <a:gd name="T64" fmla="*/ 42 w 56"/>
                <a:gd name="T65" fmla="*/ 18 h 43"/>
                <a:gd name="T66" fmla="*/ 49 w 56"/>
                <a:gd name="T67" fmla="*/ 19 h 43"/>
                <a:gd name="T68" fmla="*/ 56 w 56"/>
                <a:gd name="T69" fmla="*/ 19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
                <a:gd name="T106" fmla="*/ 0 h 43"/>
                <a:gd name="T107" fmla="*/ 56 w 56"/>
                <a:gd name="T108" fmla="*/ 43 h 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 h="43">
                  <a:moveTo>
                    <a:pt x="56" y="19"/>
                  </a:moveTo>
                  <a:lnTo>
                    <a:pt x="56" y="23"/>
                  </a:lnTo>
                  <a:lnTo>
                    <a:pt x="56" y="28"/>
                  </a:lnTo>
                  <a:lnTo>
                    <a:pt x="50" y="30"/>
                  </a:lnTo>
                  <a:lnTo>
                    <a:pt x="44" y="33"/>
                  </a:lnTo>
                  <a:lnTo>
                    <a:pt x="46" y="38"/>
                  </a:lnTo>
                  <a:lnTo>
                    <a:pt x="46" y="42"/>
                  </a:lnTo>
                  <a:lnTo>
                    <a:pt x="37" y="39"/>
                  </a:lnTo>
                  <a:lnTo>
                    <a:pt x="30" y="38"/>
                  </a:lnTo>
                  <a:lnTo>
                    <a:pt x="26" y="36"/>
                  </a:lnTo>
                  <a:lnTo>
                    <a:pt x="23" y="38"/>
                  </a:lnTo>
                  <a:lnTo>
                    <a:pt x="20" y="39"/>
                  </a:lnTo>
                  <a:lnTo>
                    <a:pt x="19" y="43"/>
                  </a:lnTo>
                  <a:lnTo>
                    <a:pt x="13" y="42"/>
                  </a:lnTo>
                  <a:lnTo>
                    <a:pt x="9" y="40"/>
                  </a:lnTo>
                  <a:lnTo>
                    <a:pt x="6" y="38"/>
                  </a:lnTo>
                  <a:lnTo>
                    <a:pt x="4" y="32"/>
                  </a:lnTo>
                  <a:lnTo>
                    <a:pt x="12" y="30"/>
                  </a:lnTo>
                  <a:lnTo>
                    <a:pt x="19" y="29"/>
                  </a:lnTo>
                  <a:lnTo>
                    <a:pt x="16" y="18"/>
                  </a:lnTo>
                  <a:lnTo>
                    <a:pt x="13" y="8"/>
                  </a:lnTo>
                  <a:lnTo>
                    <a:pt x="9" y="6"/>
                  </a:lnTo>
                  <a:lnTo>
                    <a:pt x="6" y="6"/>
                  </a:lnTo>
                  <a:lnTo>
                    <a:pt x="3" y="5"/>
                  </a:lnTo>
                  <a:lnTo>
                    <a:pt x="0" y="2"/>
                  </a:lnTo>
                  <a:lnTo>
                    <a:pt x="0" y="0"/>
                  </a:lnTo>
                  <a:lnTo>
                    <a:pt x="6" y="0"/>
                  </a:lnTo>
                  <a:lnTo>
                    <a:pt x="12" y="0"/>
                  </a:lnTo>
                  <a:lnTo>
                    <a:pt x="22" y="9"/>
                  </a:lnTo>
                  <a:lnTo>
                    <a:pt x="32" y="15"/>
                  </a:lnTo>
                  <a:lnTo>
                    <a:pt x="36" y="16"/>
                  </a:lnTo>
                  <a:lnTo>
                    <a:pt x="42" y="18"/>
                  </a:lnTo>
                  <a:lnTo>
                    <a:pt x="49" y="19"/>
                  </a:lnTo>
                  <a:lnTo>
                    <a:pt x="56" y="19"/>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5" name="Freeform 475"/>
            <p:cNvSpPr>
              <a:spLocks/>
            </p:cNvSpPr>
            <p:nvPr/>
          </p:nvSpPr>
          <p:spPr bwMode="auto">
            <a:xfrm>
              <a:off x="3977" y="2751"/>
              <a:ext cx="18" cy="57"/>
            </a:xfrm>
            <a:custGeom>
              <a:avLst/>
              <a:gdLst>
                <a:gd name="T0" fmla="*/ 13 w 18"/>
                <a:gd name="T1" fmla="*/ 0 h 57"/>
                <a:gd name="T2" fmla="*/ 15 w 18"/>
                <a:gd name="T3" fmla="*/ 3 h 57"/>
                <a:gd name="T4" fmla="*/ 18 w 18"/>
                <a:gd name="T5" fmla="*/ 6 h 57"/>
                <a:gd name="T6" fmla="*/ 15 w 18"/>
                <a:gd name="T7" fmla="*/ 14 h 57"/>
                <a:gd name="T8" fmla="*/ 13 w 18"/>
                <a:gd name="T9" fmla="*/ 23 h 57"/>
                <a:gd name="T10" fmla="*/ 14 w 18"/>
                <a:gd name="T11" fmla="*/ 28 h 57"/>
                <a:gd name="T12" fmla="*/ 17 w 18"/>
                <a:gd name="T13" fmla="*/ 36 h 57"/>
                <a:gd name="T14" fmla="*/ 17 w 18"/>
                <a:gd name="T15" fmla="*/ 43 h 57"/>
                <a:gd name="T16" fmla="*/ 15 w 18"/>
                <a:gd name="T17" fmla="*/ 51 h 57"/>
                <a:gd name="T18" fmla="*/ 14 w 18"/>
                <a:gd name="T19" fmla="*/ 54 h 57"/>
                <a:gd name="T20" fmla="*/ 13 w 18"/>
                <a:gd name="T21" fmla="*/ 57 h 57"/>
                <a:gd name="T22" fmla="*/ 5 w 18"/>
                <a:gd name="T23" fmla="*/ 56 h 57"/>
                <a:gd name="T24" fmla="*/ 1 w 18"/>
                <a:gd name="T25" fmla="*/ 54 h 57"/>
                <a:gd name="T26" fmla="*/ 1 w 18"/>
                <a:gd name="T27" fmla="*/ 43 h 57"/>
                <a:gd name="T28" fmla="*/ 0 w 18"/>
                <a:gd name="T29" fmla="*/ 31 h 57"/>
                <a:gd name="T30" fmla="*/ 5 w 18"/>
                <a:gd name="T31" fmla="*/ 31 h 57"/>
                <a:gd name="T32" fmla="*/ 10 w 18"/>
                <a:gd name="T33" fmla="*/ 30 h 57"/>
                <a:gd name="T34" fmla="*/ 7 w 18"/>
                <a:gd name="T35" fmla="*/ 24 h 57"/>
                <a:gd name="T36" fmla="*/ 3 w 18"/>
                <a:gd name="T37" fmla="*/ 17 h 57"/>
                <a:gd name="T38" fmla="*/ 8 w 18"/>
                <a:gd name="T39" fmla="*/ 8 h 57"/>
                <a:gd name="T40" fmla="*/ 13 w 18"/>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57"/>
                <a:gd name="T65" fmla="*/ 18 w 18"/>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57">
                  <a:moveTo>
                    <a:pt x="13" y="0"/>
                  </a:moveTo>
                  <a:lnTo>
                    <a:pt x="15" y="3"/>
                  </a:lnTo>
                  <a:lnTo>
                    <a:pt x="18" y="6"/>
                  </a:lnTo>
                  <a:lnTo>
                    <a:pt x="15" y="14"/>
                  </a:lnTo>
                  <a:lnTo>
                    <a:pt x="13" y="23"/>
                  </a:lnTo>
                  <a:lnTo>
                    <a:pt x="14" y="28"/>
                  </a:lnTo>
                  <a:lnTo>
                    <a:pt x="17" y="36"/>
                  </a:lnTo>
                  <a:lnTo>
                    <a:pt x="17" y="43"/>
                  </a:lnTo>
                  <a:lnTo>
                    <a:pt x="15" y="51"/>
                  </a:lnTo>
                  <a:lnTo>
                    <a:pt x="14" y="54"/>
                  </a:lnTo>
                  <a:lnTo>
                    <a:pt x="13" y="57"/>
                  </a:lnTo>
                  <a:lnTo>
                    <a:pt x="5" y="56"/>
                  </a:lnTo>
                  <a:lnTo>
                    <a:pt x="1" y="54"/>
                  </a:lnTo>
                  <a:lnTo>
                    <a:pt x="1" y="43"/>
                  </a:lnTo>
                  <a:lnTo>
                    <a:pt x="0" y="31"/>
                  </a:lnTo>
                  <a:lnTo>
                    <a:pt x="5" y="31"/>
                  </a:lnTo>
                  <a:lnTo>
                    <a:pt x="10" y="30"/>
                  </a:lnTo>
                  <a:lnTo>
                    <a:pt x="7" y="24"/>
                  </a:lnTo>
                  <a:lnTo>
                    <a:pt x="3" y="17"/>
                  </a:lnTo>
                  <a:lnTo>
                    <a:pt x="8" y="8"/>
                  </a:lnTo>
                  <a:lnTo>
                    <a:pt x="1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6" name="Freeform 476"/>
            <p:cNvSpPr>
              <a:spLocks/>
            </p:cNvSpPr>
            <p:nvPr/>
          </p:nvSpPr>
          <p:spPr bwMode="auto">
            <a:xfrm>
              <a:off x="5280" y="2781"/>
              <a:ext cx="90" cy="108"/>
            </a:xfrm>
            <a:custGeom>
              <a:avLst/>
              <a:gdLst>
                <a:gd name="T0" fmla="*/ 90 w 90"/>
                <a:gd name="T1" fmla="*/ 74 h 108"/>
                <a:gd name="T2" fmla="*/ 56 w 90"/>
                <a:gd name="T3" fmla="*/ 84 h 108"/>
                <a:gd name="T4" fmla="*/ 55 w 90"/>
                <a:gd name="T5" fmla="*/ 91 h 108"/>
                <a:gd name="T6" fmla="*/ 55 w 90"/>
                <a:gd name="T7" fmla="*/ 98 h 108"/>
                <a:gd name="T8" fmla="*/ 50 w 90"/>
                <a:gd name="T9" fmla="*/ 98 h 108"/>
                <a:gd name="T10" fmla="*/ 45 w 90"/>
                <a:gd name="T11" fmla="*/ 98 h 108"/>
                <a:gd name="T12" fmla="*/ 45 w 90"/>
                <a:gd name="T13" fmla="*/ 94 h 108"/>
                <a:gd name="T14" fmla="*/ 45 w 90"/>
                <a:gd name="T15" fmla="*/ 90 h 108"/>
                <a:gd name="T16" fmla="*/ 45 w 90"/>
                <a:gd name="T17" fmla="*/ 90 h 108"/>
                <a:gd name="T18" fmla="*/ 43 w 90"/>
                <a:gd name="T19" fmla="*/ 90 h 108"/>
                <a:gd name="T20" fmla="*/ 40 w 90"/>
                <a:gd name="T21" fmla="*/ 91 h 108"/>
                <a:gd name="T22" fmla="*/ 37 w 90"/>
                <a:gd name="T23" fmla="*/ 91 h 108"/>
                <a:gd name="T24" fmla="*/ 35 w 90"/>
                <a:gd name="T25" fmla="*/ 97 h 108"/>
                <a:gd name="T26" fmla="*/ 32 w 90"/>
                <a:gd name="T27" fmla="*/ 103 h 108"/>
                <a:gd name="T28" fmla="*/ 27 w 90"/>
                <a:gd name="T29" fmla="*/ 106 h 108"/>
                <a:gd name="T30" fmla="*/ 22 w 90"/>
                <a:gd name="T31" fmla="*/ 108 h 108"/>
                <a:gd name="T32" fmla="*/ 20 w 90"/>
                <a:gd name="T33" fmla="*/ 98 h 108"/>
                <a:gd name="T34" fmla="*/ 16 w 90"/>
                <a:gd name="T35" fmla="*/ 91 h 108"/>
                <a:gd name="T36" fmla="*/ 10 w 90"/>
                <a:gd name="T37" fmla="*/ 94 h 108"/>
                <a:gd name="T38" fmla="*/ 6 w 90"/>
                <a:gd name="T39" fmla="*/ 97 h 108"/>
                <a:gd name="T40" fmla="*/ 2 w 90"/>
                <a:gd name="T41" fmla="*/ 94 h 108"/>
                <a:gd name="T42" fmla="*/ 0 w 90"/>
                <a:gd name="T43" fmla="*/ 91 h 108"/>
                <a:gd name="T44" fmla="*/ 6 w 90"/>
                <a:gd name="T45" fmla="*/ 80 h 108"/>
                <a:gd name="T46" fmla="*/ 13 w 90"/>
                <a:gd name="T47" fmla="*/ 68 h 108"/>
                <a:gd name="T48" fmla="*/ 29 w 90"/>
                <a:gd name="T49" fmla="*/ 70 h 108"/>
                <a:gd name="T50" fmla="*/ 45 w 90"/>
                <a:gd name="T51" fmla="*/ 71 h 108"/>
                <a:gd name="T52" fmla="*/ 46 w 90"/>
                <a:gd name="T53" fmla="*/ 64 h 108"/>
                <a:gd name="T54" fmla="*/ 49 w 90"/>
                <a:gd name="T55" fmla="*/ 58 h 108"/>
                <a:gd name="T56" fmla="*/ 52 w 90"/>
                <a:gd name="T57" fmla="*/ 56 h 108"/>
                <a:gd name="T58" fmla="*/ 56 w 90"/>
                <a:gd name="T59" fmla="*/ 53 h 108"/>
                <a:gd name="T60" fmla="*/ 60 w 90"/>
                <a:gd name="T61" fmla="*/ 50 h 108"/>
                <a:gd name="T62" fmla="*/ 63 w 90"/>
                <a:gd name="T63" fmla="*/ 46 h 108"/>
                <a:gd name="T64" fmla="*/ 66 w 90"/>
                <a:gd name="T65" fmla="*/ 41 h 108"/>
                <a:gd name="T66" fmla="*/ 69 w 90"/>
                <a:gd name="T67" fmla="*/ 36 h 108"/>
                <a:gd name="T68" fmla="*/ 63 w 90"/>
                <a:gd name="T69" fmla="*/ 21 h 108"/>
                <a:gd name="T70" fmla="*/ 57 w 90"/>
                <a:gd name="T71" fmla="*/ 8 h 108"/>
                <a:gd name="T72" fmla="*/ 59 w 90"/>
                <a:gd name="T73" fmla="*/ 6 h 108"/>
                <a:gd name="T74" fmla="*/ 60 w 90"/>
                <a:gd name="T75" fmla="*/ 4 h 108"/>
                <a:gd name="T76" fmla="*/ 60 w 90"/>
                <a:gd name="T77" fmla="*/ 4 h 108"/>
                <a:gd name="T78" fmla="*/ 60 w 90"/>
                <a:gd name="T79" fmla="*/ 0 h 108"/>
                <a:gd name="T80" fmla="*/ 65 w 90"/>
                <a:gd name="T81" fmla="*/ 1 h 108"/>
                <a:gd name="T82" fmla="*/ 69 w 90"/>
                <a:gd name="T83" fmla="*/ 1 h 108"/>
                <a:gd name="T84" fmla="*/ 75 w 90"/>
                <a:gd name="T85" fmla="*/ 11 h 108"/>
                <a:gd name="T86" fmla="*/ 82 w 90"/>
                <a:gd name="T87" fmla="*/ 18 h 108"/>
                <a:gd name="T88" fmla="*/ 85 w 90"/>
                <a:gd name="T89" fmla="*/ 31 h 108"/>
                <a:gd name="T90" fmla="*/ 86 w 90"/>
                <a:gd name="T91" fmla="*/ 46 h 108"/>
                <a:gd name="T92" fmla="*/ 89 w 90"/>
                <a:gd name="T93" fmla="*/ 60 h 108"/>
                <a:gd name="T94" fmla="*/ 90 w 90"/>
                <a:gd name="T95" fmla="*/ 74 h 1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0"/>
                <a:gd name="T145" fmla="*/ 0 h 108"/>
                <a:gd name="T146" fmla="*/ 90 w 90"/>
                <a:gd name="T147" fmla="*/ 108 h 1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0" h="108">
                  <a:moveTo>
                    <a:pt x="90" y="74"/>
                  </a:moveTo>
                  <a:lnTo>
                    <a:pt x="56" y="84"/>
                  </a:lnTo>
                  <a:lnTo>
                    <a:pt x="55" y="91"/>
                  </a:lnTo>
                  <a:lnTo>
                    <a:pt x="55" y="98"/>
                  </a:lnTo>
                  <a:lnTo>
                    <a:pt x="50" y="98"/>
                  </a:lnTo>
                  <a:lnTo>
                    <a:pt x="45" y="98"/>
                  </a:lnTo>
                  <a:lnTo>
                    <a:pt x="45" y="94"/>
                  </a:lnTo>
                  <a:lnTo>
                    <a:pt x="45" y="90"/>
                  </a:lnTo>
                  <a:lnTo>
                    <a:pt x="43" y="90"/>
                  </a:lnTo>
                  <a:lnTo>
                    <a:pt x="40" y="91"/>
                  </a:lnTo>
                  <a:lnTo>
                    <a:pt x="37" y="91"/>
                  </a:lnTo>
                  <a:lnTo>
                    <a:pt x="35" y="97"/>
                  </a:lnTo>
                  <a:lnTo>
                    <a:pt x="32" y="103"/>
                  </a:lnTo>
                  <a:lnTo>
                    <a:pt x="27" y="106"/>
                  </a:lnTo>
                  <a:lnTo>
                    <a:pt x="22" y="108"/>
                  </a:lnTo>
                  <a:lnTo>
                    <a:pt x="20" y="98"/>
                  </a:lnTo>
                  <a:lnTo>
                    <a:pt x="16" y="91"/>
                  </a:lnTo>
                  <a:lnTo>
                    <a:pt x="10" y="94"/>
                  </a:lnTo>
                  <a:lnTo>
                    <a:pt x="6" y="97"/>
                  </a:lnTo>
                  <a:lnTo>
                    <a:pt x="2" y="94"/>
                  </a:lnTo>
                  <a:lnTo>
                    <a:pt x="0" y="91"/>
                  </a:lnTo>
                  <a:lnTo>
                    <a:pt x="6" y="80"/>
                  </a:lnTo>
                  <a:lnTo>
                    <a:pt x="13" y="68"/>
                  </a:lnTo>
                  <a:lnTo>
                    <a:pt x="29" y="70"/>
                  </a:lnTo>
                  <a:lnTo>
                    <a:pt x="45" y="71"/>
                  </a:lnTo>
                  <a:lnTo>
                    <a:pt x="46" y="64"/>
                  </a:lnTo>
                  <a:lnTo>
                    <a:pt x="49" y="58"/>
                  </a:lnTo>
                  <a:lnTo>
                    <a:pt x="52" y="56"/>
                  </a:lnTo>
                  <a:lnTo>
                    <a:pt x="56" y="53"/>
                  </a:lnTo>
                  <a:lnTo>
                    <a:pt x="60" y="50"/>
                  </a:lnTo>
                  <a:lnTo>
                    <a:pt x="63" y="46"/>
                  </a:lnTo>
                  <a:lnTo>
                    <a:pt x="66" y="41"/>
                  </a:lnTo>
                  <a:lnTo>
                    <a:pt x="69" y="36"/>
                  </a:lnTo>
                  <a:lnTo>
                    <a:pt x="63" y="21"/>
                  </a:lnTo>
                  <a:lnTo>
                    <a:pt x="57" y="8"/>
                  </a:lnTo>
                  <a:lnTo>
                    <a:pt x="59" y="6"/>
                  </a:lnTo>
                  <a:lnTo>
                    <a:pt x="60" y="4"/>
                  </a:lnTo>
                  <a:lnTo>
                    <a:pt x="60" y="0"/>
                  </a:lnTo>
                  <a:lnTo>
                    <a:pt x="65" y="1"/>
                  </a:lnTo>
                  <a:lnTo>
                    <a:pt x="69" y="1"/>
                  </a:lnTo>
                  <a:lnTo>
                    <a:pt x="75" y="11"/>
                  </a:lnTo>
                  <a:lnTo>
                    <a:pt x="82" y="18"/>
                  </a:lnTo>
                  <a:lnTo>
                    <a:pt x="85" y="31"/>
                  </a:lnTo>
                  <a:lnTo>
                    <a:pt x="86" y="46"/>
                  </a:lnTo>
                  <a:lnTo>
                    <a:pt x="89" y="60"/>
                  </a:lnTo>
                  <a:lnTo>
                    <a:pt x="90" y="7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7" name="Freeform 477"/>
            <p:cNvSpPr>
              <a:spLocks/>
            </p:cNvSpPr>
            <p:nvPr/>
          </p:nvSpPr>
          <p:spPr bwMode="auto">
            <a:xfrm>
              <a:off x="5270" y="2875"/>
              <a:ext cx="27" cy="32"/>
            </a:xfrm>
            <a:custGeom>
              <a:avLst/>
              <a:gdLst>
                <a:gd name="T0" fmla="*/ 27 w 27"/>
                <a:gd name="T1" fmla="*/ 10 h 32"/>
                <a:gd name="T2" fmla="*/ 25 w 27"/>
                <a:gd name="T3" fmla="*/ 22 h 32"/>
                <a:gd name="T4" fmla="*/ 23 w 27"/>
                <a:gd name="T5" fmla="*/ 32 h 32"/>
                <a:gd name="T6" fmla="*/ 19 w 27"/>
                <a:gd name="T7" fmla="*/ 32 h 32"/>
                <a:gd name="T8" fmla="*/ 15 w 27"/>
                <a:gd name="T9" fmla="*/ 32 h 32"/>
                <a:gd name="T10" fmla="*/ 13 w 27"/>
                <a:gd name="T11" fmla="*/ 23 h 32"/>
                <a:gd name="T12" fmla="*/ 13 w 27"/>
                <a:gd name="T13" fmla="*/ 13 h 32"/>
                <a:gd name="T14" fmla="*/ 7 w 27"/>
                <a:gd name="T15" fmla="*/ 13 h 32"/>
                <a:gd name="T16" fmla="*/ 6 w 27"/>
                <a:gd name="T17" fmla="*/ 12 h 32"/>
                <a:gd name="T18" fmla="*/ 3 w 27"/>
                <a:gd name="T19" fmla="*/ 10 h 32"/>
                <a:gd name="T20" fmla="*/ 0 w 27"/>
                <a:gd name="T21" fmla="*/ 7 h 32"/>
                <a:gd name="T22" fmla="*/ 2 w 27"/>
                <a:gd name="T23" fmla="*/ 6 h 32"/>
                <a:gd name="T24" fmla="*/ 2 w 27"/>
                <a:gd name="T25" fmla="*/ 3 h 32"/>
                <a:gd name="T26" fmla="*/ 5 w 27"/>
                <a:gd name="T27" fmla="*/ 2 h 32"/>
                <a:gd name="T28" fmla="*/ 9 w 27"/>
                <a:gd name="T29" fmla="*/ 0 h 32"/>
                <a:gd name="T30" fmla="*/ 12 w 27"/>
                <a:gd name="T31" fmla="*/ 4 h 32"/>
                <a:gd name="T32" fmla="*/ 16 w 27"/>
                <a:gd name="T33" fmla="*/ 7 h 32"/>
                <a:gd name="T34" fmla="*/ 20 w 27"/>
                <a:gd name="T35" fmla="*/ 9 h 32"/>
                <a:gd name="T36" fmla="*/ 27 w 27"/>
                <a:gd name="T37" fmla="*/ 1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32"/>
                <a:gd name="T59" fmla="*/ 27 w 27"/>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32">
                  <a:moveTo>
                    <a:pt x="27" y="10"/>
                  </a:moveTo>
                  <a:lnTo>
                    <a:pt x="25" y="22"/>
                  </a:lnTo>
                  <a:lnTo>
                    <a:pt x="23" y="32"/>
                  </a:lnTo>
                  <a:lnTo>
                    <a:pt x="19" y="32"/>
                  </a:lnTo>
                  <a:lnTo>
                    <a:pt x="15" y="32"/>
                  </a:lnTo>
                  <a:lnTo>
                    <a:pt x="13" y="23"/>
                  </a:lnTo>
                  <a:lnTo>
                    <a:pt x="13" y="13"/>
                  </a:lnTo>
                  <a:lnTo>
                    <a:pt x="7" y="13"/>
                  </a:lnTo>
                  <a:lnTo>
                    <a:pt x="6" y="12"/>
                  </a:lnTo>
                  <a:lnTo>
                    <a:pt x="3" y="10"/>
                  </a:lnTo>
                  <a:lnTo>
                    <a:pt x="0" y="7"/>
                  </a:lnTo>
                  <a:lnTo>
                    <a:pt x="2" y="6"/>
                  </a:lnTo>
                  <a:lnTo>
                    <a:pt x="2" y="3"/>
                  </a:lnTo>
                  <a:lnTo>
                    <a:pt x="5" y="2"/>
                  </a:lnTo>
                  <a:lnTo>
                    <a:pt x="9" y="0"/>
                  </a:lnTo>
                  <a:lnTo>
                    <a:pt x="12" y="4"/>
                  </a:lnTo>
                  <a:lnTo>
                    <a:pt x="16" y="7"/>
                  </a:lnTo>
                  <a:lnTo>
                    <a:pt x="20" y="9"/>
                  </a:lnTo>
                  <a:lnTo>
                    <a:pt x="27" y="1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8" name="Freeform 478"/>
            <p:cNvSpPr>
              <a:spLocks/>
            </p:cNvSpPr>
            <p:nvPr/>
          </p:nvSpPr>
          <p:spPr bwMode="auto">
            <a:xfrm>
              <a:off x="5202" y="2982"/>
              <a:ext cx="15" cy="40"/>
            </a:xfrm>
            <a:custGeom>
              <a:avLst/>
              <a:gdLst>
                <a:gd name="T0" fmla="*/ 8 w 15"/>
                <a:gd name="T1" fmla="*/ 0 h 40"/>
                <a:gd name="T2" fmla="*/ 13 w 15"/>
                <a:gd name="T3" fmla="*/ 2 h 40"/>
                <a:gd name="T4" fmla="*/ 15 w 15"/>
                <a:gd name="T5" fmla="*/ 2 h 40"/>
                <a:gd name="T6" fmla="*/ 15 w 15"/>
                <a:gd name="T7" fmla="*/ 22 h 40"/>
                <a:gd name="T8" fmla="*/ 13 w 15"/>
                <a:gd name="T9" fmla="*/ 39 h 40"/>
                <a:gd name="T10" fmla="*/ 11 w 15"/>
                <a:gd name="T11" fmla="*/ 39 h 40"/>
                <a:gd name="T12" fmla="*/ 10 w 15"/>
                <a:gd name="T13" fmla="*/ 40 h 40"/>
                <a:gd name="T14" fmla="*/ 5 w 15"/>
                <a:gd name="T15" fmla="*/ 36 h 40"/>
                <a:gd name="T16" fmla="*/ 1 w 15"/>
                <a:gd name="T17" fmla="*/ 33 h 40"/>
                <a:gd name="T18" fmla="*/ 0 w 15"/>
                <a:gd name="T19" fmla="*/ 23 h 40"/>
                <a:gd name="T20" fmla="*/ 1 w 15"/>
                <a:gd name="T21" fmla="*/ 14 h 40"/>
                <a:gd name="T22" fmla="*/ 4 w 15"/>
                <a:gd name="T23" fmla="*/ 7 h 40"/>
                <a:gd name="T24" fmla="*/ 8 w 15"/>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40"/>
                <a:gd name="T41" fmla="*/ 15 w 15"/>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40">
                  <a:moveTo>
                    <a:pt x="8" y="0"/>
                  </a:moveTo>
                  <a:lnTo>
                    <a:pt x="13" y="2"/>
                  </a:lnTo>
                  <a:lnTo>
                    <a:pt x="15" y="2"/>
                  </a:lnTo>
                  <a:lnTo>
                    <a:pt x="15" y="22"/>
                  </a:lnTo>
                  <a:lnTo>
                    <a:pt x="13" y="39"/>
                  </a:lnTo>
                  <a:lnTo>
                    <a:pt x="11" y="39"/>
                  </a:lnTo>
                  <a:lnTo>
                    <a:pt x="10" y="40"/>
                  </a:lnTo>
                  <a:lnTo>
                    <a:pt x="5" y="36"/>
                  </a:lnTo>
                  <a:lnTo>
                    <a:pt x="1" y="33"/>
                  </a:lnTo>
                  <a:lnTo>
                    <a:pt x="0" y="23"/>
                  </a:lnTo>
                  <a:lnTo>
                    <a:pt x="1" y="14"/>
                  </a:lnTo>
                  <a:lnTo>
                    <a:pt x="4" y="7"/>
                  </a:lnTo>
                  <a:lnTo>
                    <a:pt x="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9" name="Freeform 479"/>
            <p:cNvSpPr>
              <a:spLocks/>
            </p:cNvSpPr>
            <p:nvPr/>
          </p:nvSpPr>
          <p:spPr bwMode="auto">
            <a:xfrm>
              <a:off x="2955" y="3005"/>
              <a:ext cx="111" cy="41"/>
            </a:xfrm>
            <a:custGeom>
              <a:avLst/>
              <a:gdLst>
                <a:gd name="T0" fmla="*/ 68 w 111"/>
                <a:gd name="T1" fmla="*/ 36 h 41"/>
                <a:gd name="T2" fmla="*/ 67 w 111"/>
                <a:gd name="T3" fmla="*/ 31 h 41"/>
                <a:gd name="T4" fmla="*/ 65 w 111"/>
                <a:gd name="T5" fmla="*/ 26 h 41"/>
                <a:gd name="T6" fmla="*/ 45 w 111"/>
                <a:gd name="T7" fmla="*/ 19 h 41"/>
                <a:gd name="T8" fmla="*/ 27 w 111"/>
                <a:gd name="T9" fmla="*/ 10 h 41"/>
                <a:gd name="T10" fmla="*/ 12 w 111"/>
                <a:gd name="T11" fmla="*/ 14 h 41"/>
                <a:gd name="T12" fmla="*/ 0 w 111"/>
                <a:gd name="T13" fmla="*/ 19 h 41"/>
                <a:gd name="T14" fmla="*/ 1 w 111"/>
                <a:gd name="T15" fmla="*/ 17 h 41"/>
                <a:gd name="T16" fmla="*/ 2 w 111"/>
                <a:gd name="T17" fmla="*/ 16 h 41"/>
                <a:gd name="T18" fmla="*/ 7 w 111"/>
                <a:gd name="T19" fmla="*/ 9 h 41"/>
                <a:gd name="T20" fmla="*/ 12 w 111"/>
                <a:gd name="T21" fmla="*/ 4 h 41"/>
                <a:gd name="T22" fmla="*/ 18 w 111"/>
                <a:gd name="T23" fmla="*/ 1 h 41"/>
                <a:gd name="T24" fmla="*/ 25 w 111"/>
                <a:gd name="T25" fmla="*/ 0 h 41"/>
                <a:gd name="T26" fmla="*/ 32 w 111"/>
                <a:gd name="T27" fmla="*/ 1 h 41"/>
                <a:gd name="T28" fmla="*/ 41 w 111"/>
                <a:gd name="T29" fmla="*/ 3 h 41"/>
                <a:gd name="T30" fmla="*/ 49 w 111"/>
                <a:gd name="T31" fmla="*/ 6 h 41"/>
                <a:gd name="T32" fmla="*/ 57 w 111"/>
                <a:gd name="T33" fmla="*/ 9 h 41"/>
                <a:gd name="T34" fmla="*/ 89 w 111"/>
                <a:gd name="T35" fmla="*/ 27 h 41"/>
                <a:gd name="T36" fmla="*/ 111 w 111"/>
                <a:gd name="T37" fmla="*/ 39 h 41"/>
                <a:gd name="T38" fmla="*/ 111 w 111"/>
                <a:gd name="T39" fmla="*/ 40 h 41"/>
                <a:gd name="T40" fmla="*/ 111 w 111"/>
                <a:gd name="T41" fmla="*/ 41 h 41"/>
                <a:gd name="T42" fmla="*/ 94 w 111"/>
                <a:gd name="T43" fmla="*/ 41 h 41"/>
                <a:gd name="T44" fmla="*/ 75 w 111"/>
                <a:gd name="T45" fmla="*/ 41 h 41"/>
                <a:gd name="T46" fmla="*/ 77 w 111"/>
                <a:gd name="T47" fmla="*/ 39 h 41"/>
                <a:gd name="T48" fmla="*/ 77 w 111"/>
                <a:gd name="T49" fmla="*/ 36 h 41"/>
                <a:gd name="T50" fmla="*/ 72 w 111"/>
                <a:gd name="T51" fmla="*/ 36 h 41"/>
                <a:gd name="T52" fmla="*/ 68 w 111"/>
                <a:gd name="T53" fmla="*/ 36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
                <a:gd name="T82" fmla="*/ 0 h 41"/>
                <a:gd name="T83" fmla="*/ 111 w 111"/>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 h="41">
                  <a:moveTo>
                    <a:pt x="68" y="36"/>
                  </a:moveTo>
                  <a:lnTo>
                    <a:pt x="67" y="31"/>
                  </a:lnTo>
                  <a:lnTo>
                    <a:pt x="65" y="26"/>
                  </a:lnTo>
                  <a:lnTo>
                    <a:pt x="45" y="19"/>
                  </a:lnTo>
                  <a:lnTo>
                    <a:pt x="27" y="10"/>
                  </a:lnTo>
                  <a:lnTo>
                    <a:pt x="12" y="14"/>
                  </a:lnTo>
                  <a:lnTo>
                    <a:pt x="0" y="19"/>
                  </a:lnTo>
                  <a:lnTo>
                    <a:pt x="1" y="17"/>
                  </a:lnTo>
                  <a:lnTo>
                    <a:pt x="2" y="16"/>
                  </a:lnTo>
                  <a:lnTo>
                    <a:pt x="7" y="9"/>
                  </a:lnTo>
                  <a:lnTo>
                    <a:pt x="12" y="4"/>
                  </a:lnTo>
                  <a:lnTo>
                    <a:pt x="18" y="1"/>
                  </a:lnTo>
                  <a:lnTo>
                    <a:pt x="25" y="0"/>
                  </a:lnTo>
                  <a:lnTo>
                    <a:pt x="32" y="1"/>
                  </a:lnTo>
                  <a:lnTo>
                    <a:pt x="41" y="3"/>
                  </a:lnTo>
                  <a:lnTo>
                    <a:pt x="49" y="6"/>
                  </a:lnTo>
                  <a:lnTo>
                    <a:pt x="57" y="9"/>
                  </a:lnTo>
                  <a:lnTo>
                    <a:pt x="89" y="27"/>
                  </a:lnTo>
                  <a:lnTo>
                    <a:pt x="111" y="39"/>
                  </a:lnTo>
                  <a:lnTo>
                    <a:pt x="111" y="40"/>
                  </a:lnTo>
                  <a:lnTo>
                    <a:pt x="111" y="41"/>
                  </a:lnTo>
                  <a:lnTo>
                    <a:pt x="94" y="41"/>
                  </a:lnTo>
                  <a:lnTo>
                    <a:pt x="75" y="41"/>
                  </a:lnTo>
                  <a:lnTo>
                    <a:pt x="77" y="39"/>
                  </a:lnTo>
                  <a:lnTo>
                    <a:pt x="77" y="36"/>
                  </a:lnTo>
                  <a:lnTo>
                    <a:pt x="72" y="36"/>
                  </a:lnTo>
                  <a:lnTo>
                    <a:pt x="68" y="36"/>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0" name="Freeform 480"/>
            <p:cNvSpPr>
              <a:spLocks/>
            </p:cNvSpPr>
            <p:nvPr/>
          </p:nvSpPr>
          <p:spPr bwMode="auto">
            <a:xfrm>
              <a:off x="3054" y="3048"/>
              <a:ext cx="72" cy="23"/>
            </a:xfrm>
            <a:custGeom>
              <a:avLst/>
              <a:gdLst>
                <a:gd name="T0" fmla="*/ 29 w 72"/>
                <a:gd name="T1" fmla="*/ 0 h 23"/>
                <a:gd name="T2" fmla="*/ 43 w 72"/>
                <a:gd name="T3" fmla="*/ 1 h 23"/>
                <a:gd name="T4" fmla="*/ 55 w 72"/>
                <a:gd name="T5" fmla="*/ 4 h 23"/>
                <a:gd name="T6" fmla="*/ 63 w 72"/>
                <a:gd name="T7" fmla="*/ 8 h 23"/>
                <a:gd name="T8" fmla="*/ 72 w 72"/>
                <a:gd name="T9" fmla="*/ 16 h 23"/>
                <a:gd name="T10" fmla="*/ 70 w 72"/>
                <a:gd name="T11" fmla="*/ 18 h 23"/>
                <a:gd name="T12" fmla="*/ 69 w 72"/>
                <a:gd name="T13" fmla="*/ 21 h 23"/>
                <a:gd name="T14" fmla="*/ 50 w 72"/>
                <a:gd name="T15" fmla="*/ 23 h 23"/>
                <a:gd name="T16" fmla="*/ 32 w 72"/>
                <a:gd name="T17" fmla="*/ 21 h 23"/>
                <a:gd name="T18" fmla="*/ 23 w 72"/>
                <a:gd name="T19" fmla="*/ 21 h 23"/>
                <a:gd name="T20" fmla="*/ 16 w 72"/>
                <a:gd name="T21" fmla="*/ 20 h 23"/>
                <a:gd name="T22" fmla="*/ 8 w 72"/>
                <a:gd name="T23" fmla="*/ 17 h 23"/>
                <a:gd name="T24" fmla="*/ 0 w 72"/>
                <a:gd name="T25" fmla="*/ 14 h 23"/>
                <a:gd name="T26" fmla="*/ 0 w 72"/>
                <a:gd name="T27" fmla="*/ 13 h 23"/>
                <a:gd name="T28" fmla="*/ 0 w 72"/>
                <a:gd name="T29" fmla="*/ 13 h 23"/>
                <a:gd name="T30" fmla="*/ 8 w 72"/>
                <a:gd name="T31" fmla="*/ 10 h 23"/>
                <a:gd name="T32" fmla="*/ 16 w 72"/>
                <a:gd name="T33" fmla="*/ 7 h 23"/>
                <a:gd name="T34" fmla="*/ 23 w 72"/>
                <a:gd name="T35" fmla="*/ 4 h 23"/>
                <a:gd name="T36" fmla="*/ 29 w 72"/>
                <a:gd name="T37" fmla="*/ 0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3"/>
                <a:gd name="T59" fmla="*/ 72 w 72"/>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3">
                  <a:moveTo>
                    <a:pt x="29" y="0"/>
                  </a:moveTo>
                  <a:lnTo>
                    <a:pt x="43" y="1"/>
                  </a:lnTo>
                  <a:lnTo>
                    <a:pt x="55" y="4"/>
                  </a:lnTo>
                  <a:lnTo>
                    <a:pt x="63" y="8"/>
                  </a:lnTo>
                  <a:lnTo>
                    <a:pt x="72" y="16"/>
                  </a:lnTo>
                  <a:lnTo>
                    <a:pt x="70" y="18"/>
                  </a:lnTo>
                  <a:lnTo>
                    <a:pt x="69" y="21"/>
                  </a:lnTo>
                  <a:lnTo>
                    <a:pt x="50" y="23"/>
                  </a:lnTo>
                  <a:lnTo>
                    <a:pt x="32" y="21"/>
                  </a:lnTo>
                  <a:lnTo>
                    <a:pt x="23" y="21"/>
                  </a:lnTo>
                  <a:lnTo>
                    <a:pt x="16" y="20"/>
                  </a:lnTo>
                  <a:lnTo>
                    <a:pt x="8" y="17"/>
                  </a:lnTo>
                  <a:lnTo>
                    <a:pt x="0" y="14"/>
                  </a:lnTo>
                  <a:lnTo>
                    <a:pt x="0" y="13"/>
                  </a:lnTo>
                  <a:lnTo>
                    <a:pt x="8" y="10"/>
                  </a:lnTo>
                  <a:lnTo>
                    <a:pt x="16" y="7"/>
                  </a:lnTo>
                  <a:lnTo>
                    <a:pt x="23" y="4"/>
                  </a:lnTo>
                  <a:lnTo>
                    <a:pt x="2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1" name="Freeform 481"/>
            <p:cNvSpPr>
              <a:spLocks/>
            </p:cNvSpPr>
            <p:nvPr/>
          </p:nvSpPr>
          <p:spPr bwMode="auto">
            <a:xfrm>
              <a:off x="5080" y="3048"/>
              <a:ext cx="28" cy="24"/>
            </a:xfrm>
            <a:custGeom>
              <a:avLst/>
              <a:gdLst>
                <a:gd name="T0" fmla="*/ 18 w 28"/>
                <a:gd name="T1" fmla="*/ 0 h 24"/>
                <a:gd name="T2" fmla="*/ 23 w 28"/>
                <a:gd name="T3" fmla="*/ 3 h 24"/>
                <a:gd name="T4" fmla="*/ 25 w 28"/>
                <a:gd name="T5" fmla="*/ 6 h 24"/>
                <a:gd name="T6" fmla="*/ 26 w 28"/>
                <a:gd name="T7" fmla="*/ 7 h 24"/>
                <a:gd name="T8" fmla="*/ 28 w 28"/>
                <a:gd name="T9" fmla="*/ 13 h 24"/>
                <a:gd name="T10" fmla="*/ 28 w 28"/>
                <a:gd name="T11" fmla="*/ 13 h 24"/>
                <a:gd name="T12" fmla="*/ 28 w 28"/>
                <a:gd name="T13" fmla="*/ 14 h 24"/>
                <a:gd name="T14" fmla="*/ 23 w 28"/>
                <a:gd name="T15" fmla="*/ 17 h 24"/>
                <a:gd name="T16" fmla="*/ 19 w 28"/>
                <a:gd name="T17" fmla="*/ 20 h 24"/>
                <a:gd name="T18" fmla="*/ 15 w 28"/>
                <a:gd name="T19" fmla="*/ 23 h 24"/>
                <a:gd name="T20" fmla="*/ 8 w 28"/>
                <a:gd name="T21" fmla="*/ 24 h 24"/>
                <a:gd name="T22" fmla="*/ 5 w 28"/>
                <a:gd name="T23" fmla="*/ 23 h 24"/>
                <a:gd name="T24" fmla="*/ 3 w 28"/>
                <a:gd name="T25" fmla="*/ 21 h 24"/>
                <a:gd name="T26" fmla="*/ 2 w 28"/>
                <a:gd name="T27" fmla="*/ 18 h 24"/>
                <a:gd name="T28" fmla="*/ 0 w 28"/>
                <a:gd name="T29" fmla="*/ 17 h 24"/>
                <a:gd name="T30" fmla="*/ 3 w 28"/>
                <a:gd name="T31" fmla="*/ 11 h 24"/>
                <a:gd name="T32" fmla="*/ 8 w 28"/>
                <a:gd name="T33" fmla="*/ 7 h 24"/>
                <a:gd name="T34" fmla="*/ 12 w 28"/>
                <a:gd name="T35" fmla="*/ 4 h 24"/>
                <a:gd name="T36" fmla="*/ 18 w 28"/>
                <a:gd name="T37" fmla="*/ 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4"/>
                <a:gd name="T59" fmla="*/ 28 w 28"/>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4">
                  <a:moveTo>
                    <a:pt x="18" y="0"/>
                  </a:moveTo>
                  <a:lnTo>
                    <a:pt x="23" y="3"/>
                  </a:lnTo>
                  <a:lnTo>
                    <a:pt x="25" y="6"/>
                  </a:lnTo>
                  <a:lnTo>
                    <a:pt x="26" y="7"/>
                  </a:lnTo>
                  <a:lnTo>
                    <a:pt x="28" y="13"/>
                  </a:lnTo>
                  <a:lnTo>
                    <a:pt x="28" y="14"/>
                  </a:lnTo>
                  <a:lnTo>
                    <a:pt x="23" y="17"/>
                  </a:lnTo>
                  <a:lnTo>
                    <a:pt x="19" y="20"/>
                  </a:lnTo>
                  <a:lnTo>
                    <a:pt x="15" y="23"/>
                  </a:lnTo>
                  <a:lnTo>
                    <a:pt x="8" y="24"/>
                  </a:lnTo>
                  <a:lnTo>
                    <a:pt x="5" y="23"/>
                  </a:lnTo>
                  <a:lnTo>
                    <a:pt x="3" y="21"/>
                  </a:lnTo>
                  <a:lnTo>
                    <a:pt x="2" y="18"/>
                  </a:lnTo>
                  <a:lnTo>
                    <a:pt x="0" y="17"/>
                  </a:lnTo>
                  <a:lnTo>
                    <a:pt x="3" y="11"/>
                  </a:lnTo>
                  <a:lnTo>
                    <a:pt x="8" y="7"/>
                  </a:lnTo>
                  <a:lnTo>
                    <a:pt x="12" y="4"/>
                  </a:lnTo>
                  <a:lnTo>
                    <a:pt x="1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2" name="Freeform 482"/>
            <p:cNvSpPr>
              <a:spLocks/>
            </p:cNvSpPr>
            <p:nvPr/>
          </p:nvSpPr>
          <p:spPr bwMode="auto">
            <a:xfrm>
              <a:off x="5216" y="3069"/>
              <a:ext cx="26" cy="56"/>
            </a:xfrm>
            <a:custGeom>
              <a:avLst/>
              <a:gdLst>
                <a:gd name="T0" fmla="*/ 4 w 26"/>
                <a:gd name="T1" fmla="*/ 0 h 56"/>
                <a:gd name="T2" fmla="*/ 7 w 26"/>
                <a:gd name="T3" fmla="*/ 0 h 56"/>
                <a:gd name="T4" fmla="*/ 10 w 26"/>
                <a:gd name="T5" fmla="*/ 0 h 56"/>
                <a:gd name="T6" fmla="*/ 16 w 26"/>
                <a:gd name="T7" fmla="*/ 5 h 56"/>
                <a:gd name="T8" fmla="*/ 20 w 26"/>
                <a:gd name="T9" fmla="*/ 10 h 56"/>
                <a:gd name="T10" fmla="*/ 24 w 26"/>
                <a:gd name="T11" fmla="*/ 17 h 56"/>
                <a:gd name="T12" fmla="*/ 26 w 26"/>
                <a:gd name="T13" fmla="*/ 26 h 56"/>
                <a:gd name="T14" fmla="*/ 21 w 26"/>
                <a:gd name="T15" fmla="*/ 29 h 56"/>
                <a:gd name="T16" fmla="*/ 17 w 26"/>
                <a:gd name="T17" fmla="*/ 32 h 56"/>
                <a:gd name="T18" fmla="*/ 19 w 26"/>
                <a:gd name="T19" fmla="*/ 45 h 56"/>
                <a:gd name="T20" fmla="*/ 19 w 26"/>
                <a:gd name="T21" fmla="*/ 56 h 56"/>
                <a:gd name="T22" fmla="*/ 17 w 26"/>
                <a:gd name="T23" fmla="*/ 56 h 56"/>
                <a:gd name="T24" fmla="*/ 17 w 26"/>
                <a:gd name="T25" fmla="*/ 56 h 56"/>
                <a:gd name="T26" fmla="*/ 9 w 26"/>
                <a:gd name="T27" fmla="*/ 50 h 56"/>
                <a:gd name="T28" fmla="*/ 0 w 26"/>
                <a:gd name="T29" fmla="*/ 45 h 56"/>
                <a:gd name="T30" fmla="*/ 0 w 26"/>
                <a:gd name="T31" fmla="*/ 25 h 56"/>
                <a:gd name="T32" fmla="*/ 0 w 26"/>
                <a:gd name="T33" fmla="*/ 5 h 56"/>
                <a:gd name="T34" fmla="*/ 3 w 26"/>
                <a:gd name="T35" fmla="*/ 2 h 56"/>
                <a:gd name="T36" fmla="*/ 4 w 26"/>
                <a:gd name="T37" fmla="*/ 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56"/>
                <a:gd name="T59" fmla="*/ 26 w 2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56">
                  <a:moveTo>
                    <a:pt x="4" y="0"/>
                  </a:moveTo>
                  <a:lnTo>
                    <a:pt x="7" y="0"/>
                  </a:lnTo>
                  <a:lnTo>
                    <a:pt x="10" y="0"/>
                  </a:lnTo>
                  <a:lnTo>
                    <a:pt x="16" y="5"/>
                  </a:lnTo>
                  <a:lnTo>
                    <a:pt x="20" y="10"/>
                  </a:lnTo>
                  <a:lnTo>
                    <a:pt x="24" y="17"/>
                  </a:lnTo>
                  <a:lnTo>
                    <a:pt x="26" y="26"/>
                  </a:lnTo>
                  <a:lnTo>
                    <a:pt x="21" y="29"/>
                  </a:lnTo>
                  <a:lnTo>
                    <a:pt x="17" y="32"/>
                  </a:lnTo>
                  <a:lnTo>
                    <a:pt x="19" y="45"/>
                  </a:lnTo>
                  <a:lnTo>
                    <a:pt x="19" y="56"/>
                  </a:lnTo>
                  <a:lnTo>
                    <a:pt x="17" y="56"/>
                  </a:lnTo>
                  <a:lnTo>
                    <a:pt x="9" y="50"/>
                  </a:lnTo>
                  <a:lnTo>
                    <a:pt x="0" y="45"/>
                  </a:lnTo>
                  <a:lnTo>
                    <a:pt x="0" y="25"/>
                  </a:lnTo>
                  <a:lnTo>
                    <a:pt x="0" y="5"/>
                  </a:lnTo>
                  <a:lnTo>
                    <a:pt x="3" y="2"/>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3" name="Freeform 483"/>
            <p:cNvSpPr>
              <a:spLocks/>
            </p:cNvSpPr>
            <p:nvPr/>
          </p:nvSpPr>
          <p:spPr bwMode="auto">
            <a:xfrm>
              <a:off x="5115" y="3081"/>
              <a:ext cx="21" cy="27"/>
            </a:xfrm>
            <a:custGeom>
              <a:avLst/>
              <a:gdLst>
                <a:gd name="T0" fmla="*/ 14 w 21"/>
                <a:gd name="T1" fmla="*/ 0 h 27"/>
                <a:gd name="T2" fmla="*/ 17 w 21"/>
                <a:gd name="T3" fmla="*/ 4 h 27"/>
                <a:gd name="T4" fmla="*/ 21 w 21"/>
                <a:gd name="T5" fmla="*/ 8 h 27"/>
                <a:gd name="T6" fmla="*/ 18 w 21"/>
                <a:gd name="T7" fmla="*/ 10 h 27"/>
                <a:gd name="T8" fmla="*/ 15 w 21"/>
                <a:gd name="T9" fmla="*/ 11 h 27"/>
                <a:gd name="T10" fmla="*/ 13 w 21"/>
                <a:gd name="T11" fmla="*/ 8 h 27"/>
                <a:gd name="T12" fmla="*/ 11 w 21"/>
                <a:gd name="T13" fmla="*/ 8 h 27"/>
                <a:gd name="T14" fmla="*/ 8 w 21"/>
                <a:gd name="T15" fmla="*/ 11 h 27"/>
                <a:gd name="T16" fmla="*/ 7 w 21"/>
                <a:gd name="T17" fmla="*/ 14 h 27"/>
                <a:gd name="T18" fmla="*/ 8 w 21"/>
                <a:gd name="T19" fmla="*/ 18 h 27"/>
                <a:gd name="T20" fmla="*/ 8 w 21"/>
                <a:gd name="T21" fmla="*/ 21 h 27"/>
                <a:gd name="T22" fmla="*/ 8 w 21"/>
                <a:gd name="T23" fmla="*/ 23 h 27"/>
                <a:gd name="T24" fmla="*/ 7 w 21"/>
                <a:gd name="T25" fmla="*/ 27 h 27"/>
                <a:gd name="T26" fmla="*/ 4 w 21"/>
                <a:gd name="T27" fmla="*/ 23 h 27"/>
                <a:gd name="T28" fmla="*/ 0 w 21"/>
                <a:gd name="T29" fmla="*/ 20 h 27"/>
                <a:gd name="T30" fmla="*/ 5 w 21"/>
                <a:gd name="T31" fmla="*/ 13 h 27"/>
                <a:gd name="T32" fmla="*/ 11 w 21"/>
                <a:gd name="T33" fmla="*/ 1 h 27"/>
                <a:gd name="T34" fmla="*/ 13 w 21"/>
                <a:gd name="T35" fmla="*/ 1 h 27"/>
                <a:gd name="T36" fmla="*/ 14 w 21"/>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7"/>
                <a:gd name="T59" fmla="*/ 21 w 21"/>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7">
                  <a:moveTo>
                    <a:pt x="14" y="0"/>
                  </a:moveTo>
                  <a:lnTo>
                    <a:pt x="17" y="4"/>
                  </a:lnTo>
                  <a:lnTo>
                    <a:pt x="21" y="8"/>
                  </a:lnTo>
                  <a:lnTo>
                    <a:pt x="18" y="10"/>
                  </a:lnTo>
                  <a:lnTo>
                    <a:pt x="15" y="11"/>
                  </a:lnTo>
                  <a:lnTo>
                    <a:pt x="13" y="8"/>
                  </a:lnTo>
                  <a:lnTo>
                    <a:pt x="11" y="8"/>
                  </a:lnTo>
                  <a:lnTo>
                    <a:pt x="8" y="11"/>
                  </a:lnTo>
                  <a:lnTo>
                    <a:pt x="7" y="14"/>
                  </a:lnTo>
                  <a:lnTo>
                    <a:pt x="8" y="18"/>
                  </a:lnTo>
                  <a:lnTo>
                    <a:pt x="8" y="21"/>
                  </a:lnTo>
                  <a:lnTo>
                    <a:pt x="8" y="23"/>
                  </a:lnTo>
                  <a:lnTo>
                    <a:pt x="7" y="27"/>
                  </a:lnTo>
                  <a:lnTo>
                    <a:pt x="4" y="23"/>
                  </a:lnTo>
                  <a:lnTo>
                    <a:pt x="0" y="20"/>
                  </a:lnTo>
                  <a:lnTo>
                    <a:pt x="5" y="13"/>
                  </a:lnTo>
                  <a:lnTo>
                    <a:pt x="11" y="1"/>
                  </a:lnTo>
                  <a:lnTo>
                    <a:pt x="13" y="1"/>
                  </a:lnTo>
                  <a:lnTo>
                    <a:pt x="1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4" name="Freeform 484"/>
            <p:cNvSpPr>
              <a:spLocks/>
            </p:cNvSpPr>
            <p:nvPr/>
          </p:nvSpPr>
          <p:spPr bwMode="auto">
            <a:xfrm>
              <a:off x="5225" y="3122"/>
              <a:ext cx="7" cy="7"/>
            </a:xfrm>
            <a:custGeom>
              <a:avLst/>
              <a:gdLst>
                <a:gd name="T0" fmla="*/ 0 w 7"/>
                <a:gd name="T1" fmla="*/ 7 h 7"/>
                <a:gd name="T2" fmla="*/ 0 w 7"/>
                <a:gd name="T3" fmla="*/ 3 h 7"/>
                <a:gd name="T4" fmla="*/ 1 w 7"/>
                <a:gd name="T5" fmla="*/ 0 h 7"/>
                <a:gd name="T6" fmla="*/ 1 w 7"/>
                <a:gd name="T7" fmla="*/ 0 h 7"/>
                <a:gd name="T8" fmla="*/ 2 w 7"/>
                <a:gd name="T9" fmla="*/ 0 h 7"/>
                <a:gd name="T10" fmla="*/ 4 w 7"/>
                <a:gd name="T11" fmla="*/ 4 h 7"/>
                <a:gd name="T12" fmla="*/ 7 w 7"/>
                <a:gd name="T13" fmla="*/ 7 h 7"/>
                <a:gd name="T14" fmla="*/ 2 w 7"/>
                <a:gd name="T15" fmla="*/ 7 h 7"/>
                <a:gd name="T16" fmla="*/ 0 w 7"/>
                <a:gd name="T17" fmla="*/ 7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7"/>
                <a:gd name="T29" fmla="*/ 7 w 7"/>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7">
                  <a:moveTo>
                    <a:pt x="0" y="7"/>
                  </a:moveTo>
                  <a:lnTo>
                    <a:pt x="0" y="3"/>
                  </a:lnTo>
                  <a:lnTo>
                    <a:pt x="1" y="0"/>
                  </a:lnTo>
                  <a:lnTo>
                    <a:pt x="2" y="0"/>
                  </a:lnTo>
                  <a:lnTo>
                    <a:pt x="4" y="4"/>
                  </a:lnTo>
                  <a:lnTo>
                    <a:pt x="7" y="7"/>
                  </a:lnTo>
                  <a:lnTo>
                    <a:pt x="2" y="7"/>
                  </a:lnTo>
                  <a:lnTo>
                    <a:pt x="0" y="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5" name="Freeform 485"/>
            <p:cNvSpPr>
              <a:spLocks/>
            </p:cNvSpPr>
            <p:nvPr/>
          </p:nvSpPr>
          <p:spPr bwMode="auto">
            <a:xfrm>
              <a:off x="5242" y="3126"/>
              <a:ext cx="10" cy="9"/>
            </a:xfrm>
            <a:custGeom>
              <a:avLst/>
              <a:gdLst>
                <a:gd name="T0" fmla="*/ 0 w 10"/>
                <a:gd name="T1" fmla="*/ 0 h 9"/>
                <a:gd name="T2" fmla="*/ 4 w 10"/>
                <a:gd name="T3" fmla="*/ 0 h 9"/>
                <a:gd name="T4" fmla="*/ 8 w 10"/>
                <a:gd name="T5" fmla="*/ 0 h 9"/>
                <a:gd name="T6" fmla="*/ 8 w 10"/>
                <a:gd name="T7" fmla="*/ 2 h 9"/>
                <a:gd name="T8" fmla="*/ 8 w 10"/>
                <a:gd name="T9" fmla="*/ 3 h 9"/>
                <a:gd name="T10" fmla="*/ 10 w 10"/>
                <a:gd name="T11" fmla="*/ 6 h 9"/>
                <a:gd name="T12" fmla="*/ 10 w 10"/>
                <a:gd name="T13" fmla="*/ 9 h 9"/>
                <a:gd name="T14" fmla="*/ 7 w 10"/>
                <a:gd name="T15" fmla="*/ 8 h 9"/>
                <a:gd name="T16" fmla="*/ 4 w 10"/>
                <a:gd name="T17" fmla="*/ 6 h 9"/>
                <a:gd name="T18" fmla="*/ 1 w 10"/>
                <a:gd name="T19" fmla="*/ 5 h 9"/>
                <a:gd name="T20" fmla="*/ 0 w 10"/>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9"/>
                <a:gd name="T35" fmla="*/ 10 w 10"/>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9">
                  <a:moveTo>
                    <a:pt x="0" y="0"/>
                  </a:moveTo>
                  <a:lnTo>
                    <a:pt x="4" y="0"/>
                  </a:lnTo>
                  <a:lnTo>
                    <a:pt x="8" y="0"/>
                  </a:lnTo>
                  <a:lnTo>
                    <a:pt x="8" y="2"/>
                  </a:lnTo>
                  <a:lnTo>
                    <a:pt x="8" y="3"/>
                  </a:lnTo>
                  <a:lnTo>
                    <a:pt x="10" y="6"/>
                  </a:lnTo>
                  <a:lnTo>
                    <a:pt x="10" y="9"/>
                  </a:lnTo>
                  <a:lnTo>
                    <a:pt x="7" y="8"/>
                  </a:lnTo>
                  <a:lnTo>
                    <a:pt x="4" y="6"/>
                  </a:lnTo>
                  <a:lnTo>
                    <a:pt x="1"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6" name="Freeform 486"/>
            <p:cNvSpPr>
              <a:spLocks/>
            </p:cNvSpPr>
            <p:nvPr/>
          </p:nvSpPr>
          <p:spPr bwMode="auto">
            <a:xfrm>
              <a:off x="5229" y="3134"/>
              <a:ext cx="6" cy="14"/>
            </a:xfrm>
            <a:custGeom>
              <a:avLst/>
              <a:gdLst>
                <a:gd name="T0" fmla="*/ 0 w 6"/>
                <a:gd name="T1" fmla="*/ 0 h 14"/>
                <a:gd name="T2" fmla="*/ 3 w 6"/>
                <a:gd name="T3" fmla="*/ 2 h 14"/>
                <a:gd name="T4" fmla="*/ 4 w 6"/>
                <a:gd name="T5" fmla="*/ 5 h 14"/>
                <a:gd name="T6" fmla="*/ 6 w 6"/>
                <a:gd name="T7" fmla="*/ 8 h 14"/>
                <a:gd name="T8" fmla="*/ 6 w 6"/>
                <a:gd name="T9" fmla="*/ 14 h 14"/>
                <a:gd name="T10" fmla="*/ 4 w 6"/>
                <a:gd name="T11" fmla="*/ 14 h 14"/>
                <a:gd name="T12" fmla="*/ 3 w 6"/>
                <a:gd name="T13" fmla="*/ 12 h 14"/>
                <a:gd name="T14" fmla="*/ 1 w 6"/>
                <a:gd name="T15" fmla="*/ 7 h 14"/>
                <a:gd name="T16" fmla="*/ 0 w 6"/>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4"/>
                <a:gd name="T29" fmla="*/ 6 w 6"/>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4">
                  <a:moveTo>
                    <a:pt x="0" y="0"/>
                  </a:moveTo>
                  <a:lnTo>
                    <a:pt x="3" y="2"/>
                  </a:lnTo>
                  <a:lnTo>
                    <a:pt x="4" y="5"/>
                  </a:lnTo>
                  <a:lnTo>
                    <a:pt x="6" y="8"/>
                  </a:lnTo>
                  <a:lnTo>
                    <a:pt x="6" y="14"/>
                  </a:lnTo>
                  <a:lnTo>
                    <a:pt x="4" y="14"/>
                  </a:lnTo>
                  <a:lnTo>
                    <a:pt x="3" y="12"/>
                  </a:lnTo>
                  <a:lnTo>
                    <a:pt x="1" y="7"/>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7" name="Freeform 487"/>
            <p:cNvSpPr>
              <a:spLocks/>
            </p:cNvSpPr>
            <p:nvPr/>
          </p:nvSpPr>
          <p:spPr bwMode="auto">
            <a:xfrm>
              <a:off x="5257" y="3134"/>
              <a:ext cx="8" cy="7"/>
            </a:xfrm>
            <a:custGeom>
              <a:avLst/>
              <a:gdLst>
                <a:gd name="T0" fmla="*/ 3 w 8"/>
                <a:gd name="T1" fmla="*/ 0 h 7"/>
                <a:gd name="T2" fmla="*/ 6 w 8"/>
                <a:gd name="T3" fmla="*/ 1 h 7"/>
                <a:gd name="T4" fmla="*/ 8 w 8"/>
                <a:gd name="T5" fmla="*/ 4 h 7"/>
                <a:gd name="T6" fmla="*/ 8 w 8"/>
                <a:gd name="T7" fmla="*/ 5 h 7"/>
                <a:gd name="T8" fmla="*/ 6 w 8"/>
                <a:gd name="T9" fmla="*/ 7 h 7"/>
                <a:gd name="T10" fmla="*/ 3 w 8"/>
                <a:gd name="T11" fmla="*/ 7 h 7"/>
                <a:gd name="T12" fmla="*/ 0 w 8"/>
                <a:gd name="T13" fmla="*/ 7 h 7"/>
                <a:gd name="T14" fmla="*/ 0 w 8"/>
                <a:gd name="T15" fmla="*/ 5 h 7"/>
                <a:gd name="T16" fmla="*/ 0 w 8"/>
                <a:gd name="T17" fmla="*/ 2 h 7"/>
                <a:gd name="T18" fmla="*/ 2 w 8"/>
                <a:gd name="T19" fmla="*/ 2 h 7"/>
                <a:gd name="T20" fmla="*/ 3 w 8"/>
                <a:gd name="T21" fmla="*/ 2 h 7"/>
                <a:gd name="T22" fmla="*/ 3 w 8"/>
                <a:gd name="T23" fmla="*/ 1 h 7"/>
                <a:gd name="T24" fmla="*/ 3 w 8"/>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3" y="0"/>
                  </a:moveTo>
                  <a:lnTo>
                    <a:pt x="6" y="1"/>
                  </a:lnTo>
                  <a:lnTo>
                    <a:pt x="8" y="4"/>
                  </a:lnTo>
                  <a:lnTo>
                    <a:pt x="8" y="5"/>
                  </a:lnTo>
                  <a:lnTo>
                    <a:pt x="6" y="7"/>
                  </a:lnTo>
                  <a:lnTo>
                    <a:pt x="3" y="7"/>
                  </a:lnTo>
                  <a:lnTo>
                    <a:pt x="0" y="7"/>
                  </a:lnTo>
                  <a:lnTo>
                    <a:pt x="0" y="5"/>
                  </a:lnTo>
                  <a:lnTo>
                    <a:pt x="0" y="2"/>
                  </a:lnTo>
                  <a:lnTo>
                    <a:pt x="2" y="2"/>
                  </a:lnTo>
                  <a:lnTo>
                    <a:pt x="3" y="2"/>
                  </a:lnTo>
                  <a:lnTo>
                    <a:pt x="3" y="1"/>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8" name="Freeform 488"/>
            <p:cNvSpPr>
              <a:spLocks/>
            </p:cNvSpPr>
            <p:nvPr/>
          </p:nvSpPr>
          <p:spPr bwMode="auto">
            <a:xfrm>
              <a:off x="5256" y="3145"/>
              <a:ext cx="9" cy="6"/>
            </a:xfrm>
            <a:custGeom>
              <a:avLst/>
              <a:gdLst>
                <a:gd name="T0" fmla="*/ 4 w 9"/>
                <a:gd name="T1" fmla="*/ 0 h 6"/>
                <a:gd name="T2" fmla="*/ 7 w 9"/>
                <a:gd name="T3" fmla="*/ 3 h 6"/>
                <a:gd name="T4" fmla="*/ 9 w 9"/>
                <a:gd name="T5" fmla="*/ 6 h 6"/>
                <a:gd name="T6" fmla="*/ 6 w 9"/>
                <a:gd name="T7" fmla="*/ 6 h 6"/>
                <a:gd name="T8" fmla="*/ 3 w 9"/>
                <a:gd name="T9" fmla="*/ 6 h 6"/>
                <a:gd name="T10" fmla="*/ 1 w 9"/>
                <a:gd name="T11" fmla="*/ 4 h 6"/>
                <a:gd name="T12" fmla="*/ 0 w 9"/>
                <a:gd name="T13" fmla="*/ 3 h 6"/>
                <a:gd name="T14" fmla="*/ 1 w 9"/>
                <a:gd name="T15" fmla="*/ 3 h 6"/>
                <a:gd name="T16" fmla="*/ 3 w 9"/>
                <a:gd name="T17" fmla="*/ 3 h 6"/>
                <a:gd name="T18" fmla="*/ 4 w 9"/>
                <a:gd name="T19" fmla="*/ 1 h 6"/>
                <a:gd name="T20" fmla="*/ 4 w 9"/>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6"/>
                <a:gd name="T35" fmla="*/ 9 w 9"/>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6">
                  <a:moveTo>
                    <a:pt x="4" y="0"/>
                  </a:moveTo>
                  <a:lnTo>
                    <a:pt x="7" y="3"/>
                  </a:lnTo>
                  <a:lnTo>
                    <a:pt x="9" y="6"/>
                  </a:lnTo>
                  <a:lnTo>
                    <a:pt x="6" y="6"/>
                  </a:lnTo>
                  <a:lnTo>
                    <a:pt x="3" y="6"/>
                  </a:lnTo>
                  <a:lnTo>
                    <a:pt x="1" y="4"/>
                  </a:lnTo>
                  <a:lnTo>
                    <a:pt x="0" y="3"/>
                  </a:lnTo>
                  <a:lnTo>
                    <a:pt x="1" y="3"/>
                  </a:lnTo>
                  <a:lnTo>
                    <a:pt x="3" y="3"/>
                  </a:lnTo>
                  <a:lnTo>
                    <a:pt x="4" y="1"/>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9" name="Freeform 489"/>
            <p:cNvSpPr>
              <a:spLocks/>
            </p:cNvSpPr>
            <p:nvPr/>
          </p:nvSpPr>
          <p:spPr bwMode="auto">
            <a:xfrm>
              <a:off x="5273" y="3148"/>
              <a:ext cx="9" cy="4"/>
            </a:xfrm>
            <a:custGeom>
              <a:avLst/>
              <a:gdLst>
                <a:gd name="T0" fmla="*/ 0 w 9"/>
                <a:gd name="T1" fmla="*/ 0 h 4"/>
                <a:gd name="T2" fmla="*/ 4 w 9"/>
                <a:gd name="T3" fmla="*/ 1 h 4"/>
                <a:gd name="T4" fmla="*/ 9 w 9"/>
                <a:gd name="T5" fmla="*/ 3 h 4"/>
                <a:gd name="T6" fmla="*/ 9 w 9"/>
                <a:gd name="T7" fmla="*/ 4 h 4"/>
                <a:gd name="T8" fmla="*/ 9 w 9"/>
                <a:gd name="T9" fmla="*/ 4 h 4"/>
                <a:gd name="T10" fmla="*/ 6 w 9"/>
                <a:gd name="T11" fmla="*/ 4 h 4"/>
                <a:gd name="T12" fmla="*/ 4 w 9"/>
                <a:gd name="T13" fmla="*/ 4 h 4"/>
                <a:gd name="T14" fmla="*/ 2 w 9"/>
                <a:gd name="T15" fmla="*/ 3 h 4"/>
                <a:gd name="T16" fmla="*/ 0 w 9"/>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4"/>
                <a:gd name="T29" fmla="*/ 9 w 9"/>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4">
                  <a:moveTo>
                    <a:pt x="0" y="0"/>
                  </a:moveTo>
                  <a:lnTo>
                    <a:pt x="4" y="1"/>
                  </a:lnTo>
                  <a:lnTo>
                    <a:pt x="9" y="3"/>
                  </a:lnTo>
                  <a:lnTo>
                    <a:pt x="9" y="4"/>
                  </a:lnTo>
                  <a:lnTo>
                    <a:pt x="6" y="4"/>
                  </a:lnTo>
                  <a:lnTo>
                    <a:pt x="4" y="4"/>
                  </a:lnTo>
                  <a:lnTo>
                    <a:pt x="2" y="3"/>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0" name="Freeform 490"/>
            <p:cNvSpPr>
              <a:spLocks/>
            </p:cNvSpPr>
            <p:nvPr/>
          </p:nvSpPr>
          <p:spPr bwMode="auto">
            <a:xfrm>
              <a:off x="5245" y="3155"/>
              <a:ext cx="8" cy="14"/>
            </a:xfrm>
            <a:custGeom>
              <a:avLst/>
              <a:gdLst>
                <a:gd name="T0" fmla="*/ 1 w 8"/>
                <a:gd name="T1" fmla="*/ 0 h 14"/>
                <a:gd name="T2" fmla="*/ 4 w 8"/>
                <a:gd name="T3" fmla="*/ 4 h 14"/>
                <a:gd name="T4" fmla="*/ 7 w 8"/>
                <a:gd name="T5" fmla="*/ 7 h 14"/>
                <a:gd name="T6" fmla="*/ 8 w 8"/>
                <a:gd name="T7" fmla="*/ 10 h 14"/>
                <a:gd name="T8" fmla="*/ 8 w 8"/>
                <a:gd name="T9" fmla="*/ 14 h 14"/>
                <a:gd name="T10" fmla="*/ 8 w 8"/>
                <a:gd name="T11" fmla="*/ 14 h 14"/>
                <a:gd name="T12" fmla="*/ 7 w 8"/>
                <a:gd name="T13" fmla="*/ 14 h 14"/>
                <a:gd name="T14" fmla="*/ 2 w 8"/>
                <a:gd name="T15" fmla="*/ 13 h 14"/>
                <a:gd name="T16" fmla="*/ 0 w 8"/>
                <a:gd name="T17" fmla="*/ 13 h 14"/>
                <a:gd name="T18" fmla="*/ 0 w 8"/>
                <a:gd name="T19" fmla="*/ 7 h 14"/>
                <a:gd name="T20" fmla="*/ 1 w 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4"/>
                <a:gd name="T35" fmla="*/ 8 w 8"/>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4">
                  <a:moveTo>
                    <a:pt x="1" y="0"/>
                  </a:moveTo>
                  <a:lnTo>
                    <a:pt x="4" y="4"/>
                  </a:lnTo>
                  <a:lnTo>
                    <a:pt x="7" y="7"/>
                  </a:lnTo>
                  <a:lnTo>
                    <a:pt x="8" y="10"/>
                  </a:lnTo>
                  <a:lnTo>
                    <a:pt x="8" y="14"/>
                  </a:lnTo>
                  <a:lnTo>
                    <a:pt x="7" y="14"/>
                  </a:lnTo>
                  <a:lnTo>
                    <a:pt x="2" y="13"/>
                  </a:lnTo>
                  <a:lnTo>
                    <a:pt x="0" y="13"/>
                  </a:lnTo>
                  <a:lnTo>
                    <a:pt x="0" y="7"/>
                  </a:lnTo>
                  <a:lnTo>
                    <a:pt x="1"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1" name="Freeform 491"/>
            <p:cNvSpPr>
              <a:spLocks/>
            </p:cNvSpPr>
            <p:nvPr/>
          </p:nvSpPr>
          <p:spPr bwMode="auto">
            <a:xfrm>
              <a:off x="5269" y="3158"/>
              <a:ext cx="14" cy="7"/>
            </a:xfrm>
            <a:custGeom>
              <a:avLst/>
              <a:gdLst>
                <a:gd name="T0" fmla="*/ 8 w 14"/>
                <a:gd name="T1" fmla="*/ 0 h 7"/>
                <a:gd name="T2" fmla="*/ 11 w 14"/>
                <a:gd name="T3" fmla="*/ 1 h 7"/>
                <a:gd name="T4" fmla="*/ 13 w 14"/>
                <a:gd name="T5" fmla="*/ 3 h 7"/>
                <a:gd name="T6" fmla="*/ 13 w 14"/>
                <a:gd name="T7" fmla="*/ 3 h 7"/>
                <a:gd name="T8" fmla="*/ 14 w 14"/>
                <a:gd name="T9" fmla="*/ 7 h 7"/>
                <a:gd name="T10" fmla="*/ 10 w 14"/>
                <a:gd name="T11" fmla="*/ 7 h 7"/>
                <a:gd name="T12" fmla="*/ 4 w 14"/>
                <a:gd name="T13" fmla="*/ 7 h 7"/>
                <a:gd name="T14" fmla="*/ 3 w 14"/>
                <a:gd name="T15" fmla="*/ 4 h 7"/>
                <a:gd name="T16" fmla="*/ 0 w 14"/>
                <a:gd name="T17" fmla="*/ 3 h 7"/>
                <a:gd name="T18" fmla="*/ 4 w 14"/>
                <a:gd name="T19" fmla="*/ 1 h 7"/>
                <a:gd name="T20" fmla="*/ 8 w 14"/>
                <a:gd name="T21" fmla="*/ 0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7"/>
                <a:gd name="T35" fmla="*/ 14 w 14"/>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7">
                  <a:moveTo>
                    <a:pt x="8" y="0"/>
                  </a:moveTo>
                  <a:lnTo>
                    <a:pt x="11" y="1"/>
                  </a:lnTo>
                  <a:lnTo>
                    <a:pt x="13" y="3"/>
                  </a:lnTo>
                  <a:lnTo>
                    <a:pt x="14" y="7"/>
                  </a:lnTo>
                  <a:lnTo>
                    <a:pt x="10" y="7"/>
                  </a:lnTo>
                  <a:lnTo>
                    <a:pt x="4" y="7"/>
                  </a:lnTo>
                  <a:lnTo>
                    <a:pt x="3" y="4"/>
                  </a:lnTo>
                  <a:lnTo>
                    <a:pt x="0" y="3"/>
                  </a:lnTo>
                  <a:lnTo>
                    <a:pt x="4" y="1"/>
                  </a:lnTo>
                  <a:lnTo>
                    <a:pt x="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2" name="Freeform 492"/>
            <p:cNvSpPr>
              <a:spLocks/>
            </p:cNvSpPr>
            <p:nvPr/>
          </p:nvSpPr>
          <p:spPr bwMode="auto">
            <a:xfrm>
              <a:off x="5253" y="3172"/>
              <a:ext cx="9" cy="16"/>
            </a:xfrm>
            <a:custGeom>
              <a:avLst/>
              <a:gdLst>
                <a:gd name="T0" fmla="*/ 6 w 9"/>
                <a:gd name="T1" fmla="*/ 0 h 16"/>
                <a:gd name="T2" fmla="*/ 9 w 9"/>
                <a:gd name="T3" fmla="*/ 1 h 16"/>
                <a:gd name="T4" fmla="*/ 9 w 9"/>
                <a:gd name="T5" fmla="*/ 6 h 16"/>
                <a:gd name="T6" fmla="*/ 6 w 9"/>
                <a:gd name="T7" fmla="*/ 10 h 16"/>
                <a:gd name="T8" fmla="*/ 3 w 9"/>
                <a:gd name="T9" fmla="*/ 16 h 16"/>
                <a:gd name="T10" fmla="*/ 3 w 9"/>
                <a:gd name="T11" fmla="*/ 14 h 16"/>
                <a:gd name="T12" fmla="*/ 3 w 9"/>
                <a:gd name="T13" fmla="*/ 13 h 16"/>
                <a:gd name="T14" fmla="*/ 2 w 9"/>
                <a:gd name="T15" fmla="*/ 7 h 16"/>
                <a:gd name="T16" fmla="*/ 0 w 9"/>
                <a:gd name="T17" fmla="*/ 3 h 16"/>
                <a:gd name="T18" fmla="*/ 3 w 9"/>
                <a:gd name="T19" fmla="*/ 1 h 16"/>
                <a:gd name="T20" fmla="*/ 6 w 9"/>
                <a:gd name="T21" fmla="*/ 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16"/>
                <a:gd name="T35" fmla="*/ 9 w 9"/>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16">
                  <a:moveTo>
                    <a:pt x="6" y="0"/>
                  </a:moveTo>
                  <a:lnTo>
                    <a:pt x="9" y="1"/>
                  </a:lnTo>
                  <a:lnTo>
                    <a:pt x="9" y="6"/>
                  </a:lnTo>
                  <a:lnTo>
                    <a:pt x="6" y="10"/>
                  </a:lnTo>
                  <a:lnTo>
                    <a:pt x="3" y="16"/>
                  </a:lnTo>
                  <a:lnTo>
                    <a:pt x="3" y="14"/>
                  </a:lnTo>
                  <a:lnTo>
                    <a:pt x="3" y="13"/>
                  </a:lnTo>
                  <a:lnTo>
                    <a:pt x="2" y="7"/>
                  </a:lnTo>
                  <a:lnTo>
                    <a:pt x="0" y="3"/>
                  </a:lnTo>
                  <a:lnTo>
                    <a:pt x="3" y="1"/>
                  </a:lnTo>
                  <a:lnTo>
                    <a:pt x="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3" name="Freeform 493"/>
            <p:cNvSpPr>
              <a:spLocks/>
            </p:cNvSpPr>
            <p:nvPr/>
          </p:nvSpPr>
          <p:spPr bwMode="auto">
            <a:xfrm>
              <a:off x="4778" y="3181"/>
              <a:ext cx="24" cy="48"/>
            </a:xfrm>
            <a:custGeom>
              <a:avLst/>
              <a:gdLst>
                <a:gd name="T0" fmla="*/ 3 w 24"/>
                <a:gd name="T1" fmla="*/ 0 h 48"/>
                <a:gd name="T2" fmla="*/ 10 w 24"/>
                <a:gd name="T3" fmla="*/ 4 h 48"/>
                <a:gd name="T4" fmla="*/ 14 w 24"/>
                <a:gd name="T5" fmla="*/ 12 h 48"/>
                <a:gd name="T6" fmla="*/ 18 w 24"/>
                <a:gd name="T7" fmla="*/ 20 h 48"/>
                <a:gd name="T8" fmla="*/ 24 w 24"/>
                <a:gd name="T9" fmla="*/ 28 h 48"/>
                <a:gd name="T10" fmla="*/ 20 w 24"/>
                <a:gd name="T11" fmla="*/ 40 h 48"/>
                <a:gd name="T12" fmla="*/ 14 w 24"/>
                <a:gd name="T13" fmla="*/ 48 h 48"/>
                <a:gd name="T14" fmla="*/ 14 w 24"/>
                <a:gd name="T15" fmla="*/ 48 h 48"/>
                <a:gd name="T16" fmla="*/ 13 w 24"/>
                <a:gd name="T17" fmla="*/ 48 h 48"/>
                <a:gd name="T18" fmla="*/ 7 w 24"/>
                <a:gd name="T19" fmla="*/ 47 h 48"/>
                <a:gd name="T20" fmla="*/ 1 w 24"/>
                <a:gd name="T21" fmla="*/ 47 h 48"/>
                <a:gd name="T22" fmla="*/ 0 w 24"/>
                <a:gd name="T23" fmla="*/ 34 h 48"/>
                <a:gd name="T24" fmla="*/ 0 w 24"/>
                <a:gd name="T25" fmla="*/ 22 h 48"/>
                <a:gd name="T26" fmla="*/ 0 w 24"/>
                <a:gd name="T27" fmla="*/ 11 h 48"/>
                <a:gd name="T28" fmla="*/ 3 w 24"/>
                <a:gd name="T29" fmla="*/ 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48"/>
                <a:gd name="T47" fmla="*/ 24 w 24"/>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48">
                  <a:moveTo>
                    <a:pt x="3" y="0"/>
                  </a:moveTo>
                  <a:lnTo>
                    <a:pt x="10" y="4"/>
                  </a:lnTo>
                  <a:lnTo>
                    <a:pt x="14" y="12"/>
                  </a:lnTo>
                  <a:lnTo>
                    <a:pt x="18" y="20"/>
                  </a:lnTo>
                  <a:lnTo>
                    <a:pt x="24" y="28"/>
                  </a:lnTo>
                  <a:lnTo>
                    <a:pt x="20" y="40"/>
                  </a:lnTo>
                  <a:lnTo>
                    <a:pt x="14" y="48"/>
                  </a:lnTo>
                  <a:lnTo>
                    <a:pt x="13" y="48"/>
                  </a:lnTo>
                  <a:lnTo>
                    <a:pt x="7" y="47"/>
                  </a:lnTo>
                  <a:lnTo>
                    <a:pt x="1" y="47"/>
                  </a:lnTo>
                  <a:lnTo>
                    <a:pt x="0" y="34"/>
                  </a:lnTo>
                  <a:lnTo>
                    <a:pt x="0" y="22"/>
                  </a:lnTo>
                  <a:lnTo>
                    <a:pt x="0" y="11"/>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4" name="Freeform 494"/>
            <p:cNvSpPr>
              <a:spLocks/>
            </p:cNvSpPr>
            <p:nvPr/>
          </p:nvSpPr>
          <p:spPr bwMode="auto">
            <a:xfrm>
              <a:off x="5269" y="3182"/>
              <a:ext cx="27" cy="47"/>
            </a:xfrm>
            <a:custGeom>
              <a:avLst/>
              <a:gdLst>
                <a:gd name="T0" fmla="*/ 21 w 27"/>
                <a:gd name="T1" fmla="*/ 47 h 47"/>
                <a:gd name="T2" fmla="*/ 16 w 27"/>
                <a:gd name="T3" fmla="*/ 47 h 47"/>
                <a:gd name="T4" fmla="*/ 10 w 27"/>
                <a:gd name="T5" fmla="*/ 46 h 47"/>
                <a:gd name="T6" fmla="*/ 7 w 27"/>
                <a:gd name="T7" fmla="*/ 43 h 47"/>
                <a:gd name="T8" fmla="*/ 4 w 27"/>
                <a:gd name="T9" fmla="*/ 40 h 47"/>
                <a:gd name="T10" fmla="*/ 1 w 27"/>
                <a:gd name="T11" fmla="*/ 31 h 47"/>
                <a:gd name="T12" fmla="*/ 0 w 27"/>
                <a:gd name="T13" fmla="*/ 20 h 47"/>
                <a:gd name="T14" fmla="*/ 10 w 27"/>
                <a:gd name="T15" fmla="*/ 10 h 47"/>
                <a:gd name="T16" fmla="*/ 18 w 27"/>
                <a:gd name="T17" fmla="*/ 0 h 47"/>
                <a:gd name="T18" fmla="*/ 18 w 27"/>
                <a:gd name="T19" fmla="*/ 1 h 47"/>
                <a:gd name="T20" fmla="*/ 18 w 27"/>
                <a:gd name="T21" fmla="*/ 3 h 47"/>
                <a:gd name="T22" fmla="*/ 23 w 27"/>
                <a:gd name="T23" fmla="*/ 16 h 47"/>
                <a:gd name="T24" fmla="*/ 27 w 27"/>
                <a:gd name="T25" fmla="*/ 27 h 47"/>
                <a:gd name="T26" fmla="*/ 23 w 27"/>
                <a:gd name="T27" fmla="*/ 31 h 47"/>
                <a:gd name="T28" fmla="*/ 18 w 27"/>
                <a:gd name="T29" fmla="*/ 36 h 47"/>
                <a:gd name="T30" fmla="*/ 20 w 27"/>
                <a:gd name="T31" fmla="*/ 41 h 47"/>
                <a:gd name="T32" fmla="*/ 21 w 27"/>
                <a:gd name="T33" fmla="*/ 47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47"/>
                <a:gd name="T53" fmla="*/ 27 w 27"/>
                <a:gd name="T54" fmla="*/ 47 h 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47">
                  <a:moveTo>
                    <a:pt x="21" y="47"/>
                  </a:moveTo>
                  <a:lnTo>
                    <a:pt x="16" y="47"/>
                  </a:lnTo>
                  <a:lnTo>
                    <a:pt x="10" y="46"/>
                  </a:lnTo>
                  <a:lnTo>
                    <a:pt x="7" y="43"/>
                  </a:lnTo>
                  <a:lnTo>
                    <a:pt x="4" y="40"/>
                  </a:lnTo>
                  <a:lnTo>
                    <a:pt x="1" y="31"/>
                  </a:lnTo>
                  <a:lnTo>
                    <a:pt x="0" y="20"/>
                  </a:lnTo>
                  <a:lnTo>
                    <a:pt x="10" y="10"/>
                  </a:lnTo>
                  <a:lnTo>
                    <a:pt x="18" y="0"/>
                  </a:lnTo>
                  <a:lnTo>
                    <a:pt x="18" y="1"/>
                  </a:lnTo>
                  <a:lnTo>
                    <a:pt x="18" y="3"/>
                  </a:lnTo>
                  <a:lnTo>
                    <a:pt x="23" y="16"/>
                  </a:lnTo>
                  <a:lnTo>
                    <a:pt x="27" y="27"/>
                  </a:lnTo>
                  <a:lnTo>
                    <a:pt x="23" y="31"/>
                  </a:lnTo>
                  <a:lnTo>
                    <a:pt x="18" y="36"/>
                  </a:lnTo>
                  <a:lnTo>
                    <a:pt x="20" y="41"/>
                  </a:lnTo>
                  <a:lnTo>
                    <a:pt x="21" y="4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5" name="Freeform 495"/>
            <p:cNvSpPr>
              <a:spLocks/>
            </p:cNvSpPr>
            <p:nvPr/>
          </p:nvSpPr>
          <p:spPr bwMode="auto">
            <a:xfrm>
              <a:off x="5252" y="3195"/>
              <a:ext cx="14" cy="13"/>
            </a:xfrm>
            <a:custGeom>
              <a:avLst/>
              <a:gdLst>
                <a:gd name="T0" fmla="*/ 11 w 14"/>
                <a:gd name="T1" fmla="*/ 0 h 13"/>
                <a:gd name="T2" fmla="*/ 14 w 14"/>
                <a:gd name="T3" fmla="*/ 3 h 13"/>
                <a:gd name="T4" fmla="*/ 14 w 14"/>
                <a:gd name="T5" fmla="*/ 6 h 13"/>
                <a:gd name="T6" fmla="*/ 14 w 14"/>
                <a:gd name="T7" fmla="*/ 10 h 13"/>
                <a:gd name="T8" fmla="*/ 13 w 14"/>
                <a:gd name="T9" fmla="*/ 13 h 13"/>
                <a:gd name="T10" fmla="*/ 13 w 14"/>
                <a:gd name="T11" fmla="*/ 13 h 13"/>
                <a:gd name="T12" fmla="*/ 11 w 14"/>
                <a:gd name="T13" fmla="*/ 13 h 13"/>
                <a:gd name="T14" fmla="*/ 5 w 14"/>
                <a:gd name="T15" fmla="*/ 13 h 13"/>
                <a:gd name="T16" fmla="*/ 0 w 14"/>
                <a:gd name="T17" fmla="*/ 11 h 13"/>
                <a:gd name="T18" fmla="*/ 5 w 14"/>
                <a:gd name="T19" fmla="*/ 6 h 13"/>
                <a:gd name="T20" fmla="*/ 11 w 14"/>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3"/>
                <a:gd name="T35" fmla="*/ 14 w 14"/>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3">
                  <a:moveTo>
                    <a:pt x="11" y="0"/>
                  </a:moveTo>
                  <a:lnTo>
                    <a:pt x="14" y="3"/>
                  </a:lnTo>
                  <a:lnTo>
                    <a:pt x="14" y="6"/>
                  </a:lnTo>
                  <a:lnTo>
                    <a:pt x="14" y="10"/>
                  </a:lnTo>
                  <a:lnTo>
                    <a:pt x="13" y="13"/>
                  </a:lnTo>
                  <a:lnTo>
                    <a:pt x="11" y="13"/>
                  </a:lnTo>
                  <a:lnTo>
                    <a:pt x="5" y="13"/>
                  </a:lnTo>
                  <a:lnTo>
                    <a:pt x="0" y="11"/>
                  </a:lnTo>
                  <a:lnTo>
                    <a:pt x="5" y="6"/>
                  </a:lnTo>
                  <a:lnTo>
                    <a:pt x="11"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6" name="Freeform 496"/>
            <p:cNvSpPr>
              <a:spLocks/>
            </p:cNvSpPr>
            <p:nvPr/>
          </p:nvSpPr>
          <p:spPr bwMode="auto">
            <a:xfrm>
              <a:off x="5102" y="3218"/>
              <a:ext cx="114" cy="137"/>
            </a:xfrm>
            <a:custGeom>
              <a:avLst/>
              <a:gdLst>
                <a:gd name="T0" fmla="*/ 88 w 114"/>
                <a:gd name="T1" fmla="*/ 0 h 137"/>
                <a:gd name="T2" fmla="*/ 101 w 114"/>
                <a:gd name="T3" fmla="*/ 8 h 137"/>
                <a:gd name="T4" fmla="*/ 114 w 114"/>
                <a:gd name="T5" fmla="*/ 18 h 137"/>
                <a:gd name="T6" fmla="*/ 114 w 114"/>
                <a:gd name="T7" fmla="*/ 20 h 137"/>
                <a:gd name="T8" fmla="*/ 114 w 114"/>
                <a:gd name="T9" fmla="*/ 23 h 137"/>
                <a:gd name="T10" fmla="*/ 111 w 114"/>
                <a:gd name="T11" fmla="*/ 30 h 137"/>
                <a:gd name="T12" fmla="*/ 107 w 114"/>
                <a:gd name="T13" fmla="*/ 34 h 137"/>
                <a:gd name="T14" fmla="*/ 103 w 114"/>
                <a:gd name="T15" fmla="*/ 38 h 137"/>
                <a:gd name="T16" fmla="*/ 97 w 114"/>
                <a:gd name="T17" fmla="*/ 43 h 137"/>
                <a:gd name="T18" fmla="*/ 104 w 114"/>
                <a:gd name="T19" fmla="*/ 58 h 137"/>
                <a:gd name="T20" fmla="*/ 110 w 114"/>
                <a:gd name="T21" fmla="*/ 75 h 137"/>
                <a:gd name="T22" fmla="*/ 104 w 114"/>
                <a:gd name="T23" fmla="*/ 81 h 137"/>
                <a:gd name="T24" fmla="*/ 100 w 114"/>
                <a:gd name="T25" fmla="*/ 88 h 137"/>
                <a:gd name="T26" fmla="*/ 95 w 114"/>
                <a:gd name="T27" fmla="*/ 97 h 137"/>
                <a:gd name="T28" fmla="*/ 94 w 114"/>
                <a:gd name="T29" fmla="*/ 105 h 137"/>
                <a:gd name="T30" fmla="*/ 91 w 114"/>
                <a:gd name="T31" fmla="*/ 114 h 137"/>
                <a:gd name="T32" fmla="*/ 88 w 114"/>
                <a:gd name="T33" fmla="*/ 123 h 137"/>
                <a:gd name="T34" fmla="*/ 84 w 114"/>
                <a:gd name="T35" fmla="*/ 130 h 137"/>
                <a:gd name="T36" fmla="*/ 80 w 114"/>
                <a:gd name="T37" fmla="*/ 137 h 137"/>
                <a:gd name="T38" fmla="*/ 68 w 114"/>
                <a:gd name="T39" fmla="*/ 133 h 137"/>
                <a:gd name="T40" fmla="*/ 58 w 114"/>
                <a:gd name="T41" fmla="*/ 127 h 137"/>
                <a:gd name="T42" fmla="*/ 37 w 114"/>
                <a:gd name="T43" fmla="*/ 125 h 137"/>
                <a:gd name="T44" fmla="*/ 17 w 114"/>
                <a:gd name="T45" fmla="*/ 124 h 137"/>
                <a:gd name="T46" fmla="*/ 16 w 114"/>
                <a:gd name="T47" fmla="*/ 113 h 137"/>
                <a:gd name="T48" fmla="*/ 11 w 114"/>
                <a:gd name="T49" fmla="*/ 104 h 137"/>
                <a:gd name="T50" fmla="*/ 7 w 114"/>
                <a:gd name="T51" fmla="*/ 97 h 137"/>
                <a:gd name="T52" fmla="*/ 0 w 114"/>
                <a:gd name="T53" fmla="*/ 90 h 137"/>
                <a:gd name="T54" fmla="*/ 0 w 114"/>
                <a:gd name="T55" fmla="*/ 83 h 137"/>
                <a:gd name="T56" fmla="*/ 1 w 114"/>
                <a:gd name="T57" fmla="*/ 77 h 137"/>
                <a:gd name="T58" fmla="*/ 4 w 114"/>
                <a:gd name="T59" fmla="*/ 71 h 137"/>
                <a:gd name="T60" fmla="*/ 6 w 114"/>
                <a:gd name="T61" fmla="*/ 67 h 137"/>
                <a:gd name="T62" fmla="*/ 13 w 114"/>
                <a:gd name="T63" fmla="*/ 68 h 137"/>
                <a:gd name="T64" fmla="*/ 21 w 114"/>
                <a:gd name="T65" fmla="*/ 70 h 137"/>
                <a:gd name="T66" fmla="*/ 27 w 114"/>
                <a:gd name="T67" fmla="*/ 61 h 137"/>
                <a:gd name="T68" fmla="*/ 33 w 114"/>
                <a:gd name="T69" fmla="*/ 54 h 137"/>
                <a:gd name="T70" fmla="*/ 44 w 114"/>
                <a:gd name="T71" fmla="*/ 47 h 137"/>
                <a:gd name="T72" fmla="*/ 55 w 114"/>
                <a:gd name="T73" fmla="*/ 41 h 137"/>
                <a:gd name="T74" fmla="*/ 73 w 114"/>
                <a:gd name="T75" fmla="*/ 20 h 137"/>
                <a:gd name="T76" fmla="*/ 88 w 114"/>
                <a:gd name="T77" fmla="*/ 0 h 1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4"/>
                <a:gd name="T118" fmla="*/ 0 h 137"/>
                <a:gd name="T119" fmla="*/ 114 w 114"/>
                <a:gd name="T120" fmla="*/ 137 h 1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4" h="137">
                  <a:moveTo>
                    <a:pt x="88" y="0"/>
                  </a:moveTo>
                  <a:lnTo>
                    <a:pt x="101" y="8"/>
                  </a:lnTo>
                  <a:lnTo>
                    <a:pt x="114" y="18"/>
                  </a:lnTo>
                  <a:lnTo>
                    <a:pt x="114" y="20"/>
                  </a:lnTo>
                  <a:lnTo>
                    <a:pt x="114" y="23"/>
                  </a:lnTo>
                  <a:lnTo>
                    <a:pt x="111" y="30"/>
                  </a:lnTo>
                  <a:lnTo>
                    <a:pt x="107" y="34"/>
                  </a:lnTo>
                  <a:lnTo>
                    <a:pt x="103" y="38"/>
                  </a:lnTo>
                  <a:lnTo>
                    <a:pt x="97" y="43"/>
                  </a:lnTo>
                  <a:lnTo>
                    <a:pt x="104" y="58"/>
                  </a:lnTo>
                  <a:lnTo>
                    <a:pt x="110" y="75"/>
                  </a:lnTo>
                  <a:lnTo>
                    <a:pt x="104" y="81"/>
                  </a:lnTo>
                  <a:lnTo>
                    <a:pt x="100" y="88"/>
                  </a:lnTo>
                  <a:lnTo>
                    <a:pt x="95" y="97"/>
                  </a:lnTo>
                  <a:lnTo>
                    <a:pt x="94" y="105"/>
                  </a:lnTo>
                  <a:lnTo>
                    <a:pt x="91" y="114"/>
                  </a:lnTo>
                  <a:lnTo>
                    <a:pt x="88" y="123"/>
                  </a:lnTo>
                  <a:lnTo>
                    <a:pt x="84" y="130"/>
                  </a:lnTo>
                  <a:lnTo>
                    <a:pt x="80" y="137"/>
                  </a:lnTo>
                  <a:lnTo>
                    <a:pt x="68" y="133"/>
                  </a:lnTo>
                  <a:lnTo>
                    <a:pt x="58" y="127"/>
                  </a:lnTo>
                  <a:lnTo>
                    <a:pt x="37" y="125"/>
                  </a:lnTo>
                  <a:lnTo>
                    <a:pt x="17" y="124"/>
                  </a:lnTo>
                  <a:lnTo>
                    <a:pt x="16" y="113"/>
                  </a:lnTo>
                  <a:lnTo>
                    <a:pt x="11" y="104"/>
                  </a:lnTo>
                  <a:lnTo>
                    <a:pt x="7" y="97"/>
                  </a:lnTo>
                  <a:lnTo>
                    <a:pt x="0" y="90"/>
                  </a:lnTo>
                  <a:lnTo>
                    <a:pt x="0" y="83"/>
                  </a:lnTo>
                  <a:lnTo>
                    <a:pt x="1" y="77"/>
                  </a:lnTo>
                  <a:lnTo>
                    <a:pt x="4" y="71"/>
                  </a:lnTo>
                  <a:lnTo>
                    <a:pt x="6" y="67"/>
                  </a:lnTo>
                  <a:lnTo>
                    <a:pt x="13" y="68"/>
                  </a:lnTo>
                  <a:lnTo>
                    <a:pt x="21" y="70"/>
                  </a:lnTo>
                  <a:lnTo>
                    <a:pt x="27" y="61"/>
                  </a:lnTo>
                  <a:lnTo>
                    <a:pt x="33" y="54"/>
                  </a:lnTo>
                  <a:lnTo>
                    <a:pt x="44" y="47"/>
                  </a:lnTo>
                  <a:lnTo>
                    <a:pt x="55" y="41"/>
                  </a:lnTo>
                  <a:lnTo>
                    <a:pt x="73" y="20"/>
                  </a:lnTo>
                  <a:lnTo>
                    <a:pt x="8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7" name="Freeform 497"/>
            <p:cNvSpPr>
              <a:spLocks/>
            </p:cNvSpPr>
            <p:nvPr/>
          </p:nvSpPr>
          <p:spPr bwMode="auto">
            <a:xfrm>
              <a:off x="4945" y="3229"/>
              <a:ext cx="127" cy="150"/>
            </a:xfrm>
            <a:custGeom>
              <a:avLst/>
              <a:gdLst>
                <a:gd name="T0" fmla="*/ 3 w 127"/>
                <a:gd name="T1" fmla="*/ 0 h 150"/>
                <a:gd name="T2" fmla="*/ 17 w 127"/>
                <a:gd name="T3" fmla="*/ 4 h 150"/>
                <a:gd name="T4" fmla="*/ 33 w 127"/>
                <a:gd name="T5" fmla="*/ 9 h 150"/>
                <a:gd name="T6" fmla="*/ 37 w 127"/>
                <a:gd name="T7" fmla="*/ 17 h 150"/>
                <a:gd name="T8" fmla="*/ 43 w 127"/>
                <a:gd name="T9" fmla="*/ 26 h 150"/>
                <a:gd name="T10" fmla="*/ 50 w 127"/>
                <a:gd name="T11" fmla="*/ 32 h 150"/>
                <a:gd name="T12" fmla="*/ 57 w 127"/>
                <a:gd name="T13" fmla="*/ 37 h 150"/>
                <a:gd name="T14" fmla="*/ 65 w 127"/>
                <a:gd name="T15" fmla="*/ 43 h 150"/>
                <a:gd name="T16" fmla="*/ 74 w 127"/>
                <a:gd name="T17" fmla="*/ 47 h 150"/>
                <a:gd name="T18" fmla="*/ 81 w 127"/>
                <a:gd name="T19" fmla="*/ 53 h 150"/>
                <a:gd name="T20" fmla="*/ 88 w 127"/>
                <a:gd name="T21" fmla="*/ 60 h 150"/>
                <a:gd name="T22" fmla="*/ 100 w 127"/>
                <a:gd name="T23" fmla="*/ 80 h 150"/>
                <a:gd name="T24" fmla="*/ 108 w 127"/>
                <a:gd name="T25" fmla="*/ 103 h 150"/>
                <a:gd name="T26" fmla="*/ 115 w 127"/>
                <a:gd name="T27" fmla="*/ 107 h 150"/>
                <a:gd name="T28" fmla="*/ 124 w 127"/>
                <a:gd name="T29" fmla="*/ 112 h 150"/>
                <a:gd name="T30" fmla="*/ 125 w 127"/>
                <a:gd name="T31" fmla="*/ 120 h 150"/>
                <a:gd name="T32" fmla="*/ 127 w 127"/>
                <a:gd name="T33" fmla="*/ 130 h 150"/>
                <a:gd name="T34" fmla="*/ 125 w 127"/>
                <a:gd name="T35" fmla="*/ 142 h 150"/>
                <a:gd name="T36" fmla="*/ 124 w 127"/>
                <a:gd name="T37" fmla="*/ 150 h 150"/>
                <a:gd name="T38" fmla="*/ 114 w 127"/>
                <a:gd name="T39" fmla="*/ 150 h 150"/>
                <a:gd name="T40" fmla="*/ 105 w 127"/>
                <a:gd name="T41" fmla="*/ 150 h 150"/>
                <a:gd name="T42" fmla="*/ 97 w 127"/>
                <a:gd name="T43" fmla="*/ 139 h 150"/>
                <a:gd name="T44" fmla="*/ 87 w 127"/>
                <a:gd name="T45" fmla="*/ 127 h 150"/>
                <a:gd name="T46" fmla="*/ 78 w 127"/>
                <a:gd name="T47" fmla="*/ 117 h 150"/>
                <a:gd name="T48" fmla="*/ 70 w 127"/>
                <a:gd name="T49" fmla="*/ 106 h 150"/>
                <a:gd name="T50" fmla="*/ 63 w 127"/>
                <a:gd name="T51" fmla="*/ 93 h 150"/>
                <a:gd name="T52" fmla="*/ 58 w 127"/>
                <a:gd name="T53" fmla="*/ 80 h 150"/>
                <a:gd name="T54" fmla="*/ 54 w 127"/>
                <a:gd name="T55" fmla="*/ 66 h 150"/>
                <a:gd name="T56" fmla="*/ 47 w 127"/>
                <a:gd name="T57" fmla="*/ 53 h 150"/>
                <a:gd name="T58" fmla="*/ 43 w 127"/>
                <a:gd name="T59" fmla="*/ 46 h 150"/>
                <a:gd name="T60" fmla="*/ 37 w 127"/>
                <a:gd name="T61" fmla="*/ 40 h 150"/>
                <a:gd name="T62" fmla="*/ 30 w 127"/>
                <a:gd name="T63" fmla="*/ 36 h 150"/>
                <a:gd name="T64" fmla="*/ 24 w 127"/>
                <a:gd name="T65" fmla="*/ 30 h 150"/>
                <a:gd name="T66" fmla="*/ 17 w 127"/>
                <a:gd name="T67" fmla="*/ 26 h 150"/>
                <a:gd name="T68" fmla="*/ 10 w 127"/>
                <a:gd name="T69" fmla="*/ 20 h 150"/>
                <a:gd name="T70" fmla="*/ 4 w 127"/>
                <a:gd name="T71" fmla="*/ 14 h 150"/>
                <a:gd name="T72" fmla="*/ 0 w 127"/>
                <a:gd name="T73" fmla="*/ 7 h 150"/>
                <a:gd name="T74" fmla="*/ 1 w 127"/>
                <a:gd name="T75" fmla="*/ 3 h 150"/>
                <a:gd name="T76" fmla="*/ 3 w 127"/>
                <a:gd name="T77" fmla="*/ 0 h 1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50"/>
                <a:gd name="T119" fmla="*/ 127 w 127"/>
                <a:gd name="T120" fmla="*/ 150 h 1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50">
                  <a:moveTo>
                    <a:pt x="3" y="0"/>
                  </a:moveTo>
                  <a:lnTo>
                    <a:pt x="17" y="4"/>
                  </a:lnTo>
                  <a:lnTo>
                    <a:pt x="33" y="9"/>
                  </a:lnTo>
                  <a:lnTo>
                    <a:pt x="37" y="17"/>
                  </a:lnTo>
                  <a:lnTo>
                    <a:pt x="43" y="26"/>
                  </a:lnTo>
                  <a:lnTo>
                    <a:pt x="50" y="32"/>
                  </a:lnTo>
                  <a:lnTo>
                    <a:pt x="57" y="37"/>
                  </a:lnTo>
                  <a:lnTo>
                    <a:pt x="65" y="43"/>
                  </a:lnTo>
                  <a:lnTo>
                    <a:pt x="74" y="47"/>
                  </a:lnTo>
                  <a:lnTo>
                    <a:pt x="81" y="53"/>
                  </a:lnTo>
                  <a:lnTo>
                    <a:pt x="88" y="60"/>
                  </a:lnTo>
                  <a:lnTo>
                    <a:pt x="100" y="80"/>
                  </a:lnTo>
                  <a:lnTo>
                    <a:pt x="108" y="103"/>
                  </a:lnTo>
                  <a:lnTo>
                    <a:pt x="115" y="107"/>
                  </a:lnTo>
                  <a:lnTo>
                    <a:pt x="124" y="112"/>
                  </a:lnTo>
                  <a:lnTo>
                    <a:pt x="125" y="120"/>
                  </a:lnTo>
                  <a:lnTo>
                    <a:pt x="127" y="130"/>
                  </a:lnTo>
                  <a:lnTo>
                    <a:pt x="125" y="142"/>
                  </a:lnTo>
                  <a:lnTo>
                    <a:pt x="124" y="150"/>
                  </a:lnTo>
                  <a:lnTo>
                    <a:pt x="114" y="150"/>
                  </a:lnTo>
                  <a:lnTo>
                    <a:pt x="105" y="150"/>
                  </a:lnTo>
                  <a:lnTo>
                    <a:pt x="97" y="139"/>
                  </a:lnTo>
                  <a:lnTo>
                    <a:pt x="87" y="127"/>
                  </a:lnTo>
                  <a:lnTo>
                    <a:pt x="78" y="117"/>
                  </a:lnTo>
                  <a:lnTo>
                    <a:pt x="70" y="106"/>
                  </a:lnTo>
                  <a:lnTo>
                    <a:pt x="63" y="93"/>
                  </a:lnTo>
                  <a:lnTo>
                    <a:pt x="58" y="80"/>
                  </a:lnTo>
                  <a:lnTo>
                    <a:pt x="54" y="66"/>
                  </a:lnTo>
                  <a:lnTo>
                    <a:pt x="47" y="53"/>
                  </a:lnTo>
                  <a:lnTo>
                    <a:pt x="43" y="46"/>
                  </a:lnTo>
                  <a:lnTo>
                    <a:pt x="37" y="40"/>
                  </a:lnTo>
                  <a:lnTo>
                    <a:pt x="30" y="36"/>
                  </a:lnTo>
                  <a:lnTo>
                    <a:pt x="24" y="30"/>
                  </a:lnTo>
                  <a:lnTo>
                    <a:pt x="17" y="26"/>
                  </a:lnTo>
                  <a:lnTo>
                    <a:pt x="10" y="20"/>
                  </a:lnTo>
                  <a:lnTo>
                    <a:pt x="4" y="14"/>
                  </a:lnTo>
                  <a:lnTo>
                    <a:pt x="0" y="7"/>
                  </a:lnTo>
                  <a:lnTo>
                    <a:pt x="1" y="3"/>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8" name="Freeform 498"/>
            <p:cNvSpPr>
              <a:spLocks/>
            </p:cNvSpPr>
            <p:nvPr/>
          </p:nvSpPr>
          <p:spPr bwMode="auto">
            <a:xfrm>
              <a:off x="5317" y="3273"/>
              <a:ext cx="6" cy="6"/>
            </a:xfrm>
            <a:custGeom>
              <a:avLst/>
              <a:gdLst>
                <a:gd name="T0" fmla="*/ 3 w 6"/>
                <a:gd name="T1" fmla="*/ 0 h 6"/>
                <a:gd name="T2" fmla="*/ 5 w 6"/>
                <a:gd name="T3" fmla="*/ 0 h 6"/>
                <a:gd name="T4" fmla="*/ 6 w 6"/>
                <a:gd name="T5" fmla="*/ 0 h 6"/>
                <a:gd name="T6" fmla="*/ 6 w 6"/>
                <a:gd name="T7" fmla="*/ 3 h 6"/>
                <a:gd name="T8" fmla="*/ 5 w 6"/>
                <a:gd name="T9" fmla="*/ 5 h 6"/>
                <a:gd name="T10" fmla="*/ 5 w 6"/>
                <a:gd name="T11" fmla="*/ 5 h 6"/>
                <a:gd name="T12" fmla="*/ 0 w 6"/>
                <a:gd name="T13" fmla="*/ 6 h 6"/>
                <a:gd name="T14" fmla="*/ 2 w 6"/>
                <a:gd name="T15" fmla="*/ 3 h 6"/>
                <a:gd name="T16" fmla="*/ 3 w 6"/>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3" y="0"/>
                  </a:moveTo>
                  <a:lnTo>
                    <a:pt x="5" y="0"/>
                  </a:lnTo>
                  <a:lnTo>
                    <a:pt x="6" y="0"/>
                  </a:lnTo>
                  <a:lnTo>
                    <a:pt x="6" y="3"/>
                  </a:lnTo>
                  <a:lnTo>
                    <a:pt x="5" y="5"/>
                  </a:lnTo>
                  <a:lnTo>
                    <a:pt x="0" y="6"/>
                  </a:lnTo>
                  <a:lnTo>
                    <a:pt x="2" y="3"/>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9" name="Freeform 499"/>
            <p:cNvSpPr>
              <a:spLocks/>
            </p:cNvSpPr>
            <p:nvPr/>
          </p:nvSpPr>
          <p:spPr bwMode="auto">
            <a:xfrm>
              <a:off x="5312" y="3283"/>
              <a:ext cx="5" cy="29"/>
            </a:xfrm>
            <a:custGeom>
              <a:avLst/>
              <a:gdLst>
                <a:gd name="T0" fmla="*/ 0 w 5"/>
                <a:gd name="T1" fmla="*/ 0 h 29"/>
                <a:gd name="T2" fmla="*/ 3 w 5"/>
                <a:gd name="T3" fmla="*/ 0 h 29"/>
                <a:gd name="T4" fmla="*/ 4 w 5"/>
                <a:gd name="T5" fmla="*/ 0 h 29"/>
                <a:gd name="T6" fmla="*/ 5 w 5"/>
                <a:gd name="T7" fmla="*/ 15 h 29"/>
                <a:gd name="T8" fmla="*/ 5 w 5"/>
                <a:gd name="T9" fmla="*/ 29 h 29"/>
                <a:gd name="T10" fmla="*/ 4 w 5"/>
                <a:gd name="T11" fmla="*/ 29 h 29"/>
                <a:gd name="T12" fmla="*/ 3 w 5"/>
                <a:gd name="T13" fmla="*/ 29 h 29"/>
                <a:gd name="T14" fmla="*/ 0 w 5"/>
                <a:gd name="T15" fmla="*/ 15 h 29"/>
                <a:gd name="T16" fmla="*/ 0 w 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29"/>
                <a:gd name="T29" fmla="*/ 5 w 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29">
                  <a:moveTo>
                    <a:pt x="0" y="0"/>
                  </a:moveTo>
                  <a:lnTo>
                    <a:pt x="3" y="0"/>
                  </a:lnTo>
                  <a:lnTo>
                    <a:pt x="4" y="0"/>
                  </a:lnTo>
                  <a:lnTo>
                    <a:pt x="5" y="15"/>
                  </a:lnTo>
                  <a:lnTo>
                    <a:pt x="5" y="29"/>
                  </a:lnTo>
                  <a:lnTo>
                    <a:pt x="4" y="29"/>
                  </a:lnTo>
                  <a:lnTo>
                    <a:pt x="3" y="29"/>
                  </a:lnTo>
                  <a:lnTo>
                    <a:pt x="0" y="1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0" name="Freeform 500"/>
            <p:cNvSpPr>
              <a:spLocks/>
            </p:cNvSpPr>
            <p:nvPr/>
          </p:nvSpPr>
          <p:spPr bwMode="auto">
            <a:xfrm>
              <a:off x="5262" y="3286"/>
              <a:ext cx="21" cy="15"/>
            </a:xfrm>
            <a:custGeom>
              <a:avLst/>
              <a:gdLst>
                <a:gd name="T0" fmla="*/ 20 w 21"/>
                <a:gd name="T1" fmla="*/ 0 h 15"/>
                <a:gd name="T2" fmla="*/ 21 w 21"/>
                <a:gd name="T3" fmla="*/ 3 h 15"/>
                <a:gd name="T4" fmla="*/ 21 w 21"/>
                <a:gd name="T5" fmla="*/ 5 h 15"/>
                <a:gd name="T6" fmla="*/ 21 w 21"/>
                <a:gd name="T7" fmla="*/ 7 h 15"/>
                <a:gd name="T8" fmla="*/ 20 w 21"/>
                <a:gd name="T9" fmla="*/ 9 h 15"/>
                <a:gd name="T10" fmla="*/ 15 w 21"/>
                <a:gd name="T11" fmla="*/ 12 h 15"/>
                <a:gd name="T12" fmla="*/ 10 w 21"/>
                <a:gd name="T13" fmla="*/ 15 h 15"/>
                <a:gd name="T14" fmla="*/ 5 w 21"/>
                <a:gd name="T15" fmla="*/ 12 h 15"/>
                <a:gd name="T16" fmla="*/ 0 w 21"/>
                <a:gd name="T17" fmla="*/ 9 h 15"/>
                <a:gd name="T18" fmla="*/ 0 w 21"/>
                <a:gd name="T19" fmla="*/ 9 h 15"/>
                <a:gd name="T20" fmla="*/ 0 w 21"/>
                <a:gd name="T21" fmla="*/ 7 h 15"/>
                <a:gd name="T22" fmla="*/ 8 w 21"/>
                <a:gd name="T23" fmla="*/ 7 h 15"/>
                <a:gd name="T24" fmla="*/ 18 w 21"/>
                <a:gd name="T25" fmla="*/ 6 h 15"/>
                <a:gd name="T26" fmla="*/ 18 w 21"/>
                <a:gd name="T27" fmla="*/ 3 h 15"/>
                <a:gd name="T28" fmla="*/ 20 w 21"/>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15"/>
                <a:gd name="T47" fmla="*/ 21 w 21"/>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15">
                  <a:moveTo>
                    <a:pt x="20" y="0"/>
                  </a:moveTo>
                  <a:lnTo>
                    <a:pt x="21" y="3"/>
                  </a:lnTo>
                  <a:lnTo>
                    <a:pt x="21" y="5"/>
                  </a:lnTo>
                  <a:lnTo>
                    <a:pt x="21" y="7"/>
                  </a:lnTo>
                  <a:lnTo>
                    <a:pt x="20" y="9"/>
                  </a:lnTo>
                  <a:lnTo>
                    <a:pt x="15" y="12"/>
                  </a:lnTo>
                  <a:lnTo>
                    <a:pt x="10" y="15"/>
                  </a:lnTo>
                  <a:lnTo>
                    <a:pt x="5" y="12"/>
                  </a:lnTo>
                  <a:lnTo>
                    <a:pt x="0" y="9"/>
                  </a:lnTo>
                  <a:lnTo>
                    <a:pt x="0" y="7"/>
                  </a:lnTo>
                  <a:lnTo>
                    <a:pt x="8" y="7"/>
                  </a:lnTo>
                  <a:lnTo>
                    <a:pt x="18" y="6"/>
                  </a:lnTo>
                  <a:lnTo>
                    <a:pt x="18" y="3"/>
                  </a:lnTo>
                  <a:lnTo>
                    <a:pt x="2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1" name="Freeform 501"/>
            <p:cNvSpPr>
              <a:spLocks/>
            </p:cNvSpPr>
            <p:nvPr/>
          </p:nvSpPr>
          <p:spPr bwMode="auto">
            <a:xfrm>
              <a:off x="5232" y="3292"/>
              <a:ext cx="27" cy="9"/>
            </a:xfrm>
            <a:custGeom>
              <a:avLst/>
              <a:gdLst>
                <a:gd name="T0" fmla="*/ 15 w 27"/>
                <a:gd name="T1" fmla="*/ 0 h 9"/>
                <a:gd name="T2" fmla="*/ 21 w 27"/>
                <a:gd name="T3" fmla="*/ 1 h 9"/>
                <a:gd name="T4" fmla="*/ 27 w 27"/>
                <a:gd name="T5" fmla="*/ 1 h 9"/>
                <a:gd name="T6" fmla="*/ 27 w 27"/>
                <a:gd name="T7" fmla="*/ 3 h 9"/>
                <a:gd name="T8" fmla="*/ 27 w 27"/>
                <a:gd name="T9" fmla="*/ 3 h 9"/>
                <a:gd name="T10" fmla="*/ 18 w 27"/>
                <a:gd name="T11" fmla="*/ 4 h 9"/>
                <a:gd name="T12" fmla="*/ 11 w 27"/>
                <a:gd name="T13" fmla="*/ 7 h 9"/>
                <a:gd name="T14" fmla="*/ 8 w 27"/>
                <a:gd name="T15" fmla="*/ 9 h 9"/>
                <a:gd name="T16" fmla="*/ 5 w 27"/>
                <a:gd name="T17" fmla="*/ 9 h 9"/>
                <a:gd name="T18" fmla="*/ 3 w 27"/>
                <a:gd name="T19" fmla="*/ 7 h 9"/>
                <a:gd name="T20" fmla="*/ 0 w 27"/>
                <a:gd name="T21" fmla="*/ 6 h 9"/>
                <a:gd name="T22" fmla="*/ 0 w 27"/>
                <a:gd name="T23" fmla="*/ 4 h 9"/>
                <a:gd name="T24" fmla="*/ 1 w 27"/>
                <a:gd name="T25" fmla="*/ 1 h 9"/>
                <a:gd name="T26" fmla="*/ 8 w 27"/>
                <a:gd name="T27" fmla="*/ 1 h 9"/>
                <a:gd name="T28" fmla="*/ 15 w 27"/>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9"/>
                <a:gd name="T47" fmla="*/ 27 w 27"/>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9">
                  <a:moveTo>
                    <a:pt x="15" y="0"/>
                  </a:moveTo>
                  <a:lnTo>
                    <a:pt x="21" y="1"/>
                  </a:lnTo>
                  <a:lnTo>
                    <a:pt x="27" y="1"/>
                  </a:lnTo>
                  <a:lnTo>
                    <a:pt x="27" y="3"/>
                  </a:lnTo>
                  <a:lnTo>
                    <a:pt x="18" y="4"/>
                  </a:lnTo>
                  <a:lnTo>
                    <a:pt x="11" y="7"/>
                  </a:lnTo>
                  <a:lnTo>
                    <a:pt x="8" y="9"/>
                  </a:lnTo>
                  <a:lnTo>
                    <a:pt x="5" y="9"/>
                  </a:lnTo>
                  <a:lnTo>
                    <a:pt x="3" y="7"/>
                  </a:lnTo>
                  <a:lnTo>
                    <a:pt x="0" y="6"/>
                  </a:lnTo>
                  <a:lnTo>
                    <a:pt x="0" y="4"/>
                  </a:lnTo>
                  <a:lnTo>
                    <a:pt x="1" y="1"/>
                  </a:lnTo>
                  <a:lnTo>
                    <a:pt x="8" y="1"/>
                  </a:lnTo>
                  <a:lnTo>
                    <a:pt x="1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2" name="Freeform 502"/>
            <p:cNvSpPr>
              <a:spLocks/>
            </p:cNvSpPr>
            <p:nvPr/>
          </p:nvSpPr>
          <p:spPr bwMode="auto">
            <a:xfrm>
              <a:off x="5355" y="3308"/>
              <a:ext cx="211" cy="128"/>
            </a:xfrm>
            <a:custGeom>
              <a:avLst/>
              <a:gdLst>
                <a:gd name="T0" fmla="*/ 71 w 211"/>
                <a:gd name="T1" fmla="*/ 97 h 128"/>
                <a:gd name="T2" fmla="*/ 77 w 211"/>
                <a:gd name="T3" fmla="*/ 91 h 128"/>
                <a:gd name="T4" fmla="*/ 82 w 211"/>
                <a:gd name="T5" fmla="*/ 85 h 128"/>
                <a:gd name="T6" fmla="*/ 69 w 211"/>
                <a:gd name="T7" fmla="*/ 70 h 128"/>
                <a:gd name="T8" fmla="*/ 57 w 211"/>
                <a:gd name="T9" fmla="*/ 55 h 128"/>
                <a:gd name="T10" fmla="*/ 44 w 211"/>
                <a:gd name="T11" fmla="*/ 55 h 128"/>
                <a:gd name="T12" fmla="*/ 34 w 211"/>
                <a:gd name="T13" fmla="*/ 58 h 128"/>
                <a:gd name="T14" fmla="*/ 31 w 211"/>
                <a:gd name="T15" fmla="*/ 48 h 128"/>
                <a:gd name="T16" fmla="*/ 28 w 211"/>
                <a:gd name="T17" fmla="*/ 40 h 128"/>
                <a:gd name="T18" fmla="*/ 18 w 211"/>
                <a:gd name="T19" fmla="*/ 37 h 128"/>
                <a:gd name="T20" fmla="*/ 10 w 211"/>
                <a:gd name="T21" fmla="*/ 35 h 128"/>
                <a:gd name="T22" fmla="*/ 11 w 211"/>
                <a:gd name="T23" fmla="*/ 33 h 128"/>
                <a:gd name="T24" fmla="*/ 20 w 211"/>
                <a:gd name="T25" fmla="*/ 30 h 128"/>
                <a:gd name="T26" fmla="*/ 25 w 211"/>
                <a:gd name="T27" fmla="*/ 25 h 128"/>
                <a:gd name="T28" fmla="*/ 17 w 211"/>
                <a:gd name="T29" fmla="*/ 24 h 128"/>
                <a:gd name="T30" fmla="*/ 7 w 211"/>
                <a:gd name="T31" fmla="*/ 20 h 128"/>
                <a:gd name="T32" fmla="*/ 1 w 211"/>
                <a:gd name="T33" fmla="*/ 14 h 128"/>
                <a:gd name="T34" fmla="*/ 8 w 211"/>
                <a:gd name="T35" fmla="*/ 5 h 128"/>
                <a:gd name="T36" fmla="*/ 21 w 211"/>
                <a:gd name="T37" fmla="*/ 3 h 128"/>
                <a:gd name="T38" fmla="*/ 31 w 211"/>
                <a:gd name="T39" fmla="*/ 10 h 128"/>
                <a:gd name="T40" fmla="*/ 32 w 211"/>
                <a:gd name="T41" fmla="*/ 20 h 128"/>
                <a:gd name="T42" fmla="*/ 30 w 211"/>
                <a:gd name="T43" fmla="*/ 27 h 128"/>
                <a:gd name="T44" fmla="*/ 32 w 211"/>
                <a:gd name="T45" fmla="*/ 34 h 128"/>
                <a:gd name="T46" fmla="*/ 42 w 211"/>
                <a:gd name="T47" fmla="*/ 37 h 128"/>
                <a:gd name="T48" fmla="*/ 54 w 211"/>
                <a:gd name="T49" fmla="*/ 33 h 128"/>
                <a:gd name="T50" fmla="*/ 62 w 211"/>
                <a:gd name="T51" fmla="*/ 25 h 128"/>
                <a:gd name="T52" fmla="*/ 71 w 211"/>
                <a:gd name="T53" fmla="*/ 18 h 128"/>
                <a:gd name="T54" fmla="*/ 94 w 211"/>
                <a:gd name="T55" fmla="*/ 23 h 128"/>
                <a:gd name="T56" fmla="*/ 132 w 211"/>
                <a:gd name="T57" fmla="*/ 40 h 128"/>
                <a:gd name="T58" fmla="*/ 154 w 211"/>
                <a:gd name="T59" fmla="*/ 54 h 128"/>
                <a:gd name="T60" fmla="*/ 165 w 211"/>
                <a:gd name="T61" fmla="*/ 68 h 128"/>
                <a:gd name="T62" fmla="*/ 178 w 211"/>
                <a:gd name="T63" fmla="*/ 94 h 128"/>
                <a:gd name="T64" fmla="*/ 199 w 211"/>
                <a:gd name="T65" fmla="*/ 118 h 128"/>
                <a:gd name="T66" fmla="*/ 209 w 211"/>
                <a:gd name="T67" fmla="*/ 128 h 128"/>
                <a:gd name="T68" fmla="*/ 195 w 211"/>
                <a:gd name="T69" fmla="*/ 127 h 128"/>
                <a:gd name="T70" fmla="*/ 167 w 211"/>
                <a:gd name="T71" fmla="*/ 110 h 128"/>
                <a:gd name="T72" fmla="*/ 144 w 211"/>
                <a:gd name="T73" fmla="*/ 92 h 128"/>
                <a:gd name="T74" fmla="*/ 135 w 211"/>
                <a:gd name="T75" fmla="*/ 97 h 128"/>
                <a:gd name="T76" fmla="*/ 129 w 211"/>
                <a:gd name="T77" fmla="*/ 108 h 128"/>
                <a:gd name="T78" fmla="*/ 111 w 211"/>
                <a:gd name="T79" fmla="*/ 111 h 128"/>
                <a:gd name="T80" fmla="*/ 92 w 211"/>
                <a:gd name="T81" fmla="*/ 104 h 128"/>
                <a:gd name="T82" fmla="*/ 79 w 211"/>
                <a:gd name="T83" fmla="*/ 101 h 1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1"/>
                <a:gd name="T127" fmla="*/ 0 h 128"/>
                <a:gd name="T128" fmla="*/ 211 w 211"/>
                <a:gd name="T129" fmla="*/ 128 h 1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1" h="128">
                  <a:moveTo>
                    <a:pt x="69" y="101"/>
                  </a:moveTo>
                  <a:lnTo>
                    <a:pt x="71" y="97"/>
                  </a:lnTo>
                  <a:lnTo>
                    <a:pt x="71" y="91"/>
                  </a:lnTo>
                  <a:lnTo>
                    <a:pt x="77" y="91"/>
                  </a:lnTo>
                  <a:lnTo>
                    <a:pt x="82" y="91"/>
                  </a:lnTo>
                  <a:lnTo>
                    <a:pt x="82" y="85"/>
                  </a:lnTo>
                  <a:lnTo>
                    <a:pt x="82" y="80"/>
                  </a:lnTo>
                  <a:lnTo>
                    <a:pt x="69" y="70"/>
                  </a:lnTo>
                  <a:lnTo>
                    <a:pt x="61" y="58"/>
                  </a:lnTo>
                  <a:lnTo>
                    <a:pt x="57" y="55"/>
                  </a:lnTo>
                  <a:lnTo>
                    <a:pt x="51" y="54"/>
                  </a:lnTo>
                  <a:lnTo>
                    <a:pt x="44" y="55"/>
                  </a:lnTo>
                  <a:lnTo>
                    <a:pt x="37" y="60"/>
                  </a:lnTo>
                  <a:lnTo>
                    <a:pt x="34" y="58"/>
                  </a:lnTo>
                  <a:lnTo>
                    <a:pt x="31" y="55"/>
                  </a:lnTo>
                  <a:lnTo>
                    <a:pt x="31" y="48"/>
                  </a:lnTo>
                  <a:lnTo>
                    <a:pt x="30" y="44"/>
                  </a:lnTo>
                  <a:lnTo>
                    <a:pt x="28" y="40"/>
                  </a:lnTo>
                  <a:lnTo>
                    <a:pt x="22" y="35"/>
                  </a:lnTo>
                  <a:lnTo>
                    <a:pt x="18" y="37"/>
                  </a:lnTo>
                  <a:lnTo>
                    <a:pt x="14" y="37"/>
                  </a:lnTo>
                  <a:lnTo>
                    <a:pt x="10" y="35"/>
                  </a:lnTo>
                  <a:lnTo>
                    <a:pt x="7" y="31"/>
                  </a:lnTo>
                  <a:lnTo>
                    <a:pt x="11" y="33"/>
                  </a:lnTo>
                  <a:lnTo>
                    <a:pt x="14" y="35"/>
                  </a:lnTo>
                  <a:lnTo>
                    <a:pt x="20" y="30"/>
                  </a:lnTo>
                  <a:lnTo>
                    <a:pt x="25" y="27"/>
                  </a:lnTo>
                  <a:lnTo>
                    <a:pt x="25" y="25"/>
                  </a:lnTo>
                  <a:lnTo>
                    <a:pt x="17" y="24"/>
                  </a:lnTo>
                  <a:lnTo>
                    <a:pt x="10" y="21"/>
                  </a:lnTo>
                  <a:lnTo>
                    <a:pt x="7" y="20"/>
                  </a:lnTo>
                  <a:lnTo>
                    <a:pt x="4" y="17"/>
                  </a:lnTo>
                  <a:lnTo>
                    <a:pt x="1" y="14"/>
                  </a:lnTo>
                  <a:lnTo>
                    <a:pt x="0" y="10"/>
                  </a:lnTo>
                  <a:lnTo>
                    <a:pt x="8" y="5"/>
                  </a:lnTo>
                  <a:lnTo>
                    <a:pt x="15" y="0"/>
                  </a:lnTo>
                  <a:lnTo>
                    <a:pt x="21" y="3"/>
                  </a:lnTo>
                  <a:lnTo>
                    <a:pt x="27" y="5"/>
                  </a:lnTo>
                  <a:lnTo>
                    <a:pt x="31" y="10"/>
                  </a:lnTo>
                  <a:lnTo>
                    <a:pt x="35" y="15"/>
                  </a:lnTo>
                  <a:lnTo>
                    <a:pt x="32" y="20"/>
                  </a:lnTo>
                  <a:lnTo>
                    <a:pt x="30" y="24"/>
                  </a:lnTo>
                  <a:lnTo>
                    <a:pt x="30" y="27"/>
                  </a:lnTo>
                  <a:lnTo>
                    <a:pt x="31" y="31"/>
                  </a:lnTo>
                  <a:lnTo>
                    <a:pt x="32" y="34"/>
                  </a:lnTo>
                  <a:lnTo>
                    <a:pt x="35" y="35"/>
                  </a:lnTo>
                  <a:lnTo>
                    <a:pt x="42" y="37"/>
                  </a:lnTo>
                  <a:lnTo>
                    <a:pt x="48" y="35"/>
                  </a:lnTo>
                  <a:lnTo>
                    <a:pt x="54" y="33"/>
                  </a:lnTo>
                  <a:lnTo>
                    <a:pt x="58" y="30"/>
                  </a:lnTo>
                  <a:lnTo>
                    <a:pt x="62" y="25"/>
                  </a:lnTo>
                  <a:lnTo>
                    <a:pt x="67" y="21"/>
                  </a:lnTo>
                  <a:lnTo>
                    <a:pt x="71" y="18"/>
                  </a:lnTo>
                  <a:lnTo>
                    <a:pt x="77" y="17"/>
                  </a:lnTo>
                  <a:lnTo>
                    <a:pt x="94" y="23"/>
                  </a:lnTo>
                  <a:lnTo>
                    <a:pt x="114" y="31"/>
                  </a:lnTo>
                  <a:lnTo>
                    <a:pt x="132" y="40"/>
                  </a:lnTo>
                  <a:lnTo>
                    <a:pt x="148" y="48"/>
                  </a:lnTo>
                  <a:lnTo>
                    <a:pt x="154" y="54"/>
                  </a:lnTo>
                  <a:lnTo>
                    <a:pt x="159" y="61"/>
                  </a:lnTo>
                  <a:lnTo>
                    <a:pt x="165" y="68"/>
                  </a:lnTo>
                  <a:lnTo>
                    <a:pt x="169" y="77"/>
                  </a:lnTo>
                  <a:lnTo>
                    <a:pt x="178" y="94"/>
                  </a:lnTo>
                  <a:lnTo>
                    <a:pt x="188" y="108"/>
                  </a:lnTo>
                  <a:lnTo>
                    <a:pt x="199" y="118"/>
                  </a:lnTo>
                  <a:lnTo>
                    <a:pt x="211" y="128"/>
                  </a:lnTo>
                  <a:lnTo>
                    <a:pt x="209" y="128"/>
                  </a:lnTo>
                  <a:lnTo>
                    <a:pt x="195" y="127"/>
                  </a:lnTo>
                  <a:lnTo>
                    <a:pt x="181" y="127"/>
                  </a:lnTo>
                  <a:lnTo>
                    <a:pt x="167" y="110"/>
                  </a:lnTo>
                  <a:lnTo>
                    <a:pt x="151" y="92"/>
                  </a:lnTo>
                  <a:lnTo>
                    <a:pt x="144" y="92"/>
                  </a:lnTo>
                  <a:lnTo>
                    <a:pt x="138" y="94"/>
                  </a:lnTo>
                  <a:lnTo>
                    <a:pt x="135" y="97"/>
                  </a:lnTo>
                  <a:lnTo>
                    <a:pt x="129" y="98"/>
                  </a:lnTo>
                  <a:lnTo>
                    <a:pt x="129" y="108"/>
                  </a:lnTo>
                  <a:lnTo>
                    <a:pt x="127" y="114"/>
                  </a:lnTo>
                  <a:lnTo>
                    <a:pt x="111" y="111"/>
                  </a:lnTo>
                  <a:lnTo>
                    <a:pt x="98" y="107"/>
                  </a:lnTo>
                  <a:lnTo>
                    <a:pt x="92" y="104"/>
                  </a:lnTo>
                  <a:lnTo>
                    <a:pt x="87" y="102"/>
                  </a:lnTo>
                  <a:lnTo>
                    <a:pt x="79" y="101"/>
                  </a:lnTo>
                  <a:lnTo>
                    <a:pt x="69" y="101"/>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3" name="Freeform 503"/>
            <p:cNvSpPr>
              <a:spLocks/>
            </p:cNvSpPr>
            <p:nvPr/>
          </p:nvSpPr>
          <p:spPr bwMode="auto">
            <a:xfrm>
              <a:off x="3317" y="3312"/>
              <a:ext cx="14" cy="10"/>
            </a:xfrm>
            <a:custGeom>
              <a:avLst/>
              <a:gdLst>
                <a:gd name="T0" fmla="*/ 4 w 14"/>
                <a:gd name="T1" fmla="*/ 0 h 10"/>
                <a:gd name="T2" fmla="*/ 9 w 14"/>
                <a:gd name="T3" fmla="*/ 0 h 10"/>
                <a:gd name="T4" fmla="*/ 14 w 14"/>
                <a:gd name="T5" fmla="*/ 0 h 10"/>
                <a:gd name="T6" fmla="*/ 14 w 14"/>
                <a:gd name="T7" fmla="*/ 3 h 10"/>
                <a:gd name="T8" fmla="*/ 14 w 14"/>
                <a:gd name="T9" fmla="*/ 6 h 10"/>
                <a:gd name="T10" fmla="*/ 13 w 14"/>
                <a:gd name="T11" fmla="*/ 9 h 10"/>
                <a:gd name="T12" fmla="*/ 12 w 14"/>
                <a:gd name="T13" fmla="*/ 10 h 10"/>
                <a:gd name="T14" fmla="*/ 10 w 14"/>
                <a:gd name="T15" fmla="*/ 10 h 10"/>
                <a:gd name="T16" fmla="*/ 10 w 14"/>
                <a:gd name="T17" fmla="*/ 10 h 10"/>
                <a:gd name="T18" fmla="*/ 4 w 14"/>
                <a:gd name="T19" fmla="*/ 9 h 10"/>
                <a:gd name="T20" fmla="*/ 0 w 14"/>
                <a:gd name="T21" fmla="*/ 6 h 10"/>
                <a:gd name="T22" fmla="*/ 2 w 14"/>
                <a:gd name="T23" fmla="*/ 3 h 10"/>
                <a:gd name="T24" fmla="*/ 4 w 14"/>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0"/>
                <a:gd name="T41" fmla="*/ 14 w 14"/>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0">
                  <a:moveTo>
                    <a:pt x="4" y="0"/>
                  </a:moveTo>
                  <a:lnTo>
                    <a:pt x="9" y="0"/>
                  </a:lnTo>
                  <a:lnTo>
                    <a:pt x="14" y="0"/>
                  </a:lnTo>
                  <a:lnTo>
                    <a:pt x="14" y="3"/>
                  </a:lnTo>
                  <a:lnTo>
                    <a:pt x="14" y="6"/>
                  </a:lnTo>
                  <a:lnTo>
                    <a:pt x="13" y="9"/>
                  </a:lnTo>
                  <a:lnTo>
                    <a:pt x="12" y="10"/>
                  </a:lnTo>
                  <a:lnTo>
                    <a:pt x="10" y="10"/>
                  </a:lnTo>
                  <a:lnTo>
                    <a:pt x="4" y="9"/>
                  </a:lnTo>
                  <a:lnTo>
                    <a:pt x="0" y="6"/>
                  </a:lnTo>
                  <a:lnTo>
                    <a:pt x="2" y="3"/>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4" name="Freeform 504"/>
            <p:cNvSpPr>
              <a:spLocks/>
            </p:cNvSpPr>
            <p:nvPr/>
          </p:nvSpPr>
          <p:spPr bwMode="auto">
            <a:xfrm>
              <a:off x="5215" y="3313"/>
              <a:ext cx="48" cy="55"/>
            </a:xfrm>
            <a:custGeom>
              <a:avLst/>
              <a:gdLst>
                <a:gd name="T0" fmla="*/ 48 w 48"/>
                <a:gd name="T1" fmla="*/ 12 h 55"/>
                <a:gd name="T2" fmla="*/ 42 w 48"/>
                <a:gd name="T3" fmla="*/ 12 h 55"/>
                <a:gd name="T4" fmla="*/ 35 w 48"/>
                <a:gd name="T5" fmla="*/ 13 h 55"/>
                <a:gd name="T6" fmla="*/ 35 w 48"/>
                <a:gd name="T7" fmla="*/ 22 h 55"/>
                <a:gd name="T8" fmla="*/ 37 w 48"/>
                <a:gd name="T9" fmla="*/ 30 h 55"/>
                <a:gd name="T10" fmla="*/ 40 w 48"/>
                <a:gd name="T11" fmla="*/ 40 h 55"/>
                <a:gd name="T12" fmla="*/ 42 w 48"/>
                <a:gd name="T13" fmla="*/ 50 h 55"/>
                <a:gd name="T14" fmla="*/ 40 w 48"/>
                <a:gd name="T15" fmla="*/ 50 h 55"/>
                <a:gd name="T16" fmla="*/ 37 w 48"/>
                <a:gd name="T17" fmla="*/ 49 h 55"/>
                <a:gd name="T18" fmla="*/ 28 w 48"/>
                <a:gd name="T19" fmla="*/ 38 h 55"/>
                <a:gd name="T20" fmla="*/ 20 w 48"/>
                <a:gd name="T21" fmla="*/ 26 h 55"/>
                <a:gd name="T22" fmla="*/ 17 w 48"/>
                <a:gd name="T23" fmla="*/ 28 h 55"/>
                <a:gd name="T24" fmla="*/ 15 w 48"/>
                <a:gd name="T25" fmla="*/ 29 h 55"/>
                <a:gd name="T26" fmla="*/ 14 w 48"/>
                <a:gd name="T27" fmla="*/ 42 h 55"/>
                <a:gd name="T28" fmla="*/ 17 w 48"/>
                <a:gd name="T29" fmla="*/ 55 h 55"/>
                <a:gd name="T30" fmla="*/ 14 w 48"/>
                <a:gd name="T31" fmla="*/ 53 h 55"/>
                <a:gd name="T32" fmla="*/ 11 w 48"/>
                <a:gd name="T33" fmla="*/ 52 h 55"/>
                <a:gd name="T34" fmla="*/ 8 w 48"/>
                <a:gd name="T35" fmla="*/ 52 h 55"/>
                <a:gd name="T36" fmla="*/ 7 w 48"/>
                <a:gd name="T37" fmla="*/ 49 h 55"/>
                <a:gd name="T38" fmla="*/ 4 w 48"/>
                <a:gd name="T39" fmla="*/ 36 h 55"/>
                <a:gd name="T40" fmla="*/ 0 w 48"/>
                <a:gd name="T41" fmla="*/ 23 h 55"/>
                <a:gd name="T42" fmla="*/ 5 w 48"/>
                <a:gd name="T43" fmla="*/ 12 h 55"/>
                <a:gd name="T44" fmla="*/ 11 w 48"/>
                <a:gd name="T45" fmla="*/ 0 h 55"/>
                <a:gd name="T46" fmla="*/ 17 w 48"/>
                <a:gd name="T47" fmla="*/ 5 h 55"/>
                <a:gd name="T48" fmla="*/ 24 w 48"/>
                <a:gd name="T49" fmla="*/ 9 h 55"/>
                <a:gd name="T50" fmla="*/ 30 w 48"/>
                <a:gd name="T51" fmla="*/ 6 h 55"/>
                <a:gd name="T52" fmla="*/ 35 w 48"/>
                <a:gd name="T53" fmla="*/ 3 h 55"/>
                <a:gd name="T54" fmla="*/ 41 w 48"/>
                <a:gd name="T55" fmla="*/ 3 h 55"/>
                <a:gd name="T56" fmla="*/ 48 w 48"/>
                <a:gd name="T57" fmla="*/ 3 h 55"/>
                <a:gd name="T58" fmla="*/ 48 w 48"/>
                <a:gd name="T59" fmla="*/ 8 h 55"/>
                <a:gd name="T60" fmla="*/ 48 w 48"/>
                <a:gd name="T61" fmla="*/ 12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8"/>
                <a:gd name="T94" fmla="*/ 0 h 55"/>
                <a:gd name="T95" fmla="*/ 48 w 48"/>
                <a:gd name="T96" fmla="*/ 55 h 5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8" h="55">
                  <a:moveTo>
                    <a:pt x="48" y="12"/>
                  </a:moveTo>
                  <a:lnTo>
                    <a:pt x="42" y="12"/>
                  </a:lnTo>
                  <a:lnTo>
                    <a:pt x="35" y="13"/>
                  </a:lnTo>
                  <a:lnTo>
                    <a:pt x="35" y="22"/>
                  </a:lnTo>
                  <a:lnTo>
                    <a:pt x="37" y="30"/>
                  </a:lnTo>
                  <a:lnTo>
                    <a:pt x="40" y="40"/>
                  </a:lnTo>
                  <a:lnTo>
                    <a:pt x="42" y="50"/>
                  </a:lnTo>
                  <a:lnTo>
                    <a:pt x="40" y="50"/>
                  </a:lnTo>
                  <a:lnTo>
                    <a:pt x="37" y="49"/>
                  </a:lnTo>
                  <a:lnTo>
                    <a:pt x="28" y="38"/>
                  </a:lnTo>
                  <a:lnTo>
                    <a:pt x="20" y="26"/>
                  </a:lnTo>
                  <a:lnTo>
                    <a:pt x="17" y="28"/>
                  </a:lnTo>
                  <a:lnTo>
                    <a:pt x="15" y="29"/>
                  </a:lnTo>
                  <a:lnTo>
                    <a:pt x="14" y="42"/>
                  </a:lnTo>
                  <a:lnTo>
                    <a:pt x="17" y="55"/>
                  </a:lnTo>
                  <a:lnTo>
                    <a:pt x="14" y="53"/>
                  </a:lnTo>
                  <a:lnTo>
                    <a:pt x="11" y="52"/>
                  </a:lnTo>
                  <a:lnTo>
                    <a:pt x="8" y="52"/>
                  </a:lnTo>
                  <a:lnTo>
                    <a:pt x="7" y="49"/>
                  </a:lnTo>
                  <a:lnTo>
                    <a:pt x="4" y="36"/>
                  </a:lnTo>
                  <a:lnTo>
                    <a:pt x="0" y="23"/>
                  </a:lnTo>
                  <a:lnTo>
                    <a:pt x="5" y="12"/>
                  </a:lnTo>
                  <a:lnTo>
                    <a:pt x="11" y="0"/>
                  </a:lnTo>
                  <a:lnTo>
                    <a:pt x="17" y="5"/>
                  </a:lnTo>
                  <a:lnTo>
                    <a:pt x="24" y="9"/>
                  </a:lnTo>
                  <a:lnTo>
                    <a:pt x="30" y="6"/>
                  </a:lnTo>
                  <a:lnTo>
                    <a:pt x="35" y="3"/>
                  </a:lnTo>
                  <a:lnTo>
                    <a:pt x="41" y="3"/>
                  </a:lnTo>
                  <a:lnTo>
                    <a:pt x="48" y="3"/>
                  </a:lnTo>
                  <a:lnTo>
                    <a:pt x="48" y="8"/>
                  </a:lnTo>
                  <a:lnTo>
                    <a:pt x="48" y="12"/>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5" name="Freeform 505"/>
            <p:cNvSpPr>
              <a:spLocks/>
            </p:cNvSpPr>
            <p:nvPr/>
          </p:nvSpPr>
          <p:spPr bwMode="auto">
            <a:xfrm>
              <a:off x="5066" y="3381"/>
              <a:ext cx="100" cy="32"/>
            </a:xfrm>
            <a:custGeom>
              <a:avLst/>
              <a:gdLst>
                <a:gd name="T0" fmla="*/ 0 w 100"/>
                <a:gd name="T1" fmla="*/ 0 h 32"/>
                <a:gd name="T2" fmla="*/ 12 w 100"/>
                <a:gd name="T3" fmla="*/ 0 h 32"/>
                <a:gd name="T4" fmla="*/ 23 w 100"/>
                <a:gd name="T5" fmla="*/ 0 h 32"/>
                <a:gd name="T6" fmla="*/ 32 w 100"/>
                <a:gd name="T7" fmla="*/ 5 h 32"/>
                <a:gd name="T8" fmla="*/ 40 w 100"/>
                <a:gd name="T9" fmla="*/ 12 h 32"/>
                <a:gd name="T10" fmla="*/ 54 w 100"/>
                <a:gd name="T11" fmla="*/ 10 h 32"/>
                <a:gd name="T12" fmla="*/ 69 w 100"/>
                <a:gd name="T13" fmla="*/ 8 h 32"/>
                <a:gd name="T14" fmla="*/ 84 w 100"/>
                <a:gd name="T15" fmla="*/ 18 h 32"/>
                <a:gd name="T16" fmla="*/ 100 w 100"/>
                <a:gd name="T17" fmla="*/ 29 h 32"/>
                <a:gd name="T18" fmla="*/ 100 w 100"/>
                <a:gd name="T19" fmla="*/ 31 h 32"/>
                <a:gd name="T20" fmla="*/ 99 w 100"/>
                <a:gd name="T21" fmla="*/ 32 h 32"/>
                <a:gd name="T22" fmla="*/ 77 w 100"/>
                <a:gd name="T23" fmla="*/ 29 h 32"/>
                <a:gd name="T24" fmla="*/ 56 w 100"/>
                <a:gd name="T25" fmla="*/ 27 h 32"/>
                <a:gd name="T26" fmla="*/ 33 w 100"/>
                <a:gd name="T27" fmla="*/ 24 h 32"/>
                <a:gd name="T28" fmla="*/ 12 w 100"/>
                <a:gd name="T29" fmla="*/ 21 h 32"/>
                <a:gd name="T30" fmla="*/ 7 w 100"/>
                <a:gd name="T31" fmla="*/ 15 h 32"/>
                <a:gd name="T32" fmla="*/ 3 w 100"/>
                <a:gd name="T33" fmla="*/ 11 h 32"/>
                <a:gd name="T34" fmla="*/ 0 w 100"/>
                <a:gd name="T35" fmla="*/ 5 h 32"/>
                <a:gd name="T36" fmla="*/ 0 w 100"/>
                <a:gd name="T37" fmla="*/ 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
                <a:gd name="T58" fmla="*/ 0 h 32"/>
                <a:gd name="T59" fmla="*/ 100 w 100"/>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 h="32">
                  <a:moveTo>
                    <a:pt x="0" y="0"/>
                  </a:moveTo>
                  <a:lnTo>
                    <a:pt x="12" y="0"/>
                  </a:lnTo>
                  <a:lnTo>
                    <a:pt x="23" y="0"/>
                  </a:lnTo>
                  <a:lnTo>
                    <a:pt x="32" y="5"/>
                  </a:lnTo>
                  <a:lnTo>
                    <a:pt x="40" y="12"/>
                  </a:lnTo>
                  <a:lnTo>
                    <a:pt x="54" y="10"/>
                  </a:lnTo>
                  <a:lnTo>
                    <a:pt x="69" y="8"/>
                  </a:lnTo>
                  <a:lnTo>
                    <a:pt x="84" y="18"/>
                  </a:lnTo>
                  <a:lnTo>
                    <a:pt x="100" y="29"/>
                  </a:lnTo>
                  <a:lnTo>
                    <a:pt x="100" y="31"/>
                  </a:lnTo>
                  <a:lnTo>
                    <a:pt x="99" y="32"/>
                  </a:lnTo>
                  <a:lnTo>
                    <a:pt x="77" y="29"/>
                  </a:lnTo>
                  <a:lnTo>
                    <a:pt x="56" y="27"/>
                  </a:lnTo>
                  <a:lnTo>
                    <a:pt x="33" y="24"/>
                  </a:lnTo>
                  <a:lnTo>
                    <a:pt x="12" y="21"/>
                  </a:lnTo>
                  <a:lnTo>
                    <a:pt x="7" y="15"/>
                  </a:lnTo>
                  <a:lnTo>
                    <a:pt x="3" y="11"/>
                  </a:lnTo>
                  <a:lnTo>
                    <a:pt x="0"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6" name="Freeform 506"/>
            <p:cNvSpPr>
              <a:spLocks/>
            </p:cNvSpPr>
            <p:nvPr/>
          </p:nvSpPr>
          <p:spPr bwMode="auto">
            <a:xfrm>
              <a:off x="5108" y="3443"/>
              <a:ext cx="446" cy="356"/>
            </a:xfrm>
            <a:custGeom>
              <a:avLst/>
              <a:gdLst>
                <a:gd name="T0" fmla="*/ 145 w 446"/>
                <a:gd name="T1" fmla="*/ 70 h 356"/>
                <a:gd name="T2" fmla="*/ 158 w 446"/>
                <a:gd name="T3" fmla="*/ 57 h 356"/>
                <a:gd name="T4" fmla="*/ 161 w 446"/>
                <a:gd name="T5" fmla="*/ 45 h 356"/>
                <a:gd name="T6" fmla="*/ 199 w 446"/>
                <a:gd name="T7" fmla="*/ 46 h 356"/>
                <a:gd name="T8" fmla="*/ 217 w 446"/>
                <a:gd name="T9" fmla="*/ 53 h 356"/>
                <a:gd name="T10" fmla="*/ 219 w 446"/>
                <a:gd name="T11" fmla="*/ 33 h 356"/>
                <a:gd name="T12" fmla="*/ 237 w 446"/>
                <a:gd name="T13" fmla="*/ 15 h 356"/>
                <a:gd name="T14" fmla="*/ 249 w 446"/>
                <a:gd name="T15" fmla="*/ 16 h 356"/>
                <a:gd name="T16" fmla="*/ 252 w 446"/>
                <a:gd name="T17" fmla="*/ 2 h 356"/>
                <a:gd name="T18" fmla="*/ 285 w 446"/>
                <a:gd name="T19" fmla="*/ 15 h 356"/>
                <a:gd name="T20" fmla="*/ 299 w 446"/>
                <a:gd name="T21" fmla="*/ 23 h 356"/>
                <a:gd name="T22" fmla="*/ 289 w 446"/>
                <a:gd name="T23" fmla="*/ 35 h 356"/>
                <a:gd name="T24" fmla="*/ 326 w 446"/>
                <a:gd name="T25" fmla="*/ 20 h 356"/>
                <a:gd name="T26" fmla="*/ 368 w 446"/>
                <a:gd name="T27" fmla="*/ 9 h 356"/>
                <a:gd name="T28" fmla="*/ 376 w 446"/>
                <a:gd name="T29" fmla="*/ 40 h 356"/>
                <a:gd name="T30" fmla="*/ 386 w 446"/>
                <a:gd name="T31" fmla="*/ 59 h 356"/>
                <a:gd name="T32" fmla="*/ 389 w 446"/>
                <a:gd name="T33" fmla="*/ 89 h 356"/>
                <a:gd name="T34" fmla="*/ 404 w 446"/>
                <a:gd name="T35" fmla="*/ 109 h 356"/>
                <a:gd name="T36" fmla="*/ 419 w 446"/>
                <a:gd name="T37" fmla="*/ 137 h 356"/>
                <a:gd name="T38" fmla="*/ 435 w 446"/>
                <a:gd name="T39" fmla="*/ 162 h 356"/>
                <a:gd name="T40" fmla="*/ 446 w 446"/>
                <a:gd name="T41" fmla="*/ 189 h 356"/>
                <a:gd name="T42" fmla="*/ 444 w 446"/>
                <a:gd name="T43" fmla="*/ 216 h 356"/>
                <a:gd name="T44" fmla="*/ 419 w 446"/>
                <a:gd name="T45" fmla="*/ 259 h 356"/>
                <a:gd name="T46" fmla="*/ 379 w 446"/>
                <a:gd name="T47" fmla="*/ 299 h 356"/>
                <a:gd name="T48" fmla="*/ 346 w 446"/>
                <a:gd name="T49" fmla="*/ 340 h 356"/>
                <a:gd name="T50" fmla="*/ 309 w 446"/>
                <a:gd name="T51" fmla="*/ 353 h 356"/>
                <a:gd name="T52" fmla="*/ 295 w 446"/>
                <a:gd name="T53" fmla="*/ 346 h 356"/>
                <a:gd name="T54" fmla="*/ 261 w 446"/>
                <a:gd name="T55" fmla="*/ 349 h 356"/>
                <a:gd name="T56" fmla="*/ 242 w 446"/>
                <a:gd name="T57" fmla="*/ 336 h 356"/>
                <a:gd name="T58" fmla="*/ 247 w 446"/>
                <a:gd name="T59" fmla="*/ 317 h 356"/>
                <a:gd name="T60" fmla="*/ 241 w 446"/>
                <a:gd name="T61" fmla="*/ 310 h 356"/>
                <a:gd name="T62" fmla="*/ 234 w 446"/>
                <a:gd name="T63" fmla="*/ 304 h 356"/>
                <a:gd name="T64" fmla="*/ 227 w 446"/>
                <a:gd name="T65" fmla="*/ 307 h 356"/>
                <a:gd name="T66" fmla="*/ 238 w 446"/>
                <a:gd name="T67" fmla="*/ 302 h 356"/>
                <a:gd name="T68" fmla="*/ 247 w 446"/>
                <a:gd name="T69" fmla="*/ 293 h 356"/>
                <a:gd name="T70" fmla="*/ 229 w 446"/>
                <a:gd name="T71" fmla="*/ 293 h 356"/>
                <a:gd name="T72" fmla="*/ 212 w 446"/>
                <a:gd name="T73" fmla="*/ 282 h 356"/>
                <a:gd name="T74" fmla="*/ 195 w 446"/>
                <a:gd name="T75" fmla="*/ 266 h 356"/>
                <a:gd name="T76" fmla="*/ 171 w 446"/>
                <a:gd name="T77" fmla="*/ 264 h 356"/>
                <a:gd name="T78" fmla="*/ 114 w 446"/>
                <a:gd name="T79" fmla="*/ 282 h 356"/>
                <a:gd name="T80" fmla="*/ 54 w 446"/>
                <a:gd name="T81" fmla="*/ 293 h 356"/>
                <a:gd name="T82" fmla="*/ 27 w 446"/>
                <a:gd name="T83" fmla="*/ 307 h 356"/>
                <a:gd name="T84" fmla="*/ 5 w 446"/>
                <a:gd name="T85" fmla="*/ 303 h 356"/>
                <a:gd name="T86" fmla="*/ 5 w 446"/>
                <a:gd name="T87" fmla="*/ 287 h 356"/>
                <a:gd name="T88" fmla="*/ 15 w 446"/>
                <a:gd name="T89" fmla="*/ 263 h 356"/>
                <a:gd name="T90" fmla="*/ 15 w 446"/>
                <a:gd name="T91" fmla="*/ 199 h 356"/>
                <a:gd name="T92" fmla="*/ 18 w 446"/>
                <a:gd name="T93" fmla="*/ 157 h 356"/>
                <a:gd name="T94" fmla="*/ 30 w 446"/>
                <a:gd name="T95" fmla="*/ 140 h 356"/>
                <a:gd name="T96" fmla="*/ 41 w 446"/>
                <a:gd name="T97" fmla="*/ 135 h 356"/>
                <a:gd name="T98" fmla="*/ 84 w 446"/>
                <a:gd name="T99" fmla="*/ 116 h 356"/>
                <a:gd name="T100" fmla="*/ 114 w 446"/>
                <a:gd name="T101" fmla="*/ 100 h 356"/>
                <a:gd name="T102" fmla="*/ 138 w 446"/>
                <a:gd name="T103" fmla="*/ 77 h 3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46"/>
                <a:gd name="T157" fmla="*/ 0 h 356"/>
                <a:gd name="T158" fmla="*/ 446 w 446"/>
                <a:gd name="T159" fmla="*/ 356 h 3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46" h="356">
                  <a:moveTo>
                    <a:pt x="145" y="77"/>
                  </a:moveTo>
                  <a:lnTo>
                    <a:pt x="145" y="75"/>
                  </a:lnTo>
                  <a:lnTo>
                    <a:pt x="145" y="70"/>
                  </a:lnTo>
                  <a:lnTo>
                    <a:pt x="151" y="67"/>
                  </a:lnTo>
                  <a:lnTo>
                    <a:pt x="157" y="62"/>
                  </a:lnTo>
                  <a:lnTo>
                    <a:pt x="158" y="57"/>
                  </a:lnTo>
                  <a:lnTo>
                    <a:pt x="161" y="53"/>
                  </a:lnTo>
                  <a:lnTo>
                    <a:pt x="161" y="49"/>
                  </a:lnTo>
                  <a:lnTo>
                    <a:pt x="161" y="45"/>
                  </a:lnTo>
                  <a:lnTo>
                    <a:pt x="177" y="40"/>
                  </a:lnTo>
                  <a:lnTo>
                    <a:pt x="192" y="37"/>
                  </a:lnTo>
                  <a:lnTo>
                    <a:pt x="199" y="46"/>
                  </a:lnTo>
                  <a:lnTo>
                    <a:pt x="207" y="55"/>
                  </a:lnTo>
                  <a:lnTo>
                    <a:pt x="212" y="53"/>
                  </a:lnTo>
                  <a:lnTo>
                    <a:pt x="217" y="53"/>
                  </a:lnTo>
                  <a:lnTo>
                    <a:pt x="218" y="45"/>
                  </a:lnTo>
                  <a:lnTo>
                    <a:pt x="218" y="39"/>
                  </a:lnTo>
                  <a:lnTo>
                    <a:pt x="219" y="33"/>
                  </a:lnTo>
                  <a:lnTo>
                    <a:pt x="222" y="29"/>
                  </a:lnTo>
                  <a:lnTo>
                    <a:pt x="228" y="22"/>
                  </a:lnTo>
                  <a:lnTo>
                    <a:pt x="237" y="15"/>
                  </a:lnTo>
                  <a:lnTo>
                    <a:pt x="242" y="16"/>
                  </a:lnTo>
                  <a:lnTo>
                    <a:pt x="247" y="16"/>
                  </a:lnTo>
                  <a:lnTo>
                    <a:pt x="249" y="16"/>
                  </a:lnTo>
                  <a:lnTo>
                    <a:pt x="254" y="15"/>
                  </a:lnTo>
                  <a:lnTo>
                    <a:pt x="252" y="9"/>
                  </a:lnTo>
                  <a:lnTo>
                    <a:pt x="252" y="2"/>
                  </a:lnTo>
                  <a:lnTo>
                    <a:pt x="262" y="7"/>
                  </a:lnTo>
                  <a:lnTo>
                    <a:pt x="274" y="12"/>
                  </a:lnTo>
                  <a:lnTo>
                    <a:pt x="285" y="15"/>
                  </a:lnTo>
                  <a:lnTo>
                    <a:pt x="299" y="17"/>
                  </a:lnTo>
                  <a:lnTo>
                    <a:pt x="299" y="20"/>
                  </a:lnTo>
                  <a:lnTo>
                    <a:pt x="299" y="23"/>
                  </a:lnTo>
                  <a:lnTo>
                    <a:pt x="295" y="26"/>
                  </a:lnTo>
                  <a:lnTo>
                    <a:pt x="291" y="30"/>
                  </a:lnTo>
                  <a:lnTo>
                    <a:pt x="289" y="35"/>
                  </a:lnTo>
                  <a:lnTo>
                    <a:pt x="288" y="42"/>
                  </a:lnTo>
                  <a:lnTo>
                    <a:pt x="308" y="30"/>
                  </a:lnTo>
                  <a:lnTo>
                    <a:pt x="326" y="20"/>
                  </a:lnTo>
                  <a:lnTo>
                    <a:pt x="346" y="10"/>
                  </a:lnTo>
                  <a:lnTo>
                    <a:pt x="366" y="0"/>
                  </a:lnTo>
                  <a:lnTo>
                    <a:pt x="368" y="9"/>
                  </a:lnTo>
                  <a:lnTo>
                    <a:pt x="371" y="22"/>
                  </a:lnTo>
                  <a:lnTo>
                    <a:pt x="374" y="33"/>
                  </a:lnTo>
                  <a:lnTo>
                    <a:pt x="376" y="40"/>
                  </a:lnTo>
                  <a:lnTo>
                    <a:pt x="382" y="43"/>
                  </a:lnTo>
                  <a:lnTo>
                    <a:pt x="388" y="46"/>
                  </a:lnTo>
                  <a:lnTo>
                    <a:pt x="386" y="59"/>
                  </a:lnTo>
                  <a:lnTo>
                    <a:pt x="386" y="70"/>
                  </a:lnTo>
                  <a:lnTo>
                    <a:pt x="388" y="80"/>
                  </a:lnTo>
                  <a:lnTo>
                    <a:pt x="389" y="89"/>
                  </a:lnTo>
                  <a:lnTo>
                    <a:pt x="392" y="96"/>
                  </a:lnTo>
                  <a:lnTo>
                    <a:pt x="396" y="102"/>
                  </a:lnTo>
                  <a:lnTo>
                    <a:pt x="404" y="109"/>
                  </a:lnTo>
                  <a:lnTo>
                    <a:pt x="412" y="116"/>
                  </a:lnTo>
                  <a:lnTo>
                    <a:pt x="415" y="127"/>
                  </a:lnTo>
                  <a:lnTo>
                    <a:pt x="419" y="137"/>
                  </a:lnTo>
                  <a:lnTo>
                    <a:pt x="425" y="146"/>
                  </a:lnTo>
                  <a:lnTo>
                    <a:pt x="429" y="155"/>
                  </a:lnTo>
                  <a:lnTo>
                    <a:pt x="435" y="162"/>
                  </a:lnTo>
                  <a:lnTo>
                    <a:pt x="439" y="170"/>
                  </a:lnTo>
                  <a:lnTo>
                    <a:pt x="444" y="179"/>
                  </a:lnTo>
                  <a:lnTo>
                    <a:pt x="446" y="189"/>
                  </a:lnTo>
                  <a:lnTo>
                    <a:pt x="446" y="197"/>
                  </a:lnTo>
                  <a:lnTo>
                    <a:pt x="446" y="206"/>
                  </a:lnTo>
                  <a:lnTo>
                    <a:pt x="444" y="216"/>
                  </a:lnTo>
                  <a:lnTo>
                    <a:pt x="441" y="224"/>
                  </a:lnTo>
                  <a:lnTo>
                    <a:pt x="432" y="242"/>
                  </a:lnTo>
                  <a:lnTo>
                    <a:pt x="419" y="259"/>
                  </a:lnTo>
                  <a:lnTo>
                    <a:pt x="406" y="274"/>
                  </a:lnTo>
                  <a:lnTo>
                    <a:pt x="392" y="287"/>
                  </a:lnTo>
                  <a:lnTo>
                    <a:pt x="379" y="299"/>
                  </a:lnTo>
                  <a:lnTo>
                    <a:pt x="369" y="309"/>
                  </a:lnTo>
                  <a:lnTo>
                    <a:pt x="358" y="324"/>
                  </a:lnTo>
                  <a:lnTo>
                    <a:pt x="346" y="340"/>
                  </a:lnTo>
                  <a:lnTo>
                    <a:pt x="336" y="344"/>
                  </a:lnTo>
                  <a:lnTo>
                    <a:pt x="322" y="349"/>
                  </a:lnTo>
                  <a:lnTo>
                    <a:pt x="309" y="353"/>
                  </a:lnTo>
                  <a:lnTo>
                    <a:pt x="299" y="356"/>
                  </a:lnTo>
                  <a:lnTo>
                    <a:pt x="296" y="350"/>
                  </a:lnTo>
                  <a:lnTo>
                    <a:pt x="295" y="346"/>
                  </a:lnTo>
                  <a:lnTo>
                    <a:pt x="282" y="347"/>
                  </a:lnTo>
                  <a:lnTo>
                    <a:pt x="271" y="352"/>
                  </a:lnTo>
                  <a:lnTo>
                    <a:pt x="261" y="349"/>
                  </a:lnTo>
                  <a:lnTo>
                    <a:pt x="248" y="344"/>
                  </a:lnTo>
                  <a:lnTo>
                    <a:pt x="245" y="340"/>
                  </a:lnTo>
                  <a:lnTo>
                    <a:pt x="242" y="336"/>
                  </a:lnTo>
                  <a:lnTo>
                    <a:pt x="247" y="327"/>
                  </a:lnTo>
                  <a:lnTo>
                    <a:pt x="248" y="320"/>
                  </a:lnTo>
                  <a:lnTo>
                    <a:pt x="247" y="317"/>
                  </a:lnTo>
                  <a:lnTo>
                    <a:pt x="245" y="314"/>
                  </a:lnTo>
                  <a:lnTo>
                    <a:pt x="244" y="313"/>
                  </a:lnTo>
                  <a:lnTo>
                    <a:pt x="241" y="310"/>
                  </a:lnTo>
                  <a:lnTo>
                    <a:pt x="239" y="307"/>
                  </a:lnTo>
                  <a:lnTo>
                    <a:pt x="238" y="303"/>
                  </a:lnTo>
                  <a:lnTo>
                    <a:pt x="234" y="304"/>
                  </a:lnTo>
                  <a:lnTo>
                    <a:pt x="231" y="307"/>
                  </a:lnTo>
                  <a:lnTo>
                    <a:pt x="229" y="307"/>
                  </a:lnTo>
                  <a:lnTo>
                    <a:pt x="227" y="307"/>
                  </a:lnTo>
                  <a:lnTo>
                    <a:pt x="229" y="303"/>
                  </a:lnTo>
                  <a:lnTo>
                    <a:pt x="234" y="302"/>
                  </a:lnTo>
                  <a:lnTo>
                    <a:pt x="238" y="302"/>
                  </a:lnTo>
                  <a:lnTo>
                    <a:pt x="244" y="302"/>
                  </a:lnTo>
                  <a:lnTo>
                    <a:pt x="245" y="297"/>
                  </a:lnTo>
                  <a:lnTo>
                    <a:pt x="247" y="293"/>
                  </a:lnTo>
                  <a:lnTo>
                    <a:pt x="245" y="289"/>
                  </a:lnTo>
                  <a:lnTo>
                    <a:pt x="245" y="283"/>
                  </a:lnTo>
                  <a:lnTo>
                    <a:pt x="229" y="293"/>
                  </a:lnTo>
                  <a:lnTo>
                    <a:pt x="214" y="303"/>
                  </a:lnTo>
                  <a:lnTo>
                    <a:pt x="214" y="290"/>
                  </a:lnTo>
                  <a:lnTo>
                    <a:pt x="212" y="282"/>
                  </a:lnTo>
                  <a:lnTo>
                    <a:pt x="209" y="276"/>
                  </a:lnTo>
                  <a:lnTo>
                    <a:pt x="204" y="269"/>
                  </a:lnTo>
                  <a:lnTo>
                    <a:pt x="195" y="266"/>
                  </a:lnTo>
                  <a:lnTo>
                    <a:pt x="187" y="266"/>
                  </a:lnTo>
                  <a:lnTo>
                    <a:pt x="178" y="264"/>
                  </a:lnTo>
                  <a:lnTo>
                    <a:pt x="171" y="264"/>
                  </a:lnTo>
                  <a:lnTo>
                    <a:pt x="155" y="267"/>
                  </a:lnTo>
                  <a:lnTo>
                    <a:pt x="141" y="270"/>
                  </a:lnTo>
                  <a:lnTo>
                    <a:pt x="114" y="282"/>
                  </a:lnTo>
                  <a:lnTo>
                    <a:pt x="88" y="292"/>
                  </a:lnTo>
                  <a:lnTo>
                    <a:pt x="71" y="293"/>
                  </a:lnTo>
                  <a:lnTo>
                    <a:pt x="54" y="293"/>
                  </a:lnTo>
                  <a:lnTo>
                    <a:pt x="47" y="299"/>
                  </a:lnTo>
                  <a:lnTo>
                    <a:pt x="38" y="304"/>
                  </a:lnTo>
                  <a:lnTo>
                    <a:pt x="27" y="307"/>
                  </a:lnTo>
                  <a:lnTo>
                    <a:pt x="15" y="307"/>
                  </a:lnTo>
                  <a:lnTo>
                    <a:pt x="10" y="306"/>
                  </a:lnTo>
                  <a:lnTo>
                    <a:pt x="5" y="303"/>
                  </a:lnTo>
                  <a:lnTo>
                    <a:pt x="2" y="299"/>
                  </a:lnTo>
                  <a:lnTo>
                    <a:pt x="0" y="293"/>
                  </a:lnTo>
                  <a:lnTo>
                    <a:pt x="5" y="287"/>
                  </a:lnTo>
                  <a:lnTo>
                    <a:pt x="10" y="280"/>
                  </a:lnTo>
                  <a:lnTo>
                    <a:pt x="12" y="272"/>
                  </a:lnTo>
                  <a:lnTo>
                    <a:pt x="15" y="263"/>
                  </a:lnTo>
                  <a:lnTo>
                    <a:pt x="17" y="243"/>
                  </a:lnTo>
                  <a:lnTo>
                    <a:pt x="17" y="220"/>
                  </a:lnTo>
                  <a:lnTo>
                    <a:pt x="15" y="199"/>
                  </a:lnTo>
                  <a:lnTo>
                    <a:pt x="15" y="177"/>
                  </a:lnTo>
                  <a:lnTo>
                    <a:pt x="17" y="167"/>
                  </a:lnTo>
                  <a:lnTo>
                    <a:pt x="18" y="157"/>
                  </a:lnTo>
                  <a:lnTo>
                    <a:pt x="20" y="149"/>
                  </a:lnTo>
                  <a:lnTo>
                    <a:pt x="24" y="140"/>
                  </a:lnTo>
                  <a:lnTo>
                    <a:pt x="30" y="140"/>
                  </a:lnTo>
                  <a:lnTo>
                    <a:pt x="34" y="139"/>
                  </a:lnTo>
                  <a:lnTo>
                    <a:pt x="38" y="136"/>
                  </a:lnTo>
                  <a:lnTo>
                    <a:pt x="41" y="135"/>
                  </a:lnTo>
                  <a:lnTo>
                    <a:pt x="47" y="129"/>
                  </a:lnTo>
                  <a:lnTo>
                    <a:pt x="54" y="125"/>
                  </a:lnTo>
                  <a:lnTo>
                    <a:pt x="84" y="116"/>
                  </a:lnTo>
                  <a:lnTo>
                    <a:pt x="101" y="110"/>
                  </a:lnTo>
                  <a:lnTo>
                    <a:pt x="108" y="106"/>
                  </a:lnTo>
                  <a:lnTo>
                    <a:pt x="114" y="100"/>
                  </a:lnTo>
                  <a:lnTo>
                    <a:pt x="121" y="90"/>
                  </a:lnTo>
                  <a:lnTo>
                    <a:pt x="131" y="76"/>
                  </a:lnTo>
                  <a:lnTo>
                    <a:pt x="138" y="77"/>
                  </a:lnTo>
                  <a:lnTo>
                    <a:pt x="145" y="7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7" name="Freeform 507"/>
            <p:cNvSpPr>
              <a:spLocks/>
            </p:cNvSpPr>
            <p:nvPr/>
          </p:nvSpPr>
          <p:spPr bwMode="auto">
            <a:xfrm>
              <a:off x="4357" y="3449"/>
              <a:ext cx="88" cy="183"/>
            </a:xfrm>
            <a:custGeom>
              <a:avLst/>
              <a:gdLst>
                <a:gd name="T0" fmla="*/ 72 w 88"/>
                <a:gd name="T1" fmla="*/ 0 h 183"/>
                <a:gd name="T2" fmla="*/ 77 w 88"/>
                <a:gd name="T3" fmla="*/ 10 h 183"/>
                <a:gd name="T4" fmla="*/ 82 w 88"/>
                <a:gd name="T5" fmla="*/ 23 h 183"/>
                <a:gd name="T6" fmla="*/ 85 w 88"/>
                <a:gd name="T7" fmla="*/ 36 h 183"/>
                <a:gd name="T8" fmla="*/ 88 w 88"/>
                <a:gd name="T9" fmla="*/ 49 h 183"/>
                <a:gd name="T10" fmla="*/ 79 w 88"/>
                <a:gd name="T11" fmla="*/ 61 h 183"/>
                <a:gd name="T12" fmla="*/ 72 w 88"/>
                <a:gd name="T13" fmla="*/ 73 h 183"/>
                <a:gd name="T14" fmla="*/ 71 w 88"/>
                <a:gd name="T15" fmla="*/ 87 h 183"/>
                <a:gd name="T16" fmla="*/ 69 w 88"/>
                <a:gd name="T17" fmla="*/ 101 h 183"/>
                <a:gd name="T18" fmla="*/ 60 w 88"/>
                <a:gd name="T19" fmla="*/ 119 h 183"/>
                <a:gd name="T20" fmla="*/ 50 w 88"/>
                <a:gd name="T21" fmla="*/ 134 h 183"/>
                <a:gd name="T22" fmla="*/ 44 w 88"/>
                <a:gd name="T23" fmla="*/ 154 h 183"/>
                <a:gd name="T24" fmla="*/ 38 w 88"/>
                <a:gd name="T25" fmla="*/ 173 h 183"/>
                <a:gd name="T26" fmla="*/ 35 w 88"/>
                <a:gd name="T27" fmla="*/ 176 h 183"/>
                <a:gd name="T28" fmla="*/ 34 w 88"/>
                <a:gd name="T29" fmla="*/ 179 h 183"/>
                <a:gd name="T30" fmla="*/ 31 w 88"/>
                <a:gd name="T31" fmla="*/ 181 h 183"/>
                <a:gd name="T32" fmla="*/ 27 w 88"/>
                <a:gd name="T33" fmla="*/ 181 h 183"/>
                <a:gd name="T34" fmla="*/ 22 w 88"/>
                <a:gd name="T35" fmla="*/ 183 h 183"/>
                <a:gd name="T36" fmla="*/ 18 w 88"/>
                <a:gd name="T37" fmla="*/ 181 h 183"/>
                <a:gd name="T38" fmla="*/ 14 w 88"/>
                <a:gd name="T39" fmla="*/ 180 h 183"/>
                <a:gd name="T40" fmla="*/ 7 w 88"/>
                <a:gd name="T41" fmla="*/ 176 h 183"/>
                <a:gd name="T42" fmla="*/ 7 w 88"/>
                <a:gd name="T43" fmla="*/ 161 h 183"/>
                <a:gd name="T44" fmla="*/ 4 w 88"/>
                <a:gd name="T45" fmla="*/ 151 h 183"/>
                <a:gd name="T46" fmla="*/ 1 w 88"/>
                <a:gd name="T47" fmla="*/ 140 h 183"/>
                <a:gd name="T48" fmla="*/ 0 w 88"/>
                <a:gd name="T49" fmla="*/ 126 h 183"/>
                <a:gd name="T50" fmla="*/ 4 w 88"/>
                <a:gd name="T51" fmla="*/ 123 h 183"/>
                <a:gd name="T52" fmla="*/ 7 w 88"/>
                <a:gd name="T53" fmla="*/ 120 h 183"/>
                <a:gd name="T54" fmla="*/ 10 w 88"/>
                <a:gd name="T55" fmla="*/ 116 h 183"/>
                <a:gd name="T56" fmla="*/ 11 w 88"/>
                <a:gd name="T57" fmla="*/ 113 h 183"/>
                <a:gd name="T58" fmla="*/ 14 w 88"/>
                <a:gd name="T59" fmla="*/ 104 h 183"/>
                <a:gd name="T60" fmla="*/ 15 w 88"/>
                <a:gd name="T61" fmla="*/ 94 h 183"/>
                <a:gd name="T62" fmla="*/ 15 w 88"/>
                <a:gd name="T63" fmla="*/ 86 h 183"/>
                <a:gd name="T64" fmla="*/ 15 w 88"/>
                <a:gd name="T65" fmla="*/ 76 h 183"/>
                <a:gd name="T66" fmla="*/ 18 w 88"/>
                <a:gd name="T67" fmla="*/ 67 h 183"/>
                <a:gd name="T68" fmla="*/ 22 w 88"/>
                <a:gd name="T69" fmla="*/ 59 h 183"/>
                <a:gd name="T70" fmla="*/ 32 w 88"/>
                <a:gd name="T71" fmla="*/ 56 h 183"/>
                <a:gd name="T72" fmla="*/ 42 w 88"/>
                <a:gd name="T73" fmla="*/ 51 h 183"/>
                <a:gd name="T74" fmla="*/ 51 w 88"/>
                <a:gd name="T75" fmla="*/ 46 h 183"/>
                <a:gd name="T76" fmla="*/ 58 w 88"/>
                <a:gd name="T77" fmla="*/ 39 h 183"/>
                <a:gd name="T78" fmla="*/ 65 w 88"/>
                <a:gd name="T79" fmla="*/ 31 h 183"/>
                <a:gd name="T80" fmla="*/ 69 w 88"/>
                <a:gd name="T81" fmla="*/ 23 h 183"/>
                <a:gd name="T82" fmla="*/ 72 w 88"/>
                <a:gd name="T83" fmla="*/ 11 h 183"/>
                <a:gd name="T84" fmla="*/ 72 w 88"/>
                <a:gd name="T85" fmla="*/ 0 h 1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8"/>
                <a:gd name="T130" fmla="*/ 0 h 183"/>
                <a:gd name="T131" fmla="*/ 88 w 88"/>
                <a:gd name="T132" fmla="*/ 183 h 1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8" h="183">
                  <a:moveTo>
                    <a:pt x="72" y="0"/>
                  </a:moveTo>
                  <a:lnTo>
                    <a:pt x="77" y="10"/>
                  </a:lnTo>
                  <a:lnTo>
                    <a:pt x="82" y="23"/>
                  </a:lnTo>
                  <a:lnTo>
                    <a:pt x="85" y="36"/>
                  </a:lnTo>
                  <a:lnTo>
                    <a:pt x="88" y="49"/>
                  </a:lnTo>
                  <a:lnTo>
                    <a:pt x="79" y="61"/>
                  </a:lnTo>
                  <a:lnTo>
                    <a:pt x="72" y="73"/>
                  </a:lnTo>
                  <a:lnTo>
                    <a:pt x="71" y="87"/>
                  </a:lnTo>
                  <a:lnTo>
                    <a:pt x="69" y="101"/>
                  </a:lnTo>
                  <a:lnTo>
                    <a:pt x="60" y="119"/>
                  </a:lnTo>
                  <a:lnTo>
                    <a:pt x="50" y="134"/>
                  </a:lnTo>
                  <a:lnTo>
                    <a:pt x="44" y="154"/>
                  </a:lnTo>
                  <a:lnTo>
                    <a:pt x="38" y="173"/>
                  </a:lnTo>
                  <a:lnTo>
                    <a:pt x="35" y="176"/>
                  </a:lnTo>
                  <a:lnTo>
                    <a:pt x="34" y="179"/>
                  </a:lnTo>
                  <a:lnTo>
                    <a:pt x="31" y="181"/>
                  </a:lnTo>
                  <a:lnTo>
                    <a:pt x="27" y="181"/>
                  </a:lnTo>
                  <a:lnTo>
                    <a:pt x="22" y="183"/>
                  </a:lnTo>
                  <a:lnTo>
                    <a:pt x="18" y="181"/>
                  </a:lnTo>
                  <a:lnTo>
                    <a:pt x="14" y="180"/>
                  </a:lnTo>
                  <a:lnTo>
                    <a:pt x="7" y="176"/>
                  </a:lnTo>
                  <a:lnTo>
                    <a:pt x="7" y="161"/>
                  </a:lnTo>
                  <a:lnTo>
                    <a:pt x="4" y="151"/>
                  </a:lnTo>
                  <a:lnTo>
                    <a:pt x="1" y="140"/>
                  </a:lnTo>
                  <a:lnTo>
                    <a:pt x="0" y="126"/>
                  </a:lnTo>
                  <a:lnTo>
                    <a:pt x="4" y="123"/>
                  </a:lnTo>
                  <a:lnTo>
                    <a:pt x="7" y="120"/>
                  </a:lnTo>
                  <a:lnTo>
                    <a:pt x="10" y="116"/>
                  </a:lnTo>
                  <a:lnTo>
                    <a:pt x="11" y="113"/>
                  </a:lnTo>
                  <a:lnTo>
                    <a:pt x="14" y="104"/>
                  </a:lnTo>
                  <a:lnTo>
                    <a:pt x="15" y="94"/>
                  </a:lnTo>
                  <a:lnTo>
                    <a:pt x="15" y="86"/>
                  </a:lnTo>
                  <a:lnTo>
                    <a:pt x="15" y="76"/>
                  </a:lnTo>
                  <a:lnTo>
                    <a:pt x="18" y="67"/>
                  </a:lnTo>
                  <a:lnTo>
                    <a:pt x="22" y="59"/>
                  </a:lnTo>
                  <a:lnTo>
                    <a:pt x="32" y="56"/>
                  </a:lnTo>
                  <a:lnTo>
                    <a:pt x="42" y="51"/>
                  </a:lnTo>
                  <a:lnTo>
                    <a:pt x="51" y="46"/>
                  </a:lnTo>
                  <a:lnTo>
                    <a:pt x="58" y="39"/>
                  </a:lnTo>
                  <a:lnTo>
                    <a:pt x="65" y="31"/>
                  </a:lnTo>
                  <a:lnTo>
                    <a:pt x="69" y="23"/>
                  </a:lnTo>
                  <a:lnTo>
                    <a:pt x="72" y="11"/>
                  </a:lnTo>
                  <a:lnTo>
                    <a:pt x="7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8" name="Freeform 508"/>
            <p:cNvSpPr>
              <a:spLocks/>
            </p:cNvSpPr>
            <p:nvPr/>
          </p:nvSpPr>
          <p:spPr bwMode="auto">
            <a:xfrm>
              <a:off x="5560" y="3740"/>
              <a:ext cx="193" cy="153"/>
            </a:xfrm>
            <a:custGeom>
              <a:avLst/>
              <a:gdLst>
                <a:gd name="T0" fmla="*/ 156 w 193"/>
                <a:gd name="T1" fmla="*/ 0 h 153"/>
                <a:gd name="T2" fmla="*/ 164 w 193"/>
                <a:gd name="T3" fmla="*/ 5 h 153"/>
                <a:gd name="T4" fmla="*/ 170 w 193"/>
                <a:gd name="T5" fmla="*/ 10 h 153"/>
                <a:gd name="T6" fmla="*/ 169 w 193"/>
                <a:gd name="T7" fmla="*/ 27 h 153"/>
                <a:gd name="T8" fmla="*/ 170 w 193"/>
                <a:gd name="T9" fmla="*/ 42 h 153"/>
                <a:gd name="T10" fmla="*/ 171 w 193"/>
                <a:gd name="T11" fmla="*/ 45 h 153"/>
                <a:gd name="T12" fmla="*/ 173 w 193"/>
                <a:gd name="T13" fmla="*/ 46 h 153"/>
                <a:gd name="T14" fmla="*/ 183 w 193"/>
                <a:gd name="T15" fmla="*/ 45 h 153"/>
                <a:gd name="T16" fmla="*/ 193 w 193"/>
                <a:gd name="T17" fmla="*/ 42 h 153"/>
                <a:gd name="T18" fmla="*/ 193 w 193"/>
                <a:gd name="T19" fmla="*/ 46 h 153"/>
                <a:gd name="T20" fmla="*/ 191 w 193"/>
                <a:gd name="T21" fmla="*/ 50 h 153"/>
                <a:gd name="T22" fmla="*/ 180 w 193"/>
                <a:gd name="T23" fmla="*/ 60 h 153"/>
                <a:gd name="T24" fmla="*/ 164 w 193"/>
                <a:gd name="T25" fmla="*/ 72 h 153"/>
                <a:gd name="T26" fmla="*/ 150 w 193"/>
                <a:gd name="T27" fmla="*/ 82 h 153"/>
                <a:gd name="T28" fmla="*/ 137 w 193"/>
                <a:gd name="T29" fmla="*/ 89 h 153"/>
                <a:gd name="T30" fmla="*/ 127 w 193"/>
                <a:gd name="T31" fmla="*/ 90 h 153"/>
                <a:gd name="T32" fmla="*/ 117 w 193"/>
                <a:gd name="T33" fmla="*/ 92 h 153"/>
                <a:gd name="T34" fmla="*/ 116 w 193"/>
                <a:gd name="T35" fmla="*/ 97 h 153"/>
                <a:gd name="T36" fmla="*/ 113 w 193"/>
                <a:gd name="T37" fmla="*/ 102 h 153"/>
                <a:gd name="T38" fmla="*/ 104 w 193"/>
                <a:gd name="T39" fmla="*/ 103 h 153"/>
                <a:gd name="T40" fmla="*/ 96 w 193"/>
                <a:gd name="T41" fmla="*/ 103 h 153"/>
                <a:gd name="T42" fmla="*/ 77 w 193"/>
                <a:gd name="T43" fmla="*/ 119 h 153"/>
                <a:gd name="T44" fmla="*/ 57 w 193"/>
                <a:gd name="T45" fmla="*/ 135 h 153"/>
                <a:gd name="T46" fmla="*/ 47 w 193"/>
                <a:gd name="T47" fmla="*/ 142 h 153"/>
                <a:gd name="T48" fmla="*/ 36 w 193"/>
                <a:gd name="T49" fmla="*/ 147 h 153"/>
                <a:gd name="T50" fmla="*/ 23 w 193"/>
                <a:gd name="T51" fmla="*/ 152 h 153"/>
                <a:gd name="T52" fmla="*/ 10 w 193"/>
                <a:gd name="T53" fmla="*/ 153 h 153"/>
                <a:gd name="T54" fmla="*/ 7 w 193"/>
                <a:gd name="T55" fmla="*/ 152 h 153"/>
                <a:gd name="T56" fmla="*/ 4 w 193"/>
                <a:gd name="T57" fmla="*/ 150 h 153"/>
                <a:gd name="T58" fmla="*/ 2 w 193"/>
                <a:gd name="T59" fmla="*/ 149 h 153"/>
                <a:gd name="T60" fmla="*/ 0 w 193"/>
                <a:gd name="T61" fmla="*/ 144 h 153"/>
                <a:gd name="T62" fmla="*/ 27 w 193"/>
                <a:gd name="T63" fmla="*/ 129 h 153"/>
                <a:gd name="T64" fmla="*/ 57 w 193"/>
                <a:gd name="T65" fmla="*/ 112 h 153"/>
                <a:gd name="T66" fmla="*/ 84 w 193"/>
                <a:gd name="T67" fmla="*/ 95 h 153"/>
                <a:gd name="T68" fmla="*/ 111 w 193"/>
                <a:gd name="T69" fmla="*/ 77 h 153"/>
                <a:gd name="T70" fmla="*/ 113 w 193"/>
                <a:gd name="T71" fmla="*/ 82 h 153"/>
                <a:gd name="T72" fmla="*/ 116 w 193"/>
                <a:gd name="T73" fmla="*/ 85 h 153"/>
                <a:gd name="T74" fmla="*/ 119 w 193"/>
                <a:gd name="T75" fmla="*/ 86 h 153"/>
                <a:gd name="T76" fmla="*/ 124 w 193"/>
                <a:gd name="T77" fmla="*/ 86 h 153"/>
                <a:gd name="T78" fmla="*/ 131 w 193"/>
                <a:gd name="T79" fmla="*/ 80 h 153"/>
                <a:gd name="T80" fmla="*/ 139 w 193"/>
                <a:gd name="T81" fmla="*/ 76 h 153"/>
                <a:gd name="T82" fmla="*/ 136 w 193"/>
                <a:gd name="T83" fmla="*/ 72 h 153"/>
                <a:gd name="T84" fmla="*/ 133 w 193"/>
                <a:gd name="T85" fmla="*/ 70 h 153"/>
                <a:gd name="T86" fmla="*/ 133 w 193"/>
                <a:gd name="T87" fmla="*/ 67 h 153"/>
                <a:gd name="T88" fmla="*/ 133 w 193"/>
                <a:gd name="T89" fmla="*/ 63 h 153"/>
                <a:gd name="T90" fmla="*/ 137 w 193"/>
                <a:gd name="T91" fmla="*/ 60 h 153"/>
                <a:gd name="T92" fmla="*/ 141 w 193"/>
                <a:gd name="T93" fmla="*/ 59 h 153"/>
                <a:gd name="T94" fmla="*/ 144 w 193"/>
                <a:gd name="T95" fmla="*/ 56 h 153"/>
                <a:gd name="T96" fmla="*/ 147 w 193"/>
                <a:gd name="T97" fmla="*/ 53 h 153"/>
                <a:gd name="T98" fmla="*/ 151 w 193"/>
                <a:gd name="T99" fmla="*/ 46 h 153"/>
                <a:gd name="T100" fmla="*/ 157 w 193"/>
                <a:gd name="T101" fmla="*/ 40 h 153"/>
                <a:gd name="T102" fmla="*/ 156 w 193"/>
                <a:gd name="T103" fmla="*/ 20 h 153"/>
                <a:gd name="T104" fmla="*/ 156 w 193"/>
                <a:gd name="T105" fmla="*/ 0 h 1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3"/>
                <a:gd name="T160" fmla="*/ 0 h 153"/>
                <a:gd name="T161" fmla="*/ 193 w 193"/>
                <a:gd name="T162" fmla="*/ 153 h 1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3" h="153">
                  <a:moveTo>
                    <a:pt x="156" y="0"/>
                  </a:moveTo>
                  <a:lnTo>
                    <a:pt x="164" y="5"/>
                  </a:lnTo>
                  <a:lnTo>
                    <a:pt x="170" y="10"/>
                  </a:lnTo>
                  <a:lnTo>
                    <a:pt x="169" y="27"/>
                  </a:lnTo>
                  <a:lnTo>
                    <a:pt x="170" y="42"/>
                  </a:lnTo>
                  <a:lnTo>
                    <a:pt x="171" y="45"/>
                  </a:lnTo>
                  <a:lnTo>
                    <a:pt x="173" y="46"/>
                  </a:lnTo>
                  <a:lnTo>
                    <a:pt x="183" y="45"/>
                  </a:lnTo>
                  <a:lnTo>
                    <a:pt x="193" y="42"/>
                  </a:lnTo>
                  <a:lnTo>
                    <a:pt x="193" y="46"/>
                  </a:lnTo>
                  <a:lnTo>
                    <a:pt x="191" y="50"/>
                  </a:lnTo>
                  <a:lnTo>
                    <a:pt x="180" y="60"/>
                  </a:lnTo>
                  <a:lnTo>
                    <a:pt x="164" y="72"/>
                  </a:lnTo>
                  <a:lnTo>
                    <a:pt x="150" y="82"/>
                  </a:lnTo>
                  <a:lnTo>
                    <a:pt x="137" y="89"/>
                  </a:lnTo>
                  <a:lnTo>
                    <a:pt x="127" y="90"/>
                  </a:lnTo>
                  <a:lnTo>
                    <a:pt x="117" y="92"/>
                  </a:lnTo>
                  <a:lnTo>
                    <a:pt x="116" y="97"/>
                  </a:lnTo>
                  <a:lnTo>
                    <a:pt x="113" y="102"/>
                  </a:lnTo>
                  <a:lnTo>
                    <a:pt x="104" y="103"/>
                  </a:lnTo>
                  <a:lnTo>
                    <a:pt x="96" y="103"/>
                  </a:lnTo>
                  <a:lnTo>
                    <a:pt x="77" y="119"/>
                  </a:lnTo>
                  <a:lnTo>
                    <a:pt x="57" y="135"/>
                  </a:lnTo>
                  <a:lnTo>
                    <a:pt x="47" y="142"/>
                  </a:lnTo>
                  <a:lnTo>
                    <a:pt x="36" y="147"/>
                  </a:lnTo>
                  <a:lnTo>
                    <a:pt x="23" y="152"/>
                  </a:lnTo>
                  <a:lnTo>
                    <a:pt x="10" y="153"/>
                  </a:lnTo>
                  <a:lnTo>
                    <a:pt x="7" y="152"/>
                  </a:lnTo>
                  <a:lnTo>
                    <a:pt x="4" y="150"/>
                  </a:lnTo>
                  <a:lnTo>
                    <a:pt x="2" y="149"/>
                  </a:lnTo>
                  <a:lnTo>
                    <a:pt x="0" y="144"/>
                  </a:lnTo>
                  <a:lnTo>
                    <a:pt x="27" y="129"/>
                  </a:lnTo>
                  <a:lnTo>
                    <a:pt x="57" y="112"/>
                  </a:lnTo>
                  <a:lnTo>
                    <a:pt x="84" y="95"/>
                  </a:lnTo>
                  <a:lnTo>
                    <a:pt x="111" y="77"/>
                  </a:lnTo>
                  <a:lnTo>
                    <a:pt x="113" y="82"/>
                  </a:lnTo>
                  <a:lnTo>
                    <a:pt x="116" y="85"/>
                  </a:lnTo>
                  <a:lnTo>
                    <a:pt x="119" y="86"/>
                  </a:lnTo>
                  <a:lnTo>
                    <a:pt x="124" y="86"/>
                  </a:lnTo>
                  <a:lnTo>
                    <a:pt x="131" y="80"/>
                  </a:lnTo>
                  <a:lnTo>
                    <a:pt x="139" y="76"/>
                  </a:lnTo>
                  <a:lnTo>
                    <a:pt x="136" y="72"/>
                  </a:lnTo>
                  <a:lnTo>
                    <a:pt x="133" y="70"/>
                  </a:lnTo>
                  <a:lnTo>
                    <a:pt x="133" y="67"/>
                  </a:lnTo>
                  <a:lnTo>
                    <a:pt x="133" y="63"/>
                  </a:lnTo>
                  <a:lnTo>
                    <a:pt x="137" y="60"/>
                  </a:lnTo>
                  <a:lnTo>
                    <a:pt x="141" y="59"/>
                  </a:lnTo>
                  <a:lnTo>
                    <a:pt x="144" y="56"/>
                  </a:lnTo>
                  <a:lnTo>
                    <a:pt x="147" y="53"/>
                  </a:lnTo>
                  <a:lnTo>
                    <a:pt x="151" y="46"/>
                  </a:lnTo>
                  <a:lnTo>
                    <a:pt x="157" y="40"/>
                  </a:lnTo>
                  <a:lnTo>
                    <a:pt x="156" y="20"/>
                  </a:lnTo>
                  <a:lnTo>
                    <a:pt x="15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9" name="Freeform 509"/>
            <p:cNvSpPr>
              <a:spLocks/>
            </p:cNvSpPr>
            <p:nvPr/>
          </p:nvSpPr>
          <p:spPr bwMode="auto">
            <a:xfrm>
              <a:off x="5327" y="3757"/>
              <a:ext cx="16" cy="8"/>
            </a:xfrm>
            <a:custGeom>
              <a:avLst/>
              <a:gdLst>
                <a:gd name="T0" fmla="*/ 5 w 16"/>
                <a:gd name="T1" fmla="*/ 0 h 8"/>
                <a:gd name="T2" fmla="*/ 10 w 16"/>
                <a:gd name="T3" fmla="*/ 2 h 8"/>
                <a:gd name="T4" fmla="*/ 16 w 16"/>
                <a:gd name="T5" fmla="*/ 3 h 8"/>
                <a:gd name="T6" fmla="*/ 13 w 16"/>
                <a:gd name="T7" fmla="*/ 5 h 8"/>
                <a:gd name="T8" fmla="*/ 12 w 16"/>
                <a:gd name="T9" fmla="*/ 6 h 8"/>
                <a:gd name="T10" fmla="*/ 8 w 16"/>
                <a:gd name="T11" fmla="*/ 8 h 8"/>
                <a:gd name="T12" fmla="*/ 5 w 16"/>
                <a:gd name="T13" fmla="*/ 8 h 8"/>
                <a:gd name="T14" fmla="*/ 3 w 16"/>
                <a:gd name="T15" fmla="*/ 5 h 8"/>
                <a:gd name="T16" fmla="*/ 0 w 16"/>
                <a:gd name="T17" fmla="*/ 2 h 8"/>
                <a:gd name="T18" fmla="*/ 3 w 16"/>
                <a:gd name="T19" fmla="*/ 0 h 8"/>
                <a:gd name="T20" fmla="*/ 5 w 1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8"/>
                <a:gd name="T35" fmla="*/ 16 w 1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8">
                  <a:moveTo>
                    <a:pt x="5" y="0"/>
                  </a:moveTo>
                  <a:lnTo>
                    <a:pt x="10" y="2"/>
                  </a:lnTo>
                  <a:lnTo>
                    <a:pt x="16" y="3"/>
                  </a:lnTo>
                  <a:lnTo>
                    <a:pt x="13" y="5"/>
                  </a:lnTo>
                  <a:lnTo>
                    <a:pt x="12" y="6"/>
                  </a:lnTo>
                  <a:lnTo>
                    <a:pt x="8" y="8"/>
                  </a:lnTo>
                  <a:lnTo>
                    <a:pt x="5" y="8"/>
                  </a:lnTo>
                  <a:lnTo>
                    <a:pt x="3" y="5"/>
                  </a:lnTo>
                  <a:lnTo>
                    <a:pt x="0" y="2"/>
                  </a:lnTo>
                  <a:lnTo>
                    <a:pt x="3" y="0"/>
                  </a:lnTo>
                  <a:lnTo>
                    <a:pt x="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80" name="Freeform 510"/>
            <p:cNvSpPr>
              <a:spLocks/>
            </p:cNvSpPr>
            <p:nvPr/>
          </p:nvSpPr>
          <p:spPr bwMode="auto">
            <a:xfrm>
              <a:off x="5367" y="3820"/>
              <a:ext cx="46" cy="39"/>
            </a:xfrm>
            <a:custGeom>
              <a:avLst/>
              <a:gdLst>
                <a:gd name="T0" fmla="*/ 0 w 46"/>
                <a:gd name="T1" fmla="*/ 39 h 39"/>
                <a:gd name="T2" fmla="*/ 5 w 46"/>
                <a:gd name="T3" fmla="*/ 20 h 39"/>
                <a:gd name="T4" fmla="*/ 10 w 46"/>
                <a:gd name="T5" fmla="*/ 0 h 39"/>
                <a:gd name="T6" fmla="*/ 12 w 46"/>
                <a:gd name="T7" fmla="*/ 0 h 39"/>
                <a:gd name="T8" fmla="*/ 12 w 46"/>
                <a:gd name="T9" fmla="*/ 0 h 39"/>
                <a:gd name="T10" fmla="*/ 30 w 46"/>
                <a:gd name="T11" fmla="*/ 3 h 39"/>
                <a:gd name="T12" fmla="*/ 46 w 46"/>
                <a:gd name="T13" fmla="*/ 6 h 39"/>
                <a:gd name="T14" fmla="*/ 46 w 46"/>
                <a:gd name="T15" fmla="*/ 7 h 39"/>
                <a:gd name="T16" fmla="*/ 46 w 46"/>
                <a:gd name="T17" fmla="*/ 7 h 39"/>
                <a:gd name="T18" fmla="*/ 46 w 46"/>
                <a:gd name="T19" fmla="*/ 10 h 39"/>
                <a:gd name="T20" fmla="*/ 45 w 46"/>
                <a:gd name="T21" fmla="*/ 13 h 39"/>
                <a:gd name="T22" fmla="*/ 39 w 46"/>
                <a:gd name="T23" fmla="*/ 20 h 39"/>
                <a:gd name="T24" fmla="*/ 32 w 46"/>
                <a:gd name="T25" fmla="*/ 27 h 39"/>
                <a:gd name="T26" fmla="*/ 23 w 46"/>
                <a:gd name="T27" fmla="*/ 33 h 39"/>
                <a:gd name="T28" fmla="*/ 15 w 46"/>
                <a:gd name="T29" fmla="*/ 39 h 39"/>
                <a:gd name="T30" fmla="*/ 8 w 46"/>
                <a:gd name="T31" fmla="*/ 39 h 39"/>
                <a:gd name="T32" fmla="*/ 0 w 46"/>
                <a:gd name="T33" fmla="*/ 39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39"/>
                <a:gd name="T53" fmla="*/ 46 w 46"/>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39">
                  <a:moveTo>
                    <a:pt x="0" y="39"/>
                  </a:moveTo>
                  <a:lnTo>
                    <a:pt x="5" y="20"/>
                  </a:lnTo>
                  <a:lnTo>
                    <a:pt x="10" y="0"/>
                  </a:lnTo>
                  <a:lnTo>
                    <a:pt x="12" y="0"/>
                  </a:lnTo>
                  <a:lnTo>
                    <a:pt x="30" y="3"/>
                  </a:lnTo>
                  <a:lnTo>
                    <a:pt x="46" y="6"/>
                  </a:lnTo>
                  <a:lnTo>
                    <a:pt x="46" y="7"/>
                  </a:lnTo>
                  <a:lnTo>
                    <a:pt x="46" y="10"/>
                  </a:lnTo>
                  <a:lnTo>
                    <a:pt x="45" y="13"/>
                  </a:lnTo>
                  <a:lnTo>
                    <a:pt x="39" y="20"/>
                  </a:lnTo>
                  <a:lnTo>
                    <a:pt x="32" y="27"/>
                  </a:lnTo>
                  <a:lnTo>
                    <a:pt x="23" y="33"/>
                  </a:lnTo>
                  <a:lnTo>
                    <a:pt x="15" y="39"/>
                  </a:lnTo>
                  <a:lnTo>
                    <a:pt x="8" y="39"/>
                  </a:lnTo>
                  <a:lnTo>
                    <a:pt x="0" y="39"/>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grpSp>
      <p:sp>
        <p:nvSpPr>
          <p:cNvPr id="81" name="矩形 80"/>
          <p:cNvSpPr/>
          <p:nvPr/>
        </p:nvSpPr>
        <p:spPr>
          <a:xfrm>
            <a:off x="2167349" y="1491064"/>
            <a:ext cx="7676765" cy="4401205"/>
          </a:xfrm>
          <a:prstGeom prst="rect">
            <a:avLst/>
          </a:prstGeom>
        </p:spPr>
        <p:txBody>
          <a:bodyPr wrap="square">
            <a:spAutoFit/>
          </a:bodyPr>
          <a:lstStyle/>
          <a:p>
            <a:pPr marL="457200" indent="-457200" eaLnBrk="0" hangingPunct="0">
              <a:lnSpc>
                <a:spcPct val="200000"/>
              </a:lnSpc>
              <a:buFont typeface="Wingdings" panose="05000000000000000000" pitchFamily="2" charset="2"/>
              <a:buChar char="n"/>
              <a:defRPr/>
            </a:pPr>
            <a:r>
              <a:rPr lang="zh-CN" altLang="en-US" sz="2800" b="1" dirty="0">
                <a:solidFill>
                  <a:schemeClr val="bg2">
                    <a:lumMod val="25000"/>
                  </a:schemeClr>
                </a:solidFill>
                <a:latin typeface="微软雅黑" pitchFamily="34" charset="-122"/>
                <a:ea typeface="微软雅黑" pitchFamily="34" charset="-122"/>
              </a:rPr>
              <a:t>大数据综述</a:t>
            </a:r>
            <a:endParaRPr lang="en-US" altLang="zh-CN" sz="2800" b="1" dirty="0">
              <a:solidFill>
                <a:schemeClr val="bg2">
                  <a:lumMod val="25000"/>
                </a:schemeClr>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solidFill>
                  <a:schemeClr val="bg2">
                    <a:lumMod val="25000"/>
                  </a:schemeClr>
                </a:solidFill>
                <a:latin typeface="微软雅黑" pitchFamily="34" charset="-122"/>
                <a:ea typeface="微软雅黑" pitchFamily="34" charset="-122"/>
              </a:rPr>
              <a:t>荣之</a:t>
            </a:r>
            <a:r>
              <a:rPr lang="zh-CN" altLang="en-US" sz="2800" b="1" dirty="0">
                <a:solidFill>
                  <a:schemeClr val="bg2">
                    <a:lumMod val="25000"/>
                  </a:schemeClr>
                </a:solidFill>
                <a:latin typeface="微软雅黑" pitchFamily="34" charset="-122"/>
                <a:ea typeface="微软雅黑" pitchFamily="34" charset="-122"/>
              </a:rPr>
              <a:t>联</a:t>
            </a:r>
            <a:r>
              <a:rPr lang="zh-CN" altLang="en-US" sz="2800" b="1" dirty="0">
                <a:solidFill>
                  <a:schemeClr val="bg2">
                    <a:lumMod val="25000"/>
                  </a:schemeClr>
                </a:solidFill>
                <a:latin typeface="微软雅黑" pitchFamily="34" charset="-122"/>
                <a:ea typeface="微软雅黑" pitchFamily="34" charset="-122"/>
              </a:rPr>
              <a:t>企业大数据平台方案</a:t>
            </a:r>
            <a:endParaRPr lang="en-US" altLang="zh-CN" sz="2800" b="1" dirty="0">
              <a:solidFill>
                <a:schemeClr val="bg2">
                  <a:lumMod val="25000"/>
                </a:schemeClr>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solidFill>
                  <a:schemeClr val="bg2">
                    <a:lumMod val="25000"/>
                  </a:schemeClr>
                </a:solidFill>
                <a:latin typeface="微软雅黑" pitchFamily="34" charset="-122"/>
                <a:ea typeface="微软雅黑" pitchFamily="34" charset="-122"/>
              </a:rPr>
              <a:t>大数据平台建设方法</a:t>
            </a:r>
            <a:endParaRPr lang="en-US" altLang="zh-CN" sz="2800" b="1" dirty="0">
              <a:solidFill>
                <a:schemeClr val="bg2">
                  <a:lumMod val="25000"/>
                </a:schemeClr>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solidFill>
                  <a:srgbClr val="FF0000"/>
                </a:solidFill>
                <a:latin typeface="微软雅黑" pitchFamily="34" charset="-122"/>
                <a:ea typeface="微软雅黑" pitchFamily="34" charset="-122"/>
              </a:rPr>
              <a:t>汽车</a:t>
            </a:r>
            <a:r>
              <a:rPr lang="zh-CN" altLang="en-US" sz="2800" b="1" dirty="0">
                <a:solidFill>
                  <a:srgbClr val="FF0000"/>
                </a:solidFill>
                <a:latin typeface="微软雅黑" pitchFamily="34" charset="-122"/>
                <a:ea typeface="微软雅黑" pitchFamily="34" charset="-122"/>
              </a:rPr>
              <a:t>制造业应用大数据畅想</a:t>
            </a:r>
            <a:endParaRPr lang="en-US" altLang="zh-CN" sz="2800" b="1" dirty="0">
              <a:solidFill>
                <a:srgbClr val="FF0000"/>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smtClean="0">
                <a:latin typeface="微软雅黑" pitchFamily="34" charset="-122"/>
                <a:ea typeface="微软雅黑" pitchFamily="34" charset="-122"/>
              </a:rPr>
              <a:t>案</a:t>
            </a:r>
            <a:r>
              <a:rPr lang="zh-CN" altLang="en-US" sz="2800" b="1" dirty="0" smtClean="0">
                <a:latin typeface="微软雅黑" pitchFamily="34" charset="-122"/>
                <a:ea typeface="微软雅黑" pitchFamily="34" charset="-122"/>
              </a:rPr>
              <a:t>例</a:t>
            </a:r>
            <a:endParaRPr lang="en-US" altLang="zh-CN" sz="2800" b="1" dirty="0">
              <a:latin typeface="微软雅黑" pitchFamily="34" charset="-122"/>
              <a:ea typeface="微软雅黑" pitchFamily="34" charset="-122"/>
            </a:endParaRPr>
          </a:p>
        </p:txBody>
      </p:sp>
    </p:spTree>
    <p:extLst>
      <p:ext uri="{BB962C8B-B14F-4D97-AF65-F5344CB8AC3E}">
        <p14:creationId xmlns:p14="http://schemas.microsoft.com/office/powerpoint/2010/main" val="9176564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仿宋" pitchFamily="49" charset="-122"/>
                <a:ea typeface="仿宋" pitchFamily="49" charset="-122"/>
              </a:rPr>
              <a:t>汽车企业</a:t>
            </a:r>
            <a:r>
              <a:rPr lang="en-US" altLang="zh-CN" b="1" dirty="0" smtClean="0">
                <a:latin typeface="仿宋" pitchFamily="49" charset="-122"/>
                <a:ea typeface="仿宋" pitchFamily="49" charset="-122"/>
              </a:rPr>
              <a:t>IT</a:t>
            </a:r>
            <a:r>
              <a:rPr lang="zh-CN" altLang="en-US" b="1" dirty="0" smtClean="0">
                <a:latin typeface="仿宋" pitchFamily="49" charset="-122"/>
                <a:ea typeface="仿宋" pitchFamily="49" charset="-122"/>
              </a:rPr>
              <a:t>的过去</a:t>
            </a:r>
            <a:endParaRPr lang="zh-CN" altLang="en-US" b="1" dirty="0">
              <a:latin typeface="仿宋" pitchFamily="49" charset="-122"/>
              <a:ea typeface="仿宋" pitchFamily="49" charset="-122"/>
            </a:endParaRPr>
          </a:p>
        </p:txBody>
      </p:sp>
      <p:pic>
        <p:nvPicPr>
          <p:cNvPr id="3" name="图片 2"/>
          <p:cNvPicPr>
            <a:picLocks noChangeAspect="1"/>
          </p:cNvPicPr>
          <p:nvPr/>
        </p:nvPicPr>
        <p:blipFill>
          <a:blip r:embed="rId2"/>
          <a:stretch>
            <a:fillRect/>
          </a:stretch>
        </p:blipFill>
        <p:spPr>
          <a:xfrm>
            <a:off x="882651" y="1787524"/>
            <a:ext cx="9874250" cy="4056323"/>
          </a:xfrm>
          <a:prstGeom prst="rect">
            <a:avLst/>
          </a:prstGeom>
        </p:spPr>
      </p:pic>
    </p:spTree>
    <p:extLst>
      <p:ext uri="{BB962C8B-B14F-4D97-AF65-F5344CB8AC3E}">
        <p14:creationId xmlns:p14="http://schemas.microsoft.com/office/powerpoint/2010/main" val="2687546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ts val="2800"/>
              </a:lnSpc>
              <a:tabLst>
                <a:tab pos="558800" algn="l"/>
              </a:tabLst>
            </a:pPr>
            <a:r>
              <a:rPr lang="zh-CN" altLang="en-US" b="1" dirty="0">
                <a:latin typeface="仿宋" pitchFamily="49" charset="-122"/>
                <a:ea typeface="仿宋" pitchFamily="49" charset="-122"/>
              </a:rPr>
              <a:t>大数据</a:t>
            </a:r>
            <a:r>
              <a:rPr lang="zh-CN" altLang="en-US" b="1" dirty="0" smtClean="0">
                <a:latin typeface="仿宋" pitchFamily="49" charset="-122"/>
                <a:ea typeface="仿宋" pitchFamily="49" charset="-122"/>
              </a:rPr>
              <a:t>时代到来</a:t>
            </a:r>
            <a:endParaRPr lang="zh-CN" altLang="en-US" b="1" dirty="0">
              <a:latin typeface="仿宋" pitchFamily="49" charset="-122"/>
              <a:ea typeface="仿宋" pitchFamily="49" charset="-122"/>
            </a:endParaRPr>
          </a:p>
        </p:txBody>
      </p:sp>
      <p:pic>
        <p:nvPicPr>
          <p:cNvPr id="6" name="Picture 4"/>
          <p:cNvPicPr>
            <a:picLocks noChangeAspect="1" noChangeArrowheads="1"/>
          </p:cNvPicPr>
          <p:nvPr/>
        </p:nvPicPr>
        <p:blipFill>
          <a:blip r:embed="rId2" cstate="print"/>
          <a:srcRect/>
          <a:stretch>
            <a:fillRect/>
          </a:stretch>
        </p:blipFill>
        <p:spPr bwMode="auto">
          <a:xfrm>
            <a:off x="4096669" y="4969633"/>
            <a:ext cx="887723" cy="648072"/>
          </a:xfrm>
          <a:prstGeom prst="rect">
            <a:avLst/>
          </a:prstGeom>
          <a:noFill/>
          <a:ln w="9525">
            <a:noFill/>
            <a:miter lim="800000"/>
            <a:headEnd/>
            <a:tailEnd/>
          </a:ln>
        </p:spPr>
      </p:pic>
      <p:pic>
        <p:nvPicPr>
          <p:cNvPr id="7" name="Image 16" descr="A9-PERS2.png"/>
          <p:cNvPicPr>
            <a:picLocks noChangeAspect="1"/>
          </p:cNvPicPr>
          <p:nvPr/>
        </p:nvPicPr>
        <p:blipFill>
          <a:blip r:embed="rId3" cstate="email"/>
          <a:srcRect/>
          <a:stretch>
            <a:fillRect/>
          </a:stretch>
        </p:blipFill>
        <p:spPr bwMode="auto">
          <a:xfrm>
            <a:off x="8921205" y="2593369"/>
            <a:ext cx="1603612" cy="962167"/>
          </a:xfrm>
          <a:prstGeom prst="rect">
            <a:avLst/>
          </a:prstGeom>
          <a:noFill/>
          <a:ln w="9525">
            <a:noFill/>
            <a:miter lim="800000"/>
            <a:headEnd/>
            <a:tailEnd/>
          </a:ln>
        </p:spPr>
      </p:pic>
      <p:sp>
        <p:nvSpPr>
          <p:cNvPr id="8" name="Rectangle 2"/>
          <p:cNvSpPr/>
          <p:nvPr/>
        </p:nvSpPr>
        <p:spPr>
          <a:xfrm>
            <a:off x="1612901" y="5973075"/>
            <a:ext cx="9144000" cy="313932"/>
          </a:xfrm>
          <a:prstGeom prst="rect">
            <a:avLst/>
          </a:prstGeom>
          <a:solidFill>
            <a:schemeClr val="tx1">
              <a:lumMod val="50000"/>
              <a:lumOff val="50000"/>
            </a:schemeClr>
          </a:solidFill>
        </p:spPr>
        <p:txBody>
          <a:bodyPr wrap="square">
            <a:spAutoFit/>
          </a:bodyPr>
          <a:lstStyle/>
          <a:p>
            <a:pPr lvl="1">
              <a:lnSpc>
                <a:spcPct val="80000"/>
              </a:lnSpc>
              <a:buNone/>
            </a:pPr>
            <a:r>
              <a:rPr lang="en-US" altLang="zh-CN" dirty="0" smtClean="0">
                <a:solidFill>
                  <a:schemeClr val="bg1"/>
                </a:solidFill>
                <a:latin typeface="宋体" panose="02010600030101010101" pitchFamily="2" charset="-122"/>
                <a:ea typeface="宋体" panose="02010600030101010101" pitchFamily="2" charset="-122"/>
              </a:rPr>
              <a:t>IDC</a:t>
            </a:r>
            <a:r>
              <a:rPr lang="zh-CN" altLang="en-US" dirty="0" smtClean="0">
                <a:solidFill>
                  <a:schemeClr val="bg1"/>
                </a:solidFill>
                <a:latin typeface="宋体" panose="02010600030101010101" pitchFamily="2" charset="-122"/>
                <a:ea typeface="宋体" panose="02010600030101010101" pitchFamily="2" charset="-122"/>
              </a:rPr>
              <a:t>预测全球的数据使用量到</a:t>
            </a:r>
            <a:r>
              <a:rPr lang="en-US" altLang="zh-CN" dirty="0" smtClean="0">
                <a:solidFill>
                  <a:schemeClr val="bg1"/>
                </a:solidFill>
                <a:latin typeface="宋体" panose="02010600030101010101" pitchFamily="2" charset="-122"/>
                <a:ea typeface="宋体" panose="02010600030101010101" pitchFamily="2" charset="-122"/>
              </a:rPr>
              <a:t>2020</a:t>
            </a:r>
            <a:r>
              <a:rPr lang="zh-CN" altLang="en-US" dirty="0" smtClean="0">
                <a:solidFill>
                  <a:schemeClr val="bg1"/>
                </a:solidFill>
                <a:latin typeface="宋体" panose="02010600030101010101" pitchFamily="2" charset="-122"/>
                <a:ea typeface="宋体" panose="02010600030101010101" pitchFamily="2" charset="-122"/>
              </a:rPr>
              <a:t>年会增长</a:t>
            </a:r>
            <a:r>
              <a:rPr lang="en-US" altLang="zh-CN" dirty="0" smtClean="0">
                <a:solidFill>
                  <a:schemeClr val="bg1"/>
                </a:solidFill>
                <a:latin typeface="宋体" panose="02010600030101010101" pitchFamily="2" charset="-122"/>
                <a:ea typeface="宋体" panose="02010600030101010101" pitchFamily="2" charset="-122"/>
              </a:rPr>
              <a:t>44</a:t>
            </a:r>
            <a:r>
              <a:rPr lang="zh-CN" altLang="en-US" dirty="0" smtClean="0">
                <a:solidFill>
                  <a:schemeClr val="bg1"/>
                </a:solidFill>
                <a:latin typeface="宋体" panose="02010600030101010101" pitchFamily="2" charset="-122"/>
                <a:ea typeface="宋体" panose="02010600030101010101" pitchFamily="2" charset="-122"/>
              </a:rPr>
              <a:t>倍，达到</a:t>
            </a:r>
            <a:r>
              <a:rPr lang="en-US" altLang="zh-CN" dirty="0" smtClean="0">
                <a:solidFill>
                  <a:schemeClr val="bg1"/>
                </a:solidFill>
                <a:latin typeface="宋体" panose="02010600030101010101" pitchFamily="2" charset="-122"/>
                <a:ea typeface="宋体" panose="02010600030101010101" pitchFamily="2" charset="-122"/>
              </a:rPr>
              <a:t>35.2ZB (1ZB = 10</a:t>
            </a:r>
            <a:r>
              <a:rPr lang="zh-CN" altLang="en-US" dirty="0" smtClean="0">
                <a:solidFill>
                  <a:schemeClr val="bg1"/>
                </a:solidFill>
                <a:latin typeface="宋体" panose="02010600030101010101" pitchFamily="2" charset="-122"/>
                <a:ea typeface="宋体" panose="02010600030101010101" pitchFamily="2" charset="-122"/>
              </a:rPr>
              <a:t>亿</a:t>
            </a:r>
            <a:r>
              <a:rPr lang="en-US" altLang="zh-CN" dirty="0" smtClean="0">
                <a:solidFill>
                  <a:schemeClr val="bg1"/>
                </a:solidFill>
                <a:latin typeface="宋体" panose="02010600030101010101" pitchFamily="2" charset="-122"/>
                <a:ea typeface="宋体" panose="02010600030101010101" pitchFamily="2" charset="-122"/>
              </a:rPr>
              <a:t>TB)</a:t>
            </a:r>
          </a:p>
        </p:txBody>
      </p:sp>
      <p:grpSp>
        <p:nvGrpSpPr>
          <p:cNvPr id="12" name="Group 35"/>
          <p:cNvGrpSpPr/>
          <p:nvPr/>
        </p:nvGrpSpPr>
        <p:grpSpPr>
          <a:xfrm>
            <a:off x="1776390" y="2060308"/>
            <a:ext cx="1401678" cy="959882"/>
            <a:chOff x="509148" y="2149320"/>
            <a:chExt cx="1541809" cy="1275087"/>
          </a:xfrm>
          <a:effectLst>
            <a:reflection blurRad="6350" stA="52000" endA="300" endPos="35000" dir="5400000" sy="-100000" algn="bl" rotWithShape="0"/>
          </a:effectLst>
        </p:grpSpPr>
        <p:sp>
          <p:nvSpPr>
            <p:cNvPr id="13" name="Rounded Rectangle 27"/>
            <p:cNvSpPr/>
            <p:nvPr/>
          </p:nvSpPr>
          <p:spPr bwMode="auto">
            <a:xfrm>
              <a:off x="509148" y="2149320"/>
              <a:ext cx="1541809" cy="1275087"/>
            </a:xfrm>
            <a:prstGeom prst="roundRect">
              <a:avLst>
                <a:gd name="adj" fmla="val 20942"/>
              </a:avLst>
            </a:prstGeom>
            <a:solidFill>
              <a:srgbClr val="EAEAEA"/>
            </a:solidFill>
            <a:ln w="9525" cap="flat" cmpd="sng" algn="ctr">
              <a:noFill/>
              <a:prstDash val="solid"/>
              <a:round/>
              <a:headEnd type="none" w="med" len="med"/>
              <a:tailEnd type="none" w="med" len="med"/>
            </a:ln>
            <a:effectLst/>
            <a:scene3d>
              <a:camera prst="orthographicFront"/>
              <a:lightRig rig="soft" dir="t"/>
            </a:scene3d>
            <a:sp3d prstMaterial="matte">
              <a:bevelT w="152400" h="158750" prst="hardEdge"/>
              <a:bevelB w="0" h="0"/>
            </a:sp3d>
          </p:spPr>
          <p:txBody>
            <a:bodyPr vert="horz" wrap="square" lIns="91372" tIns="45688" rIns="91372" bIns="45688" numCol="1" rtlCol="0" anchor="t" anchorCtr="1" compatLnSpc="1">
              <a:prstTxWarp prst="textNoShape">
                <a:avLst/>
              </a:prstTxWarp>
              <a:noAutofit/>
            </a:bodyPr>
            <a:lstStyle/>
            <a:p>
              <a:pPr fontAlgn="auto">
                <a:spcAft>
                  <a:spcPts val="0"/>
                </a:spcAft>
                <a:buClr>
                  <a:srgbClr val="FFFFFF"/>
                </a:buClr>
                <a:defRPr/>
              </a:pPr>
              <a:endParaRPr lang="en-US" b="0" kern="0" dirty="0" smtClean="0">
                <a:solidFill>
                  <a:srgbClr val="FFFFFF"/>
                </a:solidFill>
                <a:effectLst>
                  <a:outerShdw blurRad="38100" dist="38100" dir="2700000" algn="tl">
                    <a:srgbClr val="000000">
                      <a:alpha val="43137"/>
                    </a:srgbClr>
                  </a:outerShdw>
                </a:effectLst>
                <a:latin typeface="Neo Sans Intel"/>
              </a:endParaRPr>
            </a:p>
          </p:txBody>
        </p:sp>
        <p:sp>
          <p:nvSpPr>
            <p:cNvPr id="14" name="Rounded Rectangle 28"/>
            <p:cNvSpPr/>
            <p:nvPr/>
          </p:nvSpPr>
          <p:spPr bwMode="auto">
            <a:xfrm>
              <a:off x="574031" y="2225377"/>
              <a:ext cx="1408270" cy="1124818"/>
            </a:xfrm>
            <a:prstGeom prst="roundRect">
              <a:avLst/>
            </a:prstGeom>
            <a:blipFill>
              <a:blip r:embed="rId4" cstate="email">
                <a:extLst>
                  <a:ext uri="{28A0092B-C50C-407E-A947-70E740481C1C}">
                    <a14:useLocalDpi xmlns:a14="http://schemas.microsoft.com/office/drawing/2010/main"/>
                  </a:ext>
                </a:extLst>
              </a:blip>
              <a:stretch>
                <a:fillRect/>
              </a:stretch>
            </a:blip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vert="horz" wrap="square" lIns="91372" tIns="45688" rIns="91372" bIns="45688" numCol="1" rtlCol="0" anchor="t" anchorCtr="1" compatLnSpc="1">
              <a:prstTxWarp prst="textNoShape">
                <a:avLst/>
              </a:prstTxWarp>
              <a:noAutofit/>
            </a:bodyPr>
            <a:lstStyle/>
            <a:p>
              <a:pPr>
                <a:buClr>
                  <a:srgbClr val="FFFFFF"/>
                </a:buClr>
                <a:defRPr/>
              </a:pPr>
              <a:endParaRPr lang="en-US" b="0" kern="0" dirty="0" smtClean="0">
                <a:solidFill>
                  <a:srgbClr val="FFFFFF"/>
                </a:solidFill>
                <a:effectLst>
                  <a:outerShdw blurRad="38100" dist="38100" dir="2700000" algn="tl">
                    <a:srgbClr val="000000">
                      <a:alpha val="43137"/>
                    </a:srgbClr>
                  </a:outerShdw>
                </a:effectLst>
                <a:latin typeface="Neo Sans Intel"/>
              </a:endParaRPr>
            </a:p>
          </p:txBody>
        </p:sp>
      </p:grpSp>
      <p:pic>
        <p:nvPicPr>
          <p:cNvPr id="15" name="Picture 2" descr="http://countingoncurrency.com/wp/wp-content/uploads/2009/06/internet-world.jpg"/>
          <p:cNvPicPr>
            <a:picLocks noChangeAspect="1" noChangeArrowheads="1"/>
          </p:cNvPicPr>
          <p:nvPr/>
        </p:nvPicPr>
        <p:blipFill>
          <a:blip r:embed="rId5" cstate="screen"/>
          <a:srcRect/>
          <a:stretch>
            <a:fillRect/>
          </a:stretch>
        </p:blipFill>
        <p:spPr bwMode="auto">
          <a:xfrm>
            <a:off x="1776390" y="3185799"/>
            <a:ext cx="1339262" cy="1115104"/>
          </a:xfrm>
          <a:prstGeom prst="rect">
            <a:avLst/>
          </a:prstGeom>
          <a:noFill/>
          <a:ln>
            <a:solidFill>
              <a:srgbClr val="002060"/>
            </a:solidFill>
          </a:ln>
          <a:effectLst>
            <a:glow rad="228600">
              <a:schemeClr val="accent5">
                <a:satMod val="175000"/>
                <a:alpha val="40000"/>
              </a:schemeClr>
            </a:glow>
            <a:softEdge rad="63500"/>
          </a:effectLst>
        </p:spPr>
      </p:pic>
      <p:pic>
        <p:nvPicPr>
          <p:cNvPr id="16" name="Picture 31" descr="revenue_costs.png"/>
          <p:cNvPicPr>
            <a:picLocks noChangeAspect="1"/>
          </p:cNvPicPr>
          <p:nvPr/>
        </p:nvPicPr>
        <p:blipFill>
          <a:blip r:embed="rId6" cstate="print"/>
          <a:stretch>
            <a:fillRect/>
          </a:stretch>
        </p:blipFill>
        <p:spPr>
          <a:xfrm>
            <a:off x="7137065" y="3593908"/>
            <a:ext cx="1514653" cy="1147159"/>
          </a:xfrm>
          <a:prstGeom prst="rect">
            <a:avLst/>
          </a:prstGeom>
          <a:effectLst>
            <a:outerShdw blurRad="50800" dist="38100" dir="5400000" algn="t" rotWithShape="0">
              <a:prstClr val="black">
                <a:alpha val="40000"/>
              </a:prstClr>
            </a:outerShdw>
          </a:effectLst>
        </p:spPr>
      </p:pic>
      <p:cxnSp>
        <p:nvCxnSpPr>
          <p:cNvPr id="17" name="Straight Arrow Connector 32"/>
          <p:cNvCxnSpPr>
            <a:stCxn id="25" idx="1"/>
            <a:endCxn id="14" idx="3"/>
          </p:cNvCxnSpPr>
          <p:nvPr/>
        </p:nvCxnSpPr>
        <p:spPr>
          <a:xfrm flipH="1">
            <a:off x="3115652" y="1995816"/>
            <a:ext cx="4093421" cy="545128"/>
          </a:xfrm>
          <a:prstGeom prst="straightConnector1">
            <a:avLst/>
          </a:prstGeom>
          <a:ln w="31750">
            <a:solidFill>
              <a:schemeClr val="accent6"/>
            </a:solidFill>
            <a:round/>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36"/>
          <p:cNvCxnSpPr>
            <a:stCxn id="25" idx="1"/>
          </p:cNvCxnSpPr>
          <p:nvPr/>
        </p:nvCxnSpPr>
        <p:spPr>
          <a:xfrm flipH="1">
            <a:off x="3178068" y="1995816"/>
            <a:ext cx="4031005" cy="1657530"/>
          </a:xfrm>
          <a:prstGeom prst="straightConnector1">
            <a:avLst/>
          </a:prstGeom>
          <a:ln w="31750">
            <a:solidFill>
              <a:schemeClr val="accent6"/>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9" name="TextBox 41"/>
          <p:cNvSpPr txBox="1"/>
          <p:nvPr/>
        </p:nvSpPr>
        <p:spPr>
          <a:xfrm rot="20296621">
            <a:off x="3321266" y="2828907"/>
            <a:ext cx="2339102" cy="307777"/>
          </a:xfrm>
          <a:prstGeom prst="rect">
            <a:avLst/>
          </a:prstGeom>
        </p:spPr>
        <p:txBody>
          <a:bodyPr wrap="none">
            <a:spAutoFit/>
          </a:bodyPr>
          <a:lstStyle>
            <a:defPPr>
              <a:defRPr lang="en-US"/>
            </a:defPPr>
            <a:lvl1pPr>
              <a:defRPr sz="1400" b="1">
                <a:latin typeface="宋体" panose="02010600030101010101" pitchFamily="2" charset="-122"/>
                <a:ea typeface="宋体" panose="02010600030101010101" pitchFamily="2" charset="-122"/>
              </a:defRPr>
            </a:lvl1pPr>
          </a:lstStyle>
          <a:p>
            <a:r>
              <a:rPr lang="zh-CN" altLang="en-US" dirty="0"/>
              <a:t>宽带、移动网络普及和提速</a:t>
            </a:r>
            <a:endParaRPr lang="en-US" dirty="0"/>
          </a:p>
        </p:txBody>
      </p:sp>
      <p:sp>
        <p:nvSpPr>
          <p:cNvPr id="20" name="TextBox 42"/>
          <p:cNvSpPr txBox="1"/>
          <p:nvPr/>
        </p:nvSpPr>
        <p:spPr>
          <a:xfrm rot="21165544">
            <a:off x="3490635" y="2020697"/>
            <a:ext cx="2621230" cy="307777"/>
          </a:xfrm>
          <a:prstGeom prst="rect">
            <a:avLst/>
          </a:prstGeom>
        </p:spPr>
        <p:txBody>
          <a:bodyPr wrap="none">
            <a:spAutoFit/>
          </a:bodyPr>
          <a:lstStyle>
            <a:defPPr>
              <a:defRPr lang="en-US"/>
            </a:defPPr>
            <a:lvl1pPr>
              <a:defRPr sz="1400" b="1">
                <a:latin typeface="宋体" panose="02010600030101010101" pitchFamily="2" charset="-122"/>
                <a:ea typeface="宋体" panose="02010600030101010101" pitchFamily="2" charset="-122"/>
              </a:defRPr>
            </a:lvl1pPr>
          </a:lstStyle>
          <a:p>
            <a:pPr lvl="1"/>
            <a:r>
              <a:rPr lang="zh-CN" altLang="en-US" sz="1400" b="1" dirty="0">
                <a:latin typeface="宋体" panose="02010600030101010101" pitchFamily="2" charset="-122"/>
                <a:ea typeface="宋体" panose="02010600030101010101" pitchFamily="2" charset="-122"/>
              </a:rPr>
              <a:t>移动网络和各种智能终端</a:t>
            </a:r>
            <a:endParaRPr lang="en-US" altLang="zh-CN" sz="1400" b="1" dirty="0">
              <a:latin typeface="宋体" panose="02010600030101010101" pitchFamily="2" charset="-122"/>
              <a:ea typeface="宋体" panose="02010600030101010101" pitchFamily="2" charset="-122"/>
            </a:endParaRPr>
          </a:p>
        </p:txBody>
      </p:sp>
      <p:sp>
        <p:nvSpPr>
          <p:cNvPr id="21" name="TextBox 48"/>
          <p:cNvSpPr txBox="1"/>
          <p:nvPr/>
        </p:nvSpPr>
        <p:spPr>
          <a:xfrm rot="18560330">
            <a:off x="3561179" y="3808277"/>
            <a:ext cx="3877985" cy="307777"/>
          </a:xfrm>
          <a:prstGeom prst="rect">
            <a:avLst/>
          </a:prstGeom>
        </p:spPr>
        <p:txBody>
          <a:bodyPr wrap="none">
            <a:spAutoFit/>
          </a:bodyPr>
          <a:lstStyle>
            <a:defPPr>
              <a:defRPr lang="en-US"/>
            </a:defPPr>
            <a:lvl1pPr>
              <a:defRPr sz="1400" b="1">
                <a:latin typeface="宋体" panose="02010600030101010101" pitchFamily="2" charset="-122"/>
                <a:ea typeface="宋体" panose="02010600030101010101" pitchFamily="2" charset="-122"/>
              </a:defRPr>
            </a:lvl1pPr>
          </a:lstStyle>
          <a:p>
            <a:pPr lvl="1"/>
            <a:r>
              <a:rPr lang="zh-CN" altLang="en-US" sz="1400" b="1" dirty="0">
                <a:latin typeface="宋体" panose="02010600030101010101" pitchFamily="2" charset="-122"/>
                <a:ea typeface="宋体" panose="02010600030101010101" pitchFamily="2" charset="-122"/>
              </a:rPr>
              <a:t>视频</a:t>
            </a:r>
            <a:r>
              <a:rPr lang="en-US" altLang="zh-CN" sz="1400" b="1" dirty="0">
                <a:latin typeface="宋体" panose="02010600030101010101" pitchFamily="2" charset="-122"/>
                <a:ea typeface="宋体" panose="02010600030101010101" pitchFamily="2" charset="-122"/>
              </a:rPr>
              <a:t>(</a:t>
            </a:r>
            <a:r>
              <a:rPr lang="zh-CN" altLang="en-US" sz="1400" b="1" dirty="0">
                <a:latin typeface="宋体" panose="02010600030101010101" pitchFamily="2" charset="-122"/>
                <a:ea typeface="宋体" panose="02010600030101010101" pitchFamily="2" charset="-122"/>
              </a:rPr>
              <a:t>医疗影像、地理信息、监控录像等</a:t>
            </a:r>
            <a:r>
              <a:rPr lang="en-US" altLang="zh-CN" sz="1400" b="1" dirty="0">
                <a:latin typeface="宋体" panose="02010600030101010101" pitchFamily="2" charset="-122"/>
                <a:ea typeface="宋体" panose="02010600030101010101" pitchFamily="2" charset="-122"/>
              </a:rPr>
              <a:t>)</a:t>
            </a:r>
          </a:p>
        </p:txBody>
      </p:sp>
      <p:sp>
        <p:nvSpPr>
          <p:cNvPr id="22" name="TextBox 49"/>
          <p:cNvSpPr txBox="1"/>
          <p:nvPr/>
        </p:nvSpPr>
        <p:spPr>
          <a:xfrm>
            <a:off x="6184901" y="4825617"/>
            <a:ext cx="3647152" cy="369332"/>
          </a:xfrm>
          <a:prstGeom prst="rect">
            <a:avLst/>
          </a:prstGeom>
        </p:spPr>
        <p:txBody>
          <a:bodyPr wrap="none">
            <a:spAutoFit/>
          </a:bodyPr>
          <a:lstStyle>
            <a:defPPr>
              <a:defRPr lang="en-US"/>
            </a:defPPr>
            <a:lvl1pPr>
              <a:defRPr sz="1400" b="1">
                <a:latin typeface="宋体" panose="02010600030101010101" pitchFamily="2" charset="-122"/>
                <a:ea typeface="宋体" panose="02010600030101010101" pitchFamily="2" charset="-122"/>
              </a:defRPr>
            </a:lvl1pPr>
          </a:lstStyle>
          <a:p>
            <a:pPr lvl="1"/>
            <a:r>
              <a:rPr lang="zh-CN" altLang="en-US" dirty="0"/>
              <a:t>统计、分析、预测、实时处理</a:t>
            </a:r>
            <a:endParaRPr lang="en-US" altLang="en-US" dirty="0"/>
          </a:p>
        </p:txBody>
      </p:sp>
      <p:pic>
        <p:nvPicPr>
          <p:cNvPr id="23"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7792" y="1009193"/>
            <a:ext cx="997372" cy="1051115"/>
          </a:xfrm>
          <a:prstGeom prst="rect">
            <a:avLst/>
          </a:prstGeom>
        </p:spPr>
      </p:pic>
      <p:cxnSp>
        <p:nvCxnSpPr>
          <p:cNvPr id="24" name="Straight Arrow Connector 61"/>
          <p:cNvCxnSpPr>
            <a:stCxn id="25" idx="1"/>
          </p:cNvCxnSpPr>
          <p:nvPr/>
        </p:nvCxnSpPr>
        <p:spPr>
          <a:xfrm flipH="1">
            <a:off x="4672733" y="1995816"/>
            <a:ext cx="2536340" cy="3117833"/>
          </a:xfrm>
          <a:prstGeom prst="straightConnector1">
            <a:avLst/>
          </a:prstGeom>
          <a:ln w="31750">
            <a:solidFill>
              <a:schemeClr val="accent6"/>
            </a:solidFill>
            <a:round/>
            <a:tailEnd type="oval" w="lg" len="lg"/>
          </a:ln>
        </p:spPr>
        <p:style>
          <a:lnRef idx="1">
            <a:schemeClr val="accent1"/>
          </a:lnRef>
          <a:fillRef idx="0">
            <a:schemeClr val="accent1"/>
          </a:fillRef>
          <a:effectRef idx="0">
            <a:schemeClr val="accent1"/>
          </a:effectRef>
          <a:fontRef idx="minor">
            <a:schemeClr val="tx1"/>
          </a:fontRef>
        </p:style>
      </p:cxnSp>
      <p:pic>
        <p:nvPicPr>
          <p:cNvPr id="25" name="Picture 39" descr="22383 copy.png"/>
          <p:cNvPicPr>
            <a:picLocks noChangeAspect="1"/>
          </p:cNvPicPr>
          <p:nvPr/>
        </p:nvPicPr>
        <p:blipFill>
          <a:blip r:embed="rId8" cstate="print"/>
          <a:stretch>
            <a:fillRect/>
          </a:stretch>
        </p:blipFill>
        <p:spPr>
          <a:xfrm>
            <a:off x="7209073" y="1333828"/>
            <a:ext cx="1435320" cy="1323976"/>
          </a:xfrm>
          <a:prstGeom prst="rect">
            <a:avLst/>
          </a:prstGeom>
          <a:noFill/>
          <a:ln w="9525">
            <a:noFill/>
            <a:miter lim="800000"/>
            <a:headEnd/>
            <a:tailEnd/>
          </a:ln>
          <a:effectLst>
            <a:outerShdw blurRad="152400" dist="63500" dir="2700000" algn="tl" rotWithShape="0">
              <a:prstClr val="black">
                <a:alpha val="77000"/>
              </a:prstClr>
            </a:outerShdw>
          </a:effectLst>
        </p:spPr>
      </p:pic>
      <p:cxnSp>
        <p:nvCxnSpPr>
          <p:cNvPr id="26" name="Straight Arrow Connector 40"/>
          <p:cNvCxnSpPr/>
          <p:nvPr/>
        </p:nvCxnSpPr>
        <p:spPr>
          <a:xfrm flipH="1">
            <a:off x="8549185" y="3385457"/>
            <a:ext cx="1020092" cy="674568"/>
          </a:xfrm>
          <a:prstGeom prst="straightConnector1">
            <a:avLst/>
          </a:prstGeom>
          <a:ln w="31750">
            <a:solidFill>
              <a:schemeClr val="accent6"/>
            </a:solidFill>
            <a:round/>
            <a:tailEnd type="oval" w="lg" len="lg"/>
          </a:ln>
        </p:spPr>
        <p:style>
          <a:lnRef idx="1">
            <a:schemeClr val="accent1"/>
          </a:lnRef>
          <a:fillRef idx="0">
            <a:schemeClr val="accent1"/>
          </a:fillRef>
          <a:effectRef idx="0">
            <a:schemeClr val="accent1"/>
          </a:effectRef>
          <a:fontRef idx="minor">
            <a:schemeClr val="tx1"/>
          </a:fontRef>
        </p:style>
      </p:cxnSp>
      <p:pic>
        <p:nvPicPr>
          <p:cNvPr id="27" name="Picture 2" descr="C:\Users\thamilt\AppData\Local\Microsoft\Windows\Temporary Internet Files\Content.IE5\JLP7F3A0\MP900438761[1].jpg"/>
          <p:cNvPicPr>
            <a:picLocks noChangeAspect="1" noChangeArrowheads="1"/>
          </p:cNvPicPr>
          <p:nvPr/>
        </p:nvPicPr>
        <p:blipFill>
          <a:blip r:embed="rId9" cstate="print"/>
          <a:srcRect/>
          <a:stretch>
            <a:fillRect/>
          </a:stretch>
        </p:blipFill>
        <p:spPr bwMode="auto">
          <a:xfrm>
            <a:off x="1776390" y="4453640"/>
            <a:ext cx="1401677" cy="941856"/>
          </a:xfrm>
          <a:prstGeom prst="rect">
            <a:avLst/>
          </a:prstGeom>
          <a:noFill/>
          <a:ln>
            <a:solidFill>
              <a:schemeClr val="tx2">
                <a:lumMod val="40000"/>
                <a:lumOff val="60000"/>
              </a:schemeClr>
            </a:solidFill>
          </a:ln>
        </p:spPr>
      </p:pic>
      <p:cxnSp>
        <p:nvCxnSpPr>
          <p:cNvPr id="28" name="Straight Arrow Connector 51"/>
          <p:cNvCxnSpPr>
            <a:stCxn id="25" idx="1"/>
          </p:cNvCxnSpPr>
          <p:nvPr/>
        </p:nvCxnSpPr>
        <p:spPr>
          <a:xfrm flipH="1">
            <a:off x="3178068" y="1995816"/>
            <a:ext cx="4031005" cy="2774559"/>
          </a:xfrm>
          <a:prstGeom prst="straightConnector1">
            <a:avLst/>
          </a:prstGeom>
          <a:ln w="31750">
            <a:solidFill>
              <a:schemeClr val="accent6"/>
            </a:solidFill>
            <a:round/>
            <a:tailEnd type="oval" w="lg" len="lg"/>
          </a:ln>
        </p:spPr>
        <p:style>
          <a:lnRef idx="1">
            <a:schemeClr val="accent1"/>
          </a:lnRef>
          <a:fillRef idx="0">
            <a:schemeClr val="accent1"/>
          </a:fillRef>
          <a:effectRef idx="0">
            <a:schemeClr val="accent1"/>
          </a:effectRef>
          <a:fontRef idx="minor">
            <a:schemeClr val="tx1"/>
          </a:fontRef>
        </p:style>
      </p:cxnSp>
      <p:sp>
        <p:nvSpPr>
          <p:cNvPr id="29" name="TextBox 57"/>
          <p:cNvSpPr txBox="1"/>
          <p:nvPr/>
        </p:nvSpPr>
        <p:spPr>
          <a:xfrm rot="19521147">
            <a:off x="2423507" y="3515800"/>
            <a:ext cx="4416594" cy="307777"/>
          </a:xfrm>
          <a:prstGeom prst="rect">
            <a:avLst/>
          </a:prstGeom>
        </p:spPr>
        <p:txBody>
          <a:bodyPr wrap="none">
            <a:spAutoFit/>
          </a:bodyPr>
          <a:lstStyle>
            <a:defPPr>
              <a:defRPr lang="en-US"/>
            </a:defPPr>
            <a:lvl1pPr>
              <a:defRPr sz="1400" b="1">
                <a:latin typeface="宋体" panose="02010600030101010101" pitchFamily="2" charset="-122"/>
                <a:ea typeface="宋体" panose="02010600030101010101" pitchFamily="2" charset="-122"/>
              </a:defRPr>
            </a:lvl1pPr>
          </a:lstStyle>
          <a:p>
            <a:pPr lvl="1"/>
            <a:r>
              <a:rPr lang="zh-CN" altLang="en-US" sz="1400" b="1" dirty="0">
                <a:latin typeface="宋体" panose="02010600030101010101" pitchFamily="2" charset="-122"/>
                <a:ea typeface="宋体" panose="02010600030101010101" pitchFamily="2" charset="-122"/>
              </a:rPr>
              <a:t>传感器、</a:t>
            </a:r>
            <a:r>
              <a:rPr lang="en-US" altLang="zh-CN" sz="1400" b="1" dirty="0">
                <a:latin typeface="宋体" panose="02010600030101010101" pitchFamily="2" charset="-122"/>
                <a:ea typeface="宋体" panose="02010600030101010101" pitchFamily="2" charset="-122"/>
              </a:rPr>
              <a:t>RFID</a:t>
            </a:r>
            <a:r>
              <a:rPr lang="zh-CN" altLang="en-US" sz="1400" b="1" dirty="0">
                <a:latin typeface="宋体" panose="02010600030101010101" pitchFamily="2" charset="-122"/>
                <a:ea typeface="宋体" panose="02010600030101010101" pitchFamily="2" charset="-122"/>
              </a:rPr>
              <a:t>阅读器、导航终端等非传统</a:t>
            </a:r>
            <a:r>
              <a:rPr lang="en-US" altLang="zh-CN" sz="1400" b="1" dirty="0">
                <a:latin typeface="宋体" panose="02010600030101010101" pitchFamily="2" charset="-122"/>
                <a:ea typeface="宋体" panose="02010600030101010101" pitchFamily="2" charset="-122"/>
              </a:rPr>
              <a:t>IT</a:t>
            </a:r>
            <a:r>
              <a:rPr lang="zh-CN" altLang="en-US" sz="1400" b="1" dirty="0">
                <a:latin typeface="宋体" panose="02010600030101010101" pitchFamily="2" charset="-122"/>
                <a:ea typeface="宋体" panose="02010600030101010101" pitchFamily="2" charset="-122"/>
              </a:rPr>
              <a:t>设备</a:t>
            </a:r>
            <a:endParaRPr lang="en-US" altLang="zh-CN" sz="1400" b="1" dirty="0">
              <a:latin typeface="宋体" panose="02010600030101010101" pitchFamily="2" charset="-122"/>
              <a:ea typeface="宋体" panose="02010600030101010101" pitchFamily="2" charset="-122"/>
            </a:endParaRPr>
          </a:p>
        </p:txBody>
      </p:sp>
      <p:cxnSp>
        <p:nvCxnSpPr>
          <p:cNvPr id="30" name="Straight Arrow Connector 45"/>
          <p:cNvCxnSpPr/>
          <p:nvPr/>
        </p:nvCxnSpPr>
        <p:spPr>
          <a:xfrm flipV="1">
            <a:off x="7894392" y="2441780"/>
            <a:ext cx="18701" cy="1224136"/>
          </a:xfrm>
          <a:prstGeom prst="straightConnector1">
            <a:avLst/>
          </a:prstGeom>
          <a:ln w="31750">
            <a:solidFill>
              <a:schemeClr val="accent6"/>
            </a:solidFill>
            <a:round/>
            <a:tailEnd type="oval"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7"/>
          <p:cNvCxnSpPr>
            <a:stCxn id="25" idx="1"/>
            <a:endCxn id="23" idx="3"/>
          </p:cNvCxnSpPr>
          <p:nvPr/>
        </p:nvCxnSpPr>
        <p:spPr>
          <a:xfrm flipH="1" flipV="1">
            <a:off x="2895164" y="1534751"/>
            <a:ext cx="4313909" cy="461065"/>
          </a:xfrm>
          <a:prstGeom prst="straightConnector1">
            <a:avLst/>
          </a:prstGeom>
          <a:ln w="31750">
            <a:solidFill>
              <a:schemeClr val="accent6"/>
            </a:solidFill>
            <a:round/>
            <a:tailEnd type="oval" w="lg" len="lg"/>
          </a:ln>
        </p:spPr>
        <p:style>
          <a:lnRef idx="1">
            <a:schemeClr val="accent1"/>
          </a:lnRef>
          <a:fillRef idx="0">
            <a:schemeClr val="accent1"/>
          </a:fillRef>
          <a:effectRef idx="0">
            <a:schemeClr val="accent1"/>
          </a:effectRef>
          <a:fontRef idx="minor">
            <a:schemeClr val="tx1"/>
          </a:fontRef>
        </p:style>
      </p:cxnSp>
      <p:sp>
        <p:nvSpPr>
          <p:cNvPr id="32" name="Rectangle 69"/>
          <p:cNvSpPr/>
          <p:nvPr/>
        </p:nvSpPr>
        <p:spPr>
          <a:xfrm rot="377895">
            <a:off x="3328884" y="1455980"/>
            <a:ext cx="3326552" cy="307777"/>
          </a:xfrm>
          <a:prstGeom prst="rect">
            <a:avLst/>
          </a:prstGeom>
        </p:spPr>
        <p:txBody>
          <a:bodyPr wrap="none">
            <a:spAutoFit/>
          </a:bodyPr>
          <a:lstStyle/>
          <a:p>
            <a:r>
              <a:rPr lang="zh-CN" altLang="en-US" sz="1400" b="1" dirty="0" smtClean="0">
                <a:latin typeface="宋体" panose="02010600030101010101" pitchFamily="2" charset="-122"/>
                <a:ea typeface="宋体" panose="02010600030101010101" pitchFamily="2" charset="-122"/>
              </a:rPr>
              <a:t>社交网络</a:t>
            </a:r>
            <a:r>
              <a:rPr lang="en-US" altLang="zh-CN" sz="1400" b="1" dirty="0" smtClean="0">
                <a:latin typeface="宋体" panose="02010600030101010101" pitchFamily="2" charset="-122"/>
                <a:ea typeface="宋体" panose="02010600030101010101" pitchFamily="2" charset="-122"/>
              </a:rPr>
              <a:t>(</a:t>
            </a:r>
            <a:r>
              <a:rPr lang="en-US" altLang="zh-CN" sz="1400" b="1" dirty="0" err="1" smtClean="0">
                <a:latin typeface="宋体" panose="02010600030101010101" pitchFamily="2" charset="-122"/>
                <a:ea typeface="宋体" panose="02010600030101010101" pitchFamily="2" charset="-122"/>
              </a:rPr>
              <a:t>Facebook</a:t>
            </a:r>
            <a:r>
              <a:rPr lang="en-US" altLang="zh-CN" sz="1400" b="1" dirty="0" smtClean="0">
                <a:latin typeface="宋体" panose="02010600030101010101" pitchFamily="2" charset="-122"/>
                <a:ea typeface="宋体" panose="02010600030101010101" pitchFamily="2" charset="-122"/>
              </a:rPr>
              <a:t>, Twitter, </a:t>
            </a:r>
            <a:r>
              <a:rPr lang="zh-CN" altLang="en-US" sz="1400" b="1" dirty="0" smtClean="0">
                <a:latin typeface="宋体" panose="02010600030101010101" pitchFamily="2" charset="-122"/>
                <a:ea typeface="宋体" panose="02010600030101010101" pitchFamily="2" charset="-122"/>
              </a:rPr>
              <a:t>微博等</a:t>
            </a:r>
            <a:r>
              <a:rPr lang="en-US" altLang="zh-CN" sz="1400" dirty="0" smtClean="0">
                <a:latin typeface="宋体" panose="02010600030101010101" pitchFamily="2" charset="-122"/>
                <a:ea typeface="宋体" panose="02010600030101010101" pitchFamily="2" charset="-122"/>
              </a:rPr>
              <a:t>)</a:t>
            </a:r>
            <a:endParaRPr lang="zh-CN" altLang="en-US" sz="1400" dirty="0">
              <a:latin typeface="宋体" panose="02010600030101010101" pitchFamily="2" charset="-122"/>
              <a:ea typeface="宋体" panose="02010600030101010101" pitchFamily="2" charset="-122"/>
            </a:endParaRPr>
          </a:p>
        </p:txBody>
      </p:sp>
      <p:pic>
        <p:nvPicPr>
          <p:cNvPr id="33" name="Picture 4" descr="http://t0.gstatic.com/images?q=tbn:ANd9GcQOahqgqykkmmILi5KXgjUCa9ZVPqytR948sIEAlNI5Dwy9k_Gn"/>
          <p:cNvPicPr>
            <a:picLocks noChangeAspect="1" noChangeArrowheads="1"/>
          </p:cNvPicPr>
          <p:nvPr/>
        </p:nvPicPr>
        <p:blipFill>
          <a:blip r:embed="rId10" cstate="print">
            <a:clrChange>
              <a:clrFrom>
                <a:srgbClr val="FDFDFD"/>
              </a:clrFrom>
              <a:clrTo>
                <a:srgbClr val="FDFDFD">
                  <a:alpha val="0"/>
                </a:srgbClr>
              </a:clrTo>
            </a:clrChange>
          </a:blip>
          <a:srcRect/>
          <a:stretch>
            <a:fillRect/>
          </a:stretch>
        </p:blipFill>
        <p:spPr bwMode="auto">
          <a:xfrm>
            <a:off x="4816749" y="5113649"/>
            <a:ext cx="427088" cy="313310"/>
          </a:xfrm>
          <a:prstGeom prst="rect">
            <a:avLst/>
          </a:prstGeom>
          <a:noFill/>
        </p:spPr>
      </p:pic>
    </p:spTree>
    <p:extLst>
      <p:ext uri="{BB962C8B-B14F-4D97-AF65-F5344CB8AC3E}">
        <p14:creationId xmlns:p14="http://schemas.microsoft.com/office/powerpoint/2010/main" val="54155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仿宋" pitchFamily="49" charset="-122"/>
                <a:ea typeface="仿宋" pitchFamily="49" charset="-122"/>
              </a:rPr>
              <a:t>汽车企业</a:t>
            </a:r>
            <a:r>
              <a:rPr lang="en-US" altLang="zh-CN" b="1" dirty="0" smtClean="0">
                <a:latin typeface="仿宋" pitchFamily="49" charset="-122"/>
                <a:ea typeface="仿宋" pitchFamily="49" charset="-122"/>
              </a:rPr>
              <a:t>IT</a:t>
            </a:r>
            <a:r>
              <a:rPr lang="zh-CN" altLang="en-US" b="1" dirty="0" smtClean="0">
                <a:latin typeface="仿宋" pitchFamily="49" charset="-122"/>
                <a:ea typeface="仿宋" pitchFamily="49" charset="-122"/>
              </a:rPr>
              <a:t>的将来</a:t>
            </a:r>
            <a:endParaRPr lang="zh-CN" altLang="en-US" b="1" dirty="0">
              <a:latin typeface="仿宋" pitchFamily="49" charset="-122"/>
              <a:ea typeface="仿宋" pitchFamily="49" charset="-122"/>
            </a:endParaRPr>
          </a:p>
        </p:txBody>
      </p:sp>
      <p:sp>
        <p:nvSpPr>
          <p:cNvPr id="4" name="圆角矩形 3"/>
          <p:cNvSpPr/>
          <p:nvPr/>
        </p:nvSpPr>
        <p:spPr>
          <a:xfrm>
            <a:off x="797409" y="1776313"/>
            <a:ext cx="2392766" cy="3848100"/>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zh-CN" altLang="en-US" sz="2400" dirty="0" smtClean="0"/>
              <a:t>业务挑战</a:t>
            </a:r>
            <a:endParaRPr lang="en-US" altLang="zh-CN" sz="2400" dirty="0" smtClean="0"/>
          </a:p>
          <a:p>
            <a:pPr algn="ctr"/>
            <a:endParaRPr lang="en-US" altLang="zh-CN" sz="2400" dirty="0" smtClean="0"/>
          </a:p>
          <a:p>
            <a:pPr marL="285750" indent="-285750">
              <a:lnSpc>
                <a:spcPct val="150000"/>
              </a:lnSpc>
              <a:buFont typeface="Wingdings" panose="05000000000000000000" pitchFamily="2" charset="2"/>
              <a:buChar char="l"/>
            </a:pPr>
            <a:r>
              <a:rPr lang="zh-CN" altLang="en-US" sz="1400" dirty="0" smtClean="0"/>
              <a:t>产品研发周期响应长</a:t>
            </a:r>
            <a:endParaRPr lang="en-US" altLang="zh-CN" sz="1400" dirty="0" smtClean="0"/>
          </a:p>
          <a:p>
            <a:pPr marL="285750" indent="-285750">
              <a:lnSpc>
                <a:spcPct val="150000"/>
              </a:lnSpc>
              <a:buFont typeface="Wingdings" panose="05000000000000000000" pitchFamily="2" charset="2"/>
              <a:buChar char="l"/>
            </a:pPr>
            <a:r>
              <a:rPr lang="zh-CN" altLang="en-US" sz="1400" dirty="0" smtClean="0"/>
              <a:t>市场扩张不够且竞争激烈</a:t>
            </a:r>
            <a:endParaRPr lang="en-US" altLang="zh-CN" sz="1400" dirty="0" smtClean="0"/>
          </a:p>
          <a:p>
            <a:pPr marL="285750" indent="-285750">
              <a:lnSpc>
                <a:spcPct val="150000"/>
              </a:lnSpc>
              <a:buFont typeface="Wingdings" panose="05000000000000000000" pitchFamily="2" charset="2"/>
              <a:buChar char="l"/>
            </a:pPr>
            <a:r>
              <a:rPr lang="zh-CN" altLang="en-US" sz="1400" dirty="0"/>
              <a:t>客户忠诚度不</a:t>
            </a:r>
            <a:r>
              <a:rPr lang="zh-CN" altLang="en-US" sz="1400" dirty="0" smtClean="0"/>
              <a:t>高</a:t>
            </a:r>
            <a:endParaRPr lang="en-US" altLang="zh-CN" sz="1400" dirty="0" smtClean="0"/>
          </a:p>
          <a:p>
            <a:pPr marL="285750" indent="-285750">
              <a:lnSpc>
                <a:spcPct val="150000"/>
              </a:lnSpc>
              <a:buFont typeface="Wingdings" panose="05000000000000000000" pitchFamily="2" charset="2"/>
              <a:buChar char="l"/>
            </a:pPr>
            <a:r>
              <a:rPr lang="zh-CN" altLang="en-US" sz="1400" dirty="0" smtClean="0"/>
              <a:t>成本增长且利润率低</a:t>
            </a:r>
            <a:endParaRPr lang="en-US" altLang="zh-CN" sz="1400" dirty="0" smtClean="0"/>
          </a:p>
          <a:p>
            <a:pPr algn="ctr"/>
            <a:endParaRPr lang="en-US" altLang="zh-CN" dirty="0" smtClean="0"/>
          </a:p>
          <a:p>
            <a:pPr algn="ctr"/>
            <a:endParaRPr lang="zh-CN" altLang="en-US" dirty="0"/>
          </a:p>
        </p:txBody>
      </p:sp>
      <p:sp>
        <p:nvSpPr>
          <p:cNvPr id="8" name="圆角矩形 7"/>
          <p:cNvSpPr/>
          <p:nvPr/>
        </p:nvSpPr>
        <p:spPr>
          <a:xfrm>
            <a:off x="3592109" y="1776313"/>
            <a:ext cx="2392766" cy="3848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zh-CN" altLang="en-US" sz="2400" dirty="0" smtClean="0"/>
              <a:t>业务趋势</a:t>
            </a:r>
            <a:endParaRPr lang="en-US" altLang="zh-CN" sz="2400" dirty="0" smtClean="0"/>
          </a:p>
          <a:p>
            <a:pPr algn="ctr"/>
            <a:endParaRPr lang="en-US" altLang="zh-CN" sz="2400" dirty="0" smtClean="0"/>
          </a:p>
          <a:p>
            <a:pPr marL="285750" indent="-285750">
              <a:lnSpc>
                <a:spcPct val="150000"/>
              </a:lnSpc>
              <a:buFont typeface="Wingdings" panose="05000000000000000000" pitchFamily="2" charset="2"/>
              <a:buChar char="l"/>
            </a:pPr>
            <a:r>
              <a:rPr lang="zh-CN" altLang="en-US" sz="1400" dirty="0" smtClean="0"/>
              <a:t>提升客户服务，增加用户粘度</a:t>
            </a:r>
            <a:endParaRPr lang="en-US" altLang="zh-CN" sz="1400" dirty="0" smtClean="0"/>
          </a:p>
          <a:p>
            <a:pPr marL="285750" indent="-285750">
              <a:lnSpc>
                <a:spcPct val="150000"/>
              </a:lnSpc>
              <a:buFont typeface="Wingdings" panose="05000000000000000000" pitchFamily="2" charset="2"/>
              <a:buChar char="l"/>
            </a:pPr>
            <a:r>
              <a:rPr lang="zh-CN" altLang="en-US" sz="1400" dirty="0"/>
              <a:t>提高</a:t>
            </a:r>
            <a:r>
              <a:rPr lang="zh-CN" altLang="en-US" sz="1400" dirty="0" smtClean="0"/>
              <a:t>生产率</a:t>
            </a:r>
            <a:endParaRPr lang="en-US" altLang="zh-CN" sz="1400" dirty="0" smtClean="0"/>
          </a:p>
          <a:p>
            <a:pPr marL="285750" indent="-285750">
              <a:lnSpc>
                <a:spcPct val="150000"/>
              </a:lnSpc>
              <a:buFont typeface="Wingdings" panose="05000000000000000000" pitchFamily="2" charset="2"/>
              <a:buChar char="l"/>
            </a:pPr>
            <a:r>
              <a:rPr lang="zh-CN" altLang="en-US" sz="1400" dirty="0" smtClean="0"/>
              <a:t>扩大市场份额</a:t>
            </a:r>
            <a:endParaRPr lang="en-US" altLang="zh-CN" sz="1400" dirty="0" smtClean="0"/>
          </a:p>
          <a:p>
            <a:pPr marL="285750" indent="-285750">
              <a:lnSpc>
                <a:spcPct val="150000"/>
              </a:lnSpc>
              <a:buFont typeface="Wingdings" panose="05000000000000000000" pitchFamily="2" charset="2"/>
              <a:buChar char="l"/>
            </a:pPr>
            <a:r>
              <a:rPr lang="zh-CN" altLang="en-US" sz="1400" dirty="0"/>
              <a:t>加强集团管</a:t>
            </a:r>
            <a:r>
              <a:rPr lang="zh-CN" altLang="en-US" sz="1400" dirty="0" smtClean="0"/>
              <a:t>控</a:t>
            </a:r>
            <a:endParaRPr lang="en-US" altLang="zh-CN" sz="1400" dirty="0" smtClean="0"/>
          </a:p>
          <a:p>
            <a:pPr marL="285750" indent="-285750">
              <a:lnSpc>
                <a:spcPct val="150000"/>
              </a:lnSpc>
              <a:buFont typeface="Wingdings" panose="05000000000000000000" pitchFamily="2" charset="2"/>
              <a:buChar char="l"/>
            </a:pPr>
            <a:r>
              <a:rPr lang="zh-CN" altLang="en-US" sz="1400" dirty="0" smtClean="0"/>
              <a:t>降低成本</a:t>
            </a:r>
            <a:endParaRPr lang="en-US" altLang="zh-CN" sz="1400" dirty="0" smtClean="0"/>
          </a:p>
          <a:p>
            <a:pPr marL="285750" indent="-285750">
              <a:lnSpc>
                <a:spcPct val="150000"/>
              </a:lnSpc>
              <a:buFont typeface="Wingdings" panose="05000000000000000000" pitchFamily="2" charset="2"/>
              <a:buChar char="l"/>
            </a:pPr>
            <a:r>
              <a:rPr lang="zh-CN" altLang="en-US" sz="1400" dirty="0"/>
              <a:t>绿色</a:t>
            </a:r>
            <a:r>
              <a:rPr lang="zh-CN" altLang="en-US" sz="1400" dirty="0" smtClean="0"/>
              <a:t>经济</a:t>
            </a:r>
            <a:endParaRPr lang="en-US" altLang="zh-CN" sz="1400" dirty="0" smtClean="0"/>
          </a:p>
          <a:p>
            <a:pPr algn="ctr"/>
            <a:endParaRPr lang="en-US" altLang="zh-CN" dirty="0" smtClean="0"/>
          </a:p>
          <a:p>
            <a:pPr algn="ctr"/>
            <a:endParaRPr lang="zh-CN" altLang="en-US" dirty="0"/>
          </a:p>
        </p:txBody>
      </p:sp>
      <p:sp>
        <p:nvSpPr>
          <p:cNvPr id="12" name="燕尾形 11"/>
          <p:cNvSpPr/>
          <p:nvPr/>
        </p:nvSpPr>
        <p:spPr>
          <a:xfrm>
            <a:off x="3286125" y="2181225"/>
            <a:ext cx="261534" cy="241300"/>
          </a:xfrm>
          <a:prstGeom prst="chevr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pic>
        <p:nvPicPr>
          <p:cNvPr id="13" name="图片 12"/>
          <p:cNvPicPr>
            <a:picLocks noChangeAspect="1"/>
          </p:cNvPicPr>
          <p:nvPr/>
        </p:nvPicPr>
        <p:blipFill>
          <a:blip r:embed="rId2"/>
          <a:stretch>
            <a:fillRect/>
          </a:stretch>
        </p:blipFill>
        <p:spPr>
          <a:xfrm>
            <a:off x="5984875" y="1776313"/>
            <a:ext cx="3206960" cy="3937000"/>
          </a:xfrm>
          <a:prstGeom prst="rect">
            <a:avLst/>
          </a:prstGeom>
        </p:spPr>
      </p:pic>
      <p:sp>
        <p:nvSpPr>
          <p:cNvPr id="14" name="圆角矩形 13"/>
          <p:cNvSpPr/>
          <p:nvPr/>
        </p:nvSpPr>
        <p:spPr>
          <a:xfrm>
            <a:off x="9191835" y="1787525"/>
            <a:ext cx="2392766" cy="3848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zh-CN" altLang="en-US" sz="2400" dirty="0" smtClean="0"/>
              <a:t>新兴技术</a:t>
            </a:r>
            <a:endParaRPr lang="en-US" altLang="zh-CN" sz="2400" dirty="0" smtClean="0"/>
          </a:p>
          <a:p>
            <a:pPr algn="ctr"/>
            <a:endParaRPr lang="en-US" altLang="zh-CN" dirty="0" smtClean="0"/>
          </a:p>
          <a:p>
            <a:pPr algn="ctr"/>
            <a:endParaRPr lang="zh-CN" altLang="en-US" dirty="0"/>
          </a:p>
        </p:txBody>
      </p:sp>
      <p:sp>
        <p:nvSpPr>
          <p:cNvPr id="15" name="矩形 14"/>
          <p:cNvSpPr/>
          <p:nvPr/>
        </p:nvSpPr>
        <p:spPr>
          <a:xfrm>
            <a:off x="9995702" y="2422525"/>
            <a:ext cx="1260000" cy="360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zh-CN" altLang="en-US" sz="1400" dirty="0" smtClean="0">
                <a:solidFill>
                  <a:schemeClr val="tx1"/>
                </a:solidFill>
              </a:rPr>
              <a:t>云（</a:t>
            </a:r>
            <a:r>
              <a:rPr lang="en-US" altLang="zh-CN" sz="1400" dirty="0">
                <a:solidFill>
                  <a:schemeClr val="tx1"/>
                </a:solidFill>
              </a:rPr>
              <a:t>C</a:t>
            </a:r>
            <a:r>
              <a:rPr lang="en-US" altLang="zh-CN" sz="1400" dirty="0" smtClean="0">
                <a:solidFill>
                  <a:schemeClr val="tx1"/>
                </a:solidFill>
              </a:rPr>
              <a:t>loud</a:t>
            </a:r>
            <a:r>
              <a:rPr lang="zh-CN" altLang="en-US" sz="1400" dirty="0" smtClean="0">
                <a:solidFill>
                  <a:schemeClr val="tx1"/>
                </a:solidFill>
              </a:rPr>
              <a:t>）</a:t>
            </a:r>
            <a:endParaRPr lang="zh-CN" altLang="en-US" sz="1400" dirty="0">
              <a:solidFill>
                <a:schemeClr val="tx1"/>
              </a:solidFill>
            </a:endParaRPr>
          </a:p>
        </p:txBody>
      </p:sp>
      <p:sp>
        <p:nvSpPr>
          <p:cNvPr id="16" name="矩形 15"/>
          <p:cNvSpPr/>
          <p:nvPr/>
        </p:nvSpPr>
        <p:spPr>
          <a:xfrm>
            <a:off x="9995702" y="2903669"/>
            <a:ext cx="1260000" cy="360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zh-CN" altLang="en-US" sz="1400" dirty="0">
                <a:solidFill>
                  <a:schemeClr val="tx1"/>
                </a:solidFill>
              </a:rPr>
              <a:t>移动（</a:t>
            </a:r>
            <a:r>
              <a:rPr lang="en-US" altLang="zh-CN" sz="1400" dirty="0">
                <a:solidFill>
                  <a:schemeClr val="tx1"/>
                </a:solidFill>
              </a:rPr>
              <a:t>Mobility</a:t>
            </a:r>
            <a:r>
              <a:rPr lang="zh-CN" altLang="en-US" sz="1400" dirty="0">
                <a:solidFill>
                  <a:schemeClr val="tx1"/>
                </a:solidFill>
              </a:rPr>
              <a:t>）</a:t>
            </a:r>
          </a:p>
        </p:txBody>
      </p:sp>
      <p:sp>
        <p:nvSpPr>
          <p:cNvPr id="17" name="矩形 16"/>
          <p:cNvSpPr/>
          <p:nvPr/>
        </p:nvSpPr>
        <p:spPr>
          <a:xfrm>
            <a:off x="9995702" y="3384813"/>
            <a:ext cx="1260000" cy="360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zh-CN" altLang="en-US" sz="1400" dirty="0">
                <a:solidFill>
                  <a:schemeClr val="tx1"/>
                </a:solidFill>
              </a:rPr>
              <a:t>社交（</a:t>
            </a:r>
            <a:r>
              <a:rPr lang="en-US" altLang="zh-CN" sz="1400" dirty="0">
                <a:solidFill>
                  <a:schemeClr val="tx1"/>
                </a:solidFill>
              </a:rPr>
              <a:t>Social</a:t>
            </a:r>
            <a:r>
              <a:rPr lang="zh-CN" altLang="en-US" sz="1400" dirty="0">
                <a:solidFill>
                  <a:schemeClr val="tx1"/>
                </a:solidFill>
              </a:rPr>
              <a:t>）</a:t>
            </a:r>
          </a:p>
        </p:txBody>
      </p:sp>
      <p:sp>
        <p:nvSpPr>
          <p:cNvPr id="18" name="矩形 17"/>
          <p:cNvSpPr/>
          <p:nvPr/>
        </p:nvSpPr>
        <p:spPr>
          <a:xfrm>
            <a:off x="9995703" y="3865957"/>
            <a:ext cx="1260000" cy="360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zh-CN" altLang="en-US" sz="1400" dirty="0">
                <a:solidFill>
                  <a:schemeClr val="tx1"/>
                </a:solidFill>
              </a:rPr>
              <a:t>大数据（</a:t>
            </a:r>
            <a:r>
              <a:rPr lang="en-US" altLang="zh-CN" sz="1400" dirty="0">
                <a:solidFill>
                  <a:schemeClr val="tx1"/>
                </a:solidFill>
              </a:rPr>
              <a:t>Big Data</a:t>
            </a:r>
            <a:r>
              <a:rPr lang="zh-CN" altLang="en-US" sz="1400" dirty="0">
                <a:solidFill>
                  <a:schemeClr val="tx1"/>
                </a:solidFill>
              </a:rPr>
              <a:t>）</a:t>
            </a:r>
          </a:p>
        </p:txBody>
      </p:sp>
      <p:sp>
        <p:nvSpPr>
          <p:cNvPr id="19" name="矩形 18"/>
          <p:cNvSpPr/>
          <p:nvPr/>
        </p:nvSpPr>
        <p:spPr>
          <a:xfrm>
            <a:off x="9995702" y="4347101"/>
            <a:ext cx="1260000" cy="360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zh-CN" altLang="en-US" sz="1400" dirty="0">
                <a:solidFill>
                  <a:schemeClr val="tx1"/>
                </a:solidFill>
              </a:rPr>
              <a:t>一体化平台</a:t>
            </a:r>
          </a:p>
        </p:txBody>
      </p:sp>
      <p:sp>
        <p:nvSpPr>
          <p:cNvPr id="20" name="矩形 19"/>
          <p:cNvSpPr/>
          <p:nvPr/>
        </p:nvSpPr>
        <p:spPr>
          <a:xfrm>
            <a:off x="9995702" y="4828246"/>
            <a:ext cx="1260000" cy="360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zh-CN" altLang="en-US" sz="1400" dirty="0">
                <a:solidFill>
                  <a:schemeClr val="tx1"/>
                </a:solidFill>
              </a:rPr>
              <a:t>客户体验（</a:t>
            </a:r>
            <a:r>
              <a:rPr lang="en-US" altLang="zh-CN" sz="1400" dirty="0">
                <a:solidFill>
                  <a:schemeClr val="tx1"/>
                </a:solidFill>
              </a:rPr>
              <a:t>CX</a:t>
            </a:r>
            <a:r>
              <a:rPr lang="zh-CN" altLang="en-US" sz="1400" dirty="0">
                <a:solidFill>
                  <a:schemeClr val="tx1"/>
                </a:solidFill>
              </a:rPr>
              <a:t>）</a:t>
            </a:r>
          </a:p>
        </p:txBody>
      </p:sp>
      <p:sp>
        <p:nvSpPr>
          <p:cNvPr id="21" name="燕尾形 20"/>
          <p:cNvSpPr/>
          <p:nvPr/>
        </p:nvSpPr>
        <p:spPr>
          <a:xfrm>
            <a:off x="6038791" y="2060575"/>
            <a:ext cx="261534" cy="241300"/>
          </a:xfrm>
          <a:prstGeom prst="chevr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8815625" y="2085975"/>
            <a:ext cx="261534" cy="241300"/>
          </a:xfrm>
          <a:prstGeom prst="chevr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471121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仿宋" pitchFamily="49" charset="-122"/>
                <a:ea typeface="仿宋" pitchFamily="49" charset="-122"/>
              </a:rPr>
              <a:t>汽车制造业大数据能力创新的方向</a:t>
            </a:r>
            <a:endParaRPr lang="zh-CN" altLang="en-US" b="1" dirty="0">
              <a:latin typeface="仿宋" pitchFamily="49" charset="-122"/>
              <a:ea typeface="仿宋" pitchFamily="49" charset="-122"/>
            </a:endParaRPr>
          </a:p>
        </p:txBody>
      </p:sp>
      <p:grpSp>
        <p:nvGrpSpPr>
          <p:cNvPr id="13" name="组合 12"/>
          <p:cNvGrpSpPr/>
          <p:nvPr/>
        </p:nvGrpSpPr>
        <p:grpSpPr>
          <a:xfrm>
            <a:off x="1096962" y="1757362"/>
            <a:ext cx="10084748" cy="4211638"/>
            <a:chOff x="1096962" y="1757362"/>
            <a:chExt cx="10084748" cy="4211638"/>
          </a:xfrm>
        </p:grpSpPr>
        <p:pic>
          <p:nvPicPr>
            <p:cNvPr id="3" name="图片 2"/>
            <p:cNvPicPr>
              <a:picLocks noChangeAspect="1"/>
            </p:cNvPicPr>
            <p:nvPr/>
          </p:nvPicPr>
          <p:blipFill>
            <a:blip r:embed="rId2"/>
            <a:stretch>
              <a:fillRect/>
            </a:stretch>
          </p:blipFill>
          <p:spPr>
            <a:xfrm>
              <a:off x="1096962" y="1757362"/>
              <a:ext cx="10084748" cy="4211638"/>
            </a:xfrm>
            <a:prstGeom prst="rect">
              <a:avLst/>
            </a:prstGeom>
          </p:spPr>
        </p:pic>
        <p:sp>
          <p:nvSpPr>
            <p:cNvPr id="4" name="圆角矩形 3"/>
            <p:cNvSpPr/>
            <p:nvPr/>
          </p:nvSpPr>
          <p:spPr>
            <a:xfrm>
              <a:off x="2298700" y="1969293"/>
              <a:ext cx="1651000" cy="673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部分数据</a:t>
              </a:r>
              <a:endParaRPr lang="zh-CN" altLang="en-US" dirty="0"/>
            </a:p>
          </p:txBody>
        </p:sp>
        <p:sp>
          <p:nvSpPr>
            <p:cNvPr id="6" name="圆角矩形 5"/>
            <p:cNvSpPr/>
            <p:nvPr/>
          </p:nvSpPr>
          <p:spPr>
            <a:xfrm>
              <a:off x="7708900" y="4966493"/>
              <a:ext cx="1651000" cy="673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开放</a:t>
              </a:r>
            </a:p>
          </p:txBody>
        </p:sp>
        <p:sp>
          <p:nvSpPr>
            <p:cNvPr id="7" name="圆角矩形 6"/>
            <p:cNvSpPr/>
            <p:nvPr/>
          </p:nvSpPr>
          <p:spPr>
            <a:xfrm>
              <a:off x="7708900" y="3963986"/>
              <a:ext cx="1651000" cy="673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实时</a:t>
              </a:r>
              <a:r>
                <a:rPr lang="en-US" altLang="zh-CN" dirty="0"/>
                <a:t>/</a:t>
              </a:r>
              <a:r>
                <a:rPr lang="zh-CN" altLang="en-US" dirty="0"/>
                <a:t>近实时</a:t>
              </a:r>
            </a:p>
          </p:txBody>
        </p:sp>
        <p:sp>
          <p:nvSpPr>
            <p:cNvPr id="8" name="圆角矩形 7"/>
            <p:cNvSpPr/>
            <p:nvPr/>
          </p:nvSpPr>
          <p:spPr>
            <a:xfrm>
              <a:off x="2298700" y="4966493"/>
              <a:ext cx="1651000" cy="673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封闭</a:t>
              </a:r>
            </a:p>
          </p:txBody>
        </p:sp>
        <p:sp>
          <p:nvSpPr>
            <p:cNvPr id="9" name="圆角矩形 8"/>
            <p:cNvSpPr/>
            <p:nvPr/>
          </p:nvSpPr>
          <p:spPr>
            <a:xfrm>
              <a:off x="2278062" y="3937789"/>
              <a:ext cx="1651000" cy="673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延时</a:t>
              </a:r>
            </a:p>
          </p:txBody>
        </p:sp>
        <p:sp>
          <p:nvSpPr>
            <p:cNvPr id="10" name="圆角矩形 9"/>
            <p:cNvSpPr/>
            <p:nvPr/>
          </p:nvSpPr>
          <p:spPr>
            <a:xfrm>
              <a:off x="2298700" y="2961479"/>
              <a:ext cx="1651000" cy="673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报表</a:t>
              </a:r>
              <a:r>
                <a:rPr lang="en-US" altLang="zh-CN" dirty="0"/>
                <a:t>/KPI</a:t>
              </a:r>
              <a:endParaRPr lang="zh-CN" altLang="en-US" dirty="0"/>
            </a:p>
          </p:txBody>
        </p:sp>
        <p:sp>
          <p:nvSpPr>
            <p:cNvPr id="11" name="圆角矩形 10"/>
            <p:cNvSpPr/>
            <p:nvPr/>
          </p:nvSpPr>
          <p:spPr>
            <a:xfrm>
              <a:off x="7708900" y="1969293"/>
              <a:ext cx="1651000" cy="673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a:t>
              </a:r>
              <a:r>
                <a:rPr lang="zh-CN" altLang="en-US" dirty="0"/>
                <a:t>大</a:t>
              </a:r>
              <a:r>
                <a:rPr lang="en-US" altLang="zh-CN" dirty="0"/>
                <a:t>” </a:t>
              </a:r>
              <a:r>
                <a:rPr lang="zh-CN" altLang="en-US" dirty="0"/>
                <a:t>数据</a:t>
              </a:r>
            </a:p>
          </p:txBody>
        </p:sp>
        <p:sp>
          <p:nvSpPr>
            <p:cNvPr id="12" name="圆角矩形 11"/>
            <p:cNvSpPr/>
            <p:nvPr/>
          </p:nvSpPr>
          <p:spPr>
            <a:xfrm>
              <a:off x="7708900" y="2961479"/>
              <a:ext cx="1651000" cy="673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更深入</a:t>
              </a:r>
            </a:p>
          </p:txBody>
        </p:sp>
      </p:grpSp>
    </p:spTree>
    <p:extLst>
      <p:ext uri="{BB962C8B-B14F-4D97-AF65-F5344CB8AC3E}">
        <p14:creationId xmlns:p14="http://schemas.microsoft.com/office/powerpoint/2010/main" val="9961865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仿宋" pitchFamily="49" charset="-122"/>
                <a:ea typeface="仿宋" pitchFamily="49" charset="-122"/>
              </a:rPr>
              <a:t>大数据在汽车制造企业的应用</a:t>
            </a:r>
            <a:endParaRPr lang="zh-CN" altLang="en-US" b="1" dirty="0">
              <a:latin typeface="仿宋" pitchFamily="49" charset="-122"/>
              <a:ea typeface="仿宋" pitchFamily="49" charset="-122"/>
            </a:endParaRPr>
          </a:p>
        </p:txBody>
      </p:sp>
      <p:grpSp>
        <p:nvGrpSpPr>
          <p:cNvPr id="34" name="组合 33"/>
          <p:cNvGrpSpPr/>
          <p:nvPr/>
        </p:nvGrpSpPr>
        <p:grpSpPr>
          <a:xfrm>
            <a:off x="951876" y="1612900"/>
            <a:ext cx="4775823" cy="4635865"/>
            <a:chOff x="903660" y="1912435"/>
            <a:chExt cx="3528845" cy="3573698"/>
          </a:xfrm>
        </p:grpSpPr>
        <p:sp>
          <p:nvSpPr>
            <p:cNvPr id="7" name="Oval 5"/>
            <p:cNvSpPr>
              <a:spLocks noChangeArrowheads="1"/>
            </p:cNvSpPr>
            <p:nvPr/>
          </p:nvSpPr>
          <p:spPr bwMode="gray">
            <a:xfrm rot="5760857">
              <a:off x="903660" y="1912435"/>
              <a:ext cx="3528845" cy="3528845"/>
            </a:xfrm>
            <a:prstGeom prst="ellipse">
              <a:avLst/>
            </a:prstGeom>
            <a:gradFill rotWithShape="1">
              <a:gsLst>
                <a:gs pos="0">
                  <a:srgbClr val="033491">
                    <a:lumMod val="78000"/>
                    <a:lumOff val="22000"/>
                  </a:srgbClr>
                </a:gs>
                <a:gs pos="100000">
                  <a:srgbClr val="033491"/>
                </a:gs>
              </a:gsLst>
              <a:lin ang="0" scaled="1"/>
            </a:gradFill>
            <a:ln w="28575">
              <a:solidFill>
                <a:srgbClr val="F8F8F8"/>
              </a:solidFill>
              <a:round/>
              <a:headEnd/>
              <a:tailEnd/>
            </a:ln>
            <a:effectLst>
              <a:outerShdw dist="77251" dir="567739" algn="ctr" rotWithShape="0">
                <a:srgbClr val="080808">
                  <a:alpha val="50000"/>
                </a:srgbClr>
              </a:outerShdw>
            </a:effectLst>
          </p:spPr>
          <p:txBody>
            <a:bodyPr wrap="none" anchor="ctr"/>
            <a:lstStyle/>
            <a:p>
              <a:endParaRPr lang="zh-CN" altLang="en-US"/>
            </a:p>
          </p:txBody>
        </p:sp>
        <p:sp>
          <p:nvSpPr>
            <p:cNvPr id="8" name="Oval 6"/>
            <p:cNvSpPr>
              <a:spLocks noChangeArrowheads="1"/>
            </p:cNvSpPr>
            <p:nvPr/>
          </p:nvSpPr>
          <p:spPr bwMode="gray">
            <a:xfrm rot="5759136">
              <a:off x="1233769" y="2588509"/>
              <a:ext cx="2849888" cy="2849888"/>
            </a:xfrm>
            <a:prstGeom prst="ellipse">
              <a:avLst/>
            </a:prstGeom>
            <a:gradFill rotWithShape="1">
              <a:gsLst>
                <a:gs pos="0">
                  <a:srgbClr val="00699E">
                    <a:lumMod val="84000"/>
                    <a:lumOff val="16000"/>
                  </a:srgbClr>
                </a:gs>
                <a:gs pos="100000">
                  <a:srgbClr val="00699E"/>
                </a:gs>
              </a:gsLst>
              <a:lin ang="0" scaled="1"/>
            </a:gradFill>
            <a:ln w="28575">
              <a:solidFill>
                <a:srgbClr val="F8F8F8"/>
              </a:solidFill>
              <a:round/>
              <a:headEnd/>
              <a:tailEnd/>
            </a:ln>
            <a:effectLst>
              <a:outerShdw dist="77251" dir="567739" algn="ctr" rotWithShape="0">
                <a:srgbClr val="080808">
                  <a:alpha val="50000"/>
                </a:srgbClr>
              </a:outerShdw>
            </a:effectLst>
          </p:spPr>
          <p:txBody>
            <a:bodyPr wrap="none" anchor="ctr"/>
            <a:lstStyle/>
            <a:p>
              <a:endParaRPr lang="zh-CN" altLang="en-US"/>
            </a:p>
          </p:txBody>
        </p:sp>
        <p:sp>
          <p:nvSpPr>
            <p:cNvPr id="9" name="Oval 7"/>
            <p:cNvSpPr>
              <a:spLocks noChangeArrowheads="1"/>
            </p:cNvSpPr>
            <p:nvPr/>
          </p:nvSpPr>
          <p:spPr bwMode="gray">
            <a:xfrm rot="513921">
              <a:off x="1615398" y="3219729"/>
              <a:ext cx="2080863" cy="2266404"/>
            </a:xfrm>
            <a:prstGeom prst="ellipse">
              <a:avLst/>
            </a:prstGeom>
            <a:gradFill rotWithShape="1">
              <a:gsLst>
                <a:gs pos="0">
                  <a:srgbClr val="ED6D00">
                    <a:lumMod val="81000"/>
                    <a:lumOff val="19000"/>
                  </a:srgbClr>
                </a:gs>
                <a:gs pos="100000">
                  <a:srgbClr val="ED6D00"/>
                </a:gs>
              </a:gsLst>
              <a:lin ang="0" scaled="1"/>
            </a:gradFill>
            <a:ln w="28575">
              <a:solidFill>
                <a:srgbClr val="F8F8F8"/>
              </a:solidFill>
              <a:round/>
              <a:headEnd/>
              <a:tailEnd/>
            </a:ln>
            <a:effectLst>
              <a:outerShdw dist="77251" dir="567739" algn="ctr" rotWithShape="0">
                <a:srgbClr val="080808">
                  <a:alpha val="50000"/>
                </a:srgbClr>
              </a:outerShdw>
            </a:effectLst>
          </p:spPr>
          <p:txBody>
            <a:bodyPr wrap="none" anchor="ctr"/>
            <a:lstStyle/>
            <a:p>
              <a:endParaRPr lang="zh-CN" altLang="en-US" dirty="0"/>
            </a:p>
          </p:txBody>
        </p:sp>
        <p:sp>
          <p:nvSpPr>
            <p:cNvPr id="10" name="Oval 8"/>
            <p:cNvSpPr>
              <a:spLocks noChangeArrowheads="1"/>
            </p:cNvSpPr>
            <p:nvPr/>
          </p:nvSpPr>
          <p:spPr bwMode="gray">
            <a:xfrm>
              <a:off x="1940792" y="4046695"/>
              <a:ext cx="1430075" cy="1436684"/>
            </a:xfrm>
            <a:prstGeom prst="ellipse">
              <a:avLst/>
            </a:prstGeom>
            <a:gradFill rotWithShape="1">
              <a:gsLst>
                <a:gs pos="0">
                  <a:srgbClr val="92D050"/>
                </a:gs>
                <a:gs pos="100000">
                  <a:srgbClr val="92D050">
                    <a:lumMod val="64000"/>
                  </a:srgbClr>
                </a:gs>
              </a:gsLst>
              <a:lin ang="0" scaled="1"/>
            </a:gradFill>
            <a:ln w="28575">
              <a:solidFill>
                <a:srgbClr val="F8F8F8"/>
              </a:solidFill>
              <a:round/>
              <a:headEnd/>
              <a:tailEnd/>
            </a:ln>
            <a:effectLst>
              <a:outerShdw dist="77251" dir="567739" algn="ctr" rotWithShape="0">
                <a:srgbClr val="080808">
                  <a:alpha val="50000"/>
                </a:srgbClr>
              </a:outerShdw>
            </a:effectLst>
          </p:spPr>
          <p:txBody>
            <a:bodyPr wrap="none" anchor="ctr"/>
            <a:lstStyle/>
            <a:p>
              <a:endParaRPr lang="zh-CN" altLang="en-US" dirty="0"/>
            </a:p>
          </p:txBody>
        </p:sp>
      </p:grpSp>
      <p:sp>
        <p:nvSpPr>
          <p:cNvPr id="35" name="文本框 34"/>
          <p:cNvSpPr txBox="1"/>
          <p:nvPr/>
        </p:nvSpPr>
        <p:spPr>
          <a:xfrm>
            <a:off x="2849106" y="3870258"/>
            <a:ext cx="1763613" cy="369332"/>
          </a:xfrm>
          <a:prstGeom prst="rect">
            <a:avLst/>
          </a:prstGeom>
          <a:noFill/>
        </p:spPr>
        <p:txBody>
          <a:bodyPr wrap="square" rtlCol="0">
            <a:spAutoFit/>
          </a:bodyPr>
          <a:lstStyle>
            <a:defPPr>
              <a:defRPr lang="en-US"/>
            </a:defPPr>
            <a:lvl1pPr>
              <a:defRPr>
                <a:solidFill>
                  <a:schemeClr val="bg1"/>
                </a:solidFill>
              </a:defRPr>
            </a:lvl1pPr>
          </a:lstStyle>
          <a:p>
            <a:r>
              <a:rPr lang="zh-CN" altLang="en-US" dirty="0"/>
              <a:t>企业级数据</a:t>
            </a:r>
          </a:p>
        </p:txBody>
      </p:sp>
      <p:sp>
        <p:nvSpPr>
          <p:cNvPr id="36" name="文本框 35"/>
          <p:cNvSpPr txBox="1"/>
          <p:nvPr/>
        </p:nvSpPr>
        <p:spPr>
          <a:xfrm>
            <a:off x="2838713" y="2857229"/>
            <a:ext cx="2095500" cy="369332"/>
          </a:xfrm>
          <a:prstGeom prst="rect">
            <a:avLst/>
          </a:prstGeom>
          <a:noFill/>
        </p:spPr>
        <p:txBody>
          <a:bodyPr wrap="square" rtlCol="0">
            <a:spAutoFit/>
          </a:bodyPr>
          <a:lstStyle>
            <a:defPPr>
              <a:defRPr lang="en-US"/>
            </a:defPPr>
            <a:lvl1pPr>
              <a:defRPr>
                <a:solidFill>
                  <a:schemeClr val="bg1"/>
                </a:solidFill>
              </a:defRPr>
            </a:lvl1pPr>
          </a:lstStyle>
          <a:p>
            <a:r>
              <a:rPr lang="zh-CN" altLang="en-US" dirty="0"/>
              <a:t>行业数据</a:t>
            </a:r>
          </a:p>
        </p:txBody>
      </p:sp>
      <p:sp>
        <p:nvSpPr>
          <p:cNvPr id="37" name="文本框 36"/>
          <p:cNvSpPr txBox="1"/>
          <p:nvPr/>
        </p:nvSpPr>
        <p:spPr>
          <a:xfrm>
            <a:off x="2838713" y="1915655"/>
            <a:ext cx="2095500" cy="369332"/>
          </a:xfrm>
          <a:prstGeom prst="rect">
            <a:avLst/>
          </a:prstGeom>
          <a:noFill/>
        </p:spPr>
        <p:txBody>
          <a:bodyPr wrap="square" rtlCol="0">
            <a:spAutoFit/>
          </a:bodyPr>
          <a:lstStyle/>
          <a:p>
            <a:r>
              <a:rPr lang="zh-CN" altLang="en-US" dirty="0" smtClean="0">
                <a:solidFill>
                  <a:schemeClr val="bg1"/>
                </a:solidFill>
              </a:rPr>
              <a:t>跨行业数据</a:t>
            </a:r>
            <a:endParaRPr lang="zh-CN" altLang="en-US" dirty="0">
              <a:solidFill>
                <a:schemeClr val="bg1"/>
              </a:solidFill>
            </a:endParaRPr>
          </a:p>
        </p:txBody>
      </p:sp>
      <p:sp>
        <p:nvSpPr>
          <p:cNvPr id="38" name="文本框 37"/>
          <p:cNvSpPr txBox="1"/>
          <p:nvPr/>
        </p:nvSpPr>
        <p:spPr>
          <a:xfrm>
            <a:off x="2726980" y="5136335"/>
            <a:ext cx="1811646" cy="369332"/>
          </a:xfrm>
          <a:prstGeom prst="rect">
            <a:avLst/>
          </a:prstGeom>
          <a:noFill/>
        </p:spPr>
        <p:txBody>
          <a:bodyPr wrap="square" rtlCol="0">
            <a:spAutoFit/>
          </a:bodyPr>
          <a:lstStyle/>
          <a:p>
            <a:r>
              <a:rPr lang="zh-CN" altLang="en-US" dirty="0" smtClean="0">
                <a:solidFill>
                  <a:schemeClr val="bg1"/>
                </a:solidFill>
              </a:rPr>
              <a:t>企业传统数据</a:t>
            </a:r>
            <a:endParaRPr lang="zh-CN" altLang="en-US" dirty="0">
              <a:solidFill>
                <a:schemeClr val="bg1"/>
              </a:solidFill>
            </a:endParaRPr>
          </a:p>
        </p:txBody>
      </p:sp>
      <p:sp>
        <p:nvSpPr>
          <p:cNvPr id="39" name="矩形 38"/>
          <p:cNvSpPr/>
          <p:nvPr/>
        </p:nvSpPr>
        <p:spPr>
          <a:xfrm>
            <a:off x="2872354" y="4352424"/>
            <a:ext cx="901700" cy="2064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100" dirty="0" smtClean="0"/>
              <a:t>供应商数据</a:t>
            </a:r>
            <a:endParaRPr lang="zh-CN" altLang="en-US" sz="1100" dirty="0"/>
          </a:p>
        </p:txBody>
      </p:sp>
      <p:sp>
        <p:nvSpPr>
          <p:cNvPr id="45" name="矩形 44"/>
          <p:cNvSpPr/>
          <p:nvPr/>
        </p:nvSpPr>
        <p:spPr>
          <a:xfrm>
            <a:off x="2355496" y="4685301"/>
            <a:ext cx="901700" cy="2064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100" dirty="0">
                <a:solidFill>
                  <a:schemeClr val="dk1"/>
                </a:solidFill>
              </a:rPr>
              <a:t>订单数据</a:t>
            </a:r>
          </a:p>
        </p:txBody>
      </p:sp>
      <p:sp>
        <p:nvSpPr>
          <p:cNvPr id="46" name="矩形 45"/>
          <p:cNvSpPr/>
          <p:nvPr/>
        </p:nvSpPr>
        <p:spPr>
          <a:xfrm>
            <a:off x="3542577" y="4655697"/>
            <a:ext cx="901700" cy="2064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100" dirty="0">
                <a:solidFill>
                  <a:schemeClr val="dk1"/>
                </a:solidFill>
              </a:rPr>
              <a:t>维修记录</a:t>
            </a:r>
          </a:p>
        </p:txBody>
      </p:sp>
      <p:sp>
        <p:nvSpPr>
          <p:cNvPr id="47" name="矩形 46"/>
          <p:cNvSpPr/>
          <p:nvPr/>
        </p:nvSpPr>
        <p:spPr>
          <a:xfrm>
            <a:off x="3629644" y="5421675"/>
            <a:ext cx="901700" cy="2064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100" dirty="0">
                <a:solidFill>
                  <a:schemeClr val="dk1"/>
                </a:solidFill>
              </a:rPr>
              <a:t>分销商数据</a:t>
            </a:r>
          </a:p>
        </p:txBody>
      </p:sp>
      <p:sp>
        <p:nvSpPr>
          <p:cNvPr id="48" name="矩形 47"/>
          <p:cNvSpPr/>
          <p:nvPr/>
        </p:nvSpPr>
        <p:spPr>
          <a:xfrm>
            <a:off x="2984763" y="4943495"/>
            <a:ext cx="901700" cy="2064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100" dirty="0">
                <a:solidFill>
                  <a:schemeClr val="dk1"/>
                </a:solidFill>
              </a:rPr>
              <a:t>客户数据</a:t>
            </a:r>
          </a:p>
        </p:txBody>
      </p:sp>
      <p:sp>
        <p:nvSpPr>
          <p:cNvPr id="49" name="矩形 48"/>
          <p:cNvSpPr/>
          <p:nvPr/>
        </p:nvSpPr>
        <p:spPr>
          <a:xfrm>
            <a:off x="2123730" y="5394258"/>
            <a:ext cx="901700" cy="2064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100" dirty="0">
                <a:solidFill>
                  <a:schemeClr val="dk1"/>
                </a:solidFill>
              </a:rPr>
              <a:t>资源数据</a:t>
            </a:r>
          </a:p>
        </p:txBody>
      </p:sp>
      <p:sp>
        <p:nvSpPr>
          <p:cNvPr id="50" name="矩形 49"/>
          <p:cNvSpPr/>
          <p:nvPr/>
        </p:nvSpPr>
        <p:spPr>
          <a:xfrm>
            <a:off x="2421504" y="5788488"/>
            <a:ext cx="901700" cy="2064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100" dirty="0">
                <a:solidFill>
                  <a:schemeClr val="dk1"/>
                </a:solidFill>
              </a:rPr>
              <a:t>生产数据</a:t>
            </a:r>
          </a:p>
        </p:txBody>
      </p:sp>
      <p:sp>
        <p:nvSpPr>
          <p:cNvPr id="51" name="矩形 50"/>
          <p:cNvSpPr/>
          <p:nvPr/>
        </p:nvSpPr>
        <p:spPr>
          <a:xfrm>
            <a:off x="3541613" y="5760788"/>
            <a:ext cx="901700" cy="2064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100" dirty="0">
                <a:solidFill>
                  <a:schemeClr val="dk1"/>
                </a:solidFill>
              </a:rPr>
              <a:t>产品数据</a:t>
            </a:r>
          </a:p>
        </p:txBody>
      </p:sp>
      <p:sp>
        <p:nvSpPr>
          <p:cNvPr id="52" name="矩形 51"/>
          <p:cNvSpPr/>
          <p:nvPr/>
        </p:nvSpPr>
        <p:spPr>
          <a:xfrm>
            <a:off x="2888937" y="6090502"/>
            <a:ext cx="901700" cy="2064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100" dirty="0">
                <a:solidFill>
                  <a:schemeClr val="dk1"/>
                </a:solidFill>
              </a:rPr>
              <a:t>运营数据</a:t>
            </a:r>
          </a:p>
        </p:txBody>
      </p:sp>
      <p:sp>
        <p:nvSpPr>
          <p:cNvPr id="53" name="矩形 52"/>
          <p:cNvSpPr/>
          <p:nvPr/>
        </p:nvSpPr>
        <p:spPr>
          <a:xfrm>
            <a:off x="1932805" y="3703612"/>
            <a:ext cx="901700" cy="2064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100" dirty="0">
                <a:solidFill>
                  <a:schemeClr val="dk1"/>
                </a:solidFill>
              </a:rPr>
              <a:t>打包价格</a:t>
            </a:r>
          </a:p>
        </p:txBody>
      </p:sp>
      <p:sp>
        <p:nvSpPr>
          <p:cNvPr id="54" name="矩形 53"/>
          <p:cNvSpPr/>
          <p:nvPr/>
        </p:nvSpPr>
        <p:spPr>
          <a:xfrm>
            <a:off x="2888937" y="3377007"/>
            <a:ext cx="901700" cy="2064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100" dirty="0">
                <a:solidFill>
                  <a:schemeClr val="dk1"/>
                </a:solidFill>
              </a:rPr>
              <a:t>客户行为</a:t>
            </a:r>
          </a:p>
        </p:txBody>
      </p:sp>
      <p:sp>
        <p:nvSpPr>
          <p:cNvPr id="55" name="矩形 54"/>
          <p:cNvSpPr/>
          <p:nvPr/>
        </p:nvSpPr>
        <p:spPr>
          <a:xfrm>
            <a:off x="3810504" y="3693444"/>
            <a:ext cx="901700" cy="2064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100" dirty="0">
                <a:solidFill>
                  <a:schemeClr val="dk1"/>
                </a:solidFill>
              </a:rPr>
              <a:t>传感器数据</a:t>
            </a:r>
          </a:p>
        </p:txBody>
      </p:sp>
      <p:sp>
        <p:nvSpPr>
          <p:cNvPr id="56" name="矩形 55"/>
          <p:cNvSpPr/>
          <p:nvPr/>
        </p:nvSpPr>
        <p:spPr>
          <a:xfrm>
            <a:off x="1748171" y="4189895"/>
            <a:ext cx="1041400" cy="2413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100" dirty="0">
                <a:solidFill>
                  <a:schemeClr val="dk1"/>
                </a:solidFill>
              </a:rPr>
              <a:t>最终客户需求</a:t>
            </a:r>
          </a:p>
        </p:txBody>
      </p:sp>
      <p:sp>
        <p:nvSpPr>
          <p:cNvPr id="57" name="矩形 56"/>
          <p:cNvSpPr/>
          <p:nvPr/>
        </p:nvSpPr>
        <p:spPr>
          <a:xfrm>
            <a:off x="3835547" y="4192170"/>
            <a:ext cx="1212850" cy="23011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100" dirty="0" smtClean="0"/>
              <a:t>客户建议和意见</a:t>
            </a:r>
            <a:endParaRPr lang="zh-CN" altLang="en-US" sz="1100" dirty="0"/>
          </a:p>
        </p:txBody>
      </p:sp>
      <p:sp>
        <p:nvSpPr>
          <p:cNvPr id="58" name="矩形 57"/>
          <p:cNvSpPr/>
          <p:nvPr/>
        </p:nvSpPr>
        <p:spPr>
          <a:xfrm>
            <a:off x="1393055" y="3250419"/>
            <a:ext cx="1079500" cy="246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dirty="0">
                <a:solidFill>
                  <a:schemeClr val="dk1"/>
                </a:solidFill>
              </a:rPr>
              <a:t>竞争对手情况</a:t>
            </a:r>
          </a:p>
        </p:txBody>
      </p:sp>
      <p:sp>
        <p:nvSpPr>
          <p:cNvPr id="59" name="矩形 58"/>
          <p:cNvSpPr/>
          <p:nvPr/>
        </p:nvSpPr>
        <p:spPr>
          <a:xfrm>
            <a:off x="2934351" y="2529308"/>
            <a:ext cx="901700" cy="20644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dirty="0">
                <a:solidFill>
                  <a:schemeClr val="dk1"/>
                </a:solidFill>
              </a:rPr>
              <a:t>业界预测</a:t>
            </a:r>
          </a:p>
        </p:txBody>
      </p:sp>
      <p:sp>
        <p:nvSpPr>
          <p:cNvPr id="60" name="矩形 59"/>
          <p:cNvSpPr/>
          <p:nvPr/>
        </p:nvSpPr>
        <p:spPr>
          <a:xfrm>
            <a:off x="1932805" y="2902028"/>
            <a:ext cx="901700" cy="20644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dirty="0">
                <a:solidFill>
                  <a:schemeClr val="dk1"/>
                </a:solidFill>
              </a:rPr>
              <a:t>行业动态</a:t>
            </a:r>
          </a:p>
        </p:txBody>
      </p:sp>
      <p:sp>
        <p:nvSpPr>
          <p:cNvPr id="61" name="矩形 60"/>
          <p:cNvSpPr/>
          <p:nvPr/>
        </p:nvSpPr>
        <p:spPr>
          <a:xfrm>
            <a:off x="3989907" y="2926281"/>
            <a:ext cx="901700" cy="20644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dirty="0" smtClean="0"/>
              <a:t>政策法规</a:t>
            </a:r>
            <a:endParaRPr lang="zh-CN" altLang="en-US" sz="1100" dirty="0"/>
          </a:p>
        </p:txBody>
      </p:sp>
      <p:sp>
        <p:nvSpPr>
          <p:cNvPr id="62" name="矩形 61"/>
          <p:cNvSpPr/>
          <p:nvPr/>
        </p:nvSpPr>
        <p:spPr>
          <a:xfrm>
            <a:off x="3577902" y="1625569"/>
            <a:ext cx="901700" cy="20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dirty="0" smtClean="0"/>
              <a:t>保险</a:t>
            </a:r>
            <a:endParaRPr lang="zh-CN" altLang="en-US" sz="1100" dirty="0"/>
          </a:p>
        </p:txBody>
      </p:sp>
      <p:sp>
        <p:nvSpPr>
          <p:cNvPr id="63" name="矩形 62"/>
          <p:cNvSpPr/>
          <p:nvPr/>
        </p:nvSpPr>
        <p:spPr>
          <a:xfrm>
            <a:off x="881731" y="2638220"/>
            <a:ext cx="901700" cy="20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dirty="0">
                <a:solidFill>
                  <a:schemeClr val="dk1"/>
                </a:solidFill>
              </a:rPr>
              <a:t>电子商务</a:t>
            </a:r>
          </a:p>
        </p:txBody>
      </p:sp>
      <p:sp>
        <p:nvSpPr>
          <p:cNvPr id="64" name="矩形 63"/>
          <p:cNvSpPr/>
          <p:nvPr/>
        </p:nvSpPr>
        <p:spPr>
          <a:xfrm>
            <a:off x="4696417" y="2315292"/>
            <a:ext cx="901700" cy="20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dirty="0">
                <a:solidFill>
                  <a:schemeClr val="dk1"/>
                </a:solidFill>
              </a:rPr>
              <a:t>交通天气</a:t>
            </a:r>
          </a:p>
        </p:txBody>
      </p:sp>
      <p:sp>
        <p:nvSpPr>
          <p:cNvPr id="65" name="矩形 64"/>
          <p:cNvSpPr/>
          <p:nvPr/>
        </p:nvSpPr>
        <p:spPr>
          <a:xfrm>
            <a:off x="2276130" y="1614152"/>
            <a:ext cx="901700" cy="20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dirty="0">
                <a:solidFill>
                  <a:schemeClr val="dk1"/>
                </a:solidFill>
              </a:rPr>
              <a:t>金融贷款</a:t>
            </a:r>
          </a:p>
        </p:txBody>
      </p:sp>
      <p:sp>
        <p:nvSpPr>
          <p:cNvPr id="66" name="矩形 65"/>
          <p:cNvSpPr/>
          <p:nvPr/>
        </p:nvSpPr>
        <p:spPr>
          <a:xfrm>
            <a:off x="578151" y="2971266"/>
            <a:ext cx="901700" cy="20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dirty="0"/>
              <a:t>地理位置</a:t>
            </a:r>
          </a:p>
        </p:txBody>
      </p:sp>
      <p:sp>
        <p:nvSpPr>
          <p:cNvPr id="67" name="矩形 66"/>
          <p:cNvSpPr/>
          <p:nvPr/>
        </p:nvSpPr>
        <p:spPr>
          <a:xfrm>
            <a:off x="5103159" y="2653392"/>
            <a:ext cx="901700" cy="20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dirty="0">
                <a:solidFill>
                  <a:schemeClr val="dk1"/>
                </a:solidFill>
              </a:rPr>
              <a:t>热点事件</a:t>
            </a:r>
          </a:p>
        </p:txBody>
      </p:sp>
      <p:sp>
        <p:nvSpPr>
          <p:cNvPr id="68" name="矩形 67"/>
          <p:cNvSpPr/>
          <p:nvPr/>
        </p:nvSpPr>
        <p:spPr>
          <a:xfrm>
            <a:off x="1570855" y="1947029"/>
            <a:ext cx="901700" cy="20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dirty="0">
                <a:solidFill>
                  <a:schemeClr val="dk1"/>
                </a:solidFill>
              </a:rPr>
              <a:t>旅游市场</a:t>
            </a:r>
          </a:p>
        </p:txBody>
      </p:sp>
      <p:sp>
        <p:nvSpPr>
          <p:cNvPr id="69" name="矩形 68"/>
          <p:cNvSpPr/>
          <p:nvPr/>
        </p:nvSpPr>
        <p:spPr>
          <a:xfrm>
            <a:off x="359195" y="3342601"/>
            <a:ext cx="901700" cy="20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dirty="0">
                <a:solidFill>
                  <a:schemeClr val="dk1"/>
                </a:solidFill>
              </a:rPr>
              <a:t>公共安全</a:t>
            </a:r>
          </a:p>
        </p:txBody>
      </p:sp>
      <p:sp>
        <p:nvSpPr>
          <p:cNvPr id="70" name="矩形 69"/>
          <p:cNvSpPr/>
          <p:nvPr/>
        </p:nvSpPr>
        <p:spPr>
          <a:xfrm>
            <a:off x="5371501" y="2975661"/>
            <a:ext cx="901700" cy="20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dirty="0">
                <a:solidFill>
                  <a:schemeClr val="dk1"/>
                </a:solidFill>
              </a:rPr>
              <a:t>文化体育</a:t>
            </a:r>
          </a:p>
        </p:txBody>
      </p:sp>
      <p:sp>
        <p:nvSpPr>
          <p:cNvPr id="71" name="矩形 70"/>
          <p:cNvSpPr/>
          <p:nvPr/>
        </p:nvSpPr>
        <p:spPr>
          <a:xfrm>
            <a:off x="1261034" y="2315787"/>
            <a:ext cx="901700" cy="20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dirty="0" smtClean="0">
                <a:solidFill>
                  <a:schemeClr val="dk1"/>
                </a:solidFill>
              </a:rPr>
              <a:t>车饰周边</a:t>
            </a:r>
            <a:endParaRPr lang="zh-CN" altLang="en-US" sz="1100" dirty="0">
              <a:solidFill>
                <a:schemeClr val="dk1"/>
              </a:solidFill>
            </a:endParaRPr>
          </a:p>
        </p:txBody>
      </p:sp>
      <p:sp>
        <p:nvSpPr>
          <p:cNvPr id="72" name="矩形 71"/>
          <p:cNvSpPr/>
          <p:nvPr/>
        </p:nvSpPr>
        <p:spPr>
          <a:xfrm>
            <a:off x="4261354" y="1952383"/>
            <a:ext cx="901700" cy="20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100" dirty="0">
                <a:solidFill>
                  <a:schemeClr val="dk1"/>
                </a:solidFill>
              </a:rPr>
              <a:t>微博微信</a:t>
            </a:r>
          </a:p>
        </p:txBody>
      </p:sp>
      <p:grpSp>
        <p:nvGrpSpPr>
          <p:cNvPr id="74" name="Group 77"/>
          <p:cNvGrpSpPr>
            <a:grpSpLocks/>
          </p:cNvGrpSpPr>
          <p:nvPr/>
        </p:nvGrpSpPr>
        <p:grpSpPr bwMode="auto">
          <a:xfrm>
            <a:off x="5844315" y="2012098"/>
            <a:ext cx="518908" cy="528560"/>
            <a:chOff x="3907" y="1053"/>
            <a:chExt cx="942" cy="1108"/>
          </a:xfrm>
        </p:grpSpPr>
        <p:grpSp>
          <p:nvGrpSpPr>
            <p:cNvPr id="75" name="Group 65"/>
            <p:cNvGrpSpPr>
              <a:grpSpLocks/>
            </p:cNvGrpSpPr>
            <p:nvPr/>
          </p:nvGrpSpPr>
          <p:grpSpPr bwMode="auto">
            <a:xfrm>
              <a:off x="3907" y="1693"/>
              <a:ext cx="942" cy="468"/>
              <a:chOff x="3907" y="1693"/>
              <a:chExt cx="942" cy="468"/>
            </a:xfrm>
          </p:grpSpPr>
          <p:sp>
            <p:nvSpPr>
              <p:cNvPr id="87" name="Freeform 59"/>
              <p:cNvSpPr>
                <a:spLocks/>
              </p:cNvSpPr>
              <p:nvPr/>
            </p:nvSpPr>
            <p:spPr bwMode="auto">
              <a:xfrm>
                <a:off x="3907" y="1724"/>
                <a:ext cx="942" cy="375"/>
              </a:xfrm>
              <a:custGeom>
                <a:avLst/>
                <a:gdLst>
                  <a:gd name="T0" fmla="*/ 941 w 942"/>
                  <a:gd name="T1" fmla="*/ 230 h 375"/>
                  <a:gd name="T2" fmla="*/ 541 w 942"/>
                  <a:gd name="T3" fmla="*/ 0 h 375"/>
                  <a:gd name="T4" fmla="*/ 0 w 942"/>
                  <a:gd name="T5" fmla="*/ 144 h 375"/>
                  <a:gd name="T6" fmla="*/ 404 w 942"/>
                  <a:gd name="T7" fmla="*/ 374 h 375"/>
                  <a:gd name="T8" fmla="*/ 941 w 942"/>
                  <a:gd name="T9" fmla="*/ 230 h 375"/>
                </a:gdLst>
                <a:ahLst/>
                <a:cxnLst>
                  <a:cxn ang="0">
                    <a:pos x="T0" y="T1"/>
                  </a:cxn>
                  <a:cxn ang="0">
                    <a:pos x="T2" y="T3"/>
                  </a:cxn>
                  <a:cxn ang="0">
                    <a:pos x="T4" y="T5"/>
                  </a:cxn>
                  <a:cxn ang="0">
                    <a:pos x="T6" y="T7"/>
                  </a:cxn>
                  <a:cxn ang="0">
                    <a:pos x="T8" y="T9"/>
                  </a:cxn>
                </a:cxnLst>
                <a:rect l="0" t="0" r="r" b="b"/>
                <a:pathLst>
                  <a:path w="942" h="375">
                    <a:moveTo>
                      <a:pt x="941" y="230"/>
                    </a:moveTo>
                    <a:lnTo>
                      <a:pt x="541" y="0"/>
                    </a:lnTo>
                    <a:lnTo>
                      <a:pt x="0" y="144"/>
                    </a:lnTo>
                    <a:lnTo>
                      <a:pt x="404" y="374"/>
                    </a:lnTo>
                    <a:lnTo>
                      <a:pt x="941" y="230"/>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Freeform 60"/>
              <p:cNvSpPr>
                <a:spLocks/>
              </p:cNvSpPr>
              <p:nvPr/>
            </p:nvSpPr>
            <p:spPr bwMode="auto">
              <a:xfrm>
                <a:off x="4310" y="1955"/>
                <a:ext cx="539" cy="206"/>
              </a:xfrm>
              <a:custGeom>
                <a:avLst/>
                <a:gdLst>
                  <a:gd name="T0" fmla="*/ 538 w 539"/>
                  <a:gd name="T1" fmla="*/ 62 h 206"/>
                  <a:gd name="T2" fmla="*/ 538 w 539"/>
                  <a:gd name="T3" fmla="*/ 0 h 206"/>
                  <a:gd name="T4" fmla="*/ 0 w 539"/>
                  <a:gd name="T5" fmla="*/ 142 h 206"/>
                  <a:gd name="T6" fmla="*/ 0 w 539"/>
                  <a:gd name="T7" fmla="*/ 205 h 206"/>
                  <a:gd name="T8" fmla="*/ 538 w 539"/>
                  <a:gd name="T9" fmla="*/ 62 h 206"/>
                </a:gdLst>
                <a:ahLst/>
                <a:cxnLst>
                  <a:cxn ang="0">
                    <a:pos x="T0" y="T1"/>
                  </a:cxn>
                  <a:cxn ang="0">
                    <a:pos x="T2" y="T3"/>
                  </a:cxn>
                  <a:cxn ang="0">
                    <a:pos x="T4" y="T5"/>
                  </a:cxn>
                  <a:cxn ang="0">
                    <a:pos x="T6" y="T7"/>
                  </a:cxn>
                  <a:cxn ang="0">
                    <a:pos x="T8" y="T9"/>
                  </a:cxn>
                </a:cxnLst>
                <a:rect l="0" t="0" r="r" b="b"/>
                <a:pathLst>
                  <a:path w="539" h="206">
                    <a:moveTo>
                      <a:pt x="538" y="62"/>
                    </a:moveTo>
                    <a:lnTo>
                      <a:pt x="538" y="0"/>
                    </a:lnTo>
                    <a:lnTo>
                      <a:pt x="0" y="142"/>
                    </a:lnTo>
                    <a:lnTo>
                      <a:pt x="0" y="205"/>
                    </a:lnTo>
                    <a:lnTo>
                      <a:pt x="538" y="62"/>
                    </a:lnTo>
                  </a:path>
                </a:pathLst>
              </a:custGeom>
              <a:solidFill>
                <a:srgbClr val="CCE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Freeform 61"/>
              <p:cNvSpPr>
                <a:spLocks/>
              </p:cNvSpPr>
              <p:nvPr/>
            </p:nvSpPr>
            <p:spPr bwMode="auto">
              <a:xfrm>
                <a:off x="3907" y="1869"/>
                <a:ext cx="406" cy="292"/>
              </a:xfrm>
              <a:custGeom>
                <a:avLst/>
                <a:gdLst>
                  <a:gd name="T0" fmla="*/ 405 w 406"/>
                  <a:gd name="T1" fmla="*/ 291 h 292"/>
                  <a:gd name="T2" fmla="*/ 405 w 406"/>
                  <a:gd name="T3" fmla="*/ 228 h 292"/>
                  <a:gd name="T4" fmla="*/ 0 w 406"/>
                  <a:gd name="T5" fmla="*/ 0 h 292"/>
                  <a:gd name="T6" fmla="*/ 1 w 406"/>
                  <a:gd name="T7" fmla="*/ 59 h 292"/>
                  <a:gd name="T8" fmla="*/ 405 w 406"/>
                  <a:gd name="T9" fmla="*/ 291 h 292"/>
                </a:gdLst>
                <a:ahLst/>
                <a:cxnLst>
                  <a:cxn ang="0">
                    <a:pos x="T0" y="T1"/>
                  </a:cxn>
                  <a:cxn ang="0">
                    <a:pos x="T2" y="T3"/>
                  </a:cxn>
                  <a:cxn ang="0">
                    <a:pos x="T4" y="T5"/>
                  </a:cxn>
                  <a:cxn ang="0">
                    <a:pos x="T6" y="T7"/>
                  </a:cxn>
                  <a:cxn ang="0">
                    <a:pos x="T8" y="T9"/>
                  </a:cxn>
                </a:cxnLst>
                <a:rect l="0" t="0" r="r" b="b"/>
                <a:pathLst>
                  <a:path w="406" h="292">
                    <a:moveTo>
                      <a:pt x="405" y="291"/>
                    </a:moveTo>
                    <a:lnTo>
                      <a:pt x="405" y="228"/>
                    </a:lnTo>
                    <a:lnTo>
                      <a:pt x="0" y="0"/>
                    </a:lnTo>
                    <a:lnTo>
                      <a:pt x="1" y="59"/>
                    </a:lnTo>
                    <a:lnTo>
                      <a:pt x="405" y="291"/>
                    </a:lnTo>
                  </a:path>
                </a:pathLst>
              </a:custGeom>
              <a:solidFill>
                <a:srgbClr val="0099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Freeform 62"/>
              <p:cNvSpPr>
                <a:spLocks/>
              </p:cNvSpPr>
              <p:nvPr/>
            </p:nvSpPr>
            <p:spPr bwMode="auto">
              <a:xfrm>
                <a:off x="3969" y="1693"/>
                <a:ext cx="800" cy="319"/>
              </a:xfrm>
              <a:custGeom>
                <a:avLst/>
                <a:gdLst>
                  <a:gd name="T0" fmla="*/ 799 w 800"/>
                  <a:gd name="T1" fmla="*/ 195 h 319"/>
                  <a:gd name="T2" fmla="*/ 460 w 800"/>
                  <a:gd name="T3" fmla="*/ 0 h 319"/>
                  <a:gd name="T4" fmla="*/ 0 w 800"/>
                  <a:gd name="T5" fmla="*/ 123 h 319"/>
                  <a:gd name="T6" fmla="*/ 343 w 800"/>
                  <a:gd name="T7" fmla="*/ 318 h 319"/>
                  <a:gd name="T8" fmla="*/ 799 w 800"/>
                  <a:gd name="T9" fmla="*/ 195 h 319"/>
                </a:gdLst>
                <a:ahLst/>
                <a:cxnLst>
                  <a:cxn ang="0">
                    <a:pos x="T0" y="T1"/>
                  </a:cxn>
                  <a:cxn ang="0">
                    <a:pos x="T2" y="T3"/>
                  </a:cxn>
                  <a:cxn ang="0">
                    <a:pos x="T4" y="T5"/>
                  </a:cxn>
                  <a:cxn ang="0">
                    <a:pos x="T6" y="T7"/>
                  </a:cxn>
                  <a:cxn ang="0">
                    <a:pos x="T8" y="T9"/>
                  </a:cxn>
                </a:cxnLst>
                <a:rect l="0" t="0" r="r" b="b"/>
                <a:pathLst>
                  <a:path w="800" h="319">
                    <a:moveTo>
                      <a:pt x="799" y="195"/>
                    </a:moveTo>
                    <a:lnTo>
                      <a:pt x="460" y="0"/>
                    </a:lnTo>
                    <a:lnTo>
                      <a:pt x="0" y="123"/>
                    </a:lnTo>
                    <a:lnTo>
                      <a:pt x="343" y="318"/>
                    </a:lnTo>
                    <a:lnTo>
                      <a:pt x="799" y="195"/>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Freeform 63"/>
              <p:cNvSpPr>
                <a:spLocks/>
              </p:cNvSpPr>
              <p:nvPr/>
            </p:nvSpPr>
            <p:spPr bwMode="auto">
              <a:xfrm>
                <a:off x="4312" y="1890"/>
                <a:ext cx="457" cy="175"/>
              </a:xfrm>
              <a:custGeom>
                <a:avLst/>
                <a:gdLst>
                  <a:gd name="T0" fmla="*/ 456 w 457"/>
                  <a:gd name="T1" fmla="*/ 52 h 175"/>
                  <a:gd name="T2" fmla="*/ 456 w 457"/>
                  <a:gd name="T3" fmla="*/ 0 h 175"/>
                  <a:gd name="T4" fmla="*/ 0 w 457"/>
                  <a:gd name="T5" fmla="*/ 120 h 175"/>
                  <a:gd name="T6" fmla="*/ 0 w 457"/>
                  <a:gd name="T7" fmla="*/ 174 h 175"/>
                  <a:gd name="T8" fmla="*/ 456 w 457"/>
                  <a:gd name="T9" fmla="*/ 52 h 175"/>
                </a:gdLst>
                <a:ahLst/>
                <a:cxnLst>
                  <a:cxn ang="0">
                    <a:pos x="T0" y="T1"/>
                  </a:cxn>
                  <a:cxn ang="0">
                    <a:pos x="T2" y="T3"/>
                  </a:cxn>
                  <a:cxn ang="0">
                    <a:pos x="T4" y="T5"/>
                  </a:cxn>
                  <a:cxn ang="0">
                    <a:pos x="T6" y="T7"/>
                  </a:cxn>
                  <a:cxn ang="0">
                    <a:pos x="T8" y="T9"/>
                  </a:cxn>
                </a:cxnLst>
                <a:rect l="0" t="0" r="r" b="b"/>
                <a:pathLst>
                  <a:path w="457" h="175">
                    <a:moveTo>
                      <a:pt x="456" y="52"/>
                    </a:moveTo>
                    <a:lnTo>
                      <a:pt x="456" y="0"/>
                    </a:lnTo>
                    <a:lnTo>
                      <a:pt x="0" y="120"/>
                    </a:lnTo>
                    <a:lnTo>
                      <a:pt x="0" y="174"/>
                    </a:lnTo>
                    <a:lnTo>
                      <a:pt x="456" y="52"/>
                    </a:lnTo>
                  </a:path>
                </a:pathLst>
              </a:custGeom>
              <a:solidFill>
                <a:srgbClr val="CCE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Freeform 64"/>
              <p:cNvSpPr>
                <a:spLocks/>
              </p:cNvSpPr>
              <p:nvPr/>
            </p:nvSpPr>
            <p:spPr bwMode="auto">
              <a:xfrm>
                <a:off x="3969" y="1816"/>
                <a:ext cx="345" cy="249"/>
              </a:xfrm>
              <a:custGeom>
                <a:avLst/>
                <a:gdLst>
                  <a:gd name="T0" fmla="*/ 344 w 345"/>
                  <a:gd name="T1" fmla="*/ 248 h 249"/>
                  <a:gd name="T2" fmla="*/ 344 w 345"/>
                  <a:gd name="T3" fmla="*/ 194 h 249"/>
                  <a:gd name="T4" fmla="*/ 0 w 345"/>
                  <a:gd name="T5" fmla="*/ 0 h 249"/>
                  <a:gd name="T6" fmla="*/ 0 w 345"/>
                  <a:gd name="T7" fmla="*/ 49 h 249"/>
                  <a:gd name="T8" fmla="*/ 344 w 345"/>
                  <a:gd name="T9" fmla="*/ 248 h 249"/>
                </a:gdLst>
                <a:ahLst/>
                <a:cxnLst>
                  <a:cxn ang="0">
                    <a:pos x="T0" y="T1"/>
                  </a:cxn>
                  <a:cxn ang="0">
                    <a:pos x="T2" y="T3"/>
                  </a:cxn>
                  <a:cxn ang="0">
                    <a:pos x="T4" y="T5"/>
                  </a:cxn>
                  <a:cxn ang="0">
                    <a:pos x="T6" y="T7"/>
                  </a:cxn>
                  <a:cxn ang="0">
                    <a:pos x="T8" y="T9"/>
                  </a:cxn>
                </a:cxnLst>
                <a:rect l="0" t="0" r="r" b="b"/>
                <a:pathLst>
                  <a:path w="345" h="249">
                    <a:moveTo>
                      <a:pt x="344" y="248"/>
                    </a:moveTo>
                    <a:lnTo>
                      <a:pt x="344" y="194"/>
                    </a:lnTo>
                    <a:lnTo>
                      <a:pt x="0" y="0"/>
                    </a:lnTo>
                    <a:lnTo>
                      <a:pt x="0" y="49"/>
                    </a:lnTo>
                    <a:lnTo>
                      <a:pt x="344" y="248"/>
                    </a:lnTo>
                  </a:path>
                </a:pathLst>
              </a:custGeom>
              <a:solidFill>
                <a:srgbClr val="0099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6" name="Freeform 66"/>
            <p:cNvSpPr>
              <a:spLocks/>
            </p:cNvSpPr>
            <p:nvPr/>
          </p:nvSpPr>
          <p:spPr bwMode="auto">
            <a:xfrm>
              <a:off x="4134" y="1646"/>
              <a:ext cx="474" cy="285"/>
            </a:xfrm>
            <a:custGeom>
              <a:avLst/>
              <a:gdLst>
                <a:gd name="T0" fmla="*/ 469 w 474"/>
                <a:gd name="T1" fmla="*/ 184 h 285"/>
                <a:gd name="T2" fmla="*/ 470 w 474"/>
                <a:gd name="T3" fmla="*/ 184 h 285"/>
                <a:gd name="T4" fmla="*/ 388 w 474"/>
                <a:gd name="T5" fmla="*/ 62 h 285"/>
                <a:gd name="T6" fmla="*/ 99 w 474"/>
                <a:gd name="T7" fmla="*/ 0 h 285"/>
                <a:gd name="T8" fmla="*/ 0 w 474"/>
                <a:gd name="T9" fmla="*/ 219 h 285"/>
                <a:gd name="T10" fmla="*/ 3 w 474"/>
                <a:gd name="T11" fmla="*/ 229 h 285"/>
                <a:gd name="T12" fmla="*/ 3 w 474"/>
                <a:gd name="T13" fmla="*/ 226 h 285"/>
                <a:gd name="T14" fmla="*/ 3 w 474"/>
                <a:gd name="T15" fmla="*/ 225 h 285"/>
                <a:gd name="T16" fmla="*/ 3 w 474"/>
                <a:gd name="T17" fmla="*/ 225 h 285"/>
                <a:gd name="T18" fmla="*/ 3 w 474"/>
                <a:gd name="T19" fmla="*/ 225 h 285"/>
                <a:gd name="T20" fmla="*/ 3 w 474"/>
                <a:gd name="T21" fmla="*/ 226 h 285"/>
                <a:gd name="T22" fmla="*/ 2 w 474"/>
                <a:gd name="T23" fmla="*/ 229 h 285"/>
                <a:gd name="T24" fmla="*/ 2 w 474"/>
                <a:gd name="T25" fmla="*/ 232 h 285"/>
                <a:gd name="T26" fmla="*/ 2 w 474"/>
                <a:gd name="T27" fmla="*/ 236 h 285"/>
                <a:gd name="T28" fmla="*/ 6 w 474"/>
                <a:gd name="T29" fmla="*/ 241 h 285"/>
                <a:gd name="T30" fmla="*/ 19 w 474"/>
                <a:gd name="T31" fmla="*/ 249 h 285"/>
                <a:gd name="T32" fmla="*/ 42 w 474"/>
                <a:gd name="T33" fmla="*/ 257 h 285"/>
                <a:gd name="T34" fmla="*/ 70 w 474"/>
                <a:gd name="T35" fmla="*/ 266 h 285"/>
                <a:gd name="T36" fmla="*/ 105 w 474"/>
                <a:gd name="T37" fmla="*/ 275 h 285"/>
                <a:gd name="T38" fmla="*/ 145 w 474"/>
                <a:gd name="T39" fmla="*/ 281 h 285"/>
                <a:gd name="T40" fmla="*/ 190 w 474"/>
                <a:gd name="T41" fmla="*/ 284 h 285"/>
                <a:gd name="T42" fmla="*/ 237 w 474"/>
                <a:gd name="T43" fmla="*/ 282 h 285"/>
                <a:gd name="T44" fmla="*/ 285 w 474"/>
                <a:gd name="T45" fmla="*/ 277 h 285"/>
                <a:gd name="T46" fmla="*/ 329 w 474"/>
                <a:gd name="T47" fmla="*/ 269 h 285"/>
                <a:gd name="T48" fmla="*/ 369 w 474"/>
                <a:gd name="T49" fmla="*/ 260 h 285"/>
                <a:gd name="T50" fmla="*/ 404 w 474"/>
                <a:gd name="T51" fmla="*/ 249 h 285"/>
                <a:gd name="T52" fmla="*/ 433 w 474"/>
                <a:gd name="T53" fmla="*/ 236 h 285"/>
                <a:gd name="T54" fmla="*/ 454 w 474"/>
                <a:gd name="T55" fmla="*/ 222 h 285"/>
                <a:gd name="T56" fmla="*/ 468 w 474"/>
                <a:gd name="T57" fmla="*/ 209 h 285"/>
                <a:gd name="T58" fmla="*/ 473 w 474"/>
                <a:gd name="T59" fmla="*/ 195 h 285"/>
                <a:gd name="T60" fmla="*/ 473 w 474"/>
                <a:gd name="T61" fmla="*/ 194 h 285"/>
                <a:gd name="T62" fmla="*/ 473 w 474"/>
                <a:gd name="T63" fmla="*/ 193 h 285"/>
                <a:gd name="T64" fmla="*/ 473 w 474"/>
                <a:gd name="T65" fmla="*/ 191 h 285"/>
                <a:gd name="T66" fmla="*/ 471 w 474"/>
                <a:gd name="T67" fmla="*/ 189 h 285"/>
                <a:gd name="T68" fmla="*/ 471 w 474"/>
                <a:gd name="T69" fmla="*/ 188 h 285"/>
                <a:gd name="T70" fmla="*/ 470 w 474"/>
                <a:gd name="T71" fmla="*/ 186 h 285"/>
                <a:gd name="T72" fmla="*/ 470 w 474"/>
                <a:gd name="T73" fmla="*/ 185 h 285"/>
                <a:gd name="T74" fmla="*/ 469 w 474"/>
                <a:gd name="T75" fmla="*/ 18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4" h="285">
                  <a:moveTo>
                    <a:pt x="469" y="184"/>
                  </a:moveTo>
                  <a:lnTo>
                    <a:pt x="470" y="184"/>
                  </a:lnTo>
                  <a:lnTo>
                    <a:pt x="388" y="62"/>
                  </a:lnTo>
                  <a:lnTo>
                    <a:pt x="99" y="0"/>
                  </a:lnTo>
                  <a:lnTo>
                    <a:pt x="0" y="219"/>
                  </a:lnTo>
                  <a:lnTo>
                    <a:pt x="3" y="229"/>
                  </a:lnTo>
                  <a:lnTo>
                    <a:pt x="3" y="226"/>
                  </a:lnTo>
                  <a:lnTo>
                    <a:pt x="3" y="225"/>
                  </a:lnTo>
                  <a:lnTo>
                    <a:pt x="3" y="225"/>
                  </a:lnTo>
                  <a:lnTo>
                    <a:pt x="3" y="225"/>
                  </a:lnTo>
                  <a:lnTo>
                    <a:pt x="3" y="226"/>
                  </a:lnTo>
                  <a:lnTo>
                    <a:pt x="2" y="229"/>
                  </a:lnTo>
                  <a:lnTo>
                    <a:pt x="2" y="232"/>
                  </a:lnTo>
                  <a:lnTo>
                    <a:pt x="2" y="236"/>
                  </a:lnTo>
                  <a:lnTo>
                    <a:pt x="6" y="241"/>
                  </a:lnTo>
                  <a:lnTo>
                    <a:pt x="19" y="249"/>
                  </a:lnTo>
                  <a:lnTo>
                    <a:pt x="42" y="257"/>
                  </a:lnTo>
                  <a:lnTo>
                    <a:pt x="70" y="266"/>
                  </a:lnTo>
                  <a:lnTo>
                    <a:pt x="105" y="275"/>
                  </a:lnTo>
                  <a:lnTo>
                    <a:pt x="145" y="281"/>
                  </a:lnTo>
                  <a:lnTo>
                    <a:pt x="190" y="284"/>
                  </a:lnTo>
                  <a:lnTo>
                    <a:pt x="237" y="282"/>
                  </a:lnTo>
                  <a:lnTo>
                    <a:pt x="285" y="277"/>
                  </a:lnTo>
                  <a:lnTo>
                    <a:pt x="329" y="269"/>
                  </a:lnTo>
                  <a:lnTo>
                    <a:pt x="369" y="260"/>
                  </a:lnTo>
                  <a:lnTo>
                    <a:pt x="404" y="249"/>
                  </a:lnTo>
                  <a:lnTo>
                    <a:pt x="433" y="236"/>
                  </a:lnTo>
                  <a:lnTo>
                    <a:pt x="454" y="222"/>
                  </a:lnTo>
                  <a:lnTo>
                    <a:pt x="468" y="209"/>
                  </a:lnTo>
                  <a:lnTo>
                    <a:pt x="473" y="195"/>
                  </a:lnTo>
                  <a:lnTo>
                    <a:pt x="473" y="194"/>
                  </a:lnTo>
                  <a:lnTo>
                    <a:pt x="473" y="193"/>
                  </a:lnTo>
                  <a:lnTo>
                    <a:pt x="473" y="191"/>
                  </a:lnTo>
                  <a:lnTo>
                    <a:pt x="471" y="189"/>
                  </a:lnTo>
                  <a:lnTo>
                    <a:pt x="471" y="188"/>
                  </a:lnTo>
                  <a:lnTo>
                    <a:pt x="470" y="186"/>
                  </a:lnTo>
                  <a:lnTo>
                    <a:pt x="470" y="185"/>
                  </a:lnTo>
                  <a:lnTo>
                    <a:pt x="469" y="184"/>
                  </a:lnTo>
                </a:path>
              </a:pathLst>
            </a:custGeom>
            <a:solidFill>
              <a:srgbClr val="B2B2B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Freeform 67"/>
            <p:cNvSpPr>
              <a:spLocks/>
            </p:cNvSpPr>
            <p:nvPr/>
          </p:nvSpPr>
          <p:spPr bwMode="auto">
            <a:xfrm>
              <a:off x="4212" y="1646"/>
              <a:ext cx="374" cy="176"/>
            </a:xfrm>
            <a:custGeom>
              <a:avLst/>
              <a:gdLst>
                <a:gd name="T0" fmla="*/ 373 w 374"/>
                <a:gd name="T1" fmla="*/ 156 h 176"/>
                <a:gd name="T2" fmla="*/ 309 w 374"/>
                <a:gd name="T3" fmla="*/ 62 h 176"/>
                <a:gd name="T4" fmla="*/ 21 w 374"/>
                <a:gd name="T5" fmla="*/ 0 h 176"/>
                <a:gd name="T6" fmla="*/ 0 w 374"/>
                <a:gd name="T7" fmla="*/ 49 h 176"/>
                <a:gd name="T8" fmla="*/ 4 w 374"/>
                <a:gd name="T9" fmla="*/ 57 h 176"/>
                <a:gd name="T10" fmla="*/ 11 w 374"/>
                <a:gd name="T11" fmla="*/ 64 h 176"/>
                <a:gd name="T12" fmla="*/ 18 w 374"/>
                <a:gd name="T13" fmla="*/ 71 h 176"/>
                <a:gd name="T14" fmla="*/ 24 w 374"/>
                <a:gd name="T15" fmla="*/ 79 h 176"/>
                <a:gd name="T16" fmla="*/ 32 w 374"/>
                <a:gd name="T17" fmla="*/ 86 h 176"/>
                <a:gd name="T18" fmla="*/ 38 w 374"/>
                <a:gd name="T19" fmla="*/ 93 h 176"/>
                <a:gd name="T20" fmla="*/ 46 w 374"/>
                <a:gd name="T21" fmla="*/ 99 h 176"/>
                <a:gd name="T22" fmla="*/ 54 w 374"/>
                <a:gd name="T23" fmla="*/ 106 h 176"/>
                <a:gd name="T24" fmla="*/ 92 w 374"/>
                <a:gd name="T25" fmla="*/ 131 h 176"/>
                <a:gd name="T26" fmla="*/ 130 w 374"/>
                <a:gd name="T27" fmla="*/ 150 h 176"/>
                <a:gd name="T28" fmla="*/ 171 w 374"/>
                <a:gd name="T29" fmla="*/ 163 h 176"/>
                <a:gd name="T30" fmla="*/ 213 w 374"/>
                <a:gd name="T31" fmla="*/ 171 h 176"/>
                <a:gd name="T32" fmla="*/ 254 w 374"/>
                <a:gd name="T33" fmla="*/ 175 h 176"/>
                <a:gd name="T34" fmla="*/ 295 w 374"/>
                <a:gd name="T35" fmla="*/ 172 h 176"/>
                <a:gd name="T36" fmla="*/ 335 w 374"/>
                <a:gd name="T37" fmla="*/ 166 h 176"/>
                <a:gd name="T38" fmla="*/ 373 w 374"/>
                <a:gd name="T39"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4" h="176">
                  <a:moveTo>
                    <a:pt x="373" y="156"/>
                  </a:moveTo>
                  <a:lnTo>
                    <a:pt x="309" y="62"/>
                  </a:lnTo>
                  <a:lnTo>
                    <a:pt x="21" y="0"/>
                  </a:lnTo>
                  <a:lnTo>
                    <a:pt x="0" y="49"/>
                  </a:lnTo>
                  <a:lnTo>
                    <a:pt x="4" y="57"/>
                  </a:lnTo>
                  <a:lnTo>
                    <a:pt x="11" y="64"/>
                  </a:lnTo>
                  <a:lnTo>
                    <a:pt x="18" y="71"/>
                  </a:lnTo>
                  <a:lnTo>
                    <a:pt x="24" y="79"/>
                  </a:lnTo>
                  <a:lnTo>
                    <a:pt x="32" y="86"/>
                  </a:lnTo>
                  <a:lnTo>
                    <a:pt x="38" y="93"/>
                  </a:lnTo>
                  <a:lnTo>
                    <a:pt x="46" y="99"/>
                  </a:lnTo>
                  <a:lnTo>
                    <a:pt x="54" y="106"/>
                  </a:lnTo>
                  <a:lnTo>
                    <a:pt x="92" y="131"/>
                  </a:lnTo>
                  <a:lnTo>
                    <a:pt x="130" y="150"/>
                  </a:lnTo>
                  <a:lnTo>
                    <a:pt x="171" y="163"/>
                  </a:lnTo>
                  <a:lnTo>
                    <a:pt x="213" y="171"/>
                  </a:lnTo>
                  <a:lnTo>
                    <a:pt x="254" y="175"/>
                  </a:lnTo>
                  <a:lnTo>
                    <a:pt x="295" y="172"/>
                  </a:lnTo>
                  <a:lnTo>
                    <a:pt x="335" y="166"/>
                  </a:lnTo>
                  <a:lnTo>
                    <a:pt x="373" y="156"/>
                  </a:lnTo>
                </a:path>
              </a:pathLst>
            </a:custGeom>
            <a:solidFill>
              <a:srgbClr val="86868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Freeform 68"/>
            <p:cNvSpPr>
              <a:spLocks/>
            </p:cNvSpPr>
            <p:nvPr/>
          </p:nvSpPr>
          <p:spPr bwMode="auto">
            <a:xfrm>
              <a:off x="4120" y="1234"/>
              <a:ext cx="624" cy="484"/>
            </a:xfrm>
            <a:custGeom>
              <a:avLst/>
              <a:gdLst>
                <a:gd name="T0" fmla="*/ 600 w 624"/>
                <a:gd name="T1" fmla="*/ 348 h 484"/>
                <a:gd name="T2" fmla="*/ 618 w 624"/>
                <a:gd name="T3" fmla="*/ 308 h 484"/>
                <a:gd name="T4" fmla="*/ 623 w 624"/>
                <a:gd name="T5" fmla="*/ 266 h 484"/>
                <a:gd name="T6" fmla="*/ 616 w 624"/>
                <a:gd name="T7" fmla="*/ 224 h 484"/>
                <a:gd name="T8" fmla="*/ 599 w 624"/>
                <a:gd name="T9" fmla="*/ 180 h 484"/>
                <a:gd name="T10" fmla="*/ 570 w 624"/>
                <a:gd name="T11" fmla="*/ 139 h 484"/>
                <a:gd name="T12" fmla="*/ 532 w 624"/>
                <a:gd name="T13" fmla="*/ 102 h 484"/>
                <a:gd name="T14" fmla="*/ 484 w 624"/>
                <a:gd name="T15" fmla="*/ 67 h 484"/>
                <a:gd name="T16" fmla="*/ 429 w 624"/>
                <a:gd name="T17" fmla="*/ 38 h 484"/>
                <a:gd name="T18" fmla="*/ 369 w 624"/>
                <a:gd name="T19" fmla="*/ 16 h 484"/>
                <a:gd name="T20" fmla="*/ 308 w 624"/>
                <a:gd name="T21" fmla="*/ 3 h 484"/>
                <a:gd name="T22" fmla="*/ 248 w 624"/>
                <a:gd name="T23" fmla="*/ 0 h 484"/>
                <a:gd name="T24" fmla="*/ 191 w 624"/>
                <a:gd name="T25" fmla="*/ 3 h 484"/>
                <a:gd name="T26" fmla="*/ 138 w 624"/>
                <a:gd name="T27" fmla="*/ 14 h 484"/>
                <a:gd name="T28" fmla="*/ 92 w 624"/>
                <a:gd name="T29" fmla="*/ 34 h 484"/>
                <a:gd name="T30" fmla="*/ 53 w 624"/>
                <a:gd name="T31" fmla="*/ 62 h 484"/>
                <a:gd name="T32" fmla="*/ 23 w 624"/>
                <a:gd name="T33" fmla="*/ 97 h 484"/>
                <a:gd name="T34" fmla="*/ 4 w 624"/>
                <a:gd name="T35" fmla="*/ 138 h 484"/>
                <a:gd name="T36" fmla="*/ 0 w 624"/>
                <a:gd name="T37" fmla="*/ 186 h 484"/>
                <a:gd name="T38" fmla="*/ 4 w 624"/>
                <a:gd name="T39" fmla="*/ 237 h 484"/>
                <a:gd name="T40" fmla="*/ 22 w 624"/>
                <a:gd name="T41" fmla="*/ 288 h 484"/>
                <a:gd name="T42" fmla="*/ 49 w 624"/>
                <a:gd name="T43" fmla="*/ 338 h 484"/>
                <a:gd name="T44" fmla="*/ 87 w 624"/>
                <a:gd name="T45" fmla="*/ 384 h 484"/>
                <a:gd name="T46" fmla="*/ 133 w 624"/>
                <a:gd name="T47" fmla="*/ 424 h 484"/>
                <a:gd name="T48" fmla="*/ 189 w 624"/>
                <a:gd name="T49" fmla="*/ 456 h 484"/>
                <a:gd name="T50" fmla="*/ 249 w 624"/>
                <a:gd name="T51" fmla="*/ 475 h 484"/>
                <a:gd name="T52" fmla="*/ 310 w 624"/>
                <a:gd name="T53" fmla="*/ 483 h 484"/>
                <a:gd name="T54" fmla="*/ 371 w 624"/>
                <a:gd name="T55" fmla="*/ 479 h 484"/>
                <a:gd name="T56" fmla="*/ 430 w 624"/>
                <a:gd name="T57" fmla="*/ 466 h 484"/>
                <a:gd name="T58" fmla="*/ 483 w 624"/>
                <a:gd name="T59" fmla="*/ 445 h 484"/>
                <a:gd name="T60" fmla="*/ 530 w 624"/>
                <a:gd name="T61" fmla="*/ 418 h 484"/>
                <a:gd name="T62" fmla="*/ 570 w 624"/>
                <a:gd name="T63" fmla="*/ 384 h 484"/>
                <a:gd name="T64" fmla="*/ 600 w 624"/>
                <a:gd name="T65" fmla="*/ 348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484">
                  <a:moveTo>
                    <a:pt x="600" y="348"/>
                  </a:moveTo>
                  <a:lnTo>
                    <a:pt x="618" y="308"/>
                  </a:lnTo>
                  <a:lnTo>
                    <a:pt x="623" y="266"/>
                  </a:lnTo>
                  <a:lnTo>
                    <a:pt x="616" y="224"/>
                  </a:lnTo>
                  <a:lnTo>
                    <a:pt x="599" y="180"/>
                  </a:lnTo>
                  <a:lnTo>
                    <a:pt x="570" y="139"/>
                  </a:lnTo>
                  <a:lnTo>
                    <a:pt x="532" y="102"/>
                  </a:lnTo>
                  <a:lnTo>
                    <a:pt x="484" y="67"/>
                  </a:lnTo>
                  <a:lnTo>
                    <a:pt x="429" y="38"/>
                  </a:lnTo>
                  <a:lnTo>
                    <a:pt x="369" y="16"/>
                  </a:lnTo>
                  <a:lnTo>
                    <a:pt x="308" y="3"/>
                  </a:lnTo>
                  <a:lnTo>
                    <a:pt x="248" y="0"/>
                  </a:lnTo>
                  <a:lnTo>
                    <a:pt x="191" y="3"/>
                  </a:lnTo>
                  <a:lnTo>
                    <a:pt x="138" y="14"/>
                  </a:lnTo>
                  <a:lnTo>
                    <a:pt x="92" y="34"/>
                  </a:lnTo>
                  <a:lnTo>
                    <a:pt x="53" y="62"/>
                  </a:lnTo>
                  <a:lnTo>
                    <a:pt x="23" y="97"/>
                  </a:lnTo>
                  <a:lnTo>
                    <a:pt x="4" y="138"/>
                  </a:lnTo>
                  <a:lnTo>
                    <a:pt x="0" y="186"/>
                  </a:lnTo>
                  <a:lnTo>
                    <a:pt x="4" y="237"/>
                  </a:lnTo>
                  <a:lnTo>
                    <a:pt x="22" y="288"/>
                  </a:lnTo>
                  <a:lnTo>
                    <a:pt x="49" y="338"/>
                  </a:lnTo>
                  <a:lnTo>
                    <a:pt x="87" y="384"/>
                  </a:lnTo>
                  <a:lnTo>
                    <a:pt x="133" y="424"/>
                  </a:lnTo>
                  <a:lnTo>
                    <a:pt x="189" y="456"/>
                  </a:lnTo>
                  <a:lnTo>
                    <a:pt x="249" y="475"/>
                  </a:lnTo>
                  <a:lnTo>
                    <a:pt x="310" y="483"/>
                  </a:lnTo>
                  <a:lnTo>
                    <a:pt x="371" y="479"/>
                  </a:lnTo>
                  <a:lnTo>
                    <a:pt x="430" y="466"/>
                  </a:lnTo>
                  <a:lnTo>
                    <a:pt x="483" y="445"/>
                  </a:lnTo>
                  <a:lnTo>
                    <a:pt x="530" y="418"/>
                  </a:lnTo>
                  <a:lnTo>
                    <a:pt x="570" y="384"/>
                  </a:lnTo>
                  <a:lnTo>
                    <a:pt x="600" y="348"/>
                  </a:lnTo>
                </a:path>
              </a:pathLst>
            </a:custGeom>
            <a:solidFill>
              <a:schemeClr val="bg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Freeform 69"/>
            <p:cNvSpPr>
              <a:spLocks/>
            </p:cNvSpPr>
            <p:nvPr/>
          </p:nvSpPr>
          <p:spPr bwMode="auto">
            <a:xfrm>
              <a:off x="4120" y="1234"/>
              <a:ext cx="624" cy="446"/>
            </a:xfrm>
            <a:custGeom>
              <a:avLst/>
              <a:gdLst>
                <a:gd name="T0" fmla="*/ 600 w 624"/>
                <a:gd name="T1" fmla="*/ 348 h 446"/>
                <a:gd name="T2" fmla="*/ 618 w 624"/>
                <a:gd name="T3" fmla="*/ 308 h 446"/>
                <a:gd name="T4" fmla="*/ 623 w 624"/>
                <a:gd name="T5" fmla="*/ 266 h 446"/>
                <a:gd name="T6" fmla="*/ 616 w 624"/>
                <a:gd name="T7" fmla="*/ 223 h 446"/>
                <a:gd name="T8" fmla="*/ 599 w 624"/>
                <a:gd name="T9" fmla="*/ 180 h 446"/>
                <a:gd name="T10" fmla="*/ 570 w 624"/>
                <a:gd name="T11" fmla="*/ 139 h 446"/>
                <a:gd name="T12" fmla="*/ 532 w 624"/>
                <a:gd name="T13" fmla="*/ 101 h 446"/>
                <a:gd name="T14" fmla="*/ 484 w 624"/>
                <a:gd name="T15" fmla="*/ 67 h 446"/>
                <a:gd name="T16" fmla="*/ 429 w 624"/>
                <a:gd name="T17" fmla="*/ 38 h 446"/>
                <a:gd name="T18" fmla="*/ 369 w 624"/>
                <a:gd name="T19" fmla="*/ 16 h 446"/>
                <a:gd name="T20" fmla="*/ 308 w 624"/>
                <a:gd name="T21" fmla="*/ 3 h 446"/>
                <a:gd name="T22" fmla="*/ 248 w 624"/>
                <a:gd name="T23" fmla="*/ 0 h 446"/>
                <a:gd name="T24" fmla="*/ 191 w 624"/>
                <a:gd name="T25" fmla="*/ 3 h 446"/>
                <a:gd name="T26" fmla="*/ 138 w 624"/>
                <a:gd name="T27" fmla="*/ 14 h 446"/>
                <a:gd name="T28" fmla="*/ 92 w 624"/>
                <a:gd name="T29" fmla="*/ 34 h 446"/>
                <a:gd name="T30" fmla="*/ 53 w 624"/>
                <a:gd name="T31" fmla="*/ 62 h 446"/>
                <a:gd name="T32" fmla="*/ 23 w 624"/>
                <a:gd name="T33" fmla="*/ 96 h 446"/>
                <a:gd name="T34" fmla="*/ 6 w 624"/>
                <a:gd name="T35" fmla="*/ 136 h 446"/>
                <a:gd name="T36" fmla="*/ 0 w 624"/>
                <a:gd name="T37" fmla="*/ 177 h 446"/>
                <a:gd name="T38" fmla="*/ 7 w 624"/>
                <a:gd name="T39" fmla="*/ 221 h 446"/>
                <a:gd name="T40" fmla="*/ 24 w 624"/>
                <a:gd name="T41" fmla="*/ 263 h 446"/>
                <a:gd name="T42" fmla="*/ 53 w 624"/>
                <a:gd name="T43" fmla="*/ 304 h 446"/>
                <a:gd name="T44" fmla="*/ 92 w 624"/>
                <a:gd name="T45" fmla="*/ 343 h 446"/>
                <a:gd name="T46" fmla="*/ 139 w 624"/>
                <a:gd name="T47" fmla="*/ 377 h 446"/>
                <a:gd name="T48" fmla="*/ 193 w 624"/>
                <a:gd name="T49" fmla="*/ 406 h 446"/>
                <a:gd name="T50" fmla="*/ 254 w 624"/>
                <a:gd name="T51" fmla="*/ 427 h 446"/>
                <a:gd name="T52" fmla="*/ 315 w 624"/>
                <a:gd name="T53" fmla="*/ 441 h 446"/>
                <a:gd name="T54" fmla="*/ 375 w 624"/>
                <a:gd name="T55" fmla="*/ 445 h 446"/>
                <a:gd name="T56" fmla="*/ 432 w 624"/>
                <a:gd name="T57" fmla="*/ 441 h 446"/>
                <a:gd name="T58" fmla="*/ 484 w 624"/>
                <a:gd name="T59" fmla="*/ 428 h 446"/>
                <a:gd name="T60" fmla="*/ 532 w 624"/>
                <a:gd name="T61" fmla="*/ 408 h 446"/>
                <a:gd name="T62" fmla="*/ 570 w 624"/>
                <a:gd name="T63" fmla="*/ 381 h 446"/>
                <a:gd name="T64" fmla="*/ 600 w 624"/>
                <a:gd name="T65" fmla="*/ 34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446">
                  <a:moveTo>
                    <a:pt x="600" y="348"/>
                  </a:moveTo>
                  <a:lnTo>
                    <a:pt x="618" y="308"/>
                  </a:lnTo>
                  <a:lnTo>
                    <a:pt x="623" y="266"/>
                  </a:lnTo>
                  <a:lnTo>
                    <a:pt x="616" y="223"/>
                  </a:lnTo>
                  <a:lnTo>
                    <a:pt x="599" y="180"/>
                  </a:lnTo>
                  <a:lnTo>
                    <a:pt x="570" y="139"/>
                  </a:lnTo>
                  <a:lnTo>
                    <a:pt x="532" y="101"/>
                  </a:lnTo>
                  <a:lnTo>
                    <a:pt x="484" y="67"/>
                  </a:lnTo>
                  <a:lnTo>
                    <a:pt x="429" y="38"/>
                  </a:lnTo>
                  <a:lnTo>
                    <a:pt x="369" y="16"/>
                  </a:lnTo>
                  <a:lnTo>
                    <a:pt x="308" y="3"/>
                  </a:lnTo>
                  <a:lnTo>
                    <a:pt x="248" y="0"/>
                  </a:lnTo>
                  <a:lnTo>
                    <a:pt x="191" y="3"/>
                  </a:lnTo>
                  <a:lnTo>
                    <a:pt x="138" y="14"/>
                  </a:lnTo>
                  <a:lnTo>
                    <a:pt x="92" y="34"/>
                  </a:lnTo>
                  <a:lnTo>
                    <a:pt x="53" y="62"/>
                  </a:lnTo>
                  <a:lnTo>
                    <a:pt x="23" y="96"/>
                  </a:lnTo>
                  <a:lnTo>
                    <a:pt x="6" y="136"/>
                  </a:lnTo>
                  <a:lnTo>
                    <a:pt x="0" y="177"/>
                  </a:lnTo>
                  <a:lnTo>
                    <a:pt x="7" y="221"/>
                  </a:lnTo>
                  <a:lnTo>
                    <a:pt x="24" y="263"/>
                  </a:lnTo>
                  <a:lnTo>
                    <a:pt x="53" y="304"/>
                  </a:lnTo>
                  <a:lnTo>
                    <a:pt x="92" y="343"/>
                  </a:lnTo>
                  <a:lnTo>
                    <a:pt x="139" y="377"/>
                  </a:lnTo>
                  <a:lnTo>
                    <a:pt x="193" y="406"/>
                  </a:lnTo>
                  <a:lnTo>
                    <a:pt x="254" y="427"/>
                  </a:lnTo>
                  <a:lnTo>
                    <a:pt x="315" y="441"/>
                  </a:lnTo>
                  <a:lnTo>
                    <a:pt x="375" y="445"/>
                  </a:lnTo>
                  <a:lnTo>
                    <a:pt x="432" y="441"/>
                  </a:lnTo>
                  <a:lnTo>
                    <a:pt x="484" y="428"/>
                  </a:lnTo>
                  <a:lnTo>
                    <a:pt x="532" y="408"/>
                  </a:lnTo>
                  <a:lnTo>
                    <a:pt x="570" y="381"/>
                  </a:lnTo>
                  <a:lnTo>
                    <a:pt x="600" y="348"/>
                  </a:lnTo>
                </a:path>
              </a:pathLst>
            </a:custGeom>
            <a:solidFill>
              <a:srgbClr val="EAEAEA"/>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Freeform 70"/>
            <p:cNvSpPr>
              <a:spLocks/>
            </p:cNvSpPr>
            <p:nvPr/>
          </p:nvSpPr>
          <p:spPr bwMode="auto">
            <a:xfrm>
              <a:off x="4120" y="1234"/>
              <a:ext cx="591" cy="194"/>
            </a:xfrm>
            <a:custGeom>
              <a:avLst/>
              <a:gdLst>
                <a:gd name="T0" fmla="*/ 16 w 591"/>
                <a:gd name="T1" fmla="*/ 169 h 194"/>
                <a:gd name="T2" fmla="*/ 49 w 591"/>
                <a:gd name="T3" fmla="*/ 138 h 194"/>
                <a:gd name="T4" fmla="*/ 93 w 591"/>
                <a:gd name="T5" fmla="*/ 114 h 194"/>
                <a:gd name="T6" fmla="*/ 144 w 591"/>
                <a:gd name="T7" fmla="*/ 95 h 194"/>
                <a:gd name="T8" fmla="*/ 202 w 591"/>
                <a:gd name="T9" fmla="*/ 84 h 194"/>
                <a:gd name="T10" fmla="*/ 267 w 591"/>
                <a:gd name="T11" fmla="*/ 79 h 194"/>
                <a:gd name="T12" fmla="*/ 333 w 591"/>
                <a:gd name="T13" fmla="*/ 82 h 194"/>
                <a:gd name="T14" fmla="*/ 402 w 591"/>
                <a:gd name="T15" fmla="*/ 92 h 194"/>
                <a:gd name="T16" fmla="*/ 469 w 591"/>
                <a:gd name="T17" fmla="*/ 109 h 194"/>
                <a:gd name="T18" fmla="*/ 486 w 591"/>
                <a:gd name="T19" fmla="*/ 114 h 194"/>
                <a:gd name="T20" fmla="*/ 502 w 591"/>
                <a:gd name="T21" fmla="*/ 120 h 194"/>
                <a:gd name="T22" fmla="*/ 519 w 591"/>
                <a:gd name="T23" fmla="*/ 128 h 194"/>
                <a:gd name="T24" fmla="*/ 535 w 591"/>
                <a:gd name="T25" fmla="*/ 134 h 194"/>
                <a:gd name="T26" fmla="*/ 550 w 591"/>
                <a:gd name="T27" fmla="*/ 141 h 194"/>
                <a:gd name="T28" fmla="*/ 563 w 591"/>
                <a:gd name="T29" fmla="*/ 149 h 194"/>
                <a:gd name="T30" fmla="*/ 577 w 591"/>
                <a:gd name="T31" fmla="*/ 156 h 194"/>
                <a:gd name="T32" fmla="*/ 590 w 591"/>
                <a:gd name="T33" fmla="*/ 165 h 194"/>
                <a:gd name="T34" fmla="*/ 576 w 591"/>
                <a:gd name="T35" fmla="*/ 146 h 194"/>
                <a:gd name="T36" fmla="*/ 561 w 591"/>
                <a:gd name="T37" fmla="*/ 128 h 194"/>
                <a:gd name="T38" fmla="*/ 543 w 591"/>
                <a:gd name="T39" fmla="*/ 110 h 194"/>
                <a:gd name="T40" fmla="*/ 525 w 591"/>
                <a:gd name="T41" fmla="*/ 94 h 194"/>
                <a:gd name="T42" fmla="*/ 504 w 591"/>
                <a:gd name="T43" fmla="*/ 78 h 194"/>
                <a:gd name="T44" fmla="*/ 480 w 591"/>
                <a:gd name="T45" fmla="*/ 64 h 194"/>
                <a:gd name="T46" fmla="*/ 455 w 591"/>
                <a:gd name="T47" fmla="*/ 51 h 194"/>
                <a:gd name="T48" fmla="*/ 429 w 591"/>
                <a:gd name="T49" fmla="*/ 38 h 194"/>
                <a:gd name="T50" fmla="*/ 369 w 591"/>
                <a:gd name="T51" fmla="*/ 16 h 194"/>
                <a:gd name="T52" fmla="*/ 308 w 591"/>
                <a:gd name="T53" fmla="*/ 3 h 194"/>
                <a:gd name="T54" fmla="*/ 248 w 591"/>
                <a:gd name="T55" fmla="*/ 0 h 194"/>
                <a:gd name="T56" fmla="*/ 191 w 591"/>
                <a:gd name="T57" fmla="*/ 3 h 194"/>
                <a:gd name="T58" fmla="*/ 138 w 591"/>
                <a:gd name="T59" fmla="*/ 14 h 194"/>
                <a:gd name="T60" fmla="*/ 92 w 591"/>
                <a:gd name="T61" fmla="*/ 34 h 194"/>
                <a:gd name="T62" fmla="*/ 53 w 591"/>
                <a:gd name="T63" fmla="*/ 62 h 194"/>
                <a:gd name="T64" fmla="*/ 23 w 591"/>
                <a:gd name="T65" fmla="*/ 97 h 194"/>
                <a:gd name="T66" fmla="*/ 17 w 591"/>
                <a:gd name="T67" fmla="*/ 108 h 194"/>
                <a:gd name="T68" fmla="*/ 11 w 591"/>
                <a:gd name="T69" fmla="*/ 119 h 194"/>
                <a:gd name="T70" fmla="*/ 7 w 591"/>
                <a:gd name="T71" fmla="*/ 131 h 194"/>
                <a:gd name="T72" fmla="*/ 3 w 591"/>
                <a:gd name="T73" fmla="*/ 143 h 194"/>
                <a:gd name="T74" fmla="*/ 2 w 591"/>
                <a:gd name="T75" fmla="*/ 155 h 194"/>
                <a:gd name="T76" fmla="*/ 1 w 591"/>
                <a:gd name="T77" fmla="*/ 168 h 194"/>
                <a:gd name="T78" fmla="*/ 0 w 591"/>
                <a:gd name="T79" fmla="*/ 180 h 194"/>
                <a:gd name="T80" fmla="*/ 1 w 591"/>
                <a:gd name="T81" fmla="*/ 193 h 194"/>
                <a:gd name="T82" fmla="*/ 2 w 591"/>
                <a:gd name="T83" fmla="*/ 189 h 194"/>
                <a:gd name="T84" fmla="*/ 4 w 591"/>
                <a:gd name="T85" fmla="*/ 186 h 194"/>
                <a:gd name="T86" fmla="*/ 6 w 591"/>
                <a:gd name="T87" fmla="*/ 183 h 194"/>
                <a:gd name="T88" fmla="*/ 8 w 591"/>
                <a:gd name="T89" fmla="*/ 180 h 194"/>
                <a:gd name="T90" fmla="*/ 9 w 591"/>
                <a:gd name="T91" fmla="*/ 178 h 194"/>
                <a:gd name="T92" fmla="*/ 12 w 591"/>
                <a:gd name="T93" fmla="*/ 174 h 194"/>
                <a:gd name="T94" fmla="*/ 14 w 591"/>
                <a:gd name="T95" fmla="*/ 171 h 194"/>
                <a:gd name="T96" fmla="*/ 16 w 591"/>
                <a:gd name="T97" fmla="*/ 16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1" h="194">
                  <a:moveTo>
                    <a:pt x="16" y="169"/>
                  </a:moveTo>
                  <a:lnTo>
                    <a:pt x="49" y="138"/>
                  </a:lnTo>
                  <a:lnTo>
                    <a:pt x="93" y="114"/>
                  </a:lnTo>
                  <a:lnTo>
                    <a:pt x="144" y="95"/>
                  </a:lnTo>
                  <a:lnTo>
                    <a:pt x="202" y="84"/>
                  </a:lnTo>
                  <a:lnTo>
                    <a:pt x="267" y="79"/>
                  </a:lnTo>
                  <a:lnTo>
                    <a:pt x="333" y="82"/>
                  </a:lnTo>
                  <a:lnTo>
                    <a:pt x="402" y="92"/>
                  </a:lnTo>
                  <a:lnTo>
                    <a:pt x="469" y="109"/>
                  </a:lnTo>
                  <a:lnTo>
                    <a:pt x="486" y="114"/>
                  </a:lnTo>
                  <a:lnTo>
                    <a:pt x="502" y="120"/>
                  </a:lnTo>
                  <a:lnTo>
                    <a:pt x="519" y="128"/>
                  </a:lnTo>
                  <a:lnTo>
                    <a:pt x="535" y="134"/>
                  </a:lnTo>
                  <a:lnTo>
                    <a:pt x="550" y="141"/>
                  </a:lnTo>
                  <a:lnTo>
                    <a:pt x="563" y="149"/>
                  </a:lnTo>
                  <a:lnTo>
                    <a:pt x="577" y="156"/>
                  </a:lnTo>
                  <a:lnTo>
                    <a:pt x="590" y="165"/>
                  </a:lnTo>
                  <a:lnTo>
                    <a:pt x="576" y="146"/>
                  </a:lnTo>
                  <a:lnTo>
                    <a:pt x="561" y="128"/>
                  </a:lnTo>
                  <a:lnTo>
                    <a:pt x="543" y="110"/>
                  </a:lnTo>
                  <a:lnTo>
                    <a:pt x="525" y="94"/>
                  </a:lnTo>
                  <a:lnTo>
                    <a:pt x="504" y="78"/>
                  </a:lnTo>
                  <a:lnTo>
                    <a:pt x="480" y="64"/>
                  </a:lnTo>
                  <a:lnTo>
                    <a:pt x="455" y="51"/>
                  </a:lnTo>
                  <a:lnTo>
                    <a:pt x="429" y="38"/>
                  </a:lnTo>
                  <a:lnTo>
                    <a:pt x="369" y="16"/>
                  </a:lnTo>
                  <a:lnTo>
                    <a:pt x="308" y="3"/>
                  </a:lnTo>
                  <a:lnTo>
                    <a:pt x="248" y="0"/>
                  </a:lnTo>
                  <a:lnTo>
                    <a:pt x="191" y="3"/>
                  </a:lnTo>
                  <a:lnTo>
                    <a:pt x="138" y="14"/>
                  </a:lnTo>
                  <a:lnTo>
                    <a:pt x="92" y="34"/>
                  </a:lnTo>
                  <a:lnTo>
                    <a:pt x="53" y="62"/>
                  </a:lnTo>
                  <a:lnTo>
                    <a:pt x="23" y="97"/>
                  </a:lnTo>
                  <a:lnTo>
                    <a:pt x="17" y="108"/>
                  </a:lnTo>
                  <a:lnTo>
                    <a:pt x="11" y="119"/>
                  </a:lnTo>
                  <a:lnTo>
                    <a:pt x="7" y="131"/>
                  </a:lnTo>
                  <a:lnTo>
                    <a:pt x="3" y="143"/>
                  </a:lnTo>
                  <a:lnTo>
                    <a:pt x="2" y="155"/>
                  </a:lnTo>
                  <a:lnTo>
                    <a:pt x="1" y="168"/>
                  </a:lnTo>
                  <a:lnTo>
                    <a:pt x="0" y="180"/>
                  </a:lnTo>
                  <a:lnTo>
                    <a:pt x="1" y="193"/>
                  </a:lnTo>
                  <a:lnTo>
                    <a:pt x="2" y="189"/>
                  </a:lnTo>
                  <a:lnTo>
                    <a:pt x="4" y="186"/>
                  </a:lnTo>
                  <a:lnTo>
                    <a:pt x="6" y="183"/>
                  </a:lnTo>
                  <a:lnTo>
                    <a:pt x="8" y="180"/>
                  </a:lnTo>
                  <a:lnTo>
                    <a:pt x="9" y="178"/>
                  </a:lnTo>
                  <a:lnTo>
                    <a:pt x="12" y="174"/>
                  </a:lnTo>
                  <a:lnTo>
                    <a:pt x="14" y="171"/>
                  </a:lnTo>
                  <a:lnTo>
                    <a:pt x="16" y="169"/>
                  </a:lnTo>
                </a:path>
              </a:pathLst>
            </a:custGeom>
            <a:solidFill>
              <a:srgbClr val="B2B2B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Freeform 71"/>
            <p:cNvSpPr>
              <a:spLocks/>
            </p:cNvSpPr>
            <p:nvPr/>
          </p:nvSpPr>
          <p:spPr bwMode="auto">
            <a:xfrm>
              <a:off x="4244" y="1121"/>
              <a:ext cx="332" cy="153"/>
            </a:xfrm>
            <a:custGeom>
              <a:avLst/>
              <a:gdLst>
                <a:gd name="T0" fmla="*/ 331 w 332"/>
                <a:gd name="T1" fmla="*/ 16 h 153"/>
                <a:gd name="T2" fmla="*/ 324 w 332"/>
                <a:gd name="T3" fmla="*/ 0 h 153"/>
                <a:gd name="T4" fmla="*/ 0 w 332"/>
                <a:gd name="T5" fmla="*/ 135 h 153"/>
                <a:gd name="T6" fmla="*/ 6 w 332"/>
                <a:gd name="T7" fmla="*/ 152 h 153"/>
                <a:gd name="T8" fmla="*/ 331 w 332"/>
                <a:gd name="T9" fmla="*/ 16 h 153"/>
              </a:gdLst>
              <a:ahLst/>
              <a:cxnLst>
                <a:cxn ang="0">
                  <a:pos x="T0" y="T1"/>
                </a:cxn>
                <a:cxn ang="0">
                  <a:pos x="T2" y="T3"/>
                </a:cxn>
                <a:cxn ang="0">
                  <a:pos x="T4" y="T5"/>
                </a:cxn>
                <a:cxn ang="0">
                  <a:pos x="T6" y="T7"/>
                </a:cxn>
                <a:cxn ang="0">
                  <a:pos x="T8" y="T9"/>
                </a:cxn>
              </a:cxnLst>
              <a:rect l="0" t="0" r="r" b="b"/>
              <a:pathLst>
                <a:path w="332" h="153">
                  <a:moveTo>
                    <a:pt x="331" y="16"/>
                  </a:moveTo>
                  <a:lnTo>
                    <a:pt x="324" y="0"/>
                  </a:lnTo>
                  <a:lnTo>
                    <a:pt x="0" y="135"/>
                  </a:lnTo>
                  <a:lnTo>
                    <a:pt x="6" y="152"/>
                  </a:lnTo>
                  <a:lnTo>
                    <a:pt x="331" y="16"/>
                  </a:lnTo>
                </a:path>
              </a:pathLst>
            </a:custGeom>
            <a:solidFill>
              <a:srgbClr val="00CC9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Freeform 72"/>
            <p:cNvSpPr>
              <a:spLocks/>
            </p:cNvSpPr>
            <p:nvPr/>
          </p:nvSpPr>
          <p:spPr bwMode="auto">
            <a:xfrm>
              <a:off x="4560" y="1138"/>
              <a:ext cx="133" cy="255"/>
            </a:xfrm>
            <a:custGeom>
              <a:avLst/>
              <a:gdLst>
                <a:gd name="T0" fmla="*/ 14 w 133"/>
                <a:gd name="T1" fmla="*/ 0 h 255"/>
                <a:gd name="T2" fmla="*/ 0 w 133"/>
                <a:gd name="T3" fmla="*/ 7 h 255"/>
                <a:gd name="T4" fmla="*/ 117 w 133"/>
                <a:gd name="T5" fmla="*/ 254 h 255"/>
                <a:gd name="T6" fmla="*/ 132 w 133"/>
                <a:gd name="T7" fmla="*/ 246 h 255"/>
                <a:gd name="T8" fmla="*/ 14 w 133"/>
                <a:gd name="T9" fmla="*/ 0 h 255"/>
              </a:gdLst>
              <a:ahLst/>
              <a:cxnLst>
                <a:cxn ang="0">
                  <a:pos x="T0" y="T1"/>
                </a:cxn>
                <a:cxn ang="0">
                  <a:pos x="T2" y="T3"/>
                </a:cxn>
                <a:cxn ang="0">
                  <a:pos x="T4" y="T5"/>
                </a:cxn>
                <a:cxn ang="0">
                  <a:pos x="T6" y="T7"/>
                </a:cxn>
                <a:cxn ang="0">
                  <a:pos x="T8" y="T9"/>
                </a:cxn>
              </a:cxnLst>
              <a:rect l="0" t="0" r="r" b="b"/>
              <a:pathLst>
                <a:path w="133" h="255">
                  <a:moveTo>
                    <a:pt x="14" y="0"/>
                  </a:moveTo>
                  <a:lnTo>
                    <a:pt x="0" y="7"/>
                  </a:lnTo>
                  <a:lnTo>
                    <a:pt x="117" y="254"/>
                  </a:lnTo>
                  <a:lnTo>
                    <a:pt x="132" y="246"/>
                  </a:lnTo>
                  <a:lnTo>
                    <a:pt x="14" y="0"/>
                  </a:lnTo>
                </a:path>
              </a:pathLst>
            </a:custGeom>
            <a:solidFill>
              <a:srgbClr val="00CC9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Freeform 73"/>
            <p:cNvSpPr>
              <a:spLocks/>
            </p:cNvSpPr>
            <p:nvPr/>
          </p:nvSpPr>
          <p:spPr bwMode="auto">
            <a:xfrm>
              <a:off x="4555" y="1138"/>
              <a:ext cx="82" cy="519"/>
            </a:xfrm>
            <a:custGeom>
              <a:avLst/>
              <a:gdLst>
                <a:gd name="T0" fmla="*/ 17 w 82"/>
                <a:gd name="T1" fmla="*/ 0 h 519"/>
                <a:gd name="T2" fmla="*/ 0 w 82"/>
                <a:gd name="T3" fmla="*/ 1 h 519"/>
                <a:gd name="T4" fmla="*/ 63 w 82"/>
                <a:gd name="T5" fmla="*/ 518 h 519"/>
                <a:gd name="T6" fmla="*/ 81 w 82"/>
                <a:gd name="T7" fmla="*/ 515 h 519"/>
                <a:gd name="T8" fmla="*/ 17 w 82"/>
                <a:gd name="T9" fmla="*/ 0 h 519"/>
              </a:gdLst>
              <a:ahLst/>
              <a:cxnLst>
                <a:cxn ang="0">
                  <a:pos x="T0" y="T1"/>
                </a:cxn>
                <a:cxn ang="0">
                  <a:pos x="T2" y="T3"/>
                </a:cxn>
                <a:cxn ang="0">
                  <a:pos x="T4" y="T5"/>
                </a:cxn>
                <a:cxn ang="0">
                  <a:pos x="T6" y="T7"/>
                </a:cxn>
                <a:cxn ang="0">
                  <a:pos x="T8" y="T9"/>
                </a:cxn>
              </a:cxnLst>
              <a:rect l="0" t="0" r="r" b="b"/>
              <a:pathLst>
                <a:path w="82" h="519">
                  <a:moveTo>
                    <a:pt x="17" y="0"/>
                  </a:moveTo>
                  <a:lnTo>
                    <a:pt x="0" y="1"/>
                  </a:lnTo>
                  <a:lnTo>
                    <a:pt x="63" y="518"/>
                  </a:lnTo>
                  <a:lnTo>
                    <a:pt x="81" y="515"/>
                  </a:lnTo>
                  <a:lnTo>
                    <a:pt x="17" y="0"/>
                  </a:lnTo>
                </a:path>
              </a:pathLst>
            </a:custGeom>
            <a:solidFill>
              <a:srgbClr val="00CC9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Freeform 74"/>
            <p:cNvSpPr>
              <a:spLocks/>
            </p:cNvSpPr>
            <p:nvPr/>
          </p:nvSpPr>
          <p:spPr bwMode="auto">
            <a:xfrm>
              <a:off x="4190" y="1131"/>
              <a:ext cx="384" cy="442"/>
            </a:xfrm>
            <a:custGeom>
              <a:avLst/>
              <a:gdLst>
                <a:gd name="T0" fmla="*/ 383 w 384"/>
                <a:gd name="T1" fmla="*/ 9 h 442"/>
                <a:gd name="T2" fmla="*/ 368 w 384"/>
                <a:gd name="T3" fmla="*/ 0 h 442"/>
                <a:gd name="T4" fmla="*/ 0 w 384"/>
                <a:gd name="T5" fmla="*/ 431 h 442"/>
                <a:gd name="T6" fmla="*/ 13 w 384"/>
                <a:gd name="T7" fmla="*/ 441 h 442"/>
                <a:gd name="T8" fmla="*/ 383 w 384"/>
                <a:gd name="T9" fmla="*/ 9 h 442"/>
              </a:gdLst>
              <a:ahLst/>
              <a:cxnLst>
                <a:cxn ang="0">
                  <a:pos x="T0" y="T1"/>
                </a:cxn>
                <a:cxn ang="0">
                  <a:pos x="T2" y="T3"/>
                </a:cxn>
                <a:cxn ang="0">
                  <a:pos x="T4" y="T5"/>
                </a:cxn>
                <a:cxn ang="0">
                  <a:pos x="T6" y="T7"/>
                </a:cxn>
                <a:cxn ang="0">
                  <a:pos x="T8" y="T9"/>
                </a:cxn>
              </a:cxnLst>
              <a:rect l="0" t="0" r="r" b="b"/>
              <a:pathLst>
                <a:path w="384" h="442">
                  <a:moveTo>
                    <a:pt x="383" y="9"/>
                  </a:moveTo>
                  <a:lnTo>
                    <a:pt x="368" y="0"/>
                  </a:lnTo>
                  <a:lnTo>
                    <a:pt x="0" y="431"/>
                  </a:lnTo>
                  <a:lnTo>
                    <a:pt x="13" y="441"/>
                  </a:lnTo>
                  <a:lnTo>
                    <a:pt x="383" y="9"/>
                  </a:lnTo>
                </a:path>
              </a:pathLst>
            </a:custGeom>
            <a:solidFill>
              <a:srgbClr val="00CC9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Freeform 75"/>
            <p:cNvSpPr>
              <a:spLocks/>
            </p:cNvSpPr>
            <p:nvPr/>
          </p:nvSpPr>
          <p:spPr bwMode="auto">
            <a:xfrm>
              <a:off x="4554" y="1053"/>
              <a:ext cx="55" cy="93"/>
            </a:xfrm>
            <a:custGeom>
              <a:avLst/>
              <a:gdLst>
                <a:gd name="T0" fmla="*/ 48 w 55"/>
                <a:gd name="T1" fmla="*/ 1 h 93"/>
                <a:gd name="T2" fmla="*/ 47 w 55"/>
                <a:gd name="T3" fmla="*/ 1 h 93"/>
                <a:gd name="T4" fmla="*/ 46 w 55"/>
                <a:gd name="T5" fmla="*/ 0 h 93"/>
                <a:gd name="T6" fmla="*/ 45 w 55"/>
                <a:gd name="T7" fmla="*/ 0 h 93"/>
                <a:gd name="T8" fmla="*/ 43 w 55"/>
                <a:gd name="T9" fmla="*/ 0 h 93"/>
                <a:gd name="T10" fmla="*/ 42 w 55"/>
                <a:gd name="T11" fmla="*/ 1 h 93"/>
                <a:gd name="T12" fmla="*/ 41 w 55"/>
                <a:gd name="T13" fmla="*/ 1 h 93"/>
                <a:gd name="T14" fmla="*/ 40 w 55"/>
                <a:gd name="T15" fmla="*/ 1 h 93"/>
                <a:gd name="T16" fmla="*/ 40 w 55"/>
                <a:gd name="T17" fmla="*/ 2 h 93"/>
                <a:gd name="T18" fmla="*/ 1 w 55"/>
                <a:gd name="T19" fmla="*/ 73 h 93"/>
                <a:gd name="T20" fmla="*/ 1 w 55"/>
                <a:gd name="T21" fmla="*/ 74 h 93"/>
                <a:gd name="T22" fmla="*/ 0 w 55"/>
                <a:gd name="T23" fmla="*/ 77 h 93"/>
                <a:gd name="T24" fmla="*/ 1 w 55"/>
                <a:gd name="T25" fmla="*/ 79 h 93"/>
                <a:gd name="T26" fmla="*/ 1 w 55"/>
                <a:gd name="T27" fmla="*/ 82 h 93"/>
                <a:gd name="T28" fmla="*/ 3 w 55"/>
                <a:gd name="T29" fmla="*/ 84 h 93"/>
                <a:gd name="T30" fmla="*/ 5 w 55"/>
                <a:gd name="T31" fmla="*/ 85 h 93"/>
                <a:gd name="T32" fmla="*/ 7 w 55"/>
                <a:gd name="T33" fmla="*/ 88 h 93"/>
                <a:gd name="T34" fmla="*/ 11 w 55"/>
                <a:gd name="T35" fmla="*/ 89 h 93"/>
                <a:gd name="T36" fmla="*/ 15 w 55"/>
                <a:gd name="T37" fmla="*/ 90 h 93"/>
                <a:gd name="T38" fmla="*/ 17 w 55"/>
                <a:gd name="T39" fmla="*/ 92 h 93"/>
                <a:gd name="T40" fmla="*/ 21 w 55"/>
                <a:gd name="T41" fmla="*/ 92 h 93"/>
                <a:gd name="T42" fmla="*/ 23 w 55"/>
                <a:gd name="T43" fmla="*/ 92 h 93"/>
                <a:gd name="T44" fmla="*/ 27 w 55"/>
                <a:gd name="T45" fmla="*/ 90 h 93"/>
                <a:gd name="T46" fmla="*/ 30 w 55"/>
                <a:gd name="T47" fmla="*/ 89 h 93"/>
                <a:gd name="T48" fmla="*/ 31 w 55"/>
                <a:gd name="T49" fmla="*/ 88 h 93"/>
                <a:gd name="T50" fmla="*/ 33 w 55"/>
                <a:gd name="T51" fmla="*/ 85 h 93"/>
                <a:gd name="T52" fmla="*/ 54 w 55"/>
                <a:gd name="T53" fmla="*/ 8 h 93"/>
                <a:gd name="T54" fmla="*/ 54 w 55"/>
                <a:gd name="T55" fmla="*/ 8 h 93"/>
                <a:gd name="T56" fmla="*/ 54 w 55"/>
                <a:gd name="T57" fmla="*/ 7 h 93"/>
                <a:gd name="T58" fmla="*/ 54 w 55"/>
                <a:gd name="T59" fmla="*/ 6 h 93"/>
                <a:gd name="T60" fmla="*/ 54 w 55"/>
                <a:gd name="T61" fmla="*/ 4 h 93"/>
                <a:gd name="T62" fmla="*/ 52 w 55"/>
                <a:gd name="T63" fmla="*/ 3 h 93"/>
                <a:gd name="T64" fmla="*/ 51 w 55"/>
                <a:gd name="T65" fmla="*/ 2 h 93"/>
                <a:gd name="T66" fmla="*/ 50 w 55"/>
                <a:gd name="T67" fmla="*/ 2 h 93"/>
                <a:gd name="T68" fmla="*/ 48 w 55"/>
                <a:gd name="T69"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93">
                  <a:moveTo>
                    <a:pt x="48" y="1"/>
                  </a:moveTo>
                  <a:lnTo>
                    <a:pt x="47" y="1"/>
                  </a:lnTo>
                  <a:lnTo>
                    <a:pt x="46" y="0"/>
                  </a:lnTo>
                  <a:lnTo>
                    <a:pt x="45" y="0"/>
                  </a:lnTo>
                  <a:lnTo>
                    <a:pt x="43" y="0"/>
                  </a:lnTo>
                  <a:lnTo>
                    <a:pt x="42" y="1"/>
                  </a:lnTo>
                  <a:lnTo>
                    <a:pt x="41" y="1"/>
                  </a:lnTo>
                  <a:lnTo>
                    <a:pt x="40" y="1"/>
                  </a:lnTo>
                  <a:lnTo>
                    <a:pt x="40" y="2"/>
                  </a:lnTo>
                  <a:lnTo>
                    <a:pt x="1" y="73"/>
                  </a:lnTo>
                  <a:lnTo>
                    <a:pt x="1" y="74"/>
                  </a:lnTo>
                  <a:lnTo>
                    <a:pt x="0" y="77"/>
                  </a:lnTo>
                  <a:lnTo>
                    <a:pt x="1" y="79"/>
                  </a:lnTo>
                  <a:lnTo>
                    <a:pt x="1" y="82"/>
                  </a:lnTo>
                  <a:lnTo>
                    <a:pt x="3" y="84"/>
                  </a:lnTo>
                  <a:lnTo>
                    <a:pt x="5" y="85"/>
                  </a:lnTo>
                  <a:lnTo>
                    <a:pt x="7" y="88"/>
                  </a:lnTo>
                  <a:lnTo>
                    <a:pt x="11" y="89"/>
                  </a:lnTo>
                  <a:lnTo>
                    <a:pt x="15" y="90"/>
                  </a:lnTo>
                  <a:lnTo>
                    <a:pt x="17" y="92"/>
                  </a:lnTo>
                  <a:lnTo>
                    <a:pt x="21" y="92"/>
                  </a:lnTo>
                  <a:lnTo>
                    <a:pt x="23" y="92"/>
                  </a:lnTo>
                  <a:lnTo>
                    <a:pt x="27" y="90"/>
                  </a:lnTo>
                  <a:lnTo>
                    <a:pt x="30" y="89"/>
                  </a:lnTo>
                  <a:lnTo>
                    <a:pt x="31" y="88"/>
                  </a:lnTo>
                  <a:lnTo>
                    <a:pt x="33" y="85"/>
                  </a:lnTo>
                  <a:lnTo>
                    <a:pt x="54" y="8"/>
                  </a:lnTo>
                  <a:lnTo>
                    <a:pt x="54" y="8"/>
                  </a:lnTo>
                  <a:lnTo>
                    <a:pt x="54" y="7"/>
                  </a:lnTo>
                  <a:lnTo>
                    <a:pt x="54" y="6"/>
                  </a:lnTo>
                  <a:lnTo>
                    <a:pt x="54" y="4"/>
                  </a:lnTo>
                  <a:lnTo>
                    <a:pt x="52" y="3"/>
                  </a:lnTo>
                  <a:lnTo>
                    <a:pt x="51" y="2"/>
                  </a:lnTo>
                  <a:lnTo>
                    <a:pt x="50" y="2"/>
                  </a:lnTo>
                  <a:lnTo>
                    <a:pt x="48" y="1"/>
                  </a:lnTo>
                </a:path>
              </a:pathLst>
            </a:custGeom>
            <a:solidFill>
              <a:srgbClr val="FFCC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Freeform 76"/>
            <p:cNvSpPr>
              <a:spLocks/>
            </p:cNvSpPr>
            <p:nvPr/>
          </p:nvSpPr>
          <p:spPr bwMode="auto">
            <a:xfrm>
              <a:off x="4593" y="1053"/>
              <a:ext cx="21" cy="21"/>
            </a:xfrm>
            <a:custGeom>
              <a:avLst/>
              <a:gdLst>
                <a:gd name="T0" fmla="*/ 20 w 21"/>
                <a:gd name="T1" fmla="*/ 14 h 21"/>
                <a:gd name="T2" fmla="*/ 20 w 21"/>
                <a:gd name="T3" fmla="*/ 14 h 21"/>
                <a:gd name="T4" fmla="*/ 20 w 21"/>
                <a:gd name="T5" fmla="*/ 12 h 21"/>
                <a:gd name="T6" fmla="*/ 20 w 21"/>
                <a:gd name="T7" fmla="*/ 10 h 21"/>
                <a:gd name="T8" fmla="*/ 20 w 21"/>
                <a:gd name="T9" fmla="*/ 8 h 21"/>
                <a:gd name="T10" fmla="*/ 18 w 21"/>
                <a:gd name="T11" fmla="*/ 6 h 21"/>
                <a:gd name="T12" fmla="*/ 16 w 21"/>
                <a:gd name="T13" fmla="*/ 4 h 21"/>
                <a:gd name="T14" fmla="*/ 15 w 21"/>
                <a:gd name="T15" fmla="*/ 4 h 21"/>
                <a:gd name="T16" fmla="*/ 13 w 21"/>
                <a:gd name="T17" fmla="*/ 2 h 21"/>
                <a:gd name="T18" fmla="*/ 11 w 21"/>
                <a:gd name="T19" fmla="*/ 2 h 21"/>
                <a:gd name="T20" fmla="*/ 10 w 21"/>
                <a:gd name="T21" fmla="*/ 0 h 21"/>
                <a:gd name="T22" fmla="*/ 8 w 21"/>
                <a:gd name="T23" fmla="*/ 0 h 21"/>
                <a:gd name="T24" fmla="*/ 6 w 21"/>
                <a:gd name="T25" fmla="*/ 0 h 21"/>
                <a:gd name="T26" fmla="*/ 5 w 21"/>
                <a:gd name="T27" fmla="*/ 2 h 21"/>
                <a:gd name="T28" fmla="*/ 3 w 21"/>
                <a:gd name="T29" fmla="*/ 2 h 21"/>
                <a:gd name="T30" fmla="*/ 1 w 21"/>
                <a:gd name="T31" fmla="*/ 2 h 21"/>
                <a:gd name="T32" fmla="*/ 1 w 21"/>
                <a:gd name="T33" fmla="*/ 4 h 21"/>
                <a:gd name="T34" fmla="*/ 0 w 21"/>
                <a:gd name="T35" fmla="*/ 6 h 21"/>
                <a:gd name="T36" fmla="*/ 0 w 21"/>
                <a:gd name="T37" fmla="*/ 8 h 21"/>
                <a:gd name="T38" fmla="*/ 0 w 21"/>
                <a:gd name="T39" fmla="*/ 10 h 21"/>
                <a:gd name="T40" fmla="*/ 1 w 21"/>
                <a:gd name="T41" fmla="*/ 12 h 21"/>
                <a:gd name="T42" fmla="*/ 1 w 21"/>
                <a:gd name="T43" fmla="*/ 14 h 21"/>
                <a:gd name="T44" fmla="*/ 3 w 21"/>
                <a:gd name="T45" fmla="*/ 14 h 21"/>
                <a:gd name="T46" fmla="*/ 5 w 21"/>
                <a:gd name="T47" fmla="*/ 16 h 21"/>
                <a:gd name="T48" fmla="*/ 6 w 21"/>
                <a:gd name="T49" fmla="*/ 18 h 21"/>
                <a:gd name="T50" fmla="*/ 8 w 21"/>
                <a:gd name="T51" fmla="*/ 18 h 21"/>
                <a:gd name="T52" fmla="*/ 10 w 21"/>
                <a:gd name="T53" fmla="*/ 18 h 21"/>
                <a:gd name="T54" fmla="*/ 11 w 21"/>
                <a:gd name="T55" fmla="*/ 20 h 21"/>
                <a:gd name="T56" fmla="*/ 13 w 21"/>
                <a:gd name="T57" fmla="*/ 18 h 21"/>
                <a:gd name="T58" fmla="*/ 16 w 21"/>
                <a:gd name="T59" fmla="*/ 18 h 21"/>
                <a:gd name="T60" fmla="*/ 16 w 21"/>
                <a:gd name="T61" fmla="*/ 18 h 21"/>
                <a:gd name="T62" fmla="*/ 18 w 21"/>
                <a:gd name="T63" fmla="*/ 16 h 21"/>
                <a:gd name="T64" fmla="*/ 20 w 21"/>
                <a:gd name="T65"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1">
                  <a:moveTo>
                    <a:pt x="20" y="14"/>
                  </a:moveTo>
                  <a:lnTo>
                    <a:pt x="20" y="14"/>
                  </a:lnTo>
                  <a:lnTo>
                    <a:pt x="20" y="12"/>
                  </a:lnTo>
                  <a:lnTo>
                    <a:pt x="20" y="10"/>
                  </a:lnTo>
                  <a:lnTo>
                    <a:pt x="20" y="8"/>
                  </a:lnTo>
                  <a:lnTo>
                    <a:pt x="18" y="6"/>
                  </a:lnTo>
                  <a:lnTo>
                    <a:pt x="16" y="4"/>
                  </a:lnTo>
                  <a:lnTo>
                    <a:pt x="15" y="4"/>
                  </a:lnTo>
                  <a:lnTo>
                    <a:pt x="13" y="2"/>
                  </a:lnTo>
                  <a:lnTo>
                    <a:pt x="11" y="2"/>
                  </a:lnTo>
                  <a:lnTo>
                    <a:pt x="10" y="0"/>
                  </a:lnTo>
                  <a:lnTo>
                    <a:pt x="8" y="0"/>
                  </a:lnTo>
                  <a:lnTo>
                    <a:pt x="6" y="0"/>
                  </a:lnTo>
                  <a:lnTo>
                    <a:pt x="5" y="2"/>
                  </a:lnTo>
                  <a:lnTo>
                    <a:pt x="3" y="2"/>
                  </a:lnTo>
                  <a:lnTo>
                    <a:pt x="1" y="2"/>
                  </a:lnTo>
                  <a:lnTo>
                    <a:pt x="1" y="4"/>
                  </a:lnTo>
                  <a:lnTo>
                    <a:pt x="0" y="6"/>
                  </a:lnTo>
                  <a:lnTo>
                    <a:pt x="0" y="8"/>
                  </a:lnTo>
                  <a:lnTo>
                    <a:pt x="0" y="10"/>
                  </a:lnTo>
                  <a:lnTo>
                    <a:pt x="1" y="12"/>
                  </a:lnTo>
                  <a:lnTo>
                    <a:pt x="1" y="14"/>
                  </a:lnTo>
                  <a:lnTo>
                    <a:pt x="3" y="14"/>
                  </a:lnTo>
                  <a:lnTo>
                    <a:pt x="5" y="16"/>
                  </a:lnTo>
                  <a:lnTo>
                    <a:pt x="6" y="18"/>
                  </a:lnTo>
                  <a:lnTo>
                    <a:pt x="8" y="18"/>
                  </a:lnTo>
                  <a:lnTo>
                    <a:pt x="10" y="18"/>
                  </a:lnTo>
                  <a:lnTo>
                    <a:pt x="11" y="20"/>
                  </a:lnTo>
                  <a:lnTo>
                    <a:pt x="13" y="18"/>
                  </a:lnTo>
                  <a:lnTo>
                    <a:pt x="16" y="18"/>
                  </a:lnTo>
                  <a:lnTo>
                    <a:pt x="16" y="18"/>
                  </a:lnTo>
                  <a:lnTo>
                    <a:pt x="18" y="16"/>
                  </a:lnTo>
                  <a:lnTo>
                    <a:pt x="20" y="14"/>
                  </a:lnTo>
                </a:path>
              </a:pathLst>
            </a:custGeom>
            <a:solidFill>
              <a:srgbClr val="FFCC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 name="Group 48"/>
          <p:cNvGrpSpPr>
            <a:grpSpLocks/>
          </p:cNvGrpSpPr>
          <p:nvPr/>
        </p:nvGrpSpPr>
        <p:grpSpPr bwMode="auto">
          <a:xfrm>
            <a:off x="1932805" y="1102304"/>
            <a:ext cx="574675" cy="521182"/>
            <a:chOff x="4364" y="2463"/>
            <a:chExt cx="862" cy="912"/>
          </a:xfrm>
        </p:grpSpPr>
        <p:sp>
          <p:nvSpPr>
            <p:cNvPr id="94" name="Freeform 12"/>
            <p:cNvSpPr>
              <a:spLocks/>
            </p:cNvSpPr>
            <p:nvPr/>
          </p:nvSpPr>
          <p:spPr bwMode="auto">
            <a:xfrm>
              <a:off x="4849" y="3173"/>
              <a:ext cx="112" cy="27"/>
            </a:xfrm>
            <a:custGeom>
              <a:avLst/>
              <a:gdLst>
                <a:gd name="T0" fmla="*/ 96 w 112"/>
                <a:gd name="T1" fmla="*/ 2 h 27"/>
                <a:gd name="T2" fmla="*/ 110 w 112"/>
                <a:gd name="T3" fmla="*/ 0 h 27"/>
                <a:gd name="T4" fmla="*/ 110 w 112"/>
                <a:gd name="T5" fmla="*/ 5 h 27"/>
                <a:gd name="T6" fmla="*/ 110 w 112"/>
                <a:gd name="T7" fmla="*/ 5 h 27"/>
                <a:gd name="T8" fmla="*/ 111 w 112"/>
                <a:gd name="T9" fmla="*/ 5 h 27"/>
                <a:gd name="T10" fmla="*/ 111 w 112"/>
                <a:gd name="T11" fmla="*/ 5 h 27"/>
                <a:gd name="T12" fmla="*/ 111 w 112"/>
                <a:gd name="T13" fmla="*/ 6 h 27"/>
                <a:gd name="T14" fmla="*/ 111 w 112"/>
                <a:gd name="T15" fmla="*/ 6 h 27"/>
                <a:gd name="T16" fmla="*/ 111 w 112"/>
                <a:gd name="T17" fmla="*/ 6 h 27"/>
                <a:gd name="T18" fmla="*/ 111 w 112"/>
                <a:gd name="T19" fmla="*/ 6 h 27"/>
                <a:gd name="T20" fmla="*/ 111 w 112"/>
                <a:gd name="T21" fmla="*/ 7 h 27"/>
                <a:gd name="T22" fmla="*/ 110 w 112"/>
                <a:gd name="T23" fmla="*/ 9 h 27"/>
                <a:gd name="T24" fmla="*/ 107 w 112"/>
                <a:gd name="T25" fmla="*/ 11 h 27"/>
                <a:gd name="T26" fmla="*/ 102 w 112"/>
                <a:gd name="T27" fmla="*/ 14 h 27"/>
                <a:gd name="T28" fmla="*/ 95 w 112"/>
                <a:gd name="T29" fmla="*/ 16 h 27"/>
                <a:gd name="T30" fmla="*/ 87 w 112"/>
                <a:gd name="T31" fmla="*/ 18 h 27"/>
                <a:gd name="T32" fmla="*/ 77 w 112"/>
                <a:gd name="T33" fmla="*/ 20 h 27"/>
                <a:gd name="T34" fmla="*/ 67 w 112"/>
                <a:gd name="T35" fmla="*/ 22 h 27"/>
                <a:gd name="T36" fmla="*/ 55 w 112"/>
                <a:gd name="T37" fmla="*/ 24 h 27"/>
                <a:gd name="T38" fmla="*/ 45 w 112"/>
                <a:gd name="T39" fmla="*/ 25 h 27"/>
                <a:gd name="T40" fmla="*/ 35 w 112"/>
                <a:gd name="T41" fmla="*/ 26 h 27"/>
                <a:gd name="T42" fmla="*/ 26 w 112"/>
                <a:gd name="T43" fmla="*/ 26 h 27"/>
                <a:gd name="T44" fmla="*/ 17 w 112"/>
                <a:gd name="T45" fmla="*/ 26 h 27"/>
                <a:gd name="T46" fmla="*/ 11 w 112"/>
                <a:gd name="T47" fmla="*/ 26 h 27"/>
                <a:gd name="T48" fmla="*/ 5 w 112"/>
                <a:gd name="T49" fmla="*/ 25 h 27"/>
                <a:gd name="T50" fmla="*/ 2 w 112"/>
                <a:gd name="T51" fmla="*/ 23 h 27"/>
                <a:gd name="T52" fmla="*/ 0 w 112"/>
                <a:gd name="T53" fmla="*/ 22 h 27"/>
                <a:gd name="T54" fmla="*/ 0 w 112"/>
                <a:gd name="T55" fmla="*/ 22 h 27"/>
                <a:gd name="T56" fmla="*/ 0 w 112"/>
                <a:gd name="T57" fmla="*/ 14 h 27"/>
                <a:gd name="T58" fmla="*/ 15 w 112"/>
                <a:gd name="T59" fmla="*/ 12 h 27"/>
                <a:gd name="T60" fmla="*/ 96 w 112"/>
                <a:gd name="T61"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27">
                  <a:moveTo>
                    <a:pt x="96" y="2"/>
                  </a:moveTo>
                  <a:lnTo>
                    <a:pt x="110" y="0"/>
                  </a:lnTo>
                  <a:lnTo>
                    <a:pt x="110" y="5"/>
                  </a:lnTo>
                  <a:lnTo>
                    <a:pt x="110" y="5"/>
                  </a:lnTo>
                  <a:lnTo>
                    <a:pt x="111" y="5"/>
                  </a:lnTo>
                  <a:lnTo>
                    <a:pt x="111" y="5"/>
                  </a:lnTo>
                  <a:lnTo>
                    <a:pt x="111" y="6"/>
                  </a:lnTo>
                  <a:lnTo>
                    <a:pt x="111" y="6"/>
                  </a:lnTo>
                  <a:lnTo>
                    <a:pt x="111" y="6"/>
                  </a:lnTo>
                  <a:lnTo>
                    <a:pt x="111" y="6"/>
                  </a:lnTo>
                  <a:lnTo>
                    <a:pt x="111" y="7"/>
                  </a:lnTo>
                  <a:lnTo>
                    <a:pt x="110" y="9"/>
                  </a:lnTo>
                  <a:lnTo>
                    <a:pt x="107" y="11"/>
                  </a:lnTo>
                  <a:lnTo>
                    <a:pt x="102" y="14"/>
                  </a:lnTo>
                  <a:lnTo>
                    <a:pt x="95" y="16"/>
                  </a:lnTo>
                  <a:lnTo>
                    <a:pt x="87" y="18"/>
                  </a:lnTo>
                  <a:lnTo>
                    <a:pt x="77" y="20"/>
                  </a:lnTo>
                  <a:lnTo>
                    <a:pt x="67" y="22"/>
                  </a:lnTo>
                  <a:lnTo>
                    <a:pt x="55" y="24"/>
                  </a:lnTo>
                  <a:lnTo>
                    <a:pt x="45" y="25"/>
                  </a:lnTo>
                  <a:lnTo>
                    <a:pt x="35" y="26"/>
                  </a:lnTo>
                  <a:lnTo>
                    <a:pt x="26" y="26"/>
                  </a:lnTo>
                  <a:lnTo>
                    <a:pt x="17" y="26"/>
                  </a:lnTo>
                  <a:lnTo>
                    <a:pt x="11" y="26"/>
                  </a:lnTo>
                  <a:lnTo>
                    <a:pt x="5" y="25"/>
                  </a:lnTo>
                  <a:lnTo>
                    <a:pt x="2" y="23"/>
                  </a:lnTo>
                  <a:lnTo>
                    <a:pt x="0" y="22"/>
                  </a:lnTo>
                  <a:lnTo>
                    <a:pt x="0" y="22"/>
                  </a:lnTo>
                  <a:lnTo>
                    <a:pt x="0" y="14"/>
                  </a:lnTo>
                  <a:lnTo>
                    <a:pt x="15" y="12"/>
                  </a:lnTo>
                  <a:lnTo>
                    <a:pt x="96" y="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Freeform 13"/>
            <p:cNvSpPr>
              <a:spLocks/>
            </p:cNvSpPr>
            <p:nvPr/>
          </p:nvSpPr>
          <p:spPr bwMode="auto">
            <a:xfrm>
              <a:off x="4849" y="3167"/>
              <a:ext cx="112" cy="26"/>
            </a:xfrm>
            <a:custGeom>
              <a:avLst/>
              <a:gdLst>
                <a:gd name="T0" fmla="*/ 55 w 112"/>
                <a:gd name="T1" fmla="*/ 23 h 26"/>
                <a:gd name="T2" fmla="*/ 67 w 112"/>
                <a:gd name="T3" fmla="*/ 21 h 26"/>
                <a:gd name="T4" fmla="*/ 77 w 112"/>
                <a:gd name="T5" fmla="*/ 20 h 26"/>
                <a:gd name="T6" fmla="*/ 87 w 112"/>
                <a:gd name="T7" fmla="*/ 17 h 26"/>
                <a:gd name="T8" fmla="*/ 95 w 112"/>
                <a:gd name="T9" fmla="*/ 15 h 26"/>
                <a:gd name="T10" fmla="*/ 102 w 112"/>
                <a:gd name="T11" fmla="*/ 13 h 26"/>
                <a:gd name="T12" fmla="*/ 107 w 112"/>
                <a:gd name="T13" fmla="*/ 10 h 26"/>
                <a:gd name="T14" fmla="*/ 110 w 112"/>
                <a:gd name="T15" fmla="*/ 8 h 26"/>
                <a:gd name="T16" fmla="*/ 111 w 112"/>
                <a:gd name="T17" fmla="*/ 6 h 26"/>
                <a:gd name="T18" fmla="*/ 110 w 112"/>
                <a:gd name="T19" fmla="*/ 4 h 26"/>
                <a:gd name="T20" fmla="*/ 107 w 112"/>
                <a:gd name="T21" fmla="*/ 2 h 26"/>
                <a:gd name="T22" fmla="*/ 102 w 112"/>
                <a:gd name="T23" fmla="*/ 1 h 26"/>
                <a:gd name="T24" fmla="*/ 95 w 112"/>
                <a:gd name="T25" fmla="*/ 1 h 26"/>
                <a:gd name="T26" fmla="*/ 87 w 112"/>
                <a:gd name="T27" fmla="*/ 0 h 26"/>
                <a:gd name="T28" fmla="*/ 77 w 112"/>
                <a:gd name="T29" fmla="*/ 1 h 26"/>
                <a:gd name="T30" fmla="*/ 67 w 112"/>
                <a:gd name="T31" fmla="*/ 1 h 26"/>
                <a:gd name="T32" fmla="*/ 55 w 112"/>
                <a:gd name="T33" fmla="*/ 3 h 26"/>
                <a:gd name="T34" fmla="*/ 44 w 112"/>
                <a:gd name="T35" fmla="*/ 4 h 26"/>
                <a:gd name="T36" fmla="*/ 34 w 112"/>
                <a:gd name="T37" fmla="*/ 6 h 26"/>
                <a:gd name="T38" fmla="*/ 24 w 112"/>
                <a:gd name="T39" fmla="*/ 8 h 26"/>
                <a:gd name="T40" fmla="*/ 16 w 112"/>
                <a:gd name="T41" fmla="*/ 11 h 26"/>
                <a:gd name="T42" fmla="*/ 9 w 112"/>
                <a:gd name="T43" fmla="*/ 13 h 26"/>
                <a:gd name="T44" fmla="*/ 4 w 112"/>
                <a:gd name="T45" fmla="*/ 15 h 26"/>
                <a:gd name="T46" fmla="*/ 1 w 112"/>
                <a:gd name="T47" fmla="*/ 18 h 26"/>
                <a:gd name="T48" fmla="*/ 0 w 112"/>
                <a:gd name="T49" fmla="*/ 20 h 26"/>
                <a:gd name="T50" fmla="*/ 1 w 112"/>
                <a:gd name="T51" fmla="*/ 22 h 26"/>
                <a:gd name="T52" fmla="*/ 4 w 112"/>
                <a:gd name="T53" fmla="*/ 23 h 26"/>
                <a:gd name="T54" fmla="*/ 9 w 112"/>
                <a:gd name="T55" fmla="*/ 24 h 26"/>
                <a:gd name="T56" fmla="*/ 16 w 112"/>
                <a:gd name="T57" fmla="*/ 25 h 26"/>
                <a:gd name="T58" fmla="*/ 24 w 112"/>
                <a:gd name="T59" fmla="*/ 25 h 26"/>
                <a:gd name="T60" fmla="*/ 34 w 112"/>
                <a:gd name="T61" fmla="*/ 25 h 26"/>
                <a:gd name="T62" fmla="*/ 44 w 112"/>
                <a:gd name="T63" fmla="*/ 24 h 26"/>
                <a:gd name="T64" fmla="*/ 55 w 112"/>
                <a:gd name="T6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6">
                  <a:moveTo>
                    <a:pt x="55" y="23"/>
                  </a:moveTo>
                  <a:lnTo>
                    <a:pt x="67" y="21"/>
                  </a:lnTo>
                  <a:lnTo>
                    <a:pt x="77" y="20"/>
                  </a:lnTo>
                  <a:lnTo>
                    <a:pt x="87" y="17"/>
                  </a:lnTo>
                  <a:lnTo>
                    <a:pt x="95" y="15"/>
                  </a:lnTo>
                  <a:lnTo>
                    <a:pt x="102" y="13"/>
                  </a:lnTo>
                  <a:lnTo>
                    <a:pt x="107" y="10"/>
                  </a:lnTo>
                  <a:lnTo>
                    <a:pt x="110" y="8"/>
                  </a:lnTo>
                  <a:lnTo>
                    <a:pt x="111" y="6"/>
                  </a:lnTo>
                  <a:lnTo>
                    <a:pt x="110" y="4"/>
                  </a:lnTo>
                  <a:lnTo>
                    <a:pt x="107" y="2"/>
                  </a:lnTo>
                  <a:lnTo>
                    <a:pt x="102" y="1"/>
                  </a:lnTo>
                  <a:lnTo>
                    <a:pt x="95" y="1"/>
                  </a:lnTo>
                  <a:lnTo>
                    <a:pt x="87" y="0"/>
                  </a:lnTo>
                  <a:lnTo>
                    <a:pt x="77" y="1"/>
                  </a:lnTo>
                  <a:lnTo>
                    <a:pt x="67" y="1"/>
                  </a:lnTo>
                  <a:lnTo>
                    <a:pt x="55" y="3"/>
                  </a:lnTo>
                  <a:lnTo>
                    <a:pt x="44" y="4"/>
                  </a:lnTo>
                  <a:lnTo>
                    <a:pt x="34" y="6"/>
                  </a:lnTo>
                  <a:lnTo>
                    <a:pt x="24" y="8"/>
                  </a:lnTo>
                  <a:lnTo>
                    <a:pt x="16" y="11"/>
                  </a:lnTo>
                  <a:lnTo>
                    <a:pt x="9" y="13"/>
                  </a:lnTo>
                  <a:lnTo>
                    <a:pt x="4" y="15"/>
                  </a:lnTo>
                  <a:lnTo>
                    <a:pt x="1" y="18"/>
                  </a:lnTo>
                  <a:lnTo>
                    <a:pt x="0" y="20"/>
                  </a:lnTo>
                  <a:lnTo>
                    <a:pt x="1" y="22"/>
                  </a:lnTo>
                  <a:lnTo>
                    <a:pt x="4" y="23"/>
                  </a:lnTo>
                  <a:lnTo>
                    <a:pt x="9" y="24"/>
                  </a:lnTo>
                  <a:lnTo>
                    <a:pt x="16" y="25"/>
                  </a:lnTo>
                  <a:lnTo>
                    <a:pt x="24" y="25"/>
                  </a:lnTo>
                  <a:lnTo>
                    <a:pt x="34" y="25"/>
                  </a:lnTo>
                  <a:lnTo>
                    <a:pt x="44" y="24"/>
                  </a:lnTo>
                  <a:lnTo>
                    <a:pt x="55" y="23"/>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Freeform 14"/>
            <p:cNvSpPr>
              <a:spLocks/>
            </p:cNvSpPr>
            <p:nvPr/>
          </p:nvSpPr>
          <p:spPr bwMode="auto">
            <a:xfrm>
              <a:off x="4903" y="3163"/>
              <a:ext cx="113" cy="28"/>
            </a:xfrm>
            <a:custGeom>
              <a:avLst/>
              <a:gdLst>
                <a:gd name="T0" fmla="*/ 97 w 113"/>
                <a:gd name="T1" fmla="*/ 2 h 28"/>
                <a:gd name="T2" fmla="*/ 110 w 113"/>
                <a:gd name="T3" fmla="*/ 0 h 28"/>
                <a:gd name="T4" fmla="*/ 110 w 113"/>
                <a:gd name="T5" fmla="*/ 5 h 28"/>
                <a:gd name="T6" fmla="*/ 111 w 113"/>
                <a:gd name="T7" fmla="*/ 5 h 28"/>
                <a:gd name="T8" fmla="*/ 111 w 113"/>
                <a:gd name="T9" fmla="*/ 6 h 28"/>
                <a:gd name="T10" fmla="*/ 111 w 113"/>
                <a:gd name="T11" fmla="*/ 6 h 28"/>
                <a:gd name="T12" fmla="*/ 111 w 113"/>
                <a:gd name="T13" fmla="*/ 6 h 28"/>
                <a:gd name="T14" fmla="*/ 111 w 113"/>
                <a:gd name="T15" fmla="*/ 6 h 28"/>
                <a:gd name="T16" fmla="*/ 112 w 113"/>
                <a:gd name="T17" fmla="*/ 7 h 28"/>
                <a:gd name="T18" fmla="*/ 112 w 113"/>
                <a:gd name="T19" fmla="*/ 7 h 28"/>
                <a:gd name="T20" fmla="*/ 112 w 113"/>
                <a:gd name="T21" fmla="*/ 7 h 28"/>
                <a:gd name="T22" fmla="*/ 111 w 113"/>
                <a:gd name="T23" fmla="*/ 9 h 28"/>
                <a:gd name="T24" fmla="*/ 107 w 113"/>
                <a:gd name="T25" fmla="*/ 12 h 28"/>
                <a:gd name="T26" fmla="*/ 102 w 113"/>
                <a:gd name="T27" fmla="*/ 14 h 28"/>
                <a:gd name="T28" fmla="*/ 95 w 113"/>
                <a:gd name="T29" fmla="*/ 17 h 28"/>
                <a:gd name="T30" fmla="*/ 87 w 113"/>
                <a:gd name="T31" fmla="*/ 19 h 28"/>
                <a:gd name="T32" fmla="*/ 78 w 113"/>
                <a:gd name="T33" fmla="*/ 21 h 28"/>
                <a:gd name="T34" fmla="*/ 67 w 113"/>
                <a:gd name="T35" fmla="*/ 23 h 28"/>
                <a:gd name="T36" fmla="*/ 56 w 113"/>
                <a:gd name="T37" fmla="*/ 25 h 28"/>
                <a:gd name="T38" fmla="*/ 45 w 113"/>
                <a:gd name="T39" fmla="*/ 26 h 28"/>
                <a:gd name="T40" fmla="*/ 35 w 113"/>
                <a:gd name="T41" fmla="*/ 27 h 28"/>
                <a:gd name="T42" fmla="*/ 26 w 113"/>
                <a:gd name="T43" fmla="*/ 27 h 28"/>
                <a:gd name="T44" fmla="*/ 18 w 113"/>
                <a:gd name="T45" fmla="*/ 27 h 28"/>
                <a:gd name="T46" fmla="*/ 11 w 113"/>
                <a:gd name="T47" fmla="*/ 26 h 28"/>
                <a:gd name="T48" fmla="*/ 6 w 113"/>
                <a:gd name="T49" fmla="*/ 25 h 28"/>
                <a:gd name="T50" fmla="*/ 2 w 113"/>
                <a:gd name="T51" fmla="*/ 24 h 28"/>
                <a:gd name="T52" fmla="*/ 0 w 113"/>
                <a:gd name="T53" fmla="*/ 22 h 28"/>
                <a:gd name="T54" fmla="*/ 0 w 113"/>
                <a:gd name="T55" fmla="*/ 22 h 28"/>
                <a:gd name="T56" fmla="*/ 0 w 113"/>
                <a:gd name="T57" fmla="*/ 14 h 28"/>
                <a:gd name="T58" fmla="*/ 15 w 113"/>
                <a:gd name="T59" fmla="*/ 13 h 28"/>
                <a:gd name="T60" fmla="*/ 97 w 113"/>
                <a:gd name="T6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28">
                  <a:moveTo>
                    <a:pt x="97" y="2"/>
                  </a:moveTo>
                  <a:lnTo>
                    <a:pt x="110" y="0"/>
                  </a:lnTo>
                  <a:lnTo>
                    <a:pt x="110" y="5"/>
                  </a:lnTo>
                  <a:lnTo>
                    <a:pt x="111" y="5"/>
                  </a:lnTo>
                  <a:lnTo>
                    <a:pt x="111" y="6"/>
                  </a:lnTo>
                  <a:lnTo>
                    <a:pt x="111" y="6"/>
                  </a:lnTo>
                  <a:lnTo>
                    <a:pt x="111" y="6"/>
                  </a:lnTo>
                  <a:lnTo>
                    <a:pt x="111" y="6"/>
                  </a:lnTo>
                  <a:lnTo>
                    <a:pt x="112" y="7"/>
                  </a:lnTo>
                  <a:lnTo>
                    <a:pt x="112" y="7"/>
                  </a:lnTo>
                  <a:lnTo>
                    <a:pt x="112" y="7"/>
                  </a:lnTo>
                  <a:lnTo>
                    <a:pt x="111" y="9"/>
                  </a:lnTo>
                  <a:lnTo>
                    <a:pt x="107" y="12"/>
                  </a:lnTo>
                  <a:lnTo>
                    <a:pt x="102" y="14"/>
                  </a:lnTo>
                  <a:lnTo>
                    <a:pt x="95" y="17"/>
                  </a:lnTo>
                  <a:lnTo>
                    <a:pt x="87" y="19"/>
                  </a:lnTo>
                  <a:lnTo>
                    <a:pt x="78" y="21"/>
                  </a:lnTo>
                  <a:lnTo>
                    <a:pt x="67" y="23"/>
                  </a:lnTo>
                  <a:lnTo>
                    <a:pt x="56" y="25"/>
                  </a:lnTo>
                  <a:lnTo>
                    <a:pt x="45" y="26"/>
                  </a:lnTo>
                  <a:lnTo>
                    <a:pt x="35" y="27"/>
                  </a:lnTo>
                  <a:lnTo>
                    <a:pt x="26" y="27"/>
                  </a:lnTo>
                  <a:lnTo>
                    <a:pt x="18" y="27"/>
                  </a:lnTo>
                  <a:lnTo>
                    <a:pt x="11" y="26"/>
                  </a:lnTo>
                  <a:lnTo>
                    <a:pt x="6" y="25"/>
                  </a:lnTo>
                  <a:lnTo>
                    <a:pt x="2" y="24"/>
                  </a:lnTo>
                  <a:lnTo>
                    <a:pt x="0" y="22"/>
                  </a:lnTo>
                  <a:lnTo>
                    <a:pt x="0" y="22"/>
                  </a:lnTo>
                  <a:lnTo>
                    <a:pt x="0" y="14"/>
                  </a:lnTo>
                  <a:lnTo>
                    <a:pt x="15" y="13"/>
                  </a:lnTo>
                  <a:lnTo>
                    <a:pt x="97" y="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Freeform 15"/>
            <p:cNvSpPr>
              <a:spLocks/>
            </p:cNvSpPr>
            <p:nvPr/>
          </p:nvSpPr>
          <p:spPr bwMode="auto">
            <a:xfrm>
              <a:off x="4903" y="3158"/>
              <a:ext cx="113" cy="26"/>
            </a:xfrm>
            <a:custGeom>
              <a:avLst/>
              <a:gdLst>
                <a:gd name="T0" fmla="*/ 56 w 113"/>
                <a:gd name="T1" fmla="*/ 23 h 26"/>
                <a:gd name="T2" fmla="*/ 67 w 113"/>
                <a:gd name="T3" fmla="*/ 21 h 26"/>
                <a:gd name="T4" fmla="*/ 78 w 113"/>
                <a:gd name="T5" fmla="*/ 19 h 26"/>
                <a:gd name="T6" fmla="*/ 87 w 113"/>
                <a:gd name="T7" fmla="*/ 17 h 26"/>
                <a:gd name="T8" fmla="*/ 95 w 113"/>
                <a:gd name="T9" fmla="*/ 15 h 26"/>
                <a:gd name="T10" fmla="*/ 102 w 113"/>
                <a:gd name="T11" fmla="*/ 12 h 26"/>
                <a:gd name="T12" fmla="*/ 107 w 113"/>
                <a:gd name="T13" fmla="*/ 10 h 26"/>
                <a:gd name="T14" fmla="*/ 111 w 113"/>
                <a:gd name="T15" fmla="*/ 7 h 26"/>
                <a:gd name="T16" fmla="*/ 112 w 113"/>
                <a:gd name="T17" fmla="*/ 5 h 26"/>
                <a:gd name="T18" fmla="*/ 111 w 113"/>
                <a:gd name="T19" fmla="*/ 3 h 26"/>
                <a:gd name="T20" fmla="*/ 107 w 113"/>
                <a:gd name="T21" fmla="*/ 2 h 26"/>
                <a:gd name="T22" fmla="*/ 102 w 113"/>
                <a:gd name="T23" fmla="*/ 1 h 26"/>
                <a:gd name="T24" fmla="*/ 95 w 113"/>
                <a:gd name="T25" fmla="*/ 0 h 26"/>
                <a:gd name="T26" fmla="*/ 87 w 113"/>
                <a:gd name="T27" fmla="*/ 0 h 26"/>
                <a:gd name="T28" fmla="*/ 78 w 113"/>
                <a:gd name="T29" fmla="*/ 0 h 26"/>
                <a:gd name="T30" fmla="*/ 67 w 113"/>
                <a:gd name="T31" fmla="*/ 1 h 26"/>
                <a:gd name="T32" fmla="*/ 56 w 113"/>
                <a:gd name="T33" fmla="*/ 2 h 26"/>
                <a:gd name="T34" fmla="*/ 44 w 113"/>
                <a:gd name="T35" fmla="*/ 4 h 26"/>
                <a:gd name="T36" fmla="*/ 34 w 113"/>
                <a:gd name="T37" fmla="*/ 6 h 26"/>
                <a:gd name="T38" fmla="*/ 25 w 113"/>
                <a:gd name="T39" fmla="*/ 8 h 26"/>
                <a:gd name="T40" fmla="*/ 16 w 113"/>
                <a:gd name="T41" fmla="*/ 10 h 26"/>
                <a:gd name="T42" fmla="*/ 9 w 113"/>
                <a:gd name="T43" fmla="*/ 12 h 26"/>
                <a:gd name="T44" fmla="*/ 4 w 113"/>
                <a:gd name="T45" fmla="*/ 15 h 26"/>
                <a:gd name="T46" fmla="*/ 1 w 113"/>
                <a:gd name="T47" fmla="*/ 17 h 26"/>
                <a:gd name="T48" fmla="*/ 0 w 113"/>
                <a:gd name="T49" fmla="*/ 19 h 26"/>
                <a:gd name="T50" fmla="*/ 1 w 113"/>
                <a:gd name="T51" fmla="*/ 21 h 26"/>
                <a:gd name="T52" fmla="*/ 4 w 113"/>
                <a:gd name="T53" fmla="*/ 23 h 26"/>
                <a:gd name="T54" fmla="*/ 9 w 113"/>
                <a:gd name="T55" fmla="*/ 24 h 26"/>
                <a:gd name="T56" fmla="*/ 16 w 113"/>
                <a:gd name="T57" fmla="*/ 25 h 26"/>
                <a:gd name="T58" fmla="*/ 25 w 113"/>
                <a:gd name="T59" fmla="*/ 25 h 26"/>
                <a:gd name="T60" fmla="*/ 34 w 113"/>
                <a:gd name="T61" fmla="*/ 25 h 26"/>
                <a:gd name="T62" fmla="*/ 44 w 113"/>
                <a:gd name="T63" fmla="*/ 24 h 26"/>
                <a:gd name="T64" fmla="*/ 56 w 113"/>
                <a:gd name="T6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26">
                  <a:moveTo>
                    <a:pt x="56" y="23"/>
                  </a:moveTo>
                  <a:lnTo>
                    <a:pt x="67" y="21"/>
                  </a:lnTo>
                  <a:lnTo>
                    <a:pt x="78" y="19"/>
                  </a:lnTo>
                  <a:lnTo>
                    <a:pt x="87" y="17"/>
                  </a:lnTo>
                  <a:lnTo>
                    <a:pt x="95" y="15"/>
                  </a:lnTo>
                  <a:lnTo>
                    <a:pt x="102" y="12"/>
                  </a:lnTo>
                  <a:lnTo>
                    <a:pt x="107" y="10"/>
                  </a:lnTo>
                  <a:lnTo>
                    <a:pt x="111" y="7"/>
                  </a:lnTo>
                  <a:lnTo>
                    <a:pt x="112" y="5"/>
                  </a:lnTo>
                  <a:lnTo>
                    <a:pt x="111" y="3"/>
                  </a:lnTo>
                  <a:lnTo>
                    <a:pt x="107" y="2"/>
                  </a:lnTo>
                  <a:lnTo>
                    <a:pt x="102" y="1"/>
                  </a:lnTo>
                  <a:lnTo>
                    <a:pt x="95" y="0"/>
                  </a:lnTo>
                  <a:lnTo>
                    <a:pt x="87" y="0"/>
                  </a:lnTo>
                  <a:lnTo>
                    <a:pt x="78" y="0"/>
                  </a:lnTo>
                  <a:lnTo>
                    <a:pt x="67" y="1"/>
                  </a:lnTo>
                  <a:lnTo>
                    <a:pt x="56" y="2"/>
                  </a:lnTo>
                  <a:lnTo>
                    <a:pt x="44" y="4"/>
                  </a:lnTo>
                  <a:lnTo>
                    <a:pt x="34" y="6"/>
                  </a:lnTo>
                  <a:lnTo>
                    <a:pt x="25" y="8"/>
                  </a:lnTo>
                  <a:lnTo>
                    <a:pt x="16" y="10"/>
                  </a:lnTo>
                  <a:lnTo>
                    <a:pt x="9" y="12"/>
                  </a:lnTo>
                  <a:lnTo>
                    <a:pt x="4" y="15"/>
                  </a:lnTo>
                  <a:lnTo>
                    <a:pt x="1" y="17"/>
                  </a:lnTo>
                  <a:lnTo>
                    <a:pt x="0" y="19"/>
                  </a:lnTo>
                  <a:lnTo>
                    <a:pt x="1" y="21"/>
                  </a:lnTo>
                  <a:lnTo>
                    <a:pt x="4" y="23"/>
                  </a:lnTo>
                  <a:lnTo>
                    <a:pt x="9" y="24"/>
                  </a:lnTo>
                  <a:lnTo>
                    <a:pt x="16" y="25"/>
                  </a:lnTo>
                  <a:lnTo>
                    <a:pt x="25" y="25"/>
                  </a:lnTo>
                  <a:lnTo>
                    <a:pt x="34" y="25"/>
                  </a:lnTo>
                  <a:lnTo>
                    <a:pt x="44" y="24"/>
                  </a:lnTo>
                  <a:lnTo>
                    <a:pt x="56" y="23"/>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Freeform 16"/>
            <p:cNvSpPr>
              <a:spLocks/>
            </p:cNvSpPr>
            <p:nvPr/>
          </p:nvSpPr>
          <p:spPr bwMode="auto">
            <a:xfrm>
              <a:off x="4848" y="3144"/>
              <a:ext cx="113" cy="28"/>
            </a:xfrm>
            <a:custGeom>
              <a:avLst/>
              <a:gdLst>
                <a:gd name="T0" fmla="*/ 97 w 113"/>
                <a:gd name="T1" fmla="*/ 2 h 28"/>
                <a:gd name="T2" fmla="*/ 110 w 113"/>
                <a:gd name="T3" fmla="*/ 0 h 28"/>
                <a:gd name="T4" fmla="*/ 110 w 113"/>
                <a:gd name="T5" fmla="*/ 5 h 28"/>
                <a:gd name="T6" fmla="*/ 111 w 113"/>
                <a:gd name="T7" fmla="*/ 5 h 28"/>
                <a:gd name="T8" fmla="*/ 111 w 113"/>
                <a:gd name="T9" fmla="*/ 5 h 28"/>
                <a:gd name="T10" fmla="*/ 111 w 113"/>
                <a:gd name="T11" fmla="*/ 6 h 28"/>
                <a:gd name="T12" fmla="*/ 111 w 113"/>
                <a:gd name="T13" fmla="*/ 6 h 28"/>
                <a:gd name="T14" fmla="*/ 111 w 113"/>
                <a:gd name="T15" fmla="*/ 6 h 28"/>
                <a:gd name="T16" fmla="*/ 112 w 113"/>
                <a:gd name="T17" fmla="*/ 6 h 28"/>
                <a:gd name="T18" fmla="*/ 112 w 113"/>
                <a:gd name="T19" fmla="*/ 7 h 28"/>
                <a:gd name="T20" fmla="*/ 112 w 113"/>
                <a:gd name="T21" fmla="*/ 7 h 28"/>
                <a:gd name="T22" fmla="*/ 110 w 113"/>
                <a:gd name="T23" fmla="*/ 9 h 28"/>
                <a:gd name="T24" fmla="*/ 107 w 113"/>
                <a:gd name="T25" fmla="*/ 12 h 28"/>
                <a:gd name="T26" fmla="*/ 102 w 113"/>
                <a:gd name="T27" fmla="*/ 14 h 28"/>
                <a:gd name="T28" fmla="*/ 95 w 113"/>
                <a:gd name="T29" fmla="*/ 16 h 28"/>
                <a:gd name="T30" fmla="*/ 87 w 113"/>
                <a:gd name="T31" fmla="*/ 19 h 28"/>
                <a:gd name="T32" fmla="*/ 77 w 113"/>
                <a:gd name="T33" fmla="*/ 21 h 28"/>
                <a:gd name="T34" fmla="*/ 67 w 113"/>
                <a:gd name="T35" fmla="*/ 23 h 28"/>
                <a:gd name="T36" fmla="*/ 56 w 113"/>
                <a:gd name="T37" fmla="*/ 24 h 28"/>
                <a:gd name="T38" fmla="*/ 45 w 113"/>
                <a:gd name="T39" fmla="*/ 26 h 28"/>
                <a:gd name="T40" fmla="*/ 35 w 113"/>
                <a:gd name="T41" fmla="*/ 26 h 28"/>
                <a:gd name="T42" fmla="*/ 26 w 113"/>
                <a:gd name="T43" fmla="*/ 27 h 28"/>
                <a:gd name="T44" fmla="*/ 18 w 113"/>
                <a:gd name="T45" fmla="*/ 26 h 28"/>
                <a:gd name="T46" fmla="*/ 11 w 113"/>
                <a:gd name="T47" fmla="*/ 26 h 28"/>
                <a:gd name="T48" fmla="*/ 5 w 113"/>
                <a:gd name="T49" fmla="*/ 25 h 28"/>
                <a:gd name="T50" fmla="*/ 2 w 113"/>
                <a:gd name="T51" fmla="*/ 24 h 28"/>
                <a:gd name="T52" fmla="*/ 0 w 113"/>
                <a:gd name="T53" fmla="*/ 22 h 28"/>
                <a:gd name="T54" fmla="*/ 0 w 113"/>
                <a:gd name="T55" fmla="*/ 22 h 28"/>
                <a:gd name="T56" fmla="*/ 0 w 113"/>
                <a:gd name="T57" fmla="*/ 14 h 28"/>
                <a:gd name="T58" fmla="*/ 15 w 113"/>
                <a:gd name="T59" fmla="*/ 12 h 28"/>
                <a:gd name="T60" fmla="*/ 97 w 113"/>
                <a:gd name="T6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28">
                  <a:moveTo>
                    <a:pt x="97" y="2"/>
                  </a:moveTo>
                  <a:lnTo>
                    <a:pt x="110" y="0"/>
                  </a:lnTo>
                  <a:lnTo>
                    <a:pt x="110" y="5"/>
                  </a:lnTo>
                  <a:lnTo>
                    <a:pt x="111" y="5"/>
                  </a:lnTo>
                  <a:lnTo>
                    <a:pt x="111" y="5"/>
                  </a:lnTo>
                  <a:lnTo>
                    <a:pt x="111" y="6"/>
                  </a:lnTo>
                  <a:lnTo>
                    <a:pt x="111" y="6"/>
                  </a:lnTo>
                  <a:lnTo>
                    <a:pt x="111" y="6"/>
                  </a:lnTo>
                  <a:lnTo>
                    <a:pt x="112" y="6"/>
                  </a:lnTo>
                  <a:lnTo>
                    <a:pt x="112" y="7"/>
                  </a:lnTo>
                  <a:lnTo>
                    <a:pt x="112" y="7"/>
                  </a:lnTo>
                  <a:lnTo>
                    <a:pt x="110" y="9"/>
                  </a:lnTo>
                  <a:lnTo>
                    <a:pt x="107" y="12"/>
                  </a:lnTo>
                  <a:lnTo>
                    <a:pt x="102" y="14"/>
                  </a:lnTo>
                  <a:lnTo>
                    <a:pt x="95" y="16"/>
                  </a:lnTo>
                  <a:lnTo>
                    <a:pt x="87" y="19"/>
                  </a:lnTo>
                  <a:lnTo>
                    <a:pt x="77" y="21"/>
                  </a:lnTo>
                  <a:lnTo>
                    <a:pt x="67" y="23"/>
                  </a:lnTo>
                  <a:lnTo>
                    <a:pt x="56" y="24"/>
                  </a:lnTo>
                  <a:lnTo>
                    <a:pt x="45" y="26"/>
                  </a:lnTo>
                  <a:lnTo>
                    <a:pt x="35" y="26"/>
                  </a:lnTo>
                  <a:lnTo>
                    <a:pt x="26" y="27"/>
                  </a:lnTo>
                  <a:lnTo>
                    <a:pt x="18" y="26"/>
                  </a:lnTo>
                  <a:lnTo>
                    <a:pt x="11" y="26"/>
                  </a:lnTo>
                  <a:lnTo>
                    <a:pt x="5" y="25"/>
                  </a:lnTo>
                  <a:lnTo>
                    <a:pt x="2" y="24"/>
                  </a:lnTo>
                  <a:lnTo>
                    <a:pt x="0" y="22"/>
                  </a:lnTo>
                  <a:lnTo>
                    <a:pt x="0" y="22"/>
                  </a:lnTo>
                  <a:lnTo>
                    <a:pt x="0" y="14"/>
                  </a:lnTo>
                  <a:lnTo>
                    <a:pt x="15" y="12"/>
                  </a:lnTo>
                  <a:lnTo>
                    <a:pt x="97" y="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Freeform 17"/>
            <p:cNvSpPr>
              <a:spLocks/>
            </p:cNvSpPr>
            <p:nvPr/>
          </p:nvSpPr>
          <p:spPr bwMode="auto">
            <a:xfrm>
              <a:off x="4848" y="3139"/>
              <a:ext cx="113" cy="26"/>
            </a:xfrm>
            <a:custGeom>
              <a:avLst/>
              <a:gdLst>
                <a:gd name="T0" fmla="*/ 56 w 113"/>
                <a:gd name="T1" fmla="*/ 22 h 26"/>
                <a:gd name="T2" fmla="*/ 67 w 113"/>
                <a:gd name="T3" fmla="*/ 21 h 26"/>
                <a:gd name="T4" fmla="*/ 77 w 113"/>
                <a:gd name="T5" fmla="*/ 19 h 26"/>
                <a:gd name="T6" fmla="*/ 87 w 113"/>
                <a:gd name="T7" fmla="*/ 17 h 26"/>
                <a:gd name="T8" fmla="*/ 95 w 113"/>
                <a:gd name="T9" fmla="*/ 14 h 26"/>
                <a:gd name="T10" fmla="*/ 102 w 113"/>
                <a:gd name="T11" fmla="*/ 12 h 26"/>
                <a:gd name="T12" fmla="*/ 107 w 113"/>
                <a:gd name="T13" fmla="*/ 10 h 26"/>
                <a:gd name="T14" fmla="*/ 110 w 113"/>
                <a:gd name="T15" fmla="*/ 7 h 26"/>
                <a:gd name="T16" fmla="*/ 112 w 113"/>
                <a:gd name="T17" fmla="*/ 5 h 26"/>
                <a:gd name="T18" fmla="*/ 110 w 113"/>
                <a:gd name="T19" fmla="*/ 3 h 26"/>
                <a:gd name="T20" fmla="*/ 107 w 113"/>
                <a:gd name="T21" fmla="*/ 2 h 26"/>
                <a:gd name="T22" fmla="*/ 102 w 113"/>
                <a:gd name="T23" fmla="*/ 0 h 26"/>
                <a:gd name="T24" fmla="*/ 95 w 113"/>
                <a:gd name="T25" fmla="*/ 0 h 26"/>
                <a:gd name="T26" fmla="*/ 87 w 113"/>
                <a:gd name="T27" fmla="*/ 0 h 26"/>
                <a:gd name="T28" fmla="*/ 77 w 113"/>
                <a:gd name="T29" fmla="*/ 0 h 26"/>
                <a:gd name="T30" fmla="*/ 67 w 113"/>
                <a:gd name="T31" fmla="*/ 1 h 26"/>
                <a:gd name="T32" fmla="*/ 56 w 113"/>
                <a:gd name="T33" fmla="*/ 2 h 26"/>
                <a:gd name="T34" fmla="*/ 44 w 113"/>
                <a:gd name="T35" fmla="*/ 3 h 26"/>
                <a:gd name="T36" fmla="*/ 34 w 113"/>
                <a:gd name="T37" fmla="*/ 5 h 26"/>
                <a:gd name="T38" fmla="*/ 24 w 113"/>
                <a:gd name="T39" fmla="*/ 8 h 26"/>
                <a:gd name="T40" fmla="*/ 16 w 113"/>
                <a:gd name="T41" fmla="*/ 10 h 26"/>
                <a:gd name="T42" fmla="*/ 9 w 113"/>
                <a:gd name="T43" fmla="*/ 12 h 26"/>
                <a:gd name="T44" fmla="*/ 4 w 113"/>
                <a:gd name="T45" fmla="*/ 15 h 26"/>
                <a:gd name="T46" fmla="*/ 1 w 113"/>
                <a:gd name="T47" fmla="*/ 17 h 26"/>
                <a:gd name="T48" fmla="*/ 0 w 113"/>
                <a:gd name="T49" fmla="*/ 19 h 26"/>
                <a:gd name="T50" fmla="*/ 1 w 113"/>
                <a:gd name="T51" fmla="*/ 21 h 26"/>
                <a:gd name="T52" fmla="*/ 4 w 113"/>
                <a:gd name="T53" fmla="*/ 23 h 26"/>
                <a:gd name="T54" fmla="*/ 9 w 113"/>
                <a:gd name="T55" fmla="*/ 24 h 26"/>
                <a:gd name="T56" fmla="*/ 16 w 113"/>
                <a:gd name="T57" fmla="*/ 24 h 26"/>
                <a:gd name="T58" fmla="*/ 24 w 113"/>
                <a:gd name="T59" fmla="*/ 25 h 26"/>
                <a:gd name="T60" fmla="*/ 34 w 113"/>
                <a:gd name="T61" fmla="*/ 24 h 26"/>
                <a:gd name="T62" fmla="*/ 44 w 113"/>
                <a:gd name="T63" fmla="*/ 24 h 26"/>
                <a:gd name="T64" fmla="*/ 56 w 113"/>
                <a:gd name="T65"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26">
                  <a:moveTo>
                    <a:pt x="56" y="22"/>
                  </a:moveTo>
                  <a:lnTo>
                    <a:pt x="67" y="21"/>
                  </a:lnTo>
                  <a:lnTo>
                    <a:pt x="77" y="19"/>
                  </a:lnTo>
                  <a:lnTo>
                    <a:pt x="87" y="17"/>
                  </a:lnTo>
                  <a:lnTo>
                    <a:pt x="95" y="14"/>
                  </a:lnTo>
                  <a:lnTo>
                    <a:pt x="102" y="12"/>
                  </a:lnTo>
                  <a:lnTo>
                    <a:pt x="107" y="10"/>
                  </a:lnTo>
                  <a:lnTo>
                    <a:pt x="110" y="7"/>
                  </a:lnTo>
                  <a:lnTo>
                    <a:pt x="112" y="5"/>
                  </a:lnTo>
                  <a:lnTo>
                    <a:pt x="110" y="3"/>
                  </a:lnTo>
                  <a:lnTo>
                    <a:pt x="107" y="2"/>
                  </a:lnTo>
                  <a:lnTo>
                    <a:pt x="102" y="0"/>
                  </a:lnTo>
                  <a:lnTo>
                    <a:pt x="95" y="0"/>
                  </a:lnTo>
                  <a:lnTo>
                    <a:pt x="87" y="0"/>
                  </a:lnTo>
                  <a:lnTo>
                    <a:pt x="77" y="0"/>
                  </a:lnTo>
                  <a:lnTo>
                    <a:pt x="67" y="1"/>
                  </a:lnTo>
                  <a:lnTo>
                    <a:pt x="56" y="2"/>
                  </a:lnTo>
                  <a:lnTo>
                    <a:pt x="44" y="3"/>
                  </a:lnTo>
                  <a:lnTo>
                    <a:pt x="34" y="5"/>
                  </a:lnTo>
                  <a:lnTo>
                    <a:pt x="24" y="8"/>
                  </a:lnTo>
                  <a:lnTo>
                    <a:pt x="16" y="10"/>
                  </a:lnTo>
                  <a:lnTo>
                    <a:pt x="9" y="12"/>
                  </a:lnTo>
                  <a:lnTo>
                    <a:pt x="4" y="15"/>
                  </a:lnTo>
                  <a:lnTo>
                    <a:pt x="1" y="17"/>
                  </a:lnTo>
                  <a:lnTo>
                    <a:pt x="0" y="19"/>
                  </a:lnTo>
                  <a:lnTo>
                    <a:pt x="1" y="21"/>
                  </a:lnTo>
                  <a:lnTo>
                    <a:pt x="4" y="23"/>
                  </a:lnTo>
                  <a:lnTo>
                    <a:pt x="9" y="24"/>
                  </a:lnTo>
                  <a:lnTo>
                    <a:pt x="16" y="24"/>
                  </a:lnTo>
                  <a:lnTo>
                    <a:pt x="24" y="25"/>
                  </a:lnTo>
                  <a:lnTo>
                    <a:pt x="34" y="24"/>
                  </a:lnTo>
                  <a:lnTo>
                    <a:pt x="44" y="24"/>
                  </a:lnTo>
                  <a:lnTo>
                    <a:pt x="56" y="22"/>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Freeform 18"/>
            <p:cNvSpPr>
              <a:spLocks/>
            </p:cNvSpPr>
            <p:nvPr/>
          </p:nvSpPr>
          <p:spPr bwMode="gray">
            <a:xfrm>
              <a:off x="4374" y="2878"/>
              <a:ext cx="506" cy="446"/>
            </a:xfrm>
            <a:custGeom>
              <a:avLst/>
              <a:gdLst>
                <a:gd name="T0" fmla="*/ 253 w 506"/>
                <a:gd name="T1" fmla="*/ 442 h 446"/>
                <a:gd name="T2" fmla="*/ 304 w 506"/>
                <a:gd name="T3" fmla="*/ 432 h 446"/>
                <a:gd name="T4" fmla="*/ 351 w 506"/>
                <a:gd name="T5" fmla="*/ 416 h 446"/>
                <a:gd name="T6" fmla="*/ 394 w 506"/>
                <a:gd name="T7" fmla="*/ 393 h 446"/>
                <a:gd name="T8" fmla="*/ 431 w 506"/>
                <a:gd name="T9" fmla="*/ 366 h 446"/>
                <a:gd name="T10" fmla="*/ 462 w 506"/>
                <a:gd name="T11" fmla="*/ 335 h 446"/>
                <a:gd name="T12" fmla="*/ 486 w 506"/>
                <a:gd name="T13" fmla="*/ 301 h 446"/>
                <a:gd name="T14" fmla="*/ 500 w 506"/>
                <a:gd name="T15" fmla="*/ 265 h 446"/>
                <a:gd name="T16" fmla="*/ 505 w 506"/>
                <a:gd name="T17" fmla="*/ 228 h 446"/>
                <a:gd name="T18" fmla="*/ 500 w 506"/>
                <a:gd name="T19" fmla="*/ 188 h 446"/>
                <a:gd name="T20" fmla="*/ 485 w 506"/>
                <a:gd name="T21" fmla="*/ 147 h 446"/>
                <a:gd name="T22" fmla="*/ 460 w 506"/>
                <a:gd name="T23" fmla="*/ 107 h 446"/>
                <a:gd name="T24" fmla="*/ 428 w 506"/>
                <a:gd name="T25" fmla="*/ 70 h 446"/>
                <a:gd name="T26" fmla="*/ 390 w 506"/>
                <a:gd name="T27" fmla="*/ 38 h 446"/>
                <a:gd name="T28" fmla="*/ 346 w 506"/>
                <a:gd name="T29" fmla="*/ 14 h 446"/>
                <a:gd name="T30" fmla="*/ 298 w 506"/>
                <a:gd name="T31" fmla="*/ 1 h 446"/>
                <a:gd name="T32" fmla="*/ 246 w 506"/>
                <a:gd name="T33" fmla="*/ 0 h 446"/>
                <a:gd name="T34" fmla="*/ 196 w 506"/>
                <a:gd name="T35" fmla="*/ 14 h 446"/>
                <a:gd name="T36" fmla="*/ 149 w 506"/>
                <a:gd name="T37" fmla="*/ 39 h 446"/>
                <a:gd name="T38" fmla="*/ 107 w 506"/>
                <a:gd name="T39" fmla="*/ 74 h 446"/>
                <a:gd name="T40" fmla="*/ 71 w 506"/>
                <a:gd name="T41" fmla="*/ 115 h 446"/>
                <a:gd name="T42" fmla="*/ 41 w 506"/>
                <a:gd name="T43" fmla="*/ 160 h 446"/>
                <a:gd name="T44" fmla="*/ 19 w 506"/>
                <a:gd name="T45" fmla="*/ 206 h 446"/>
                <a:gd name="T46" fmla="*/ 5 w 506"/>
                <a:gd name="T47" fmla="*/ 251 h 446"/>
                <a:gd name="T48" fmla="*/ 0 w 506"/>
                <a:gd name="T49" fmla="*/ 292 h 446"/>
                <a:gd name="T50" fmla="*/ 5 w 506"/>
                <a:gd name="T51" fmla="*/ 328 h 446"/>
                <a:gd name="T52" fmla="*/ 20 w 506"/>
                <a:gd name="T53" fmla="*/ 361 h 446"/>
                <a:gd name="T54" fmla="*/ 43 w 506"/>
                <a:gd name="T55" fmla="*/ 389 h 446"/>
                <a:gd name="T56" fmla="*/ 74 w 506"/>
                <a:gd name="T57" fmla="*/ 412 h 446"/>
                <a:gd name="T58" fmla="*/ 112 w 506"/>
                <a:gd name="T59" fmla="*/ 429 h 446"/>
                <a:gd name="T60" fmla="*/ 155 w 506"/>
                <a:gd name="T61" fmla="*/ 441 h 446"/>
                <a:gd name="T62" fmla="*/ 202 w 506"/>
                <a:gd name="T63" fmla="*/ 445 h 446"/>
                <a:gd name="T64" fmla="*/ 253 w 506"/>
                <a:gd name="T65" fmla="*/ 442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6" h="446">
                  <a:moveTo>
                    <a:pt x="253" y="442"/>
                  </a:moveTo>
                  <a:lnTo>
                    <a:pt x="304" y="432"/>
                  </a:lnTo>
                  <a:lnTo>
                    <a:pt x="351" y="416"/>
                  </a:lnTo>
                  <a:lnTo>
                    <a:pt x="394" y="393"/>
                  </a:lnTo>
                  <a:lnTo>
                    <a:pt x="431" y="366"/>
                  </a:lnTo>
                  <a:lnTo>
                    <a:pt x="462" y="335"/>
                  </a:lnTo>
                  <a:lnTo>
                    <a:pt x="486" y="301"/>
                  </a:lnTo>
                  <a:lnTo>
                    <a:pt x="500" y="265"/>
                  </a:lnTo>
                  <a:lnTo>
                    <a:pt x="505" y="228"/>
                  </a:lnTo>
                  <a:lnTo>
                    <a:pt x="500" y="188"/>
                  </a:lnTo>
                  <a:lnTo>
                    <a:pt x="485" y="147"/>
                  </a:lnTo>
                  <a:lnTo>
                    <a:pt x="460" y="107"/>
                  </a:lnTo>
                  <a:lnTo>
                    <a:pt x="428" y="70"/>
                  </a:lnTo>
                  <a:lnTo>
                    <a:pt x="390" y="38"/>
                  </a:lnTo>
                  <a:lnTo>
                    <a:pt x="346" y="14"/>
                  </a:lnTo>
                  <a:lnTo>
                    <a:pt x="298" y="1"/>
                  </a:lnTo>
                  <a:lnTo>
                    <a:pt x="246" y="0"/>
                  </a:lnTo>
                  <a:lnTo>
                    <a:pt x="196" y="14"/>
                  </a:lnTo>
                  <a:lnTo>
                    <a:pt x="149" y="39"/>
                  </a:lnTo>
                  <a:lnTo>
                    <a:pt x="107" y="74"/>
                  </a:lnTo>
                  <a:lnTo>
                    <a:pt x="71" y="115"/>
                  </a:lnTo>
                  <a:lnTo>
                    <a:pt x="41" y="160"/>
                  </a:lnTo>
                  <a:lnTo>
                    <a:pt x="19" y="206"/>
                  </a:lnTo>
                  <a:lnTo>
                    <a:pt x="5" y="251"/>
                  </a:lnTo>
                  <a:lnTo>
                    <a:pt x="0" y="292"/>
                  </a:lnTo>
                  <a:lnTo>
                    <a:pt x="5" y="328"/>
                  </a:lnTo>
                  <a:lnTo>
                    <a:pt x="20" y="361"/>
                  </a:lnTo>
                  <a:lnTo>
                    <a:pt x="43" y="389"/>
                  </a:lnTo>
                  <a:lnTo>
                    <a:pt x="74" y="412"/>
                  </a:lnTo>
                  <a:lnTo>
                    <a:pt x="112" y="429"/>
                  </a:lnTo>
                  <a:lnTo>
                    <a:pt x="155" y="441"/>
                  </a:lnTo>
                  <a:lnTo>
                    <a:pt x="202" y="445"/>
                  </a:lnTo>
                  <a:lnTo>
                    <a:pt x="253" y="442"/>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Freeform 19"/>
            <p:cNvSpPr>
              <a:spLocks/>
            </p:cNvSpPr>
            <p:nvPr/>
          </p:nvSpPr>
          <p:spPr bwMode="gray">
            <a:xfrm>
              <a:off x="4489" y="2746"/>
              <a:ext cx="279" cy="151"/>
            </a:xfrm>
            <a:custGeom>
              <a:avLst/>
              <a:gdLst>
                <a:gd name="T0" fmla="*/ 0 w 279"/>
                <a:gd name="T1" fmla="*/ 46 h 151"/>
                <a:gd name="T2" fmla="*/ 1 w 279"/>
                <a:gd name="T3" fmla="*/ 48 h 151"/>
                <a:gd name="T4" fmla="*/ 2 w 279"/>
                <a:gd name="T5" fmla="*/ 56 h 151"/>
                <a:gd name="T6" fmla="*/ 5 w 279"/>
                <a:gd name="T7" fmla="*/ 66 h 151"/>
                <a:gd name="T8" fmla="*/ 9 w 279"/>
                <a:gd name="T9" fmla="*/ 79 h 151"/>
                <a:gd name="T10" fmla="*/ 14 w 279"/>
                <a:gd name="T11" fmla="*/ 92 h 151"/>
                <a:gd name="T12" fmla="*/ 21 w 279"/>
                <a:gd name="T13" fmla="*/ 105 h 151"/>
                <a:gd name="T14" fmla="*/ 29 w 279"/>
                <a:gd name="T15" fmla="*/ 116 h 151"/>
                <a:gd name="T16" fmla="*/ 39 w 279"/>
                <a:gd name="T17" fmla="*/ 125 h 151"/>
                <a:gd name="T18" fmla="*/ 50 w 279"/>
                <a:gd name="T19" fmla="*/ 130 h 151"/>
                <a:gd name="T20" fmla="*/ 61 w 279"/>
                <a:gd name="T21" fmla="*/ 134 h 151"/>
                <a:gd name="T22" fmla="*/ 73 w 279"/>
                <a:gd name="T23" fmla="*/ 136 h 151"/>
                <a:gd name="T24" fmla="*/ 84 w 279"/>
                <a:gd name="T25" fmla="*/ 137 h 151"/>
                <a:gd name="T26" fmla="*/ 93 w 279"/>
                <a:gd name="T27" fmla="*/ 138 h 151"/>
                <a:gd name="T28" fmla="*/ 101 w 279"/>
                <a:gd name="T29" fmla="*/ 140 h 151"/>
                <a:gd name="T30" fmla="*/ 106 w 279"/>
                <a:gd name="T31" fmla="*/ 142 h 151"/>
                <a:gd name="T32" fmla="*/ 108 w 279"/>
                <a:gd name="T33" fmla="*/ 146 h 151"/>
                <a:gd name="T34" fmla="*/ 111 w 279"/>
                <a:gd name="T35" fmla="*/ 150 h 151"/>
                <a:gd name="T36" fmla="*/ 119 w 279"/>
                <a:gd name="T37" fmla="*/ 150 h 151"/>
                <a:gd name="T38" fmla="*/ 131 w 279"/>
                <a:gd name="T39" fmla="*/ 150 h 151"/>
                <a:gd name="T40" fmla="*/ 144 w 279"/>
                <a:gd name="T41" fmla="*/ 147 h 151"/>
                <a:gd name="T42" fmla="*/ 158 w 279"/>
                <a:gd name="T43" fmla="*/ 145 h 151"/>
                <a:gd name="T44" fmla="*/ 170 w 279"/>
                <a:gd name="T45" fmla="*/ 142 h 151"/>
                <a:gd name="T46" fmla="*/ 178 w 279"/>
                <a:gd name="T47" fmla="*/ 140 h 151"/>
                <a:gd name="T48" fmla="*/ 181 w 279"/>
                <a:gd name="T49" fmla="*/ 139 h 151"/>
                <a:gd name="T50" fmla="*/ 181 w 279"/>
                <a:gd name="T51" fmla="*/ 138 h 151"/>
                <a:gd name="T52" fmla="*/ 180 w 279"/>
                <a:gd name="T53" fmla="*/ 137 h 151"/>
                <a:gd name="T54" fmla="*/ 178 w 279"/>
                <a:gd name="T55" fmla="*/ 134 h 151"/>
                <a:gd name="T56" fmla="*/ 177 w 279"/>
                <a:gd name="T57" fmla="*/ 131 h 151"/>
                <a:gd name="T58" fmla="*/ 176 w 279"/>
                <a:gd name="T59" fmla="*/ 127 h 151"/>
                <a:gd name="T60" fmla="*/ 175 w 279"/>
                <a:gd name="T61" fmla="*/ 123 h 151"/>
                <a:gd name="T62" fmla="*/ 174 w 279"/>
                <a:gd name="T63" fmla="*/ 117 h 151"/>
                <a:gd name="T64" fmla="*/ 175 w 279"/>
                <a:gd name="T65" fmla="*/ 112 h 151"/>
                <a:gd name="T66" fmla="*/ 175 w 279"/>
                <a:gd name="T67" fmla="*/ 107 h 151"/>
                <a:gd name="T68" fmla="*/ 176 w 279"/>
                <a:gd name="T69" fmla="*/ 103 h 151"/>
                <a:gd name="T70" fmla="*/ 178 w 279"/>
                <a:gd name="T71" fmla="*/ 101 h 151"/>
                <a:gd name="T72" fmla="*/ 180 w 279"/>
                <a:gd name="T73" fmla="*/ 98 h 151"/>
                <a:gd name="T74" fmla="*/ 184 w 279"/>
                <a:gd name="T75" fmla="*/ 96 h 151"/>
                <a:gd name="T76" fmla="*/ 188 w 279"/>
                <a:gd name="T77" fmla="*/ 93 h 151"/>
                <a:gd name="T78" fmla="*/ 195 w 279"/>
                <a:gd name="T79" fmla="*/ 90 h 151"/>
                <a:gd name="T80" fmla="*/ 202 w 279"/>
                <a:gd name="T81" fmla="*/ 85 h 151"/>
                <a:gd name="T82" fmla="*/ 213 w 279"/>
                <a:gd name="T83" fmla="*/ 77 h 151"/>
                <a:gd name="T84" fmla="*/ 225 w 279"/>
                <a:gd name="T85" fmla="*/ 68 h 151"/>
                <a:gd name="T86" fmla="*/ 237 w 279"/>
                <a:gd name="T87" fmla="*/ 58 h 151"/>
                <a:gd name="T88" fmla="*/ 250 w 279"/>
                <a:gd name="T89" fmla="*/ 47 h 151"/>
                <a:gd name="T90" fmla="*/ 261 w 279"/>
                <a:gd name="T91" fmla="*/ 37 h 151"/>
                <a:gd name="T92" fmla="*/ 271 w 279"/>
                <a:gd name="T93" fmla="*/ 27 h 151"/>
                <a:gd name="T94" fmla="*/ 276 w 279"/>
                <a:gd name="T95" fmla="*/ 19 h 151"/>
                <a:gd name="T96" fmla="*/ 278 w 279"/>
                <a:gd name="T97" fmla="*/ 13 h 151"/>
                <a:gd name="T98" fmla="*/ 277 w 279"/>
                <a:gd name="T99" fmla="*/ 8 h 151"/>
                <a:gd name="T100" fmla="*/ 276 w 279"/>
                <a:gd name="T101" fmla="*/ 5 h 151"/>
                <a:gd name="T102" fmla="*/ 276 w 279"/>
                <a:gd name="T103" fmla="*/ 3 h 151"/>
                <a:gd name="T104" fmla="*/ 275 w 279"/>
                <a:gd name="T105" fmla="*/ 2 h 151"/>
                <a:gd name="T106" fmla="*/ 275 w 279"/>
                <a:gd name="T107" fmla="*/ 1 h 151"/>
                <a:gd name="T108" fmla="*/ 275 w 279"/>
                <a:gd name="T109" fmla="*/ 0 h 151"/>
                <a:gd name="T110" fmla="*/ 275 w 279"/>
                <a:gd name="T111" fmla="*/ 0 h 151"/>
                <a:gd name="T112" fmla="*/ 0 w 279"/>
                <a:gd name="T113" fmla="*/ 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 h="151">
                  <a:moveTo>
                    <a:pt x="0" y="46"/>
                  </a:moveTo>
                  <a:lnTo>
                    <a:pt x="1" y="48"/>
                  </a:lnTo>
                  <a:lnTo>
                    <a:pt x="2" y="56"/>
                  </a:lnTo>
                  <a:lnTo>
                    <a:pt x="5" y="66"/>
                  </a:lnTo>
                  <a:lnTo>
                    <a:pt x="9" y="79"/>
                  </a:lnTo>
                  <a:lnTo>
                    <a:pt x="14" y="92"/>
                  </a:lnTo>
                  <a:lnTo>
                    <a:pt x="21" y="105"/>
                  </a:lnTo>
                  <a:lnTo>
                    <a:pt x="29" y="116"/>
                  </a:lnTo>
                  <a:lnTo>
                    <a:pt x="39" y="125"/>
                  </a:lnTo>
                  <a:lnTo>
                    <a:pt x="50" y="130"/>
                  </a:lnTo>
                  <a:lnTo>
                    <a:pt x="61" y="134"/>
                  </a:lnTo>
                  <a:lnTo>
                    <a:pt x="73" y="136"/>
                  </a:lnTo>
                  <a:lnTo>
                    <a:pt x="84" y="137"/>
                  </a:lnTo>
                  <a:lnTo>
                    <a:pt x="93" y="138"/>
                  </a:lnTo>
                  <a:lnTo>
                    <a:pt x="101" y="140"/>
                  </a:lnTo>
                  <a:lnTo>
                    <a:pt x="106" y="142"/>
                  </a:lnTo>
                  <a:lnTo>
                    <a:pt x="108" y="146"/>
                  </a:lnTo>
                  <a:lnTo>
                    <a:pt x="111" y="150"/>
                  </a:lnTo>
                  <a:lnTo>
                    <a:pt x="119" y="150"/>
                  </a:lnTo>
                  <a:lnTo>
                    <a:pt x="131" y="150"/>
                  </a:lnTo>
                  <a:lnTo>
                    <a:pt x="144" y="147"/>
                  </a:lnTo>
                  <a:lnTo>
                    <a:pt x="158" y="145"/>
                  </a:lnTo>
                  <a:lnTo>
                    <a:pt x="170" y="142"/>
                  </a:lnTo>
                  <a:lnTo>
                    <a:pt x="178" y="140"/>
                  </a:lnTo>
                  <a:lnTo>
                    <a:pt x="181" y="139"/>
                  </a:lnTo>
                  <a:lnTo>
                    <a:pt x="181" y="138"/>
                  </a:lnTo>
                  <a:lnTo>
                    <a:pt x="180" y="137"/>
                  </a:lnTo>
                  <a:lnTo>
                    <a:pt x="178" y="134"/>
                  </a:lnTo>
                  <a:lnTo>
                    <a:pt x="177" y="131"/>
                  </a:lnTo>
                  <a:lnTo>
                    <a:pt x="176" y="127"/>
                  </a:lnTo>
                  <a:lnTo>
                    <a:pt x="175" y="123"/>
                  </a:lnTo>
                  <a:lnTo>
                    <a:pt x="174" y="117"/>
                  </a:lnTo>
                  <a:lnTo>
                    <a:pt x="175" y="112"/>
                  </a:lnTo>
                  <a:lnTo>
                    <a:pt x="175" y="107"/>
                  </a:lnTo>
                  <a:lnTo>
                    <a:pt x="176" y="103"/>
                  </a:lnTo>
                  <a:lnTo>
                    <a:pt x="178" y="101"/>
                  </a:lnTo>
                  <a:lnTo>
                    <a:pt x="180" y="98"/>
                  </a:lnTo>
                  <a:lnTo>
                    <a:pt x="184" y="96"/>
                  </a:lnTo>
                  <a:lnTo>
                    <a:pt x="188" y="93"/>
                  </a:lnTo>
                  <a:lnTo>
                    <a:pt x="195" y="90"/>
                  </a:lnTo>
                  <a:lnTo>
                    <a:pt x="202" y="85"/>
                  </a:lnTo>
                  <a:lnTo>
                    <a:pt x="213" y="77"/>
                  </a:lnTo>
                  <a:lnTo>
                    <a:pt x="225" y="68"/>
                  </a:lnTo>
                  <a:lnTo>
                    <a:pt x="237" y="58"/>
                  </a:lnTo>
                  <a:lnTo>
                    <a:pt x="250" y="47"/>
                  </a:lnTo>
                  <a:lnTo>
                    <a:pt x="261" y="37"/>
                  </a:lnTo>
                  <a:lnTo>
                    <a:pt x="271" y="27"/>
                  </a:lnTo>
                  <a:lnTo>
                    <a:pt x="276" y="19"/>
                  </a:lnTo>
                  <a:lnTo>
                    <a:pt x="278" y="13"/>
                  </a:lnTo>
                  <a:lnTo>
                    <a:pt x="277" y="8"/>
                  </a:lnTo>
                  <a:lnTo>
                    <a:pt x="276" y="5"/>
                  </a:lnTo>
                  <a:lnTo>
                    <a:pt x="276" y="3"/>
                  </a:lnTo>
                  <a:lnTo>
                    <a:pt x="275" y="2"/>
                  </a:lnTo>
                  <a:lnTo>
                    <a:pt x="275" y="1"/>
                  </a:lnTo>
                  <a:lnTo>
                    <a:pt x="275" y="0"/>
                  </a:lnTo>
                  <a:lnTo>
                    <a:pt x="275" y="0"/>
                  </a:lnTo>
                  <a:lnTo>
                    <a:pt x="0" y="46"/>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Freeform 20"/>
            <p:cNvSpPr>
              <a:spLocks/>
            </p:cNvSpPr>
            <p:nvPr/>
          </p:nvSpPr>
          <p:spPr bwMode="auto">
            <a:xfrm>
              <a:off x="4490" y="2731"/>
              <a:ext cx="275" cy="87"/>
            </a:xfrm>
            <a:custGeom>
              <a:avLst/>
              <a:gdLst>
                <a:gd name="T0" fmla="*/ 137 w 275"/>
                <a:gd name="T1" fmla="*/ 67 h 87"/>
                <a:gd name="T2" fmla="*/ 160 w 275"/>
                <a:gd name="T3" fmla="*/ 63 h 87"/>
                <a:gd name="T4" fmla="*/ 184 w 275"/>
                <a:gd name="T5" fmla="*/ 59 h 87"/>
                <a:gd name="T6" fmla="*/ 207 w 275"/>
                <a:gd name="T7" fmla="*/ 53 h 87"/>
                <a:gd name="T8" fmla="*/ 228 w 275"/>
                <a:gd name="T9" fmla="*/ 47 h 87"/>
                <a:gd name="T10" fmla="*/ 247 w 275"/>
                <a:gd name="T11" fmla="*/ 40 h 87"/>
                <a:gd name="T12" fmla="*/ 261 w 275"/>
                <a:gd name="T13" fmla="*/ 32 h 87"/>
                <a:gd name="T14" fmla="*/ 270 w 275"/>
                <a:gd name="T15" fmla="*/ 24 h 87"/>
                <a:gd name="T16" fmla="*/ 274 w 275"/>
                <a:gd name="T17" fmla="*/ 15 h 87"/>
                <a:gd name="T18" fmla="*/ 271 w 275"/>
                <a:gd name="T19" fmla="*/ 10 h 87"/>
                <a:gd name="T20" fmla="*/ 263 w 275"/>
                <a:gd name="T21" fmla="*/ 6 h 87"/>
                <a:gd name="T22" fmla="*/ 250 w 275"/>
                <a:gd name="T23" fmla="*/ 2 h 87"/>
                <a:gd name="T24" fmla="*/ 234 w 275"/>
                <a:gd name="T25" fmla="*/ 1 h 87"/>
                <a:gd name="T26" fmla="*/ 213 w 275"/>
                <a:gd name="T27" fmla="*/ 0 h 87"/>
                <a:gd name="T28" fmla="*/ 190 w 275"/>
                <a:gd name="T29" fmla="*/ 0 h 87"/>
                <a:gd name="T30" fmla="*/ 164 w 275"/>
                <a:gd name="T31" fmla="*/ 2 h 87"/>
                <a:gd name="T32" fmla="*/ 137 w 275"/>
                <a:gd name="T33" fmla="*/ 5 h 87"/>
                <a:gd name="T34" fmla="*/ 109 w 275"/>
                <a:gd name="T35" fmla="*/ 9 h 87"/>
                <a:gd name="T36" fmla="*/ 84 w 275"/>
                <a:gd name="T37" fmla="*/ 14 h 87"/>
                <a:gd name="T38" fmla="*/ 60 w 275"/>
                <a:gd name="T39" fmla="*/ 19 h 87"/>
                <a:gd name="T40" fmla="*/ 40 w 275"/>
                <a:gd name="T41" fmla="*/ 25 h 87"/>
                <a:gd name="T42" fmla="*/ 23 w 275"/>
                <a:gd name="T43" fmla="*/ 31 h 87"/>
                <a:gd name="T44" fmla="*/ 11 w 275"/>
                <a:gd name="T45" fmla="*/ 38 h 87"/>
                <a:gd name="T46" fmla="*/ 3 w 275"/>
                <a:gd name="T47" fmla="*/ 44 h 87"/>
                <a:gd name="T48" fmla="*/ 0 w 275"/>
                <a:gd name="T49" fmla="*/ 50 h 87"/>
                <a:gd name="T50" fmla="*/ 5 w 275"/>
                <a:gd name="T51" fmla="*/ 70 h 87"/>
                <a:gd name="T52" fmla="*/ 19 w 275"/>
                <a:gd name="T53" fmla="*/ 81 h 87"/>
                <a:gd name="T54" fmla="*/ 40 w 275"/>
                <a:gd name="T55" fmla="*/ 86 h 87"/>
                <a:gd name="T56" fmla="*/ 63 w 275"/>
                <a:gd name="T57" fmla="*/ 84 h 87"/>
                <a:gd name="T58" fmla="*/ 88 w 275"/>
                <a:gd name="T59" fmla="*/ 80 h 87"/>
                <a:gd name="T60" fmla="*/ 110 w 275"/>
                <a:gd name="T61" fmla="*/ 74 h 87"/>
                <a:gd name="T62" fmla="*/ 127 w 275"/>
                <a:gd name="T63" fmla="*/ 69 h 87"/>
                <a:gd name="T64" fmla="*/ 137 w 275"/>
                <a:gd name="T6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87">
                  <a:moveTo>
                    <a:pt x="137" y="67"/>
                  </a:moveTo>
                  <a:lnTo>
                    <a:pt x="160" y="63"/>
                  </a:lnTo>
                  <a:lnTo>
                    <a:pt x="184" y="59"/>
                  </a:lnTo>
                  <a:lnTo>
                    <a:pt x="207" y="53"/>
                  </a:lnTo>
                  <a:lnTo>
                    <a:pt x="228" y="47"/>
                  </a:lnTo>
                  <a:lnTo>
                    <a:pt x="247" y="40"/>
                  </a:lnTo>
                  <a:lnTo>
                    <a:pt x="261" y="32"/>
                  </a:lnTo>
                  <a:lnTo>
                    <a:pt x="270" y="24"/>
                  </a:lnTo>
                  <a:lnTo>
                    <a:pt x="274" y="15"/>
                  </a:lnTo>
                  <a:lnTo>
                    <a:pt x="271" y="10"/>
                  </a:lnTo>
                  <a:lnTo>
                    <a:pt x="263" y="6"/>
                  </a:lnTo>
                  <a:lnTo>
                    <a:pt x="250" y="2"/>
                  </a:lnTo>
                  <a:lnTo>
                    <a:pt x="234" y="1"/>
                  </a:lnTo>
                  <a:lnTo>
                    <a:pt x="213" y="0"/>
                  </a:lnTo>
                  <a:lnTo>
                    <a:pt x="190" y="0"/>
                  </a:lnTo>
                  <a:lnTo>
                    <a:pt x="164" y="2"/>
                  </a:lnTo>
                  <a:lnTo>
                    <a:pt x="137" y="5"/>
                  </a:lnTo>
                  <a:lnTo>
                    <a:pt x="109" y="9"/>
                  </a:lnTo>
                  <a:lnTo>
                    <a:pt x="84" y="14"/>
                  </a:lnTo>
                  <a:lnTo>
                    <a:pt x="60" y="19"/>
                  </a:lnTo>
                  <a:lnTo>
                    <a:pt x="40" y="25"/>
                  </a:lnTo>
                  <a:lnTo>
                    <a:pt x="23" y="31"/>
                  </a:lnTo>
                  <a:lnTo>
                    <a:pt x="11" y="38"/>
                  </a:lnTo>
                  <a:lnTo>
                    <a:pt x="3" y="44"/>
                  </a:lnTo>
                  <a:lnTo>
                    <a:pt x="0" y="50"/>
                  </a:lnTo>
                  <a:lnTo>
                    <a:pt x="5" y="70"/>
                  </a:lnTo>
                  <a:lnTo>
                    <a:pt x="19" y="81"/>
                  </a:lnTo>
                  <a:lnTo>
                    <a:pt x="40" y="86"/>
                  </a:lnTo>
                  <a:lnTo>
                    <a:pt x="63" y="84"/>
                  </a:lnTo>
                  <a:lnTo>
                    <a:pt x="88" y="80"/>
                  </a:lnTo>
                  <a:lnTo>
                    <a:pt x="110" y="74"/>
                  </a:lnTo>
                  <a:lnTo>
                    <a:pt x="127" y="69"/>
                  </a:lnTo>
                  <a:lnTo>
                    <a:pt x="137" y="67"/>
                  </a:lnTo>
                </a:path>
              </a:pathLst>
            </a:custGeom>
            <a:solidFill>
              <a:srgbClr val="7F7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Freeform 21"/>
            <p:cNvSpPr>
              <a:spLocks/>
            </p:cNvSpPr>
            <p:nvPr/>
          </p:nvSpPr>
          <p:spPr bwMode="auto">
            <a:xfrm>
              <a:off x="4598" y="3095"/>
              <a:ext cx="267" cy="215"/>
            </a:xfrm>
            <a:custGeom>
              <a:avLst/>
              <a:gdLst>
                <a:gd name="T0" fmla="*/ 266 w 267"/>
                <a:gd name="T1" fmla="*/ 0 h 215"/>
                <a:gd name="T2" fmla="*/ 266 w 267"/>
                <a:gd name="T3" fmla="*/ 4 h 215"/>
                <a:gd name="T4" fmla="*/ 266 w 267"/>
                <a:gd name="T5" fmla="*/ 17 h 215"/>
                <a:gd name="T6" fmla="*/ 263 w 267"/>
                <a:gd name="T7" fmla="*/ 36 h 215"/>
                <a:gd name="T8" fmla="*/ 258 w 267"/>
                <a:gd name="T9" fmla="*/ 60 h 215"/>
                <a:gd name="T10" fmla="*/ 247 w 267"/>
                <a:gd name="T11" fmla="*/ 86 h 215"/>
                <a:gd name="T12" fmla="*/ 230 w 267"/>
                <a:gd name="T13" fmla="*/ 112 h 215"/>
                <a:gd name="T14" fmla="*/ 205 w 267"/>
                <a:gd name="T15" fmla="*/ 138 h 215"/>
                <a:gd name="T16" fmla="*/ 171 w 267"/>
                <a:gd name="T17" fmla="*/ 160 h 215"/>
                <a:gd name="T18" fmla="*/ 135 w 267"/>
                <a:gd name="T19" fmla="*/ 178 h 215"/>
                <a:gd name="T20" fmla="*/ 105 w 267"/>
                <a:gd name="T21" fmla="*/ 192 h 215"/>
                <a:gd name="T22" fmla="*/ 80 w 267"/>
                <a:gd name="T23" fmla="*/ 202 h 215"/>
                <a:gd name="T24" fmla="*/ 60 w 267"/>
                <a:gd name="T25" fmla="*/ 208 h 215"/>
                <a:gd name="T26" fmla="*/ 43 w 267"/>
                <a:gd name="T27" fmla="*/ 212 h 215"/>
                <a:gd name="T28" fmla="*/ 29 w 267"/>
                <a:gd name="T29" fmla="*/ 214 h 215"/>
                <a:gd name="T30" fmla="*/ 17 w 267"/>
                <a:gd name="T31" fmla="*/ 214 h 215"/>
                <a:gd name="T32" fmla="*/ 5 w 267"/>
                <a:gd name="T33" fmla="*/ 214 h 215"/>
                <a:gd name="T34" fmla="*/ 0 w 267"/>
                <a:gd name="T35" fmla="*/ 211 h 215"/>
                <a:gd name="T36" fmla="*/ 5 w 267"/>
                <a:gd name="T37" fmla="*/ 207 h 215"/>
                <a:gd name="T38" fmla="*/ 17 w 267"/>
                <a:gd name="T39" fmla="*/ 200 h 215"/>
                <a:gd name="T40" fmla="*/ 35 w 267"/>
                <a:gd name="T41" fmla="*/ 192 h 215"/>
                <a:gd name="T42" fmla="*/ 54 w 267"/>
                <a:gd name="T43" fmla="*/ 184 h 215"/>
                <a:gd name="T44" fmla="*/ 74 w 267"/>
                <a:gd name="T45" fmla="*/ 175 h 215"/>
                <a:gd name="T46" fmla="*/ 90 w 267"/>
                <a:gd name="T47" fmla="*/ 166 h 215"/>
                <a:gd name="T48" fmla="*/ 100 w 267"/>
                <a:gd name="T49" fmla="*/ 159 h 215"/>
                <a:gd name="T50" fmla="*/ 109 w 267"/>
                <a:gd name="T51" fmla="*/ 150 h 215"/>
                <a:gd name="T52" fmla="*/ 121 w 267"/>
                <a:gd name="T53" fmla="*/ 139 h 215"/>
                <a:gd name="T54" fmla="*/ 136 w 267"/>
                <a:gd name="T55" fmla="*/ 127 h 215"/>
                <a:gd name="T56" fmla="*/ 153 w 267"/>
                <a:gd name="T57" fmla="*/ 114 h 215"/>
                <a:gd name="T58" fmla="*/ 169 w 267"/>
                <a:gd name="T59" fmla="*/ 101 h 215"/>
                <a:gd name="T60" fmla="*/ 185 w 267"/>
                <a:gd name="T61" fmla="*/ 89 h 215"/>
                <a:gd name="T62" fmla="*/ 198 w 267"/>
                <a:gd name="T63" fmla="*/ 78 h 215"/>
                <a:gd name="T64" fmla="*/ 208 w 267"/>
                <a:gd name="T65" fmla="*/ 70 h 215"/>
                <a:gd name="T66" fmla="*/ 216 w 267"/>
                <a:gd name="T67" fmla="*/ 61 h 215"/>
                <a:gd name="T68" fmla="*/ 225 w 267"/>
                <a:gd name="T69" fmla="*/ 50 h 215"/>
                <a:gd name="T70" fmla="*/ 234 w 267"/>
                <a:gd name="T71" fmla="*/ 39 h 215"/>
                <a:gd name="T72" fmla="*/ 244 w 267"/>
                <a:gd name="T73" fmla="*/ 27 h 215"/>
                <a:gd name="T74" fmla="*/ 252 w 267"/>
                <a:gd name="T75" fmla="*/ 17 h 215"/>
                <a:gd name="T76" fmla="*/ 259 w 267"/>
                <a:gd name="T77" fmla="*/ 8 h 215"/>
                <a:gd name="T78" fmla="*/ 264 w 267"/>
                <a:gd name="T79" fmla="*/ 2 h 215"/>
                <a:gd name="T80" fmla="*/ 266 w 267"/>
                <a:gd name="T8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15">
                  <a:moveTo>
                    <a:pt x="266" y="0"/>
                  </a:moveTo>
                  <a:lnTo>
                    <a:pt x="266" y="4"/>
                  </a:lnTo>
                  <a:lnTo>
                    <a:pt x="266" y="17"/>
                  </a:lnTo>
                  <a:lnTo>
                    <a:pt x="263" y="36"/>
                  </a:lnTo>
                  <a:lnTo>
                    <a:pt x="258" y="60"/>
                  </a:lnTo>
                  <a:lnTo>
                    <a:pt x="247" y="86"/>
                  </a:lnTo>
                  <a:lnTo>
                    <a:pt x="230" y="112"/>
                  </a:lnTo>
                  <a:lnTo>
                    <a:pt x="205" y="138"/>
                  </a:lnTo>
                  <a:lnTo>
                    <a:pt x="171" y="160"/>
                  </a:lnTo>
                  <a:lnTo>
                    <a:pt x="135" y="178"/>
                  </a:lnTo>
                  <a:lnTo>
                    <a:pt x="105" y="192"/>
                  </a:lnTo>
                  <a:lnTo>
                    <a:pt x="80" y="202"/>
                  </a:lnTo>
                  <a:lnTo>
                    <a:pt x="60" y="208"/>
                  </a:lnTo>
                  <a:lnTo>
                    <a:pt x="43" y="212"/>
                  </a:lnTo>
                  <a:lnTo>
                    <a:pt x="29" y="214"/>
                  </a:lnTo>
                  <a:lnTo>
                    <a:pt x="17" y="214"/>
                  </a:lnTo>
                  <a:lnTo>
                    <a:pt x="5" y="214"/>
                  </a:lnTo>
                  <a:lnTo>
                    <a:pt x="0" y="211"/>
                  </a:lnTo>
                  <a:lnTo>
                    <a:pt x="5" y="207"/>
                  </a:lnTo>
                  <a:lnTo>
                    <a:pt x="17" y="200"/>
                  </a:lnTo>
                  <a:lnTo>
                    <a:pt x="35" y="192"/>
                  </a:lnTo>
                  <a:lnTo>
                    <a:pt x="54" y="184"/>
                  </a:lnTo>
                  <a:lnTo>
                    <a:pt x="74" y="175"/>
                  </a:lnTo>
                  <a:lnTo>
                    <a:pt x="90" y="166"/>
                  </a:lnTo>
                  <a:lnTo>
                    <a:pt x="100" y="159"/>
                  </a:lnTo>
                  <a:lnTo>
                    <a:pt x="109" y="150"/>
                  </a:lnTo>
                  <a:lnTo>
                    <a:pt x="121" y="139"/>
                  </a:lnTo>
                  <a:lnTo>
                    <a:pt x="136" y="127"/>
                  </a:lnTo>
                  <a:lnTo>
                    <a:pt x="153" y="114"/>
                  </a:lnTo>
                  <a:lnTo>
                    <a:pt x="169" y="101"/>
                  </a:lnTo>
                  <a:lnTo>
                    <a:pt x="185" y="89"/>
                  </a:lnTo>
                  <a:lnTo>
                    <a:pt x="198" y="78"/>
                  </a:lnTo>
                  <a:lnTo>
                    <a:pt x="208" y="70"/>
                  </a:lnTo>
                  <a:lnTo>
                    <a:pt x="216" y="61"/>
                  </a:lnTo>
                  <a:lnTo>
                    <a:pt x="225" y="50"/>
                  </a:lnTo>
                  <a:lnTo>
                    <a:pt x="234" y="39"/>
                  </a:lnTo>
                  <a:lnTo>
                    <a:pt x="244" y="27"/>
                  </a:lnTo>
                  <a:lnTo>
                    <a:pt x="252" y="17"/>
                  </a:lnTo>
                  <a:lnTo>
                    <a:pt x="259" y="8"/>
                  </a:lnTo>
                  <a:lnTo>
                    <a:pt x="264" y="2"/>
                  </a:lnTo>
                  <a:lnTo>
                    <a:pt x="266" y="0"/>
                  </a:lnTo>
                </a:path>
              </a:pathLst>
            </a:custGeom>
            <a:solidFill>
              <a:srgbClr val="7F7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Freeform 22"/>
            <p:cNvSpPr>
              <a:spLocks/>
            </p:cNvSpPr>
            <p:nvPr/>
          </p:nvSpPr>
          <p:spPr bwMode="auto">
            <a:xfrm>
              <a:off x="4440" y="2901"/>
              <a:ext cx="123" cy="111"/>
            </a:xfrm>
            <a:custGeom>
              <a:avLst/>
              <a:gdLst>
                <a:gd name="T0" fmla="*/ 122 w 123"/>
                <a:gd name="T1" fmla="*/ 0 h 111"/>
                <a:gd name="T2" fmla="*/ 120 w 123"/>
                <a:gd name="T3" fmla="*/ 1 h 111"/>
                <a:gd name="T4" fmla="*/ 114 w 123"/>
                <a:gd name="T5" fmla="*/ 4 h 111"/>
                <a:gd name="T6" fmla="*/ 105 w 123"/>
                <a:gd name="T7" fmla="*/ 9 h 111"/>
                <a:gd name="T8" fmla="*/ 94 w 123"/>
                <a:gd name="T9" fmla="*/ 15 h 111"/>
                <a:gd name="T10" fmla="*/ 83 w 123"/>
                <a:gd name="T11" fmla="*/ 23 h 111"/>
                <a:gd name="T12" fmla="*/ 71 w 123"/>
                <a:gd name="T13" fmla="*/ 31 h 111"/>
                <a:gd name="T14" fmla="*/ 61 w 123"/>
                <a:gd name="T15" fmla="*/ 39 h 111"/>
                <a:gd name="T16" fmla="*/ 53 w 123"/>
                <a:gd name="T17" fmla="*/ 47 h 111"/>
                <a:gd name="T18" fmla="*/ 47 w 123"/>
                <a:gd name="T19" fmla="*/ 55 h 111"/>
                <a:gd name="T20" fmla="*/ 39 w 123"/>
                <a:gd name="T21" fmla="*/ 64 h 111"/>
                <a:gd name="T22" fmla="*/ 31 w 123"/>
                <a:gd name="T23" fmla="*/ 72 h 111"/>
                <a:gd name="T24" fmla="*/ 23 w 123"/>
                <a:gd name="T25" fmla="*/ 80 h 111"/>
                <a:gd name="T26" fmla="*/ 16 w 123"/>
                <a:gd name="T27" fmla="*/ 87 h 111"/>
                <a:gd name="T28" fmla="*/ 9 w 123"/>
                <a:gd name="T29" fmla="*/ 95 h 111"/>
                <a:gd name="T30" fmla="*/ 4 w 123"/>
                <a:gd name="T31" fmla="*/ 102 h 111"/>
                <a:gd name="T32" fmla="*/ 0 w 123"/>
                <a:gd name="T33" fmla="*/ 108 h 111"/>
                <a:gd name="T34" fmla="*/ 0 w 123"/>
                <a:gd name="T35" fmla="*/ 110 h 111"/>
                <a:gd name="T36" fmla="*/ 7 w 123"/>
                <a:gd name="T37" fmla="*/ 107 h 111"/>
                <a:gd name="T38" fmla="*/ 18 w 123"/>
                <a:gd name="T39" fmla="*/ 99 h 111"/>
                <a:gd name="T40" fmla="*/ 32 w 123"/>
                <a:gd name="T41" fmla="*/ 88 h 111"/>
                <a:gd name="T42" fmla="*/ 47 w 123"/>
                <a:gd name="T43" fmla="*/ 75 h 111"/>
                <a:gd name="T44" fmla="*/ 61 w 123"/>
                <a:gd name="T45" fmla="*/ 63 h 111"/>
                <a:gd name="T46" fmla="*/ 72 w 123"/>
                <a:gd name="T47" fmla="*/ 53 h 111"/>
                <a:gd name="T48" fmla="*/ 79 w 123"/>
                <a:gd name="T49" fmla="*/ 46 h 111"/>
                <a:gd name="T50" fmla="*/ 84 w 123"/>
                <a:gd name="T51" fmla="*/ 41 h 111"/>
                <a:gd name="T52" fmla="*/ 91 w 123"/>
                <a:gd name="T53" fmla="*/ 34 h 111"/>
                <a:gd name="T54" fmla="*/ 98 w 123"/>
                <a:gd name="T55" fmla="*/ 26 h 111"/>
                <a:gd name="T56" fmla="*/ 105 w 123"/>
                <a:gd name="T57" fmla="*/ 18 h 111"/>
                <a:gd name="T58" fmla="*/ 112 w 123"/>
                <a:gd name="T59" fmla="*/ 11 h 111"/>
                <a:gd name="T60" fmla="*/ 117 w 123"/>
                <a:gd name="T61" fmla="*/ 5 h 111"/>
                <a:gd name="T62" fmla="*/ 121 w 123"/>
                <a:gd name="T63" fmla="*/ 1 h 111"/>
                <a:gd name="T64" fmla="*/ 122 w 123"/>
                <a:gd name="T6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111">
                  <a:moveTo>
                    <a:pt x="122" y="0"/>
                  </a:moveTo>
                  <a:lnTo>
                    <a:pt x="120" y="1"/>
                  </a:lnTo>
                  <a:lnTo>
                    <a:pt x="114" y="4"/>
                  </a:lnTo>
                  <a:lnTo>
                    <a:pt x="105" y="9"/>
                  </a:lnTo>
                  <a:lnTo>
                    <a:pt x="94" y="15"/>
                  </a:lnTo>
                  <a:lnTo>
                    <a:pt x="83" y="23"/>
                  </a:lnTo>
                  <a:lnTo>
                    <a:pt x="71" y="31"/>
                  </a:lnTo>
                  <a:lnTo>
                    <a:pt x="61" y="39"/>
                  </a:lnTo>
                  <a:lnTo>
                    <a:pt x="53" y="47"/>
                  </a:lnTo>
                  <a:lnTo>
                    <a:pt x="47" y="55"/>
                  </a:lnTo>
                  <a:lnTo>
                    <a:pt x="39" y="64"/>
                  </a:lnTo>
                  <a:lnTo>
                    <a:pt x="31" y="72"/>
                  </a:lnTo>
                  <a:lnTo>
                    <a:pt x="23" y="80"/>
                  </a:lnTo>
                  <a:lnTo>
                    <a:pt x="16" y="87"/>
                  </a:lnTo>
                  <a:lnTo>
                    <a:pt x="9" y="95"/>
                  </a:lnTo>
                  <a:lnTo>
                    <a:pt x="4" y="102"/>
                  </a:lnTo>
                  <a:lnTo>
                    <a:pt x="0" y="108"/>
                  </a:lnTo>
                  <a:lnTo>
                    <a:pt x="0" y="110"/>
                  </a:lnTo>
                  <a:lnTo>
                    <a:pt x="7" y="107"/>
                  </a:lnTo>
                  <a:lnTo>
                    <a:pt x="18" y="99"/>
                  </a:lnTo>
                  <a:lnTo>
                    <a:pt x="32" y="88"/>
                  </a:lnTo>
                  <a:lnTo>
                    <a:pt x="47" y="75"/>
                  </a:lnTo>
                  <a:lnTo>
                    <a:pt x="61" y="63"/>
                  </a:lnTo>
                  <a:lnTo>
                    <a:pt x="72" y="53"/>
                  </a:lnTo>
                  <a:lnTo>
                    <a:pt x="79" y="46"/>
                  </a:lnTo>
                  <a:lnTo>
                    <a:pt x="84" y="41"/>
                  </a:lnTo>
                  <a:lnTo>
                    <a:pt x="91" y="34"/>
                  </a:lnTo>
                  <a:lnTo>
                    <a:pt x="98" y="26"/>
                  </a:lnTo>
                  <a:lnTo>
                    <a:pt x="105" y="18"/>
                  </a:lnTo>
                  <a:lnTo>
                    <a:pt x="112" y="11"/>
                  </a:lnTo>
                  <a:lnTo>
                    <a:pt x="117" y="5"/>
                  </a:lnTo>
                  <a:lnTo>
                    <a:pt x="121" y="1"/>
                  </a:lnTo>
                  <a:lnTo>
                    <a:pt x="122"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Freeform 23"/>
            <p:cNvSpPr>
              <a:spLocks/>
            </p:cNvSpPr>
            <p:nvPr/>
          </p:nvSpPr>
          <p:spPr bwMode="auto">
            <a:xfrm>
              <a:off x="4672" y="2923"/>
              <a:ext cx="126" cy="168"/>
            </a:xfrm>
            <a:custGeom>
              <a:avLst/>
              <a:gdLst>
                <a:gd name="T0" fmla="*/ 0 w 126"/>
                <a:gd name="T1" fmla="*/ 0 h 168"/>
                <a:gd name="T2" fmla="*/ 5 w 126"/>
                <a:gd name="T3" fmla="*/ 3 h 168"/>
                <a:gd name="T4" fmla="*/ 18 w 126"/>
                <a:gd name="T5" fmla="*/ 12 h 168"/>
                <a:gd name="T6" fmla="*/ 36 w 126"/>
                <a:gd name="T7" fmla="*/ 24 h 168"/>
                <a:gd name="T8" fmla="*/ 56 w 126"/>
                <a:gd name="T9" fmla="*/ 39 h 168"/>
                <a:gd name="T10" fmla="*/ 77 w 126"/>
                <a:gd name="T11" fmla="*/ 56 h 168"/>
                <a:gd name="T12" fmla="*/ 95 w 126"/>
                <a:gd name="T13" fmla="*/ 74 h 168"/>
                <a:gd name="T14" fmla="*/ 109 w 126"/>
                <a:gd name="T15" fmla="*/ 90 h 168"/>
                <a:gd name="T16" fmla="*/ 114 w 126"/>
                <a:gd name="T17" fmla="*/ 104 h 168"/>
                <a:gd name="T18" fmla="*/ 115 w 126"/>
                <a:gd name="T19" fmla="*/ 116 h 168"/>
                <a:gd name="T20" fmla="*/ 117 w 126"/>
                <a:gd name="T21" fmla="*/ 127 h 168"/>
                <a:gd name="T22" fmla="*/ 120 w 126"/>
                <a:gd name="T23" fmla="*/ 136 h 168"/>
                <a:gd name="T24" fmla="*/ 122 w 126"/>
                <a:gd name="T25" fmla="*/ 143 h 168"/>
                <a:gd name="T26" fmla="*/ 123 w 126"/>
                <a:gd name="T27" fmla="*/ 150 h 168"/>
                <a:gd name="T28" fmla="*/ 125 w 126"/>
                <a:gd name="T29" fmla="*/ 156 h 168"/>
                <a:gd name="T30" fmla="*/ 124 w 126"/>
                <a:gd name="T31" fmla="*/ 161 h 168"/>
                <a:gd name="T32" fmla="*/ 123 w 126"/>
                <a:gd name="T33" fmla="*/ 165 h 168"/>
                <a:gd name="T34" fmla="*/ 121 w 126"/>
                <a:gd name="T35" fmla="*/ 167 h 168"/>
                <a:gd name="T36" fmla="*/ 119 w 126"/>
                <a:gd name="T37" fmla="*/ 162 h 168"/>
                <a:gd name="T38" fmla="*/ 116 w 126"/>
                <a:gd name="T39" fmla="*/ 154 h 168"/>
                <a:gd name="T40" fmla="*/ 113 w 126"/>
                <a:gd name="T41" fmla="*/ 143 h 168"/>
                <a:gd name="T42" fmla="*/ 109 w 126"/>
                <a:gd name="T43" fmla="*/ 130 h 168"/>
                <a:gd name="T44" fmla="*/ 104 w 126"/>
                <a:gd name="T45" fmla="*/ 117 h 168"/>
                <a:gd name="T46" fmla="*/ 96 w 126"/>
                <a:gd name="T47" fmla="*/ 105 h 168"/>
                <a:gd name="T48" fmla="*/ 86 w 126"/>
                <a:gd name="T49" fmla="*/ 95 h 168"/>
                <a:gd name="T50" fmla="*/ 74 w 126"/>
                <a:gd name="T51" fmla="*/ 85 h 168"/>
                <a:gd name="T52" fmla="*/ 60 w 126"/>
                <a:gd name="T53" fmla="*/ 71 h 168"/>
                <a:gd name="T54" fmla="*/ 46 w 126"/>
                <a:gd name="T55" fmla="*/ 55 h 168"/>
                <a:gd name="T56" fmla="*/ 32 w 126"/>
                <a:gd name="T57" fmla="*/ 39 h 168"/>
                <a:gd name="T58" fmla="*/ 19 w 126"/>
                <a:gd name="T59" fmla="*/ 24 h 168"/>
                <a:gd name="T60" fmla="*/ 9 w 126"/>
                <a:gd name="T61" fmla="*/ 12 h 168"/>
                <a:gd name="T62" fmla="*/ 3 w 126"/>
                <a:gd name="T63" fmla="*/ 3 h 168"/>
                <a:gd name="T64" fmla="*/ 0 w 126"/>
                <a:gd name="T6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168">
                  <a:moveTo>
                    <a:pt x="0" y="0"/>
                  </a:moveTo>
                  <a:lnTo>
                    <a:pt x="5" y="3"/>
                  </a:lnTo>
                  <a:lnTo>
                    <a:pt x="18" y="12"/>
                  </a:lnTo>
                  <a:lnTo>
                    <a:pt x="36" y="24"/>
                  </a:lnTo>
                  <a:lnTo>
                    <a:pt x="56" y="39"/>
                  </a:lnTo>
                  <a:lnTo>
                    <a:pt x="77" y="56"/>
                  </a:lnTo>
                  <a:lnTo>
                    <a:pt x="95" y="74"/>
                  </a:lnTo>
                  <a:lnTo>
                    <a:pt x="109" y="90"/>
                  </a:lnTo>
                  <a:lnTo>
                    <a:pt x="114" y="104"/>
                  </a:lnTo>
                  <a:lnTo>
                    <a:pt x="115" y="116"/>
                  </a:lnTo>
                  <a:lnTo>
                    <a:pt x="117" y="127"/>
                  </a:lnTo>
                  <a:lnTo>
                    <a:pt x="120" y="136"/>
                  </a:lnTo>
                  <a:lnTo>
                    <a:pt x="122" y="143"/>
                  </a:lnTo>
                  <a:lnTo>
                    <a:pt x="123" y="150"/>
                  </a:lnTo>
                  <a:lnTo>
                    <a:pt x="125" y="156"/>
                  </a:lnTo>
                  <a:lnTo>
                    <a:pt x="124" y="161"/>
                  </a:lnTo>
                  <a:lnTo>
                    <a:pt x="123" y="165"/>
                  </a:lnTo>
                  <a:lnTo>
                    <a:pt x="121" y="167"/>
                  </a:lnTo>
                  <a:lnTo>
                    <a:pt x="119" y="162"/>
                  </a:lnTo>
                  <a:lnTo>
                    <a:pt x="116" y="154"/>
                  </a:lnTo>
                  <a:lnTo>
                    <a:pt x="113" y="143"/>
                  </a:lnTo>
                  <a:lnTo>
                    <a:pt x="109" y="130"/>
                  </a:lnTo>
                  <a:lnTo>
                    <a:pt x="104" y="117"/>
                  </a:lnTo>
                  <a:lnTo>
                    <a:pt x="96" y="105"/>
                  </a:lnTo>
                  <a:lnTo>
                    <a:pt x="86" y="95"/>
                  </a:lnTo>
                  <a:lnTo>
                    <a:pt x="74" y="85"/>
                  </a:lnTo>
                  <a:lnTo>
                    <a:pt x="60" y="71"/>
                  </a:lnTo>
                  <a:lnTo>
                    <a:pt x="46" y="55"/>
                  </a:lnTo>
                  <a:lnTo>
                    <a:pt x="32" y="39"/>
                  </a:lnTo>
                  <a:lnTo>
                    <a:pt x="19" y="24"/>
                  </a:lnTo>
                  <a:lnTo>
                    <a:pt x="9" y="12"/>
                  </a:lnTo>
                  <a:lnTo>
                    <a:pt x="3" y="3"/>
                  </a:lnTo>
                  <a:lnTo>
                    <a:pt x="0" y="0"/>
                  </a:lnTo>
                </a:path>
              </a:pathLst>
            </a:custGeom>
            <a:solidFill>
              <a:srgbClr val="B2B2B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Freeform 24"/>
            <p:cNvSpPr>
              <a:spLocks/>
            </p:cNvSpPr>
            <p:nvPr/>
          </p:nvSpPr>
          <p:spPr bwMode="auto">
            <a:xfrm>
              <a:off x="4547" y="2812"/>
              <a:ext cx="146" cy="53"/>
            </a:xfrm>
            <a:custGeom>
              <a:avLst/>
              <a:gdLst>
                <a:gd name="T0" fmla="*/ 108 w 146"/>
                <a:gd name="T1" fmla="*/ 40 h 53"/>
                <a:gd name="T2" fmla="*/ 109 w 146"/>
                <a:gd name="T3" fmla="*/ 39 h 53"/>
                <a:gd name="T4" fmla="*/ 113 w 146"/>
                <a:gd name="T5" fmla="*/ 35 h 53"/>
                <a:gd name="T6" fmla="*/ 118 w 146"/>
                <a:gd name="T7" fmla="*/ 30 h 53"/>
                <a:gd name="T8" fmla="*/ 124 w 146"/>
                <a:gd name="T9" fmla="*/ 24 h 53"/>
                <a:gd name="T10" fmla="*/ 130 w 146"/>
                <a:gd name="T11" fmla="*/ 17 h 53"/>
                <a:gd name="T12" fmla="*/ 136 w 146"/>
                <a:gd name="T13" fmla="*/ 11 h 53"/>
                <a:gd name="T14" fmla="*/ 141 w 146"/>
                <a:gd name="T15" fmla="*/ 5 h 53"/>
                <a:gd name="T16" fmla="*/ 144 w 146"/>
                <a:gd name="T17" fmla="*/ 1 h 53"/>
                <a:gd name="T18" fmla="*/ 145 w 146"/>
                <a:gd name="T19" fmla="*/ 0 h 53"/>
                <a:gd name="T20" fmla="*/ 142 w 146"/>
                <a:gd name="T21" fmla="*/ 1 h 53"/>
                <a:gd name="T22" fmla="*/ 137 w 146"/>
                <a:gd name="T23" fmla="*/ 3 h 53"/>
                <a:gd name="T24" fmla="*/ 131 w 146"/>
                <a:gd name="T25" fmla="*/ 6 h 53"/>
                <a:gd name="T26" fmla="*/ 124 w 146"/>
                <a:gd name="T27" fmla="*/ 10 h 53"/>
                <a:gd name="T28" fmla="*/ 118 w 146"/>
                <a:gd name="T29" fmla="*/ 13 h 53"/>
                <a:gd name="T30" fmla="*/ 114 w 146"/>
                <a:gd name="T31" fmla="*/ 15 h 53"/>
                <a:gd name="T32" fmla="*/ 112 w 146"/>
                <a:gd name="T33" fmla="*/ 16 h 53"/>
                <a:gd name="T34" fmla="*/ 108 w 146"/>
                <a:gd name="T35" fmla="*/ 6 h 53"/>
                <a:gd name="T36" fmla="*/ 93 w 146"/>
                <a:gd name="T37" fmla="*/ 25 h 53"/>
                <a:gd name="T38" fmla="*/ 92 w 146"/>
                <a:gd name="T39" fmla="*/ 26 h 53"/>
                <a:gd name="T40" fmla="*/ 92 w 146"/>
                <a:gd name="T41" fmla="*/ 27 h 53"/>
                <a:gd name="T42" fmla="*/ 90 w 146"/>
                <a:gd name="T43" fmla="*/ 29 h 53"/>
                <a:gd name="T44" fmla="*/ 87 w 146"/>
                <a:gd name="T45" fmla="*/ 30 h 53"/>
                <a:gd name="T46" fmla="*/ 84 w 146"/>
                <a:gd name="T47" fmla="*/ 32 h 53"/>
                <a:gd name="T48" fmla="*/ 79 w 146"/>
                <a:gd name="T49" fmla="*/ 33 h 53"/>
                <a:gd name="T50" fmla="*/ 74 w 146"/>
                <a:gd name="T51" fmla="*/ 34 h 53"/>
                <a:gd name="T52" fmla="*/ 67 w 146"/>
                <a:gd name="T53" fmla="*/ 33 h 53"/>
                <a:gd name="T54" fmla="*/ 60 w 146"/>
                <a:gd name="T55" fmla="*/ 32 h 53"/>
                <a:gd name="T56" fmla="*/ 54 w 146"/>
                <a:gd name="T57" fmla="*/ 31 h 53"/>
                <a:gd name="T58" fmla="*/ 48 w 146"/>
                <a:gd name="T59" fmla="*/ 31 h 53"/>
                <a:gd name="T60" fmla="*/ 42 w 146"/>
                <a:gd name="T61" fmla="*/ 31 h 53"/>
                <a:gd name="T62" fmla="*/ 37 w 146"/>
                <a:gd name="T63" fmla="*/ 31 h 53"/>
                <a:gd name="T64" fmla="*/ 32 w 146"/>
                <a:gd name="T65" fmla="*/ 31 h 53"/>
                <a:gd name="T66" fmla="*/ 28 w 146"/>
                <a:gd name="T67" fmla="*/ 30 h 53"/>
                <a:gd name="T68" fmla="*/ 24 w 146"/>
                <a:gd name="T69" fmla="*/ 27 h 53"/>
                <a:gd name="T70" fmla="*/ 20 w 146"/>
                <a:gd name="T71" fmla="*/ 25 h 53"/>
                <a:gd name="T72" fmla="*/ 16 w 146"/>
                <a:gd name="T73" fmla="*/ 24 h 53"/>
                <a:gd name="T74" fmla="*/ 12 w 146"/>
                <a:gd name="T75" fmla="*/ 23 h 53"/>
                <a:gd name="T76" fmla="*/ 8 w 146"/>
                <a:gd name="T77" fmla="*/ 22 h 53"/>
                <a:gd name="T78" fmla="*/ 5 w 146"/>
                <a:gd name="T79" fmla="*/ 22 h 53"/>
                <a:gd name="T80" fmla="*/ 2 w 146"/>
                <a:gd name="T81" fmla="*/ 22 h 53"/>
                <a:gd name="T82" fmla="*/ 1 w 146"/>
                <a:gd name="T83" fmla="*/ 22 h 53"/>
                <a:gd name="T84" fmla="*/ 0 w 146"/>
                <a:gd name="T85" fmla="*/ 22 h 53"/>
                <a:gd name="T86" fmla="*/ 43 w 146"/>
                <a:gd name="T87" fmla="*/ 38 h 53"/>
                <a:gd name="T88" fmla="*/ 15 w 146"/>
                <a:gd name="T89" fmla="*/ 41 h 53"/>
                <a:gd name="T90" fmla="*/ 65 w 146"/>
                <a:gd name="T91" fmla="*/ 52 h 53"/>
                <a:gd name="T92" fmla="*/ 73 w 146"/>
                <a:gd name="T93" fmla="*/ 41 h 53"/>
                <a:gd name="T94" fmla="*/ 86 w 146"/>
                <a:gd name="T95" fmla="*/ 48 h 53"/>
                <a:gd name="T96" fmla="*/ 108 w 146"/>
                <a:gd name="T97"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 h="53">
                  <a:moveTo>
                    <a:pt x="108" y="40"/>
                  </a:moveTo>
                  <a:lnTo>
                    <a:pt x="109" y="39"/>
                  </a:lnTo>
                  <a:lnTo>
                    <a:pt x="113" y="35"/>
                  </a:lnTo>
                  <a:lnTo>
                    <a:pt x="118" y="30"/>
                  </a:lnTo>
                  <a:lnTo>
                    <a:pt x="124" y="24"/>
                  </a:lnTo>
                  <a:lnTo>
                    <a:pt x="130" y="17"/>
                  </a:lnTo>
                  <a:lnTo>
                    <a:pt x="136" y="11"/>
                  </a:lnTo>
                  <a:lnTo>
                    <a:pt x="141" y="5"/>
                  </a:lnTo>
                  <a:lnTo>
                    <a:pt x="144" y="1"/>
                  </a:lnTo>
                  <a:lnTo>
                    <a:pt x="145" y="0"/>
                  </a:lnTo>
                  <a:lnTo>
                    <a:pt x="142" y="1"/>
                  </a:lnTo>
                  <a:lnTo>
                    <a:pt x="137" y="3"/>
                  </a:lnTo>
                  <a:lnTo>
                    <a:pt x="131" y="6"/>
                  </a:lnTo>
                  <a:lnTo>
                    <a:pt x="124" y="10"/>
                  </a:lnTo>
                  <a:lnTo>
                    <a:pt x="118" y="13"/>
                  </a:lnTo>
                  <a:lnTo>
                    <a:pt x="114" y="15"/>
                  </a:lnTo>
                  <a:lnTo>
                    <a:pt x="112" y="16"/>
                  </a:lnTo>
                  <a:lnTo>
                    <a:pt x="108" y="6"/>
                  </a:lnTo>
                  <a:lnTo>
                    <a:pt x="93" y="25"/>
                  </a:lnTo>
                  <a:lnTo>
                    <a:pt x="92" y="26"/>
                  </a:lnTo>
                  <a:lnTo>
                    <a:pt x="92" y="27"/>
                  </a:lnTo>
                  <a:lnTo>
                    <a:pt x="90" y="29"/>
                  </a:lnTo>
                  <a:lnTo>
                    <a:pt x="87" y="30"/>
                  </a:lnTo>
                  <a:lnTo>
                    <a:pt x="84" y="32"/>
                  </a:lnTo>
                  <a:lnTo>
                    <a:pt x="79" y="33"/>
                  </a:lnTo>
                  <a:lnTo>
                    <a:pt x="74" y="34"/>
                  </a:lnTo>
                  <a:lnTo>
                    <a:pt x="67" y="33"/>
                  </a:lnTo>
                  <a:lnTo>
                    <a:pt x="60" y="32"/>
                  </a:lnTo>
                  <a:lnTo>
                    <a:pt x="54" y="31"/>
                  </a:lnTo>
                  <a:lnTo>
                    <a:pt x="48" y="31"/>
                  </a:lnTo>
                  <a:lnTo>
                    <a:pt x="42" y="31"/>
                  </a:lnTo>
                  <a:lnTo>
                    <a:pt x="37" y="31"/>
                  </a:lnTo>
                  <a:lnTo>
                    <a:pt x="32" y="31"/>
                  </a:lnTo>
                  <a:lnTo>
                    <a:pt x="28" y="30"/>
                  </a:lnTo>
                  <a:lnTo>
                    <a:pt x="24" y="27"/>
                  </a:lnTo>
                  <a:lnTo>
                    <a:pt x="20" y="25"/>
                  </a:lnTo>
                  <a:lnTo>
                    <a:pt x="16" y="24"/>
                  </a:lnTo>
                  <a:lnTo>
                    <a:pt x="12" y="23"/>
                  </a:lnTo>
                  <a:lnTo>
                    <a:pt x="8" y="22"/>
                  </a:lnTo>
                  <a:lnTo>
                    <a:pt x="5" y="22"/>
                  </a:lnTo>
                  <a:lnTo>
                    <a:pt x="2" y="22"/>
                  </a:lnTo>
                  <a:lnTo>
                    <a:pt x="1" y="22"/>
                  </a:lnTo>
                  <a:lnTo>
                    <a:pt x="0" y="22"/>
                  </a:lnTo>
                  <a:lnTo>
                    <a:pt x="43" y="38"/>
                  </a:lnTo>
                  <a:lnTo>
                    <a:pt x="15" y="41"/>
                  </a:lnTo>
                  <a:lnTo>
                    <a:pt x="65" y="52"/>
                  </a:lnTo>
                  <a:lnTo>
                    <a:pt x="73" y="41"/>
                  </a:lnTo>
                  <a:lnTo>
                    <a:pt x="86" y="48"/>
                  </a:lnTo>
                  <a:lnTo>
                    <a:pt x="108" y="40"/>
                  </a:lnTo>
                </a:path>
              </a:pathLst>
            </a:custGeom>
            <a:solidFill>
              <a:srgbClr val="B2B2B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Freeform 25"/>
            <p:cNvSpPr>
              <a:spLocks/>
            </p:cNvSpPr>
            <p:nvPr/>
          </p:nvSpPr>
          <p:spPr bwMode="auto">
            <a:xfrm>
              <a:off x="4436" y="2866"/>
              <a:ext cx="233" cy="96"/>
            </a:xfrm>
            <a:custGeom>
              <a:avLst/>
              <a:gdLst>
                <a:gd name="T0" fmla="*/ 226 w 233"/>
                <a:gd name="T1" fmla="*/ 3 h 96"/>
                <a:gd name="T2" fmla="*/ 202 w 233"/>
                <a:gd name="T3" fmla="*/ 6 h 96"/>
                <a:gd name="T4" fmla="*/ 169 w 233"/>
                <a:gd name="T5" fmla="*/ 10 h 96"/>
                <a:gd name="T6" fmla="*/ 143 w 233"/>
                <a:gd name="T7" fmla="*/ 12 h 96"/>
                <a:gd name="T8" fmla="*/ 133 w 233"/>
                <a:gd name="T9" fmla="*/ 9 h 96"/>
                <a:gd name="T10" fmla="*/ 116 w 233"/>
                <a:gd name="T11" fmla="*/ 8 h 96"/>
                <a:gd name="T12" fmla="*/ 94 w 233"/>
                <a:gd name="T13" fmla="*/ 9 h 96"/>
                <a:gd name="T14" fmla="*/ 73 w 233"/>
                <a:gd name="T15" fmla="*/ 12 h 96"/>
                <a:gd name="T16" fmla="*/ 61 w 233"/>
                <a:gd name="T17" fmla="*/ 14 h 96"/>
                <a:gd name="T18" fmla="*/ 50 w 233"/>
                <a:gd name="T19" fmla="*/ 11 h 96"/>
                <a:gd name="T20" fmla="*/ 42 w 233"/>
                <a:gd name="T21" fmla="*/ 5 h 96"/>
                <a:gd name="T22" fmla="*/ 37 w 233"/>
                <a:gd name="T23" fmla="*/ 1 h 96"/>
                <a:gd name="T24" fmla="*/ 36 w 233"/>
                <a:gd name="T25" fmla="*/ 30 h 96"/>
                <a:gd name="T26" fmla="*/ 111 w 233"/>
                <a:gd name="T27" fmla="*/ 13 h 96"/>
                <a:gd name="T28" fmla="*/ 82 w 233"/>
                <a:gd name="T29" fmla="*/ 23 h 96"/>
                <a:gd name="T30" fmla="*/ 42 w 233"/>
                <a:gd name="T31" fmla="*/ 38 h 96"/>
                <a:gd name="T32" fmla="*/ 9 w 233"/>
                <a:gd name="T33" fmla="*/ 54 h 96"/>
                <a:gd name="T34" fmla="*/ 0 w 233"/>
                <a:gd name="T35" fmla="*/ 66 h 96"/>
                <a:gd name="T36" fmla="*/ 2 w 233"/>
                <a:gd name="T37" fmla="*/ 77 h 96"/>
                <a:gd name="T38" fmla="*/ 8 w 233"/>
                <a:gd name="T39" fmla="*/ 88 h 96"/>
                <a:gd name="T40" fmla="*/ 14 w 233"/>
                <a:gd name="T41" fmla="*/ 94 h 96"/>
                <a:gd name="T42" fmla="*/ 15 w 233"/>
                <a:gd name="T43" fmla="*/ 94 h 96"/>
                <a:gd name="T44" fmla="*/ 19 w 233"/>
                <a:gd name="T45" fmla="*/ 89 h 96"/>
                <a:gd name="T46" fmla="*/ 26 w 233"/>
                <a:gd name="T47" fmla="*/ 81 h 96"/>
                <a:gd name="T48" fmla="*/ 39 w 233"/>
                <a:gd name="T49" fmla="*/ 72 h 96"/>
                <a:gd name="T50" fmla="*/ 56 w 233"/>
                <a:gd name="T51" fmla="*/ 61 h 96"/>
                <a:gd name="T52" fmla="*/ 76 w 233"/>
                <a:gd name="T53" fmla="*/ 44 h 96"/>
                <a:gd name="T54" fmla="*/ 96 w 233"/>
                <a:gd name="T55" fmla="*/ 26 h 96"/>
                <a:gd name="T56" fmla="*/ 115 w 233"/>
                <a:gd name="T57" fmla="*/ 15 h 96"/>
                <a:gd name="T58" fmla="*/ 134 w 233"/>
                <a:gd name="T59" fmla="*/ 16 h 96"/>
                <a:gd name="T60" fmla="*/ 158 w 233"/>
                <a:gd name="T61" fmla="*/ 19 h 96"/>
                <a:gd name="T62" fmla="*/ 184 w 233"/>
                <a:gd name="T63" fmla="*/ 21 h 96"/>
                <a:gd name="T64" fmla="*/ 207 w 233"/>
                <a:gd name="T65" fmla="*/ 18 h 96"/>
                <a:gd name="T66" fmla="*/ 224 w 233"/>
                <a:gd name="T67" fmla="*/ 11 h 96"/>
                <a:gd name="T68" fmla="*/ 231 w 233"/>
                <a:gd name="T69" fmla="*/ 6 h 96"/>
                <a:gd name="T70" fmla="*/ 232 w 233"/>
                <a:gd name="T71" fmla="*/ 3 h 96"/>
                <a:gd name="T72" fmla="*/ 230 w 233"/>
                <a:gd name="T73"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3" h="96">
                  <a:moveTo>
                    <a:pt x="230" y="2"/>
                  </a:moveTo>
                  <a:lnTo>
                    <a:pt x="226" y="3"/>
                  </a:lnTo>
                  <a:lnTo>
                    <a:pt x="216" y="4"/>
                  </a:lnTo>
                  <a:lnTo>
                    <a:pt x="202" y="6"/>
                  </a:lnTo>
                  <a:lnTo>
                    <a:pt x="186" y="8"/>
                  </a:lnTo>
                  <a:lnTo>
                    <a:pt x="169" y="10"/>
                  </a:lnTo>
                  <a:lnTo>
                    <a:pt x="155" y="12"/>
                  </a:lnTo>
                  <a:lnTo>
                    <a:pt x="143" y="12"/>
                  </a:lnTo>
                  <a:lnTo>
                    <a:pt x="137" y="10"/>
                  </a:lnTo>
                  <a:lnTo>
                    <a:pt x="133" y="9"/>
                  </a:lnTo>
                  <a:lnTo>
                    <a:pt x="126" y="8"/>
                  </a:lnTo>
                  <a:lnTo>
                    <a:pt x="116" y="8"/>
                  </a:lnTo>
                  <a:lnTo>
                    <a:pt x="105" y="8"/>
                  </a:lnTo>
                  <a:lnTo>
                    <a:pt x="94" y="9"/>
                  </a:lnTo>
                  <a:lnTo>
                    <a:pt x="83" y="10"/>
                  </a:lnTo>
                  <a:lnTo>
                    <a:pt x="73" y="12"/>
                  </a:lnTo>
                  <a:lnTo>
                    <a:pt x="66" y="13"/>
                  </a:lnTo>
                  <a:lnTo>
                    <a:pt x="61" y="14"/>
                  </a:lnTo>
                  <a:lnTo>
                    <a:pt x="55" y="13"/>
                  </a:lnTo>
                  <a:lnTo>
                    <a:pt x="50" y="11"/>
                  </a:lnTo>
                  <a:lnTo>
                    <a:pt x="46" y="8"/>
                  </a:lnTo>
                  <a:lnTo>
                    <a:pt x="42" y="5"/>
                  </a:lnTo>
                  <a:lnTo>
                    <a:pt x="39" y="3"/>
                  </a:lnTo>
                  <a:lnTo>
                    <a:pt x="37" y="1"/>
                  </a:lnTo>
                  <a:lnTo>
                    <a:pt x="36" y="0"/>
                  </a:lnTo>
                  <a:lnTo>
                    <a:pt x="36" y="30"/>
                  </a:lnTo>
                  <a:lnTo>
                    <a:pt x="116" y="11"/>
                  </a:lnTo>
                  <a:lnTo>
                    <a:pt x="111" y="13"/>
                  </a:lnTo>
                  <a:lnTo>
                    <a:pt x="99" y="17"/>
                  </a:lnTo>
                  <a:lnTo>
                    <a:pt x="82" y="23"/>
                  </a:lnTo>
                  <a:lnTo>
                    <a:pt x="62" y="30"/>
                  </a:lnTo>
                  <a:lnTo>
                    <a:pt x="42" y="38"/>
                  </a:lnTo>
                  <a:lnTo>
                    <a:pt x="23" y="47"/>
                  </a:lnTo>
                  <a:lnTo>
                    <a:pt x="9" y="54"/>
                  </a:lnTo>
                  <a:lnTo>
                    <a:pt x="2" y="60"/>
                  </a:lnTo>
                  <a:lnTo>
                    <a:pt x="0" y="66"/>
                  </a:lnTo>
                  <a:lnTo>
                    <a:pt x="0" y="72"/>
                  </a:lnTo>
                  <a:lnTo>
                    <a:pt x="2" y="77"/>
                  </a:lnTo>
                  <a:lnTo>
                    <a:pt x="5" y="83"/>
                  </a:lnTo>
                  <a:lnTo>
                    <a:pt x="8" y="88"/>
                  </a:lnTo>
                  <a:lnTo>
                    <a:pt x="11" y="92"/>
                  </a:lnTo>
                  <a:lnTo>
                    <a:pt x="14" y="94"/>
                  </a:lnTo>
                  <a:lnTo>
                    <a:pt x="15" y="95"/>
                  </a:lnTo>
                  <a:lnTo>
                    <a:pt x="15" y="94"/>
                  </a:lnTo>
                  <a:lnTo>
                    <a:pt x="16" y="92"/>
                  </a:lnTo>
                  <a:lnTo>
                    <a:pt x="19" y="89"/>
                  </a:lnTo>
                  <a:lnTo>
                    <a:pt x="22" y="85"/>
                  </a:lnTo>
                  <a:lnTo>
                    <a:pt x="26" y="81"/>
                  </a:lnTo>
                  <a:lnTo>
                    <a:pt x="32" y="76"/>
                  </a:lnTo>
                  <a:lnTo>
                    <a:pt x="39" y="72"/>
                  </a:lnTo>
                  <a:lnTo>
                    <a:pt x="47" y="67"/>
                  </a:lnTo>
                  <a:lnTo>
                    <a:pt x="56" y="61"/>
                  </a:lnTo>
                  <a:lnTo>
                    <a:pt x="66" y="54"/>
                  </a:lnTo>
                  <a:lnTo>
                    <a:pt x="76" y="44"/>
                  </a:lnTo>
                  <a:lnTo>
                    <a:pt x="86" y="35"/>
                  </a:lnTo>
                  <a:lnTo>
                    <a:pt x="96" y="26"/>
                  </a:lnTo>
                  <a:lnTo>
                    <a:pt x="106" y="20"/>
                  </a:lnTo>
                  <a:lnTo>
                    <a:pt x="115" y="15"/>
                  </a:lnTo>
                  <a:lnTo>
                    <a:pt x="124" y="14"/>
                  </a:lnTo>
                  <a:lnTo>
                    <a:pt x="134" y="16"/>
                  </a:lnTo>
                  <a:lnTo>
                    <a:pt x="146" y="17"/>
                  </a:lnTo>
                  <a:lnTo>
                    <a:pt x="158" y="19"/>
                  </a:lnTo>
                  <a:lnTo>
                    <a:pt x="171" y="20"/>
                  </a:lnTo>
                  <a:lnTo>
                    <a:pt x="184" y="21"/>
                  </a:lnTo>
                  <a:lnTo>
                    <a:pt x="196" y="20"/>
                  </a:lnTo>
                  <a:lnTo>
                    <a:pt x="207" y="18"/>
                  </a:lnTo>
                  <a:lnTo>
                    <a:pt x="217" y="15"/>
                  </a:lnTo>
                  <a:lnTo>
                    <a:pt x="224" y="11"/>
                  </a:lnTo>
                  <a:lnTo>
                    <a:pt x="229" y="8"/>
                  </a:lnTo>
                  <a:lnTo>
                    <a:pt x="231" y="6"/>
                  </a:lnTo>
                  <a:lnTo>
                    <a:pt x="232" y="4"/>
                  </a:lnTo>
                  <a:lnTo>
                    <a:pt x="232" y="3"/>
                  </a:lnTo>
                  <a:lnTo>
                    <a:pt x="231" y="3"/>
                  </a:lnTo>
                  <a:lnTo>
                    <a:pt x="230" y="2"/>
                  </a:lnTo>
                  <a:lnTo>
                    <a:pt x="230" y="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Freeform 26"/>
            <p:cNvSpPr>
              <a:spLocks/>
            </p:cNvSpPr>
            <p:nvPr/>
          </p:nvSpPr>
          <p:spPr bwMode="auto">
            <a:xfrm>
              <a:off x="4874" y="3262"/>
              <a:ext cx="113" cy="27"/>
            </a:xfrm>
            <a:custGeom>
              <a:avLst/>
              <a:gdLst>
                <a:gd name="T0" fmla="*/ 97 w 113"/>
                <a:gd name="T1" fmla="*/ 1 h 27"/>
                <a:gd name="T2" fmla="*/ 111 w 113"/>
                <a:gd name="T3" fmla="*/ 0 h 27"/>
                <a:gd name="T4" fmla="*/ 111 w 113"/>
                <a:gd name="T5" fmla="*/ 5 h 27"/>
                <a:gd name="T6" fmla="*/ 111 w 113"/>
                <a:gd name="T7" fmla="*/ 5 h 27"/>
                <a:gd name="T8" fmla="*/ 111 w 113"/>
                <a:gd name="T9" fmla="*/ 5 h 27"/>
                <a:gd name="T10" fmla="*/ 111 w 113"/>
                <a:gd name="T11" fmla="*/ 5 h 27"/>
                <a:gd name="T12" fmla="*/ 112 w 113"/>
                <a:gd name="T13" fmla="*/ 6 h 27"/>
                <a:gd name="T14" fmla="*/ 112 w 113"/>
                <a:gd name="T15" fmla="*/ 6 h 27"/>
                <a:gd name="T16" fmla="*/ 112 w 113"/>
                <a:gd name="T17" fmla="*/ 6 h 27"/>
                <a:gd name="T18" fmla="*/ 112 w 113"/>
                <a:gd name="T19" fmla="*/ 6 h 27"/>
                <a:gd name="T20" fmla="*/ 112 w 113"/>
                <a:gd name="T21" fmla="*/ 7 h 27"/>
                <a:gd name="T22" fmla="*/ 111 w 113"/>
                <a:gd name="T23" fmla="*/ 9 h 27"/>
                <a:gd name="T24" fmla="*/ 107 w 113"/>
                <a:gd name="T25" fmla="*/ 11 h 27"/>
                <a:gd name="T26" fmla="*/ 102 w 113"/>
                <a:gd name="T27" fmla="*/ 14 h 27"/>
                <a:gd name="T28" fmla="*/ 96 w 113"/>
                <a:gd name="T29" fmla="*/ 16 h 27"/>
                <a:gd name="T30" fmla="*/ 87 w 113"/>
                <a:gd name="T31" fmla="*/ 18 h 27"/>
                <a:gd name="T32" fmla="*/ 78 w 113"/>
                <a:gd name="T33" fmla="*/ 20 h 27"/>
                <a:gd name="T34" fmla="*/ 67 w 113"/>
                <a:gd name="T35" fmla="*/ 22 h 27"/>
                <a:gd name="T36" fmla="*/ 56 w 113"/>
                <a:gd name="T37" fmla="*/ 24 h 27"/>
                <a:gd name="T38" fmla="*/ 45 w 113"/>
                <a:gd name="T39" fmla="*/ 25 h 27"/>
                <a:gd name="T40" fmla="*/ 35 w 113"/>
                <a:gd name="T41" fmla="*/ 26 h 27"/>
                <a:gd name="T42" fmla="*/ 26 w 113"/>
                <a:gd name="T43" fmla="*/ 26 h 27"/>
                <a:gd name="T44" fmla="*/ 18 w 113"/>
                <a:gd name="T45" fmla="*/ 26 h 27"/>
                <a:gd name="T46" fmla="*/ 11 w 113"/>
                <a:gd name="T47" fmla="*/ 26 h 27"/>
                <a:gd name="T48" fmla="*/ 6 w 113"/>
                <a:gd name="T49" fmla="*/ 25 h 27"/>
                <a:gd name="T50" fmla="*/ 2 w 113"/>
                <a:gd name="T51" fmla="*/ 23 h 27"/>
                <a:gd name="T52" fmla="*/ 0 w 113"/>
                <a:gd name="T53" fmla="*/ 22 h 27"/>
                <a:gd name="T54" fmla="*/ 0 w 113"/>
                <a:gd name="T55" fmla="*/ 22 h 27"/>
                <a:gd name="T56" fmla="*/ 0 w 113"/>
                <a:gd name="T57" fmla="*/ 14 h 27"/>
                <a:gd name="T58" fmla="*/ 15 w 113"/>
                <a:gd name="T59" fmla="*/ 12 h 27"/>
                <a:gd name="T60" fmla="*/ 97 w 113"/>
                <a:gd name="T61"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27">
                  <a:moveTo>
                    <a:pt x="97" y="1"/>
                  </a:moveTo>
                  <a:lnTo>
                    <a:pt x="111" y="0"/>
                  </a:lnTo>
                  <a:lnTo>
                    <a:pt x="111" y="5"/>
                  </a:lnTo>
                  <a:lnTo>
                    <a:pt x="111" y="5"/>
                  </a:lnTo>
                  <a:lnTo>
                    <a:pt x="111" y="5"/>
                  </a:lnTo>
                  <a:lnTo>
                    <a:pt x="111" y="5"/>
                  </a:lnTo>
                  <a:lnTo>
                    <a:pt x="112" y="6"/>
                  </a:lnTo>
                  <a:lnTo>
                    <a:pt x="112" y="6"/>
                  </a:lnTo>
                  <a:lnTo>
                    <a:pt x="112" y="6"/>
                  </a:lnTo>
                  <a:lnTo>
                    <a:pt x="112" y="6"/>
                  </a:lnTo>
                  <a:lnTo>
                    <a:pt x="112" y="7"/>
                  </a:lnTo>
                  <a:lnTo>
                    <a:pt x="111" y="9"/>
                  </a:lnTo>
                  <a:lnTo>
                    <a:pt x="107" y="11"/>
                  </a:lnTo>
                  <a:lnTo>
                    <a:pt x="102" y="14"/>
                  </a:lnTo>
                  <a:lnTo>
                    <a:pt x="96" y="16"/>
                  </a:lnTo>
                  <a:lnTo>
                    <a:pt x="87" y="18"/>
                  </a:lnTo>
                  <a:lnTo>
                    <a:pt x="78" y="20"/>
                  </a:lnTo>
                  <a:lnTo>
                    <a:pt x="67" y="22"/>
                  </a:lnTo>
                  <a:lnTo>
                    <a:pt x="56" y="24"/>
                  </a:lnTo>
                  <a:lnTo>
                    <a:pt x="45" y="25"/>
                  </a:lnTo>
                  <a:lnTo>
                    <a:pt x="35" y="26"/>
                  </a:lnTo>
                  <a:lnTo>
                    <a:pt x="26" y="26"/>
                  </a:lnTo>
                  <a:lnTo>
                    <a:pt x="18" y="26"/>
                  </a:lnTo>
                  <a:lnTo>
                    <a:pt x="11" y="26"/>
                  </a:lnTo>
                  <a:lnTo>
                    <a:pt x="6" y="25"/>
                  </a:lnTo>
                  <a:lnTo>
                    <a:pt x="2" y="23"/>
                  </a:lnTo>
                  <a:lnTo>
                    <a:pt x="0" y="22"/>
                  </a:lnTo>
                  <a:lnTo>
                    <a:pt x="0" y="22"/>
                  </a:lnTo>
                  <a:lnTo>
                    <a:pt x="0" y="14"/>
                  </a:lnTo>
                  <a:lnTo>
                    <a:pt x="15" y="12"/>
                  </a:lnTo>
                  <a:lnTo>
                    <a:pt x="97" y="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Freeform 27"/>
            <p:cNvSpPr>
              <a:spLocks/>
            </p:cNvSpPr>
            <p:nvPr/>
          </p:nvSpPr>
          <p:spPr bwMode="auto">
            <a:xfrm>
              <a:off x="4874" y="3256"/>
              <a:ext cx="113" cy="26"/>
            </a:xfrm>
            <a:custGeom>
              <a:avLst/>
              <a:gdLst>
                <a:gd name="T0" fmla="*/ 56 w 113"/>
                <a:gd name="T1" fmla="*/ 23 h 26"/>
                <a:gd name="T2" fmla="*/ 67 w 113"/>
                <a:gd name="T3" fmla="*/ 21 h 26"/>
                <a:gd name="T4" fmla="*/ 78 w 113"/>
                <a:gd name="T5" fmla="*/ 20 h 26"/>
                <a:gd name="T6" fmla="*/ 87 w 113"/>
                <a:gd name="T7" fmla="*/ 17 h 26"/>
                <a:gd name="T8" fmla="*/ 96 w 113"/>
                <a:gd name="T9" fmla="*/ 15 h 26"/>
                <a:gd name="T10" fmla="*/ 102 w 113"/>
                <a:gd name="T11" fmla="*/ 13 h 26"/>
                <a:gd name="T12" fmla="*/ 107 w 113"/>
                <a:gd name="T13" fmla="*/ 10 h 26"/>
                <a:gd name="T14" fmla="*/ 111 w 113"/>
                <a:gd name="T15" fmla="*/ 8 h 26"/>
                <a:gd name="T16" fmla="*/ 112 w 113"/>
                <a:gd name="T17" fmla="*/ 6 h 26"/>
                <a:gd name="T18" fmla="*/ 111 w 113"/>
                <a:gd name="T19" fmla="*/ 4 h 26"/>
                <a:gd name="T20" fmla="*/ 107 w 113"/>
                <a:gd name="T21" fmla="*/ 2 h 26"/>
                <a:gd name="T22" fmla="*/ 102 w 113"/>
                <a:gd name="T23" fmla="*/ 1 h 26"/>
                <a:gd name="T24" fmla="*/ 96 w 113"/>
                <a:gd name="T25" fmla="*/ 0 h 26"/>
                <a:gd name="T26" fmla="*/ 87 w 113"/>
                <a:gd name="T27" fmla="*/ 0 h 26"/>
                <a:gd name="T28" fmla="*/ 78 w 113"/>
                <a:gd name="T29" fmla="*/ 1 h 26"/>
                <a:gd name="T30" fmla="*/ 67 w 113"/>
                <a:gd name="T31" fmla="*/ 1 h 26"/>
                <a:gd name="T32" fmla="*/ 56 w 113"/>
                <a:gd name="T33" fmla="*/ 2 h 26"/>
                <a:gd name="T34" fmla="*/ 45 w 113"/>
                <a:gd name="T35" fmla="*/ 4 h 26"/>
                <a:gd name="T36" fmla="*/ 34 w 113"/>
                <a:gd name="T37" fmla="*/ 6 h 26"/>
                <a:gd name="T38" fmla="*/ 25 w 113"/>
                <a:gd name="T39" fmla="*/ 8 h 26"/>
                <a:gd name="T40" fmla="*/ 16 w 113"/>
                <a:gd name="T41" fmla="*/ 11 h 26"/>
                <a:gd name="T42" fmla="*/ 10 w 113"/>
                <a:gd name="T43" fmla="*/ 13 h 26"/>
                <a:gd name="T44" fmla="*/ 4 w 113"/>
                <a:gd name="T45" fmla="*/ 15 h 26"/>
                <a:gd name="T46" fmla="*/ 1 w 113"/>
                <a:gd name="T47" fmla="*/ 18 h 26"/>
                <a:gd name="T48" fmla="*/ 0 w 113"/>
                <a:gd name="T49" fmla="*/ 20 h 26"/>
                <a:gd name="T50" fmla="*/ 1 w 113"/>
                <a:gd name="T51" fmla="*/ 22 h 26"/>
                <a:gd name="T52" fmla="*/ 4 w 113"/>
                <a:gd name="T53" fmla="*/ 23 h 26"/>
                <a:gd name="T54" fmla="*/ 10 w 113"/>
                <a:gd name="T55" fmla="*/ 24 h 26"/>
                <a:gd name="T56" fmla="*/ 16 w 113"/>
                <a:gd name="T57" fmla="*/ 25 h 26"/>
                <a:gd name="T58" fmla="*/ 25 w 113"/>
                <a:gd name="T59" fmla="*/ 25 h 26"/>
                <a:gd name="T60" fmla="*/ 34 w 113"/>
                <a:gd name="T61" fmla="*/ 25 h 26"/>
                <a:gd name="T62" fmla="*/ 45 w 113"/>
                <a:gd name="T63" fmla="*/ 24 h 26"/>
                <a:gd name="T64" fmla="*/ 56 w 113"/>
                <a:gd name="T6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26">
                  <a:moveTo>
                    <a:pt x="56" y="23"/>
                  </a:moveTo>
                  <a:lnTo>
                    <a:pt x="67" y="21"/>
                  </a:lnTo>
                  <a:lnTo>
                    <a:pt x="78" y="20"/>
                  </a:lnTo>
                  <a:lnTo>
                    <a:pt x="87" y="17"/>
                  </a:lnTo>
                  <a:lnTo>
                    <a:pt x="96" y="15"/>
                  </a:lnTo>
                  <a:lnTo>
                    <a:pt x="102" y="13"/>
                  </a:lnTo>
                  <a:lnTo>
                    <a:pt x="107" y="10"/>
                  </a:lnTo>
                  <a:lnTo>
                    <a:pt x="111" y="8"/>
                  </a:lnTo>
                  <a:lnTo>
                    <a:pt x="112" y="6"/>
                  </a:lnTo>
                  <a:lnTo>
                    <a:pt x="111" y="4"/>
                  </a:lnTo>
                  <a:lnTo>
                    <a:pt x="107" y="2"/>
                  </a:lnTo>
                  <a:lnTo>
                    <a:pt x="102" y="1"/>
                  </a:lnTo>
                  <a:lnTo>
                    <a:pt x="96" y="0"/>
                  </a:lnTo>
                  <a:lnTo>
                    <a:pt x="87" y="0"/>
                  </a:lnTo>
                  <a:lnTo>
                    <a:pt x="78" y="1"/>
                  </a:lnTo>
                  <a:lnTo>
                    <a:pt x="67" y="1"/>
                  </a:lnTo>
                  <a:lnTo>
                    <a:pt x="56" y="2"/>
                  </a:lnTo>
                  <a:lnTo>
                    <a:pt x="45" y="4"/>
                  </a:lnTo>
                  <a:lnTo>
                    <a:pt x="34" y="6"/>
                  </a:lnTo>
                  <a:lnTo>
                    <a:pt x="25" y="8"/>
                  </a:lnTo>
                  <a:lnTo>
                    <a:pt x="16" y="11"/>
                  </a:lnTo>
                  <a:lnTo>
                    <a:pt x="10" y="13"/>
                  </a:lnTo>
                  <a:lnTo>
                    <a:pt x="4" y="15"/>
                  </a:lnTo>
                  <a:lnTo>
                    <a:pt x="1" y="18"/>
                  </a:lnTo>
                  <a:lnTo>
                    <a:pt x="0" y="20"/>
                  </a:lnTo>
                  <a:lnTo>
                    <a:pt x="1" y="22"/>
                  </a:lnTo>
                  <a:lnTo>
                    <a:pt x="4" y="23"/>
                  </a:lnTo>
                  <a:lnTo>
                    <a:pt x="10" y="24"/>
                  </a:lnTo>
                  <a:lnTo>
                    <a:pt x="16" y="25"/>
                  </a:lnTo>
                  <a:lnTo>
                    <a:pt x="25" y="25"/>
                  </a:lnTo>
                  <a:lnTo>
                    <a:pt x="34" y="25"/>
                  </a:lnTo>
                  <a:lnTo>
                    <a:pt x="45" y="24"/>
                  </a:lnTo>
                  <a:lnTo>
                    <a:pt x="56" y="23"/>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Freeform 28"/>
            <p:cNvSpPr>
              <a:spLocks/>
            </p:cNvSpPr>
            <p:nvPr/>
          </p:nvSpPr>
          <p:spPr bwMode="auto">
            <a:xfrm>
              <a:off x="4759" y="3267"/>
              <a:ext cx="113" cy="27"/>
            </a:xfrm>
            <a:custGeom>
              <a:avLst/>
              <a:gdLst>
                <a:gd name="T0" fmla="*/ 97 w 113"/>
                <a:gd name="T1" fmla="*/ 1 h 27"/>
                <a:gd name="T2" fmla="*/ 111 w 113"/>
                <a:gd name="T3" fmla="*/ 0 h 27"/>
                <a:gd name="T4" fmla="*/ 111 w 113"/>
                <a:gd name="T5" fmla="*/ 4 h 27"/>
                <a:gd name="T6" fmla="*/ 111 w 113"/>
                <a:gd name="T7" fmla="*/ 5 h 27"/>
                <a:gd name="T8" fmla="*/ 111 w 113"/>
                <a:gd name="T9" fmla="*/ 5 h 27"/>
                <a:gd name="T10" fmla="*/ 112 w 113"/>
                <a:gd name="T11" fmla="*/ 5 h 27"/>
                <a:gd name="T12" fmla="*/ 112 w 113"/>
                <a:gd name="T13" fmla="*/ 5 h 27"/>
                <a:gd name="T14" fmla="*/ 112 w 113"/>
                <a:gd name="T15" fmla="*/ 6 h 27"/>
                <a:gd name="T16" fmla="*/ 112 w 113"/>
                <a:gd name="T17" fmla="*/ 6 h 27"/>
                <a:gd name="T18" fmla="*/ 112 w 113"/>
                <a:gd name="T19" fmla="*/ 6 h 27"/>
                <a:gd name="T20" fmla="*/ 112 w 113"/>
                <a:gd name="T21" fmla="*/ 6 h 27"/>
                <a:gd name="T22" fmla="*/ 111 w 113"/>
                <a:gd name="T23" fmla="*/ 9 h 27"/>
                <a:gd name="T24" fmla="*/ 108 w 113"/>
                <a:gd name="T25" fmla="*/ 11 h 27"/>
                <a:gd name="T26" fmla="*/ 103 w 113"/>
                <a:gd name="T27" fmla="*/ 13 h 27"/>
                <a:gd name="T28" fmla="*/ 96 w 113"/>
                <a:gd name="T29" fmla="*/ 16 h 27"/>
                <a:gd name="T30" fmla="*/ 87 w 113"/>
                <a:gd name="T31" fmla="*/ 18 h 27"/>
                <a:gd name="T32" fmla="*/ 78 w 113"/>
                <a:gd name="T33" fmla="*/ 20 h 27"/>
                <a:gd name="T34" fmla="*/ 67 w 113"/>
                <a:gd name="T35" fmla="*/ 22 h 27"/>
                <a:gd name="T36" fmla="*/ 56 w 113"/>
                <a:gd name="T37" fmla="*/ 24 h 27"/>
                <a:gd name="T38" fmla="*/ 45 w 113"/>
                <a:gd name="T39" fmla="*/ 25 h 27"/>
                <a:gd name="T40" fmla="*/ 35 w 113"/>
                <a:gd name="T41" fmla="*/ 26 h 27"/>
                <a:gd name="T42" fmla="*/ 26 w 113"/>
                <a:gd name="T43" fmla="*/ 26 h 27"/>
                <a:gd name="T44" fmla="*/ 18 w 113"/>
                <a:gd name="T45" fmla="*/ 26 h 27"/>
                <a:gd name="T46" fmla="*/ 11 w 113"/>
                <a:gd name="T47" fmla="*/ 25 h 27"/>
                <a:gd name="T48" fmla="*/ 6 w 113"/>
                <a:gd name="T49" fmla="*/ 24 h 27"/>
                <a:gd name="T50" fmla="*/ 2 w 113"/>
                <a:gd name="T51" fmla="*/ 23 h 27"/>
                <a:gd name="T52" fmla="*/ 1 w 113"/>
                <a:gd name="T53" fmla="*/ 21 h 27"/>
                <a:gd name="T54" fmla="*/ 0 w 113"/>
                <a:gd name="T55" fmla="*/ 21 h 27"/>
                <a:gd name="T56" fmla="*/ 0 w 113"/>
                <a:gd name="T57" fmla="*/ 14 h 27"/>
                <a:gd name="T58" fmla="*/ 15 w 113"/>
                <a:gd name="T59" fmla="*/ 12 h 27"/>
                <a:gd name="T60" fmla="*/ 97 w 113"/>
                <a:gd name="T61"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27">
                  <a:moveTo>
                    <a:pt x="97" y="1"/>
                  </a:moveTo>
                  <a:lnTo>
                    <a:pt x="111" y="0"/>
                  </a:lnTo>
                  <a:lnTo>
                    <a:pt x="111" y="4"/>
                  </a:lnTo>
                  <a:lnTo>
                    <a:pt x="111" y="5"/>
                  </a:lnTo>
                  <a:lnTo>
                    <a:pt x="111" y="5"/>
                  </a:lnTo>
                  <a:lnTo>
                    <a:pt x="112" y="5"/>
                  </a:lnTo>
                  <a:lnTo>
                    <a:pt x="112" y="5"/>
                  </a:lnTo>
                  <a:lnTo>
                    <a:pt x="112" y="6"/>
                  </a:lnTo>
                  <a:lnTo>
                    <a:pt x="112" y="6"/>
                  </a:lnTo>
                  <a:lnTo>
                    <a:pt x="112" y="6"/>
                  </a:lnTo>
                  <a:lnTo>
                    <a:pt x="112" y="6"/>
                  </a:lnTo>
                  <a:lnTo>
                    <a:pt x="111" y="9"/>
                  </a:lnTo>
                  <a:lnTo>
                    <a:pt x="108" y="11"/>
                  </a:lnTo>
                  <a:lnTo>
                    <a:pt x="103" y="13"/>
                  </a:lnTo>
                  <a:lnTo>
                    <a:pt x="96" y="16"/>
                  </a:lnTo>
                  <a:lnTo>
                    <a:pt x="87" y="18"/>
                  </a:lnTo>
                  <a:lnTo>
                    <a:pt x="78" y="20"/>
                  </a:lnTo>
                  <a:lnTo>
                    <a:pt x="67" y="22"/>
                  </a:lnTo>
                  <a:lnTo>
                    <a:pt x="56" y="24"/>
                  </a:lnTo>
                  <a:lnTo>
                    <a:pt x="45" y="25"/>
                  </a:lnTo>
                  <a:lnTo>
                    <a:pt x="35" y="26"/>
                  </a:lnTo>
                  <a:lnTo>
                    <a:pt x="26" y="26"/>
                  </a:lnTo>
                  <a:lnTo>
                    <a:pt x="18" y="26"/>
                  </a:lnTo>
                  <a:lnTo>
                    <a:pt x="11" y="25"/>
                  </a:lnTo>
                  <a:lnTo>
                    <a:pt x="6" y="24"/>
                  </a:lnTo>
                  <a:lnTo>
                    <a:pt x="2" y="23"/>
                  </a:lnTo>
                  <a:lnTo>
                    <a:pt x="1" y="21"/>
                  </a:lnTo>
                  <a:lnTo>
                    <a:pt x="0" y="21"/>
                  </a:lnTo>
                  <a:lnTo>
                    <a:pt x="0" y="14"/>
                  </a:lnTo>
                  <a:lnTo>
                    <a:pt x="15" y="12"/>
                  </a:lnTo>
                  <a:lnTo>
                    <a:pt x="97" y="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Freeform 29"/>
            <p:cNvSpPr>
              <a:spLocks/>
            </p:cNvSpPr>
            <p:nvPr/>
          </p:nvSpPr>
          <p:spPr bwMode="auto">
            <a:xfrm>
              <a:off x="4759" y="3261"/>
              <a:ext cx="113" cy="26"/>
            </a:xfrm>
            <a:custGeom>
              <a:avLst/>
              <a:gdLst>
                <a:gd name="T0" fmla="*/ 56 w 113"/>
                <a:gd name="T1" fmla="*/ 23 h 26"/>
                <a:gd name="T2" fmla="*/ 67 w 113"/>
                <a:gd name="T3" fmla="*/ 21 h 26"/>
                <a:gd name="T4" fmla="*/ 78 w 113"/>
                <a:gd name="T5" fmla="*/ 19 h 26"/>
                <a:gd name="T6" fmla="*/ 87 w 113"/>
                <a:gd name="T7" fmla="*/ 17 h 26"/>
                <a:gd name="T8" fmla="*/ 96 w 113"/>
                <a:gd name="T9" fmla="*/ 15 h 26"/>
                <a:gd name="T10" fmla="*/ 103 w 113"/>
                <a:gd name="T11" fmla="*/ 12 h 26"/>
                <a:gd name="T12" fmla="*/ 108 w 113"/>
                <a:gd name="T13" fmla="*/ 10 h 26"/>
                <a:gd name="T14" fmla="*/ 111 w 113"/>
                <a:gd name="T15" fmla="*/ 8 h 26"/>
                <a:gd name="T16" fmla="*/ 112 w 113"/>
                <a:gd name="T17" fmla="*/ 5 h 26"/>
                <a:gd name="T18" fmla="*/ 111 w 113"/>
                <a:gd name="T19" fmla="*/ 4 h 26"/>
                <a:gd name="T20" fmla="*/ 108 w 113"/>
                <a:gd name="T21" fmla="*/ 2 h 26"/>
                <a:gd name="T22" fmla="*/ 103 w 113"/>
                <a:gd name="T23" fmla="*/ 1 h 26"/>
                <a:gd name="T24" fmla="*/ 96 w 113"/>
                <a:gd name="T25" fmla="*/ 0 h 26"/>
                <a:gd name="T26" fmla="*/ 87 w 113"/>
                <a:gd name="T27" fmla="*/ 0 h 26"/>
                <a:gd name="T28" fmla="*/ 78 w 113"/>
                <a:gd name="T29" fmla="*/ 0 h 26"/>
                <a:gd name="T30" fmla="*/ 67 w 113"/>
                <a:gd name="T31" fmla="*/ 1 h 26"/>
                <a:gd name="T32" fmla="*/ 56 w 113"/>
                <a:gd name="T33" fmla="*/ 2 h 26"/>
                <a:gd name="T34" fmla="*/ 45 w 113"/>
                <a:gd name="T35" fmla="*/ 4 h 26"/>
                <a:gd name="T36" fmla="*/ 34 w 113"/>
                <a:gd name="T37" fmla="*/ 6 h 26"/>
                <a:gd name="T38" fmla="*/ 25 w 113"/>
                <a:gd name="T39" fmla="*/ 8 h 26"/>
                <a:gd name="T40" fmla="*/ 17 w 113"/>
                <a:gd name="T41" fmla="*/ 10 h 26"/>
                <a:gd name="T42" fmla="*/ 10 w 113"/>
                <a:gd name="T43" fmla="*/ 13 h 26"/>
                <a:gd name="T44" fmla="*/ 5 w 113"/>
                <a:gd name="T45" fmla="*/ 15 h 26"/>
                <a:gd name="T46" fmla="*/ 1 w 113"/>
                <a:gd name="T47" fmla="*/ 17 h 26"/>
                <a:gd name="T48" fmla="*/ 0 w 113"/>
                <a:gd name="T49" fmla="*/ 20 h 26"/>
                <a:gd name="T50" fmla="*/ 1 w 113"/>
                <a:gd name="T51" fmla="*/ 22 h 26"/>
                <a:gd name="T52" fmla="*/ 5 w 113"/>
                <a:gd name="T53" fmla="*/ 23 h 26"/>
                <a:gd name="T54" fmla="*/ 10 w 113"/>
                <a:gd name="T55" fmla="*/ 24 h 26"/>
                <a:gd name="T56" fmla="*/ 17 w 113"/>
                <a:gd name="T57" fmla="*/ 25 h 26"/>
                <a:gd name="T58" fmla="*/ 25 w 113"/>
                <a:gd name="T59" fmla="*/ 25 h 26"/>
                <a:gd name="T60" fmla="*/ 34 w 113"/>
                <a:gd name="T61" fmla="*/ 25 h 26"/>
                <a:gd name="T62" fmla="*/ 45 w 113"/>
                <a:gd name="T63" fmla="*/ 24 h 26"/>
                <a:gd name="T64" fmla="*/ 56 w 113"/>
                <a:gd name="T6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26">
                  <a:moveTo>
                    <a:pt x="56" y="23"/>
                  </a:moveTo>
                  <a:lnTo>
                    <a:pt x="67" y="21"/>
                  </a:lnTo>
                  <a:lnTo>
                    <a:pt x="78" y="19"/>
                  </a:lnTo>
                  <a:lnTo>
                    <a:pt x="87" y="17"/>
                  </a:lnTo>
                  <a:lnTo>
                    <a:pt x="96" y="15"/>
                  </a:lnTo>
                  <a:lnTo>
                    <a:pt x="103" y="12"/>
                  </a:lnTo>
                  <a:lnTo>
                    <a:pt x="108" y="10"/>
                  </a:lnTo>
                  <a:lnTo>
                    <a:pt x="111" y="8"/>
                  </a:lnTo>
                  <a:lnTo>
                    <a:pt x="112" y="5"/>
                  </a:lnTo>
                  <a:lnTo>
                    <a:pt x="111" y="4"/>
                  </a:lnTo>
                  <a:lnTo>
                    <a:pt x="108" y="2"/>
                  </a:lnTo>
                  <a:lnTo>
                    <a:pt x="103" y="1"/>
                  </a:lnTo>
                  <a:lnTo>
                    <a:pt x="96" y="0"/>
                  </a:lnTo>
                  <a:lnTo>
                    <a:pt x="87" y="0"/>
                  </a:lnTo>
                  <a:lnTo>
                    <a:pt x="78" y="0"/>
                  </a:lnTo>
                  <a:lnTo>
                    <a:pt x="67" y="1"/>
                  </a:lnTo>
                  <a:lnTo>
                    <a:pt x="56" y="2"/>
                  </a:lnTo>
                  <a:lnTo>
                    <a:pt x="45" y="4"/>
                  </a:lnTo>
                  <a:lnTo>
                    <a:pt x="34" y="6"/>
                  </a:lnTo>
                  <a:lnTo>
                    <a:pt x="25" y="8"/>
                  </a:lnTo>
                  <a:lnTo>
                    <a:pt x="17" y="10"/>
                  </a:lnTo>
                  <a:lnTo>
                    <a:pt x="10" y="13"/>
                  </a:lnTo>
                  <a:lnTo>
                    <a:pt x="5" y="15"/>
                  </a:lnTo>
                  <a:lnTo>
                    <a:pt x="1" y="17"/>
                  </a:lnTo>
                  <a:lnTo>
                    <a:pt x="0" y="20"/>
                  </a:lnTo>
                  <a:lnTo>
                    <a:pt x="1" y="22"/>
                  </a:lnTo>
                  <a:lnTo>
                    <a:pt x="5" y="23"/>
                  </a:lnTo>
                  <a:lnTo>
                    <a:pt x="10" y="24"/>
                  </a:lnTo>
                  <a:lnTo>
                    <a:pt x="17" y="25"/>
                  </a:lnTo>
                  <a:lnTo>
                    <a:pt x="25" y="25"/>
                  </a:lnTo>
                  <a:lnTo>
                    <a:pt x="34" y="25"/>
                  </a:lnTo>
                  <a:lnTo>
                    <a:pt x="45" y="24"/>
                  </a:lnTo>
                  <a:lnTo>
                    <a:pt x="56" y="23"/>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Freeform 30"/>
            <p:cNvSpPr>
              <a:spLocks/>
            </p:cNvSpPr>
            <p:nvPr/>
          </p:nvSpPr>
          <p:spPr bwMode="auto">
            <a:xfrm>
              <a:off x="4364" y="3323"/>
              <a:ext cx="113" cy="28"/>
            </a:xfrm>
            <a:custGeom>
              <a:avLst/>
              <a:gdLst>
                <a:gd name="T0" fmla="*/ 96 w 113"/>
                <a:gd name="T1" fmla="*/ 2 h 28"/>
                <a:gd name="T2" fmla="*/ 110 w 113"/>
                <a:gd name="T3" fmla="*/ 0 h 28"/>
                <a:gd name="T4" fmla="*/ 110 w 113"/>
                <a:gd name="T5" fmla="*/ 5 h 28"/>
                <a:gd name="T6" fmla="*/ 111 w 113"/>
                <a:gd name="T7" fmla="*/ 6 h 28"/>
                <a:gd name="T8" fmla="*/ 111 w 113"/>
                <a:gd name="T9" fmla="*/ 6 h 28"/>
                <a:gd name="T10" fmla="*/ 111 w 113"/>
                <a:gd name="T11" fmla="*/ 6 h 28"/>
                <a:gd name="T12" fmla="*/ 111 w 113"/>
                <a:gd name="T13" fmla="*/ 6 h 28"/>
                <a:gd name="T14" fmla="*/ 111 w 113"/>
                <a:gd name="T15" fmla="*/ 7 h 28"/>
                <a:gd name="T16" fmla="*/ 111 w 113"/>
                <a:gd name="T17" fmla="*/ 7 h 28"/>
                <a:gd name="T18" fmla="*/ 111 w 113"/>
                <a:gd name="T19" fmla="*/ 7 h 28"/>
                <a:gd name="T20" fmla="*/ 112 w 113"/>
                <a:gd name="T21" fmla="*/ 7 h 28"/>
                <a:gd name="T22" fmla="*/ 110 w 113"/>
                <a:gd name="T23" fmla="*/ 10 h 28"/>
                <a:gd name="T24" fmla="*/ 107 w 113"/>
                <a:gd name="T25" fmla="*/ 12 h 28"/>
                <a:gd name="T26" fmla="*/ 102 w 113"/>
                <a:gd name="T27" fmla="*/ 14 h 28"/>
                <a:gd name="T28" fmla="*/ 95 w 113"/>
                <a:gd name="T29" fmla="*/ 17 h 28"/>
                <a:gd name="T30" fmla="*/ 87 w 113"/>
                <a:gd name="T31" fmla="*/ 19 h 28"/>
                <a:gd name="T32" fmla="*/ 77 w 113"/>
                <a:gd name="T33" fmla="*/ 21 h 28"/>
                <a:gd name="T34" fmla="*/ 67 w 113"/>
                <a:gd name="T35" fmla="*/ 23 h 28"/>
                <a:gd name="T36" fmla="*/ 56 w 113"/>
                <a:gd name="T37" fmla="*/ 25 h 28"/>
                <a:gd name="T38" fmla="*/ 45 w 113"/>
                <a:gd name="T39" fmla="*/ 26 h 28"/>
                <a:gd name="T40" fmla="*/ 35 w 113"/>
                <a:gd name="T41" fmla="*/ 27 h 28"/>
                <a:gd name="T42" fmla="*/ 26 w 113"/>
                <a:gd name="T43" fmla="*/ 27 h 28"/>
                <a:gd name="T44" fmla="*/ 18 w 113"/>
                <a:gd name="T45" fmla="*/ 27 h 28"/>
                <a:gd name="T46" fmla="*/ 11 w 113"/>
                <a:gd name="T47" fmla="*/ 26 h 28"/>
                <a:gd name="T48" fmla="*/ 5 w 113"/>
                <a:gd name="T49" fmla="*/ 25 h 28"/>
                <a:gd name="T50" fmla="*/ 2 w 113"/>
                <a:gd name="T51" fmla="*/ 24 h 28"/>
                <a:gd name="T52" fmla="*/ 0 w 113"/>
                <a:gd name="T53" fmla="*/ 22 h 28"/>
                <a:gd name="T54" fmla="*/ 0 w 113"/>
                <a:gd name="T55" fmla="*/ 22 h 28"/>
                <a:gd name="T56" fmla="*/ 0 w 113"/>
                <a:gd name="T57" fmla="*/ 15 h 28"/>
                <a:gd name="T58" fmla="*/ 15 w 113"/>
                <a:gd name="T59" fmla="*/ 13 h 28"/>
                <a:gd name="T60" fmla="*/ 96 w 113"/>
                <a:gd name="T6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28">
                  <a:moveTo>
                    <a:pt x="96" y="2"/>
                  </a:moveTo>
                  <a:lnTo>
                    <a:pt x="110" y="0"/>
                  </a:lnTo>
                  <a:lnTo>
                    <a:pt x="110" y="5"/>
                  </a:lnTo>
                  <a:lnTo>
                    <a:pt x="111" y="6"/>
                  </a:lnTo>
                  <a:lnTo>
                    <a:pt x="111" y="6"/>
                  </a:lnTo>
                  <a:lnTo>
                    <a:pt x="111" y="6"/>
                  </a:lnTo>
                  <a:lnTo>
                    <a:pt x="111" y="6"/>
                  </a:lnTo>
                  <a:lnTo>
                    <a:pt x="111" y="7"/>
                  </a:lnTo>
                  <a:lnTo>
                    <a:pt x="111" y="7"/>
                  </a:lnTo>
                  <a:lnTo>
                    <a:pt x="111" y="7"/>
                  </a:lnTo>
                  <a:lnTo>
                    <a:pt x="112" y="7"/>
                  </a:lnTo>
                  <a:lnTo>
                    <a:pt x="110" y="10"/>
                  </a:lnTo>
                  <a:lnTo>
                    <a:pt x="107" y="12"/>
                  </a:lnTo>
                  <a:lnTo>
                    <a:pt x="102" y="14"/>
                  </a:lnTo>
                  <a:lnTo>
                    <a:pt x="95" y="17"/>
                  </a:lnTo>
                  <a:lnTo>
                    <a:pt x="87" y="19"/>
                  </a:lnTo>
                  <a:lnTo>
                    <a:pt x="77" y="21"/>
                  </a:lnTo>
                  <a:lnTo>
                    <a:pt x="67" y="23"/>
                  </a:lnTo>
                  <a:lnTo>
                    <a:pt x="56" y="25"/>
                  </a:lnTo>
                  <a:lnTo>
                    <a:pt x="45" y="26"/>
                  </a:lnTo>
                  <a:lnTo>
                    <a:pt x="35" y="27"/>
                  </a:lnTo>
                  <a:lnTo>
                    <a:pt x="26" y="27"/>
                  </a:lnTo>
                  <a:lnTo>
                    <a:pt x="18" y="27"/>
                  </a:lnTo>
                  <a:lnTo>
                    <a:pt x="11" y="26"/>
                  </a:lnTo>
                  <a:lnTo>
                    <a:pt x="5" y="25"/>
                  </a:lnTo>
                  <a:lnTo>
                    <a:pt x="2" y="24"/>
                  </a:lnTo>
                  <a:lnTo>
                    <a:pt x="0" y="22"/>
                  </a:lnTo>
                  <a:lnTo>
                    <a:pt x="0" y="22"/>
                  </a:lnTo>
                  <a:lnTo>
                    <a:pt x="0" y="15"/>
                  </a:lnTo>
                  <a:lnTo>
                    <a:pt x="15" y="13"/>
                  </a:lnTo>
                  <a:lnTo>
                    <a:pt x="96" y="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Freeform 31"/>
            <p:cNvSpPr>
              <a:spLocks/>
            </p:cNvSpPr>
            <p:nvPr/>
          </p:nvSpPr>
          <p:spPr bwMode="auto">
            <a:xfrm>
              <a:off x="4364" y="3318"/>
              <a:ext cx="113" cy="26"/>
            </a:xfrm>
            <a:custGeom>
              <a:avLst/>
              <a:gdLst>
                <a:gd name="T0" fmla="*/ 56 w 113"/>
                <a:gd name="T1" fmla="*/ 23 h 26"/>
                <a:gd name="T2" fmla="*/ 67 w 113"/>
                <a:gd name="T3" fmla="*/ 21 h 26"/>
                <a:gd name="T4" fmla="*/ 77 w 113"/>
                <a:gd name="T5" fmla="*/ 19 h 26"/>
                <a:gd name="T6" fmla="*/ 87 w 113"/>
                <a:gd name="T7" fmla="*/ 17 h 26"/>
                <a:gd name="T8" fmla="*/ 95 w 113"/>
                <a:gd name="T9" fmla="*/ 15 h 26"/>
                <a:gd name="T10" fmla="*/ 102 w 113"/>
                <a:gd name="T11" fmla="*/ 12 h 26"/>
                <a:gd name="T12" fmla="*/ 107 w 113"/>
                <a:gd name="T13" fmla="*/ 10 h 26"/>
                <a:gd name="T14" fmla="*/ 110 w 113"/>
                <a:gd name="T15" fmla="*/ 8 h 26"/>
                <a:gd name="T16" fmla="*/ 112 w 113"/>
                <a:gd name="T17" fmla="*/ 5 h 26"/>
                <a:gd name="T18" fmla="*/ 110 w 113"/>
                <a:gd name="T19" fmla="*/ 3 h 26"/>
                <a:gd name="T20" fmla="*/ 107 w 113"/>
                <a:gd name="T21" fmla="*/ 2 h 26"/>
                <a:gd name="T22" fmla="*/ 102 w 113"/>
                <a:gd name="T23" fmla="*/ 1 h 26"/>
                <a:gd name="T24" fmla="*/ 95 w 113"/>
                <a:gd name="T25" fmla="*/ 0 h 26"/>
                <a:gd name="T26" fmla="*/ 87 w 113"/>
                <a:gd name="T27" fmla="*/ 0 h 26"/>
                <a:gd name="T28" fmla="*/ 77 w 113"/>
                <a:gd name="T29" fmla="*/ 0 h 26"/>
                <a:gd name="T30" fmla="*/ 67 w 113"/>
                <a:gd name="T31" fmla="*/ 1 h 26"/>
                <a:gd name="T32" fmla="*/ 56 w 113"/>
                <a:gd name="T33" fmla="*/ 2 h 26"/>
                <a:gd name="T34" fmla="*/ 44 w 113"/>
                <a:gd name="T35" fmla="*/ 4 h 26"/>
                <a:gd name="T36" fmla="*/ 34 w 113"/>
                <a:gd name="T37" fmla="*/ 6 h 26"/>
                <a:gd name="T38" fmla="*/ 24 w 113"/>
                <a:gd name="T39" fmla="*/ 8 h 26"/>
                <a:gd name="T40" fmla="*/ 16 w 113"/>
                <a:gd name="T41" fmla="*/ 10 h 26"/>
                <a:gd name="T42" fmla="*/ 9 w 113"/>
                <a:gd name="T43" fmla="*/ 13 h 26"/>
                <a:gd name="T44" fmla="*/ 4 w 113"/>
                <a:gd name="T45" fmla="*/ 15 h 26"/>
                <a:gd name="T46" fmla="*/ 1 w 113"/>
                <a:gd name="T47" fmla="*/ 17 h 26"/>
                <a:gd name="T48" fmla="*/ 0 w 113"/>
                <a:gd name="T49" fmla="*/ 20 h 26"/>
                <a:gd name="T50" fmla="*/ 1 w 113"/>
                <a:gd name="T51" fmla="*/ 22 h 26"/>
                <a:gd name="T52" fmla="*/ 4 w 113"/>
                <a:gd name="T53" fmla="*/ 23 h 26"/>
                <a:gd name="T54" fmla="*/ 9 w 113"/>
                <a:gd name="T55" fmla="*/ 24 h 26"/>
                <a:gd name="T56" fmla="*/ 16 w 113"/>
                <a:gd name="T57" fmla="*/ 25 h 26"/>
                <a:gd name="T58" fmla="*/ 24 w 113"/>
                <a:gd name="T59" fmla="*/ 25 h 26"/>
                <a:gd name="T60" fmla="*/ 34 w 113"/>
                <a:gd name="T61" fmla="*/ 25 h 26"/>
                <a:gd name="T62" fmla="*/ 44 w 113"/>
                <a:gd name="T63" fmla="*/ 24 h 26"/>
                <a:gd name="T64" fmla="*/ 56 w 113"/>
                <a:gd name="T6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26">
                  <a:moveTo>
                    <a:pt x="56" y="23"/>
                  </a:moveTo>
                  <a:lnTo>
                    <a:pt x="67" y="21"/>
                  </a:lnTo>
                  <a:lnTo>
                    <a:pt x="77" y="19"/>
                  </a:lnTo>
                  <a:lnTo>
                    <a:pt x="87" y="17"/>
                  </a:lnTo>
                  <a:lnTo>
                    <a:pt x="95" y="15"/>
                  </a:lnTo>
                  <a:lnTo>
                    <a:pt x="102" y="12"/>
                  </a:lnTo>
                  <a:lnTo>
                    <a:pt x="107" y="10"/>
                  </a:lnTo>
                  <a:lnTo>
                    <a:pt x="110" y="8"/>
                  </a:lnTo>
                  <a:lnTo>
                    <a:pt x="112" y="5"/>
                  </a:lnTo>
                  <a:lnTo>
                    <a:pt x="110" y="3"/>
                  </a:lnTo>
                  <a:lnTo>
                    <a:pt x="107" y="2"/>
                  </a:lnTo>
                  <a:lnTo>
                    <a:pt x="102" y="1"/>
                  </a:lnTo>
                  <a:lnTo>
                    <a:pt x="95" y="0"/>
                  </a:lnTo>
                  <a:lnTo>
                    <a:pt x="87" y="0"/>
                  </a:lnTo>
                  <a:lnTo>
                    <a:pt x="77" y="0"/>
                  </a:lnTo>
                  <a:lnTo>
                    <a:pt x="67" y="1"/>
                  </a:lnTo>
                  <a:lnTo>
                    <a:pt x="56" y="2"/>
                  </a:lnTo>
                  <a:lnTo>
                    <a:pt x="44" y="4"/>
                  </a:lnTo>
                  <a:lnTo>
                    <a:pt x="34" y="6"/>
                  </a:lnTo>
                  <a:lnTo>
                    <a:pt x="24" y="8"/>
                  </a:lnTo>
                  <a:lnTo>
                    <a:pt x="16" y="10"/>
                  </a:lnTo>
                  <a:lnTo>
                    <a:pt x="9" y="13"/>
                  </a:lnTo>
                  <a:lnTo>
                    <a:pt x="4" y="15"/>
                  </a:lnTo>
                  <a:lnTo>
                    <a:pt x="1" y="17"/>
                  </a:lnTo>
                  <a:lnTo>
                    <a:pt x="0" y="20"/>
                  </a:lnTo>
                  <a:lnTo>
                    <a:pt x="1" y="22"/>
                  </a:lnTo>
                  <a:lnTo>
                    <a:pt x="4" y="23"/>
                  </a:lnTo>
                  <a:lnTo>
                    <a:pt x="9" y="24"/>
                  </a:lnTo>
                  <a:lnTo>
                    <a:pt x="16" y="25"/>
                  </a:lnTo>
                  <a:lnTo>
                    <a:pt x="24" y="25"/>
                  </a:lnTo>
                  <a:lnTo>
                    <a:pt x="34" y="25"/>
                  </a:lnTo>
                  <a:lnTo>
                    <a:pt x="44" y="24"/>
                  </a:lnTo>
                  <a:lnTo>
                    <a:pt x="56" y="23"/>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Freeform 32"/>
            <p:cNvSpPr>
              <a:spLocks/>
            </p:cNvSpPr>
            <p:nvPr/>
          </p:nvSpPr>
          <p:spPr bwMode="auto">
            <a:xfrm>
              <a:off x="4634" y="3348"/>
              <a:ext cx="113" cy="27"/>
            </a:xfrm>
            <a:custGeom>
              <a:avLst/>
              <a:gdLst>
                <a:gd name="T0" fmla="*/ 97 w 113"/>
                <a:gd name="T1" fmla="*/ 1 h 27"/>
                <a:gd name="T2" fmla="*/ 111 w 113"/>
                <a:gd name="T3" fmla="*/ 0 h 27"/>
                <a:gd name="T4" fmla="*/ 111 w 113"/>
                <a:gd name="T5" fmla="*/ 4 h 27"/>
                <a:gd name="T6" fmla="*/ 111 w 113"/>
                <a:gd name="T7" fmla="*/ 5 h 27"/>
                <a:gd name="T8" fmla="*/ 111 w 113"/>
                <a:gd name="T9" fmla="*/ 5 h 27"/>
                <a:gd name="T10" fmla="*/ 111 w 113"/>
                <a:gd name="T11" fmla="*/ 5 h 27"/>
                <a:gd name="T12" fmla="*/ 111 w 113"/>
                <a:gd name="T13" fmla="*/ 5 h 27"/>
                <a:gd name="T14" fmla="*/ 112 w 113"/>
                <a:gd name="T15" fmla="*/ 6 h 27"/>
                <a:gd name="T16" fmla="*/ 112 w 113"/>
                <a:gd name="T17" fmla="*/ 6 h 27"/>
                <a:gd name="T18" fmla="*/ 112 w 113"/>
                <a:gd name="T19" fmla="*/ 6 h 27"/>
                <a:gd name="T20" fmla="*/ 112 w 113"/>
                <a:gd name="T21" fmla="*/ 6 h 27"/>
                <a:gd name="T22" fmla="*/ 111 w 113"/>
                <a:gd name="T23" fmla="*/ 9 h 27"/>
                <a:gd name="T24" fmla="*/ 107 w 113"/>
                <a:gd name="T25" fmla="*/ 11 h 27"/>
                <a:gd name="T26" fmla="*/ 102 w 113"/>
                <a:gd name="T27" fmla="*/ 13 h 27"/>
                <a:gd name="T28" fmla="*/ 95 w 113"/>
                <a:gd name="T29" fmla="*/ 16 h 27"/>
                <a:gd name="T30" fmla="*/ 87 w 113"/>
                <a:gd name="T31" fmla="*/ 18 h 27"/>
                <a:gd name="T32" fmla="*/ 78 w 113"/>
                <a:gd name="T33" fmla="*/ 20 h 27"/>
                <a:gd name="T34" fmla="*/ 67 w 113"/>
                <a:gd name="T35" fmla="*/ 22 h 27"/>
                <a:gd name="T36" fmla="*/ 56 w 113"/>
                <a:gd name="T37" fmla="*/ 24 h 27"/>
                <a:gd name="T38" fmla="*/ 45 w 113"/>
                <a:gd name="T39" fmla="*/ 25 h 27"/>
                <a:gd name="T40" fmla="*/ 35 w 113"/>
                <a:gd name="T41" fmla="*/ 26 h 27"/>
                <a:gd name="T42" fmla="*/ 26 w 113"/>
                <a:gd name="T43" fmla="*/ 26 h 27"/>
                <a:gd name="T44" fmla="*/ 18 w 113"/>
                <a:gd name="T45" fmla="*/ 26 h 27"/>
                <a:gd name="T46" fmla="*/ 11 w 113"/>
                <a:gd name="T47" fmla="*/ 25 h 27"/>
                <a:gd name="T48" fmla="*/ 6 w 113"/>
                <a:gd name="T49" fmla="*/ 24 h 27"/>
                <a:gd name="T50" fmla="*/ 2 w 113"/>
                <a:gd name="T51" fmla="*/ 23 h 27"/>
                <a:gd name="T52" fmla="*/ 0 w 113"/>
                <a:gd name="T53" fmla="*/ 21 h 27"/>
                <a:gd name="T54" fmla="*/ 0 w 113"/>
                <a:gd name="T55" fmla="*/ 21 h 27"/>
                <a:gd name="T56" fmla="*/ 0 w 113"/>
                <a:gd name="T57" fmla="*/ 14 h 27"/>
                <a:gd name="T58" fmla="*/ 15 w 113"/>
                <a:gd name="T59" fmla="*/ 12 h 27"/>
                <a:gd name="T60" fmla="*/ 97 w 113"/>
                <a:gd name="T61"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27">
                  <a:moveTo>
                    <a:pt x="97" y="1"/>
                  </a:moveTo>
                  <a:lnTo>
                    <a:pt x="111" y="0"/>
                  </a:lnTo>
                  <a:lnTo>
                    <a:pt x="111" y="4"/>
                  </a:lnTo>
                  <a:lnTo>
                    <a:pt x="111" y="5"/>
                  </a:lnTo>
                  <a:lnTo>
                    <a:pt x="111" y="5"/>
                  </a:lnTo>
                  <a:lnTo>
                    <a:pt x="111" y="5"/>
                  </a:lnTo>
                  <a:lnTo>
                    <a:pt x="111" y="5"/>
                  </a:lnTo>
                  <a:lnTo>
                    <a:pt x="112" y="6"/>
                  </a:lnTo>
                  <a:lnTo>
                    <a:pt x="112" y="6"/>
                  </a:lnTo>
                  <a:lnTo>
                    <a:pt x="112" y="6"/>
                  </a:lnTo>
                  <a:lnTo>
                    <a:pt x="112" y="6"/>
                  </a:lnTo>
                  <a:lnTo>
                    <a:pt x="111" y="9"/>
                  </a:lnTo>
                  <a:lnTo>
                    <a:pt x="107" y="11"/>
                  </a:lnTo>
                  <a:lnTo>
                    <a:pt x="102" y="13"/>
                  </a:lnTo>
                  <a:lnTo>
                    <a:pt x="95" y="16"/>
                  </a:lnTo>
                  <a:lnTo>
                    <a:pt x="87" y="18"/>
                  </a:lnTo>
                  <a:lnTo>
                    <a:pt x="78" y="20"/>
                  </a:lnTo>
                  <a:lnTo>
                    <a:pt x="67" y="22"/>
                  </a:lnTo>
                  <a:lnTo>
                    <a:pt x="56" y="24"/>
                  </a:lnTo>
                  <a:lnTo>
                    <a:pt x="45" y="25"/>
                  </a:lnTo>
                  <a:lnTo>
                    <a:pt x="35" y="26"/>
                  </a:lnTo>
                  <a:lnTo>
                    <a:pt x="26" y="26"/>
                  </a:lnTo>
                  <a:lnTo>
                    <a:pt x="18" y="26"/>
                  </a:lnTo>
                  <a:lnTo>
                    <a:pt x="11" y="25"/>
                  </a:lnTo>
                  <a:lnTo>
                    <a:pt x="6" y="24"/>
                  </a:lnTo>
                  <a:lnTo>
                    <a:pt x="2" y="23"/>
                  </a:lnTo>
                  <a:lnTo>
                    <a:pt x="0" y="21"/>
                  </a:lnTo>
                  <a:lnTo>
                    <a:pt x="0" y="21"/>
                  </a:lnTo>
                  <a:lnTo>
                    <a:pt x="0" y="14"/>
                  </a:lnTo>
                  <a:lnTo>
                    <a:pt x="15" y="12"/>
                  </a:lnTo>
                  <a:lnTo>
                    <a:pt x="97" y="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Freeform 33"/>
            <p:cNvSpPr>
              <a:spLocks/>
            </p:cNvSpPr>
            <p:nvPr/>
          </p:nvSpPr>
          <p:spPr bwMode="auto">
            <a:xfrm>
              <a:off x="4634" y="3342"/>
              <a:ext cx="113" cy="26"/>
            </a:xfrm>
            <a:custGeom>
              <a:avLst/>
              <a:gdLst>
                <a:gd name="T0" fmla="*/ 56 w 113"/>
                <a:gd name="T1" fmla="*/ 23 h 26"/>
                <a:gd name="T2" fmla="*/ 67 w 113"/>
                <a:gd name="T3" fmla="*/ 21 h 26"/>
                <a:gd name="T4" fmla="*/ 78 w 113"/>
                <a:gd name="T5" fmla="*/ 19 h 26"/>
                <a:gd name="T6" fmla="*/ 87 w 113"/>
                <a:gd name="T7" fmla="*/ 17 h 26"/>
                <a:gd name="T8" fmla="*/ 95 w 113"/>
                <a:gd name="T9" fmla="*/ 15 h 26"/>
                <a:gd name="T10" fmla="*/ 102 w 113"/>
                <a:gd name="T11" fmla="*/ 12 h 26"/>
                <a:gd name="T12" fmla="*/ 107 w 113"/>
                <a:gd name="T13" fmla="*/ 10 h 26"/>
                <a:gd name="T14" fmla="*/ 111 w 113"/>
                <a:gd name="T15" fmla="*/ 8 h 26"/>
                <a:gd name="T16" fmla="*/ 112 w 113"/>
                <a:gd name="T17" fmla="*/ 5 h 26"/>
                <a:gd name="T18" fmla="*/ 111 w 113"/>
                <a:gd name="T19" fmla="*/ 4 h 26"/>
                <a:gd name="T20" fmla="*/ 107 w 113"/>
                <a:gd name="T21" fmla="*/ 2 h 26"/>
                <a:gd name="T22" fmla="*/ 102 w 113"/>
                <a:gd name="T23" fmla="*/ 1 h 26"/>
                <a:gd name="T24" fmla="*/ 95 w 113"/>
                <a:gd name="T25" fmla="*/ 0 h 26"/>
                <a:gd name="T26" fmla="*/ 87 w 113"/>
                <a:gd name="T27" fmla="*/ 0 h 26"/>
                <a:gd name="T28" fmla="*/ 78 w 113"/>
                <a:gd name="T29" fmla="*/ 0 h 26"/>
                <a:gd name="T30" fmla="*/ 67 w 113"/>
                <a:gd name="T31" fmla="*/ 1 h 26"/>
                <a:gd name="T32" fmla="*/ 56 w 113"/>
                <a:gd name="T33" fmla="*/ 2 h 26"/>
                <a:gd name="T34" fmla="*/ 45 w 113"/>
                <a:gd name="T35" fmla="*/ 4 h 26"/>
                <a:gd name="T36" fmla="*/ 34 w 113"/>
                <a:gd name="T37" fmla="*/ 6 h 26"/>
                <a:gd name="T38" fmla="*/ 25 w 113"/>
                <a:gd name="T39" fmla="*/ 8 h 26"/>
                <a:gd name="T40" fmla="*/ 16 w 113"/>
                <a:gd name="T41" fmla="*/ 10 h 26"/>
                <a:gd name="T42" fmla="*/ 9 w 113"/>
                <a:gd name="T43" fmla="*/ 13 h 26"/>
                <a:gd name="T44" fmla="*/ 4 w 113"/>
                <a:gd name="T45" fmla="*/ 15 h 26"/>
                <a:gd name="T46" fmla="*/ 1 w 113"/>
                <a:gd name="T47" fmla="*/ 17 h 26"/>
                <a:gd name="T48" fmla="*/ 0 w 113"/>
                <a:gd name="T49" fmla="*/ 20 h 26"/>
                <a:gd name="T50" fmla="*/ 1 w 113"/>
                <a:gd name="T51" fmla="*/ 22 h 26"/>
                <a:gd name="T52" fmla="*/ 4 w 113"/>
                <a:gd name="T53" fmla="*/ 23 h 26"/>
                <a:gd name="T54" fmla="*/ 9 w 113"/>
                <a:gd name="T55" fmla="*/ 24 h 26"/>
                <a:gd name="T56" fmla="*/ 16 w 113"/>
                <a:gd name="T57" fmla="*/ 25 h 26"/>
                <a:gd name="T58" fmla="*/ 25 w 113"/>
                <a:gd name="T59" fmla="*/ 25 h 26"/>
                <a:gd name="T60" fmla="*/ 34 w 113"/>
                <a:gd name="T61" fmla="*/ 25 h 26"/>
                <a:gd name="T62" fmla="*/ 45 w 113"/>
                <a:gd name="T63" fmla="*/ 24 h 26"/>
                <a:gd name="T64" fmla="*/ 56 w 113"/>
                <a:gd name="T6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26">
                  <a:moveTo>
                    <a:pt x="56" y="23"/>
                  </a:moveTo>
                  <a:lnTo>
                    <a:pt x="67" y="21"/>
                  </a:lnTo>
                  <a:lnTo>
                    <a:pt x="78" y="19"/>
                  </a:lnTo>
                  <a:lnTo>
                    <a:pt x="87" y="17"/>
                  </a:lnTo>
                  <a:lnTo>
                    <a:pt x="95" y="15"/>
                  </a:lnTo>
                  <a:lnTo>
                    <a:pt x="102" y="12"/>
                  </a:lnTo>
                  <a:lnTo>
                    <a:pt x="107" y="10"/>
                  </a:lnTo>
                  <a:lnTo>
                    <a:pt x="111" y="8"/>
                  </a:lnTo>
                  <a:lnTo>
                    <a:pt x="112" y="5"/>
                  </a:lnTo>
                  <a:lnTo>
                    <a:pt x="111" y="4"/>
                  </a:lnTo>
                  <a:lnTo>
                    <a:pt x="107" y="2"/>
                  </a:lnTo>
                  <a:lnTo>
                    <a:pt x="102" y="1"/>
                  </a:lnTo>
                  <a:lnTo>
                    <a:pt x="95" y="0"/>
                  </a:lnTo>
                  <a:lnTo>
                    <a:pt x="87" y="0"/>
                  </a:lnTo>
                  <a:lnTo>
                    <a:pt x="78" y="0"/>
                  </a:lnTo>
                  <a:lnTo>
                    <a:pt x="67" y="1"/>
                  </a:lnTo>
                  <a:lnTo>
                    <a:pt x="56" y="2"/>
                  </a:lnTo>
                  <a:lnTo>
                    <a:pt x="45" y="4"/>
                  </a:lnTo>
                  <a:lnTo>
                    <a:pt x="34" y="6"/>
                  </a:lnTo>
                  <a:lnTo>
                    <a:pt x="25" y="8"/>
                  </a:lnTo>
                  <a:lnTo>
                    <a:pt x="16" y="10"/>
                  </a:lnTo>
                  <a:lnTo>
                    <a:pt x="9" y="13"/>
                  </a:lnTo>
                  <a:lnTo>
                    <a:pt x="4" y="15"/>
                  </a:lnTo>
                  <a:lnTo>
                    <a:pt x="1" y="17"/>
                  </a:lnTo>
                  <a:lnTo>
                    <a:pt x="0" y="20"/>
                  </a:lnTo>
                  <a:lnTo>
                    <a:pt x="1" y="22"/>
                  </a:lnTo>
                  <a:lnTo>
                    <a:pt x="4" y="23"/>
                  </a:lnTo>
                  <a:lnTo>
                    <a:pt x="9" y="24"/>
                  </a:lnTo>
                  <a:lnTo>
                    <a:pt x="16" y="25"/>
                  </a:lnTo>
                  <a:lnTo>
                    <a:pt x="25" y="25"/>
                  </a:lnTo>
                  <a:lnTo>
                    <a:pt x="34" y="25"/>
                  </a:lnTo>
                  <a:lnTo>
                    <a:pt x="45" y="24"/>
                  </a:lnTo>
                  <a:lnTo>
                    <a:pt x="56" y="23"/>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Freeform 34"/>
            <p:cNvSpPr>
              <a:spLocks/>
            </p:cNvSpPr>
            <p:nvPr/>
          </p:nvSpPr>
          <p:spPr bwMode="auto">
            <a:xfrm>
              <a:off x="4571" y="3342"/>
              <a:ext cx="113" cy="28"/>
            </a:xfrm>
            <a:custGeom>
              <a:avLst/>
              <a:gdLst>
                <a:gd name="T0" fmla="*/ 97 w 113"/>
                <a:gd name="T1" fmla="*/ 2 h 28"/>
                <a:gd name="T2" fmla="*/ 111 w 113"/>
                <a:gd name="T3" fmla="*/ 0 h 28"/>
                <a:gd name="T4" fmla="*/ 111 w 113"/>
                <a:gd name="T5" fmla="*/ 5 h 28"/>
                <a:gd name="T6" fmla="*/ 111 w 113"/>
                <a:gd name="T7" fmla="*/ 5 h 28"/>
                <a:gd name="T8" fmla="*/ 111 w 113"/>
                <a:gd name="T9" fmla="*/ 6 h 28"/>
                <a:gd name="T10" fmla="*/ 111 w 113"/>
                <a:gd name="T11" fmla="*/ 6 h 28"/>
                <a:gd name="T12" fmla="*/ 111 w 113"/>
                <a:gd name="T13" fmla="*/ 6 h 28"/>
                <a:gd name="T14" fmla="*/ 112 w 113"/>
                <a:gd name="T15" fmla="*/ 6 h 28"/>
                <a:gd name="T16" fmla="*/ 112 w 113"/>
                <a:gd name="T17" fmla="*/ 6 h 28"/>
                <a:gd name="T18" fmla="*/ 112 w 113"/>
                <a:gd name="T19" fmla="*/ 7 h 28"/>
                <a:gd name="T20" fmla="*/ 112 w 113"/>
                <a:gd name="T21" fmla="*/ 7 h 28"/>
                <a:gd name="T22" fmla="*/ 111 w 113"/>
                <a:gd name="T23" fmla="*/ 9 h 28"/>
                <a:gd name="T24" fmla="*/ 107 w 113"/>
                <a:gd name="T25" fmla="*/ 12 h 28"/>
                <a:gd name="T26" fmla="*/ 102 w 113"/>
                <a:gd name="T27" fmla="*/ 14 h 28"/>
                <a:gd name="T28" fmla="*/ 95 w 113"/>
                <a:gd name="T29" fmla="*/ 16 h 28"/>
                <a:gd name="T30" fmla="*/ 87 w 113"/>
                <a:gd name="T31" fmla="*/ 19 h 28"/>
                <a:gd name="T32" fmla="*/ 78 w 113"/>
                <a:gd name="T33" fmla="*/ 21 h 28"/>
                <a:gd name="T34" fmla="*/ 67 w 113"/>
                <a:gd name="T35" fmla="*/ 23 h 28"/>
                <a:gd name="T36" fmla="*/ 56 w 113"/>
                <a:gd name="T37" fmla="*/ 24 h 28"/>
                <a:gd name="T38" fmla="*/ 45 w 113"/>
                <a:gd name="T39" fmla="*/ 26 h 28"/>
                <a:gd name="T40" fmla="*/ 35 w 113"/>
                <a:gd name="T41" fmla="*/ 26 h 28"/>
                <a:gd name="T42" fmla="*/ 26 w 113"/>
                <a:gd name="T43" fmla="*/ 27 h 28"/>
                <a:gd name="T44" fmla="*/ 18 w 113"/>
                <a:gd name="T45" fmla="*/ 27 h 28"/>
                <a:gd name="T46" fmla="*/ 11 w 113"/>
                <a:gd name="T47" fmla="*/ 26 h 28"/>
                <a:gd name="T48" fmla="*/ 6 w 113"/>
                <a:gd name="T49" fmla="*/ 25 h 28"/>
                <a:gd name="T50" fmla="*/ 2 w 113"/>
                <a:gd name="T51" fmla="*/ 24 h 28"/>
                <a:gd name="T52" fmla="*/ 0 w 113"/>
                <a:gd name="T53" fmla="*/ 22 h 28"/>
                <a:gd name="T54" fmla="*/ 0 w 113"/>
                <a:gd name="T55" fmla="*/ 22 h 28"/>
                <a:gd name="T56" fmla="*/ 0 w 113"/>
                <a:gd name="T57" fmla="*/ 14 h 28"/>
                <a:gd name="T58" fmla="*/ 15 w 113"/>
                <a:gd name="T59" fmla="*/ 12 h 28"/>
                <a:gd name="T60" fmla="*/ 97 w 113"/>
                <a:gd name="T6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28">
                  <a:moveTo>
                    <a:pt x="97" y="2"/>
                  </a:moveTo>
                  <a:lnTo>
                    <a:pt x="111" y="0"/>
                  </a:lnTo>
                  <a:lnTo>
                    <a:pt x="111" y="5"/>
                  </a:lnTo>
                  <a:lnTo>
                    <a:pt x="111" y="5"/>
                  </a:lnTo>
                  <a:lnTo>
                    <a:pt x="111" y="6"/>
                  </a:lnTo>
                  <a:lnTo>
                    <a:pt x="111" y="6"/>
                  </a:lnTo>
                  <a:lnTo>
                    <a:pt x="111" y="6"/>
                  </a:lnTo>
                  <a:lnTo>
                    <a:pt x="112" y="6"/>
                  </a:lnTo>
                  <a:lnTo>
                    <a:pt x="112" y="6"/>
                  </a:lnTo>
                  <a:lnTo>
                    <a:pt x="112" y="7"/>
                  </a:lnTo>
                  <a:lnTo>
                    <a:pt x="112" y="7"/>
                  </a:lnTo>
                  <a:lnTo>
                    <a:pt x="111" y="9"/>
                  </a:lnTo>
                  <a:lnTo>
                    <a:pt x="107" y="12"/>
                  </a:lnTo>
                  <a:lnTo>
                    <a:pt x="102" y="14"/>
                  </a:lnTo>
                  <a:lnTo>
                    <a:pt x="95" y="16"/>
                  </a:lnTo>
                  <a:lnTo>
                    <a:pt x="87" y="19"/>
                  </a:lnTo>
                  <a:lnTo>
                    <a:pt x="78" y="21"/>
                  </a:lnTo>
                  <a:lnTo>
                    <a:pt x="67" y="23"/>
                  </a:lnTo>
                  <a:lnTo>
                    <a:pt x="56" y="24"/>
                  </a:lnTo>
                  <a:lnTo>
                    <a:pt x="45" y="26"/>
                  </a:lnTo>
                  <a:lnTo>
                    <a:pt x="35" y="26"/>
                  </a:lnTo>
                  <a:lnTo>
                    <a:pt x="26" y="27"/>
                  </a:lnTo>
                  <a:lnTo>
                    <a:pt x="18" y="27"/>
                  </a:lnTo>
                  <a:lnTo>
                    <a:pt x="11" y="26"/>
                  </a:lnTo>
                  <a:lnTo>
                    <a:pt x="6" y="25"/>
                  </a:lnTo>
                  <a:lnTo>
                    <a:pt x="2" y="24"/>
                  </a:lnTo>
                  <a:lnTo>
                    <a:pt x="0" y="22"/>
                  </a:lnTo>
                  <a:lnTo>
                    <a:pt x="0" y="22"/>
                  </a:lnTo>
                  <a:lnTo>
                    <a:pt x="0" y="14"/>
                  </a:lnTo>
                  <a:lnTo>
                    <a:pt x="15" y="12"/>
                  </a:lnTo>
                  <a:lnTo>
                    <a:pt x="97" y="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Freeform 35"/>
            <p:cNvSpPr>
              <a:spLocks/>
            </p:cNvSpPr>
            <p:nvPr/>
          </p:nvSpPr>
          <p:spPr bwMode="auto">
            <a:xfrm>
              <a:off x="4571" y="3337"/>
              <a:ext cx="113" cy="26"/>
            </a:xfrm>
            <a:custGeom>
              <a:avLst/>
              <a:gdLst>
                <a:gd name="T0" fmla="*/ 56 w 113"/>
                <a:gd name="T1" fmla="*/ 22 h 26"/>
                <a:gd name="T2" fmla="*/ 67 w 113"/>
                <a:gd name="T3" fmla="*/ 21 h 26"/>
                <a:gd name="T4" fmla="*/ 78 w 113"/>
                <a:gd name="T5" fmla="*/ 19 h 26"/>
                <a:gd name="T6" fmla="*/ 87 w 113"/>
                <a:gd name="T7" fmla="*/ 17 h 26"/>
                <a:gd name="T8" fmla="*/ 95 w 113"/>
                <a:gd name="T9" fmla="*/ 14 h 26"/>
                <a:gd name="T10" fmla="*/ 102 w 113"/>
                <a:gd name="T11" fmla="*/ 12 h 26"/>
                <a:gd name="T12" fmla="*/ 107 w 113"/>
                <a:gd name="T13" fmla="*/ 10 h 26"/>
                <a:gd name="T14" fmla="*/ 111 w 113"/>
                <a:gd name="T15" fmla="*/ 7 h 26"/>
                <a:gd name="T16" fmla="*/ 112 w 113"/>
                <a:gd name="T17" fmla="*/ 5 h 26"/>
                <a:gd name="T18" fmla="*/ 111 w 113"/>
                <a:gd name="T19" fmla="*/ 3 h 26"/>
                <a:gd name="T20" fmla="*/ 107 w 113"/>
                <a:gd name="T21" fmla="*/ 2 h 26"/>
                <a:gd name="T22" fmla="*/ 102 w 113"/>
                <a:gd name="T23" fmla="*/ 1 h 26"/>
                <a:gd name="T24" fmla="*/ 95 w 113"/>
                <a:gd name="T25" fmla="*/ 0 h 26"/>
                <a:gd name="T26" fmla="*/ 87 w 113"/>
                <a:gd name="T27" fmla="*/ 0 h 26"/>
                <a:gd name="T28" fmla="*/ 78 w 113"/>
                <a:gd name="T29" fmla="*/ 0 h 26"/>
                <a:gd name="T30" fmla="*/ 67 w 113"/>
                <a:gd name="T31" fmla="*/ 1 h 26"/>
                <a:gd name="T32" fmla="*/ 56 w 113"/>
                <a:gd name="T33" fmla="*/ 2 h 26"/>
                <a:gd name="T34" fmla="*/ 45 w 113"/>
                <a:gd name="T35" fmla="*/ 4 h 26"/>
                <a:gd name="T36" fmla="*/ 34 w 113"/>
                <a:gd name="T37" fmla="*/ 5 h 26"/>
                <a:gd name="T38" fmla="*/ 25 w 113"/>
                <a:gd name="T39" fmla="*/ 8 h 26"/>
                <a:gd name="T40" fmla="*/ 16 w 113"/>
                <a:gd name="T41" fmla="*/ 10 h 26"/>
                <a:gd name="T42" fmla="*/ 9 w 113"/>
                <a:gd name="T43" fmla="*/ 12 h 26"/>
                <a:gd name="T44" fmla="*/ 4 w 113"/>
                <a:gd name="T45" fmla="*/ 15 h 26"/>
                <a:gd name="T46" fmla="*/ 1 w 113"/>
                <a:gd name="T47" fmla="*/ 17 h 26"/>
                <a:gd name="T48" fmla="*/ 0 w 113"/>
                <a:gd name="T49" fmla="*/ 19 h 26"/>
                <a:gd name="T50" fmla="*/ 1 w 113"/>
                <a:gd name="T51" fmla="*/ 21 h 26"/>
                <a:gd name="T52" fmla="*/ 4 w 113"/>
                <a:gd name="T53" fmla="*/ 23 h 26"/>
                <a:gd name="T54" fmla="*/ 9 w 113"/>
                <a:gd name="T55" fmla="*/ 24 h 26"/>
                <a:gd name="T56" fmla="*/ 16 w 113"/>
                <a:gd name="T57" fmla="*/ 24 h 26"/>
                <a:gd name="T58" fmla="*/ 25 w 113"/>
                <a:gd name="T59" fmla="*/ 25 h 26"/>
                <a:gd name="T60" fmla="*/ 34 w 113"/>
                <a:gd name="T61" fmla="*/ 24 h 26"/>
                <a:gd name="T62" fmla="*/ 45 w 113"/>
                <a:gd name="T63" fmla="*/ 24 h 26"/>
                <a:gd name="T64" fmla="*/ 56 w 113"/>
                <a:gd name="T65"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26">
                  <a:moveTo>
                    <a:pt x="56" y="22"/>
                  </a:moveTo>
                  <a:lnTo>
                    <a:pt x="67" y="21"/>
                  </a:lnTo>
                  <a:lnTo>
                    <a:pt x="78" y="19"/>
                  </a:lnTo>
                  <a:lnTo>
                    <a:pt x="87" y="17"/>
                  </a:lnTo>
                  <a:lnTo>
                    <a:pt x="95" y="14"/>
                  </a:lnTo>
                  <a:lnTo>
                    <a:pt x="102" y="12"/>
                  </a:lnTo>
                  <a:lnTo>
                    <a:pt x="107" y="10"/>
                  </a:lnTo>
                  <a:lnTo>
                    <a:pt x="111" y="7"/>
                  </a:lnTo>
                  <a:lnTo>
                    <a:pt x="112" y="5"/>
                  </a:lnTo>
                  <a:lnTo>
                    <a:pt x="111" y="3"/>
                  </a:lnTo>
                  <a:lnTo>
                    <a:pt x="107" y="2"/>
                  </a:lnTo>
                  <a:lnTo>
                    <a:pt x="102" y="1"/>
                  </a:lnTo>
                  <a:lnTo>
                    <a:pt x="95" y="0"/>
                  </a:lnTo>
                  <a:lnTo>
                    <a:pt x="87" y="0"/>
                  </a:lnTo>
                  <a:lnTo>
                    <a:pt x="78" y="0"/>
                  </a:lnTo>
                  <a:lnTo>
                    <a:pt x="67" y="1"/>
                  </a:lnTo>
                  <a:lnTo>
                    <a:pt x="56" y="2"/>
                  </a:lnTo>
                  <a:lnTo>
                    <a:pt x="45" y="4"/>
                  </a:lnTo>
                  <a:lnTo>
                    <a:pt x="34" y="5"/>
                  </a:lnTo>
                  <a:lnTo>
                    <a:pt x="25" y="8"/>
                  </a:lnTo>
                  <a:lnTo>
                    <a:pt x="16" y="10"/>
                  </a:lnTo>
                  <a:lnTo>
                    <a:pt x="9" y="12"/>
                  </a:lnTo>
                  <a:lnTo>
                    <a:pt x="4" y="15"/>
                  </a:lnTo>
                  <a:lnTo>
                    <a:pt x="1" y="17"/>
                  </a:lnTo>
                  <a:lnTo>
                    <a:pt x="0" y="19"/>
                  </a:lnTo>
                  <a:lnTo>
                    <a:pt x="1" y="21"/>
                  </a:lnTo>
                  <a:lnTo>
                    <a:pt x="4" y="23"/>
                  </a:lnTo>
                  <a:lnTo>
                    <a:pt x="9" y="24"/>
                  </a:lnTo>
                  <a:lnTo>
                    <a:pt x="16" y="24"/>
                  </a:lnTo>
                  <a:lnTo>
                    <a:pt x="25" y="25"/>
                  </a:lnTo>
                  <a:lnTo>
                    <a:pt x="34" y="24"/>
                  </a:lnTo>
                  <a:lnTo>
                    <a:pt x="45" y="24"/>
                  </a:lnTo>
                  <a:lnTo>
                    <a:pt x="56" y="22"/>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Freeform 36"/>
            <p:cNvSpPr>
              <a:spLocks/>
            </p:cNvSpPr>
            <p:nvPr/>
          </p:nvSpPr>
          <p:spPr bwMode="auto">
            <a:xfrm>
              <a:off x="4858" y="3222"/>
              <a:ext cx="113" cy="28"/>
            </a:xfrm>
            <a:custGeom>
              <a:avLst/>
              <a:gdLst>
                <a:gd name="T0" fmla="*/ 97 w 113"/>
                <a:gd name="T1" fmla="*/ 2 h 28"/>
                <a:gd name="T2" fmla="*/ 111 w 113"/>
                <a:gd name="T3" fmla="*/ 0 h 28"/>
                <a:gd name="T4" fmla="*/ 111 w 113"/>
                <a:gd name="T5" fmla="*/ 5 h 28"/>
                <a:gd name="T6" fmla="*/ 111 w 113"/>
                <a:gd name="T7" fmla="*/ 5 h 28"/>
                <a:gd name="T8" fmla="*/ 111 w 113"/>
                <a:gd name="T9" fmla="*/ 6 h 28"/>
                <a:gd name="T10" fmla="*/ 111 w 113"/>
                <a:gd name="T11" fmla="*/ 6 h 28"/>
                <a:gd name="T12" fmla="*/ 112 w 113"/>
                <a:gd name="T13" fmla="*/ 6 h 28"/>
                <a:gd name="T14" fmla="*/ 112 w 113"/>
                <a:gd name="T15" fmla="*/ 6 h 28"/>
                <a:gd name="T16" fmla="*/ 112 w 113"/>
                <a:gd name="T17" fmla="*/ 7 h 28"/>
                <a:gd name="T18" fmla="*/ 112 w 113"/>
                <a:gd name="T19" fmla="*/ 7 h 28"/>
                <a:gd name="T20" fmla="*/ 112 w 113"/>
                <a:gd name="T21" fmla="*/ 7 h 28"/>
                <a:gd name="T22" fmla="*/ 111 w 113"/>
                <a:gd name="T23" fmla="*/ 9 h 28"/>
                <a:gd name="T24" fmla="*/ 107 w 113"/>
                <a:gd name="T25" fmla="*/ 12 h 28"/>
                <a:gd name="T26" fmla="*/ 102 w 113"/>
                <a:gd name="T27" fmla="*/ 14 h 28"/>
                <a:gd name="T28" fmla="*/ 96 w 113"/>
                <a:gd name="T29" fmla="*/ 16 h 28"/>
                <a:gd name="T30" fmla="*/ 87 w 113"/>
                <a:gd name="T31" fmla="*/ 19 h 28"/>
                <a:gd name="T32" fmla="*/ 78 w 113"/>
                <a:gd name="T33" fmla="*/ 21 h 28"/>
                <a:gd name="T34" fmla="*/ 67 w 113"/>
                <a:gd name="T35" fmla="*/ 23 h 28"/>
                <a:gd name="T36" fmla="*/ 56 w 113"/>
                <a:gd name="T37" fmla="*/ 24 h 28"/>
                <a:gd name="T38" fmla="*/ 45 w 113"/>
                <a:gd name="T39" fmla="*/ 26 h 28"/>
                <a:gd name="T40" fmla="*/ 35 w 113"/>
                <a:gd name="T41" fmla="*/ 26 h 28"/>
                <a:gd name="T42" fmla="*/ 26 w 113"/>
                <a:gd name="T43" fmla="*/ 27 h 28"/>
                <a:gd name="T44" fmla="*/ 18 w 113"/>
                <a:gd name="T45" fmla="*/ 27 h 28"/>
                <a:gd name="T46" fmla="*/ 11 w 113"/>
                <a:gd name="T47" fmla="*/ 26 h 28"/>
                <a:gd name="T48" fmla="*/ 6 w 113"/>
                <a:gd name="T49" fmla="*/ 25 h 28"/>
                <a:gd name="T50" fmla="*/ 2 w 113"/>
                <a:gd name="T51" fmla="*/ 24 h 28"/>
                <a:gd name="T52" fmla="*/ 0 w 113"/>
                <a:gd name="T53" fmla="*/ 22 h 28"/>
                <a:gd name="T54" fmla="*/ 0 w 113"/>
                <a:gd name="T55" fmla="*/ 22 h 28"/>
                <a:gd name="T56" fmla="*/ 0 w 113"/>
                <a:gd name="T57" fmla="*/ 14 h 28"/>
                <a:gd name="T58" fmla="*/ 15 w 113"/>
                <a:gd name="T59" fmla="*/ 12 h 28"/>
                <a:gd name="T60" fmla="*/ 97 w 113"/>
                <a:gd name="T6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28">
                  <a:moveTo>
                    <a:pt x="97" y="2"/>
                  </a:moveTo>
                  <a:lnTo>
                    <a:pt x="111" y="0"/>
                  </a:lnTo>
                  <a:lnTo>
                    <a:pt x="111" y="5"/>
                  </a:lnTo>
                  <a:lnTo>
                    <a:pt x="111" y="5"/>
                  </a:lnTo>
                  <a:lnTo>
                    <a:pt x="111" y="6"/>
                  </a:lnTo>
                  <a:lnTo>
                    <a:pt x="111" y="6"/>
                  </a:lnTo>
                  <a:lnTo>
                    <a:pt x="112" y="6"/>
                  </a:lnTo>
                  <a:lnTo>
                    <a:pt x="112" y="6"/>
                  </a:lnTo>
                  <a:lnTo>
                    <a:pt x="112" y="7"/>
                  </a:lnTo>
                  <a:lnTo>
                    <a:pt x="112" y="7"/>
                  </a:lnTo>
                  <a:lnTo>
                    <a:pt x="112" y="7"/>
                  </a:lnTo>
                  <a:lnTo>
                    <a:pt x="111" y="9"/>
                  </a:lnTo>
                  <a:lnTo>
                    <a:pt x="107" y="12"/>
                  </a:lnTo>
                  <a:lnTo>
                    <a:pt x="102" y="14"/>
                  </a:lnTo>
                  <a:lnTo>
                    <a:pt x="96" y="16"/>
                  </a:lnTo>
                  <a:lnTo>
                    <a:pt x="87" y="19"/>
                  </a:lnTo>
                  <a:lnTo>
                    <a:pt x="78" y="21"/>
                  </a:lnTo>
                  <a:lnTo>
                    <a:pt x="67" y="23"/>
                  </a:lnTo>
                  <a:lnTo>
                    <a:pt x="56" y="24"/>
                  </a:lnTo>
                  <a:lnTo>
                    <a:pt x="45" y="26"/>
                  </a:lnTo>
                  <a:lnTo>
                    <a:pt x="35" y="26"/>
                  </a:lnTo>
                  <a:lnTo>
                    <a:pt x="26" y="27"/>
                  </a:lnTo>
                  <a:lnTo>
                    <a:pt x="18" y="27"/>
                  </a:lnTo>
                  <a:lnTo>
                    <a:pt x="11" y="26"/>
                  </a:lnTo>
                  <a:lnTo>
                    <a:pt x="6" y="25"/>
                  </a:lnTo>
                  <a:lnTo>
                    <a:pt x="2" y="24"/>
                  </a:lnTo>
                  <a:lnTo>
                    <a:pt x="0" y="22"/>
                  </a:lnTo>
                  <a:lnTo>
                    <a:pt x="0" y="22"/>
                  </a:lnTo>
                  <a:lnTo>
                    <a:pt x="0" y="14"/>
                  </a:lnTo>
                  <a:lnTo>
                    <a:pt x="15" y="12"/>
                  </a:lnTo>
                  <a:lnTo>
                    <a:pt x="97" y="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Freeform 37"/>
            <p:cNvSpPr>
              <a:spLocks/>
            </p:cNvSpPr>
            <p:nvPr/>
          </p:nvSpPr>
          <p:spPr bwMode="auto">
            <a:xfrm>
              <a:off x="4858" y="3217"/>
              <a:ext cx="113" cy="26"/>
            </a:xfrm>
            <a:custGeom>
              <a:avLst/>
              <a:gdLst>
                <a:gd name="T0" fmla="*/ 56 w 113"/>
                <a:gd name="T1" fmla="*/ 23 h 26"/>
                <a:gd name="T2" fmla="*/ 67 w 113"/>
                <a:gd name="T3" fmla="*/ 21 h 26"/>
                <a:gd name="T4" fmla="*/ 78 w 113"/>
                <a:gd name="T5" fmla="*/ 19 h 26"/>
                <a:gd name="T6" fmla="*/ 87 w 113"/>
                <a:gd name="T7" fmla="*/ 17 h 26"/>
                <a:gd name="T8" fmla="*/ 96 w 113"/>
                <a:gd name="T9" fmla="*/ 14 h 26"/>
                <a:gd name="T10" fmla="*/ 102 w 113"/>
                <a:gd name="T11" fmla="*/ 12 h 26"/>
                <a:gd name="T12" fmla="*/ 107 w 113"/>
                <a:gd name="T13" fmla="*/ 10 h 26"/>
                <a:gd name="T14" fmla="*/ 111 w 113"/>
                <a:gd name="T15" fmla="*/ 7 h 26"/>
                <a:gd name="T16" fmla="*/ 112 w 113"/>
                <a:gd name="T17" fmla="*/ 5 h 26"/>
                <a:gd name="T18" fmla="*/ 111 w 113"/>
                <a:gd name="T19" fmla="*/ 3 h 26"/>
                <a:gd name="T20" fmla="*/ 107 w 113"/>
                <a:gd name="T21" fmla="*/ 2 h 26"/>
                <a:gd name="T22" fmla="*/ 102 w 113"/>
                <a:gd name="T23" fmla="*/ 1 h 26"/>
                <a:gd name="T24" fmla="*/ 96 w 113"/>
                <a:gd name="T25" fmla="*/ 0 h 26"/>
                <a:gd name="T26" fmla="*/ 87 w 113"/>
                <a:gd name="T27" fmla="*/ 0 h 26"/>
                <a:gd name="T28" fmla="*/ 78 w 113"/>
                <a:gd name="T29" fmla="*/ 0 h 26"/>
                <a:gd name="T30" fmla="*/ 67 w 113"/>
                <a:gd name="T31" fmla="*/ 1 h 26"/>
                <a:gd name="T32" fmla="*/ 56 w 113"/>
                <a:gd name="T33" fmla="*/ 2 h 26"/>
                <a:gd name="T34" fmla="*/ 45 w 113"/>
                <a:gd name="T35" fmla="*/ 4 h 26"/>
                <a:gd name="T36" fmla="*/ 34 w 113"/>
                <a:gd name="T37" fmla="*/ 6 h 26"/>
                <a:gd name="T38" fmla="*/ 25 w 113"/>
                <a:gd name="T39" fmla="*/ 8 h 26"/>
                <a:gd name="T40" fmla="*/ 16 w 113"/>
                <a:gd name="T41" fmla="*/ 10 h 26"/>
                <a:gd name="T42" fmla="*/ 10 w 113"/>
                <a:gd name="T43" fmla="*/ 12 h 26"/>
                <a:gd name="T44" fmla="*/ 4 w 113"/>
                <a:gd name="T45" fmla="*/ 15 h 26"/>
                <a:gd name="T46" fmla="*/ 1 w 113"/>
                <a:gd name="T47" fmla="*/ 17 h 26"/>
                <a:gd name="T48" fmla="*/ 0 w 113"/>
                <a:gd name="T49" fmla="*/ 19 h 26"/>
                <a:gd name="T50" fmla="*/ 1 w 113"/>
                <a:gd name="T51" fmla="*/ 21 h 26"/>
                <a:gd name="T52" fmla="*/ 4 w 113"/>
                <a:gd name="T53" fmla="*/ 23 h 26"/>
                <a:gd name="T54" fmla="*/ 10 w 113"/>
                <a:gd name="T55" fmla="*/ 24 h 26"/>
                <a:gd name="T56" fmla="*/ 16 w 113"/>
                <a:gd name="T57" fmla="*/ 25 h 26"/>
                <a:gd name="T58" fmla="*/ 25 w 113"/>
                <a:gd name="T59" fmla="*/ 25 h 26"/>
                <a:gd name="T60" fmla="*/ 34 w 113"/>
                <a:gd name="T61" fmla="*/ 25 h 26"/>
                <a:gd name="T62" fmla="*/ 45 w 113"/>
                <a:gd name="T63" fmla="*/ 24 h 26"/>
                <a:gd name="T64" fmla="*/ 56 w 113"/>
                <a:gd name="T6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26">
                  <a:moveTo>
                    <a:pt x="56" y="23"/>
                  </a:moveTo>
                  <a:lnTo>
                    <a:pt x="67" y="21"/>
                  </a:lnTo>
                  <a:lnTo>
                    <a:pt x="78" y="19"/>
                  </a:lnTo>
                  <a:lnTo>
                    <a:pt x="87" y="17"/>
                  </a:lnTo>
                  <a:lnTo>
                    <a:pt x="96" y="14"/>
                  </a:lnTo>
                  <a:lnTo>
                    <a:pt x="102" y="12"/>
                  </a:lnTo>
                  <a:lnTo>
                    <a:pt x="107" y="10"/>
                  </a:lnTo>
                  <a:lnTo>
                    <a:pt x="111" y="7"/>
                  </a:lnTo>
                  <a:lnTo>
                    <a:pt x="112" y="5"/>
                  </a:lnTo>
                  <a:lnTo>
                    <a:pt x="111" y="3"/>
                  </a:lnTo>
                  <a:lnTo>
                    <a:pt x="107" y="2"/>
                  </a:lnTo>
                  <a:lnTo>
                    <a:pt x="102" y="1"/>
                  </a:lnTo>
                  <a:lnTo>
                    <a:pt x="96" y="0"/>
                  </a:lnTo>
                  <a:lnTo>
                    <a:pt x="87" y="0"/>
                  </a:lnTo>
                  <a:lnTo>
                    <a:pt x="78" y="0"/>
                  </a:lnTo>
                  <a:lnTo>
                    <a:pt x="67" y="1"/>
                  </a:lnTo>
                  <a:lnTo>
                    <a:pt x="56" y="2"/>
                  </a:lnTo>
                  <a:lnTo>
                    <a:pt x="45" y="4"/>
                  </a:lnTo>
                  <a:lnTo>
                    <a:pt x="34" y="6"/>
                  </a:lnTo>
                  <a:lnTo>
                    <a:pt x="25" y="8"/>
                  </a:lnTo>
                  <a:lnTo>
                    <a:pt x="16" y="10"/>
                  </a:lnTo>
                  <a:lnTo>
                    <a:pt x="10" y="12"/>
                  </a:lnTo>
                  <a:lnTo>
                    <a:pt x="4" y="15"/>
                  </a:lnTo>
                  <a:lnTo>
                    <a:pt x="1" y="17"/>
                  </a:lnTo>
                  <a:lnTo>
                    <a:pt x="0" y="19"/>
                  </a:lnTo>
                  <a:lnTo>
                    <a:pt x="1" y="21"/>
                  </a:lnTo>
                  <a:lnTo>
                    <a:pt x="4" y="23"/>
                  </a:lnTo>
                  <a:lnTo>
                    <a:pt x="10" y="24"/>
                  </a:lnTo>
                  <a:lnTo>
                    <a:pt x="16" y="25"/>
                  </a:lnTo>
                  <a:lnTo>
                    <a:pt x="25" y="25"/>
                  </a:lnTo>
                  <a:lnTo>
                    <a:pt x="34" y="25"/>
                  </a:lnTo>
                  <a:lnTo>
                    <a:pt x="45" y="24"/>
                  </a:lnTo>
                  <a:lnTo>
                    <a:pt x="56" y="23"/>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Freeform 38"/>
            <p:cNvSpPr>
              <a:spLocks/>
            </p:cNvSpPr>
            <p:nvPr/>
          </p:nvSpPr>
          <p:spPr bwMode="auto">
            <a:xfrm>
              <a:off x="4963" y="3180"/>
              <a:ext cx="112" cy="28"/>
            </a:xfrm>
            <a:custGeom>
              <a:avLst/>
              <a:gdLst>
                <a:gd name="T0" fmla="*/ 96 w 112"/>
                <a:gd name="T1" fmla="*/ 2 h 28"/>
                <a:gd name="T2" fmla="*/ 110 w 112"/>
                <a:gd name="T3" fmla="*/ 0 h 28"/>
                <a:gd name="T4" fmla="*/ 110 w 112"/>
                <a:gd name="T5" fmla="*/ 5 h 28"/>
                <a:gd name="T6" fmla="*/ 110 w 112"/>
                <a:gd name="T7" fmla="*/ 5 h 28"/>
                <a:gd name="T8" fmla="*/ 111 w 112"/>
                <a:gd name="T9" fmla="*/ 6 h 28"/>
                <a:gd name="T10" fmla="*/ 111 w 112"/>
                <a:gd name="T11" fmla="*/ 6 h 28"/>
                <a:gd name="T12" fmla="*/ 111 w 112"/>
                <a:gd name="T13" fmla="*/ 6 h 28"/>
                <a:gd name="T14" fmla="*/ 111 w 112"/>
                <a:gd name="T15" fmla="*/ 6 h 28"/>
                <a:gd name="T16" fmla="*/ 111 w 112"/>
                <a:gd name="T17" fmla="*/ 7 h 28"/>
                <a:gd name="T18" fmla="*/ 111 w 112"/>
                <a:gd name="T19" fmla="*/ 7 h 28"/>
                <a:gd name="T20" fmla="*/ 111 w 112"/>
                <a:gd name="T21" fmla="*/ 7 h 28"/>
                <a:gd name="T22" fmla="*/ 110 w 112"/>
                <a:gd name="T23" fmla="*/ 10 h 28"/>
                <a:gd name="T24" fmla="*/ 107 w 112"/>
                <a:gd name="T25" fmla="*/ 12 h 28"/>
                <a:gd name="T26" fmla="*/ 102 w 112"/>
                <a:gd name="T27" fmla="*/ 14 h 28"/>
                <a:gd name="T28" fmla="*/ 95 w 112"/>
                <a:gd name="T29" fmla="*/ 17 h 28"/>
                <a:gd name="T30" fmla="*/ 87 w 112"/>
                <a:gd name="T31" fmla="*/ 19 h 28"/>
                <a:gd name="T32" fmla="*/ 77 w 112"/>
                <a:gd name="T33" fmla="*/ 21 h 28"/>
                <a:gd name="T34" fmla="*/ 67 w 112"/>
                <a:gd name="T35" fmla="*/ 23 h 28"/>
                <a:gd name="T36" fmla="*/ 55 w 112"/>
                <a:gd name="T37" fmla="*/ 25 h 28"/>
                <a:gd name="T38" fmla="*/ 45 w 112"/>
                <a:gd name="T39" fmla="*/ 26 h 28"/>
                <a:gd name="T40" fmla="*/ 35 w 112"/>
                <a:gd name="T41" fmla="*/ 27 h 28"/>
                <a:gd name="T42" fmla="*/ 26 w 112"/>
                <a:gd name="T43" fmla="*/ 27 h 28"/>
                <a:gd name="T44" fmla="*/ 17 w 112"/>
                <a:gd name="T45" fmla="*/ 27 h 28"/>
                <a:gd name="T46" fmla="*/ 11 w 112"/>
                <a:gd name="T47" fmla="*/ 26 h 28"/>
                <a:gd name="T48" fmla="*/ 5 w 112"/>
                <a:gd name="T49" fmla="*/ 25 h 28"/>
                <a:gd name="T50" fmla="*/ 2 w 112"/>
                <a:gd name="T51" fmla="*/ 24 h 28"/>
                <a:gd name="T52" fmla="*/ 0 w 112"/>
                <a:gd name="T53" fmla="*/ 22 h 28"/>
                <a:gd name="T54" fmla="*/ 0 w 112"/>
                <a:gd name="T55" fmla="*/ 22 h 28"/>
                <a:gd name="T56" fmla="*/ 0 w 112"/>
                <a:gd name="T57" fmla="*/ 15 h 28"/>
                <a:gd name="T58" fmla="*/ 15 w 112"/>
                <a:gd name="T59" fmla="*/ 13 h 28"/>
                <a:gd name="T60" fmla="*/ 96 w 112"/>
                <a:gd name="T6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28">
                  <a:moveTo>
                    <a:pt x="96" y="2"/>
                  </a:moveTo>
                  <a:lnTo>
                    <a:pt x="110" y="0"/>
                  </a:lnTo>
                  <a:lnTo>
                    <a:pt x="110" y="5"/>
                  </a:lnTo>
                  <a:lnTo>
                    <a:pt x="110" y="5"/>
                  </a:lnTo>
                  <a:lnTo>
                    <a:pt x="111" y="6"/>
                  </a:lnTo>
                  <a:lnTo>
                    <a:pt x="111" y="6"/>
                  </a:lnTo>
                  <a:lnTo>
                    <a:pt x="111" y="6"/>
                  </a:lnTo>
                  <a:lnTo>
                    <a:pt x="111" y="6"/>
                  </a:lnTo>
                  <a:lnTo>
                    <a:pt x="111" y="7"/>
                  </a:lnTo>
                  <a:lnTo>
                    <a:pt x="111" y="7"/>
                  </a:lnTo>
                  <a:lnTo>
                    <a:pt x="111" y="7"/>
                  </a:lnTo>
                  <a:lnTo>
                    <a:pt x="110" y="10"/>
                  </a:lnTo>
                  <a:lnTo>
                    <a:pt x="107" y="12"/>
                  </a:lnTo>
                  <a:lnTo>
                    <a:pt x="102" y="14"/>
                  </a:lnTo>
                  <a:lnTo>
                    <a:pt x="95" y="17"/>
                  </a:lnTo>
                  <a:lnTo>
                    <a:pt x="87" y="19"/>
                  </a:lnTo>
                  <a:lnTo>
                    <a:pt x="77" y="21"/>
                  </a:lnTo>
                  <a:lnTo>
                    <a:pt x="67" y="23"/>
                  </a:lnTo>
                  <a:lnTo>
                    <a:pt x="55" y="25"/>
                  </a:lnTo>
                  <a:lnTo>
                    <a:pt x="45" y="26"/>
                  </a:lnTo>
                  <a:lnTo>
                    <a:pt x="35" y="27"/>
                  </a:lnTo>
                  <a:lnTo>
                    <a:pt x="26" y="27"/>
                  </a:lnTo>
                  <a:lnTo>
                    <a:pt x="17" y="27"/>
                  </a:lnTo>
                  <a:lnTo>
                    <a:pt x="11" y="26"/>
                  </a:lnTo>
                  <a:lnTo>
                    <a:pt x="5" y="25"/>
                  </a:lnTo>
                  <a:lnTo>
                    <a:pt x="2" y="24"/>
                  </a:lnTo>
                  <a:lnTo>
                    <a:pt x="0" y="22"/>
                  </a:lnTo>
                  <a:lnTo>
                    <a:pt x="0" y="22"/>
                  </a:lnTo>
                  <a:lnTo>
                    <a:pt x="0" y="15"/>
                  </a:lnTo>
                  <a:lnTo>
                    <a:pt x="15" y="13"/>
                  </a:lnTo>
                  <a:lnTo>
                    <a:pt x="96" y="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Freeform 39"/>
            <p:cNvSpPr>
              <a:spLocks/>
            </p:cNvSpPr>
            <p:nvPr/>
          </p:nvSpPr>
          <p:spPr bwMode="auto">
            <a:xfrm>
              <a:off x="4963" y="3175"/>
              <a:ext cx="112" cy="26"/>
            </a:xfrm>
            <a:custGeom>
              <a:avLst/>
              <a:gdLst>
                <a:gd name="T0" fmla="*/ 55 w 112"/>
                <a:gd name="T1" fmla="*/ 23 h 26"/>
                <a:gd name="T2" fmla="*/ 67 w 112"/>
                <a:gd name="T3" fmla="*/ 21 h 26"/>
                <a:gd name="T4" fmla="*/ 77 w 112"/>
                <a:gd name="T5" fmla="*/ 19 h 26"/>
                <a:gd name="T6" fmla="*/ 87 w 112"/>
                <a:gd name="T7" fmla="*/ 17 h 26"/>
                <a:gd name="T8" fmla="*/ 95 w 112"/>
                <a:gd name="T9" fmla="*/ 15 h 26"/>
                <a:gd name="T10" fmla="*/ 102 w 112"/>
                <a:gd name="T11" fmla="*/ 12 h 26"/>
                <a:gd name="T12" fmla="*/ 107 w 112"/>
                <a:gd name="T13" fmla="*/ 10 h 26"/>
                <a:gd name="T14" fmla="*/ 110 w 112"/>
                <a:gd name="T15" fmla="*/ 8 h 26"/>
                <a:gd name="T16" fmla="*/ 111 w 112"/>
                <a:gd name="T17" fmla="*/ 5 h 26"/>
                <a:gd name="T18" fmla="*/ 110 w 112"/>
                <a:gd name="T19" fmla="*/ 3 h 26"/>
                <a:gd name="T20" fmla="*/ 107 w 112"/>
                <a:gd name="T21" fmla="*/ 2 h 26"/>
                <a:gd name="T22" fmla="*/ 102 w 112"/>
                <a:gd name="T23" fmla="*/ 1 h 26"/>
                <a:gd name="T24" fmla="*/ 95 w 112"/>
                <a:gd name="T25" fmla="*/ 0 h 26"/>
                <a:gd name="T26" fmla="*/ 87 w 112"/>
                <a:gd name="T27" fmla="*/ 0 h 26"/>
                <a:gd name="T28" fmla="*/ 77 w 112"/>
                <a:gd name="T29" fmla="*/ 0 h 26"/>
                <a:gd name="T30" fmla="*/ 67 w 112"/>
                <a:gd name="T31" fmla="*/ 1 h 26"/>
                <a:gd name="T32" fmla="*/ 55 w 112"/>
                <a:gd name="T33" fmla="*/ 2 h 26"/>
                <a:gd name="T34" fmla="*/ 44 w 112"/>
                <a:gd name="T35" fmla="*/ 4 h 26"/>
                <a:gd name="T36" fmla="*/ 34 w 112"/>
                <a:gd name="T37" fmla="*/ 6 h 26"/>
                <a:gd name="T38" fmla="*/ 24 w 112"/>
                <a:gd name="T39" fmla="*/ 8 h 26"/>
                <a:gd name="T40" fmla="*/ 16 w 112"/>
                <a:gd name="T41" fmla="*/ 10 h 26"/>
                <a:gd name="T42" fmla="*/ 9 w 112"/>
                <a:gd name="T43" fmla="*/ 13 h 26"/>
                <a:gd name="T44" fmla="*/ 4 w 112"/>
                <a:gd name="T45" fmla="*/ 15 h 26"/>
                <a:gd name="T46" fmla="*/ 1 w 112"/>
                <a:gd name="T47" fmla="*/ 17 h 26"/>
                <a:gd name="T48" fmla="*/ 0 w 112"/>
                <a:gd name="T49" fmla="*/ 20 h 26"/>
                <a:gd name="T50" fmla="*/ 1 w 112"/>
                <a:gd name="T51" fmla="*/ 21 h 26"/>
                <a:gd name="T52" fmla="*/ 4 w 112"/>
                <a:gd name="T53" fmla="*/ 23 h 26"/>
                <a:gd name="T54" fmla="*/ 9 w 112"/>
                <a:gd name="T55" fmla="*/ 24 h 26"/>
                <a:gd name="T56" fmla="*/ 16 w 112"/>
                <a:gd name="T57" fmla="*/ 25 h 26"/>
                <a:gd name="T58" fmla="*/ 24 w 112"/>
                <a:gd name="T59" fmla="*/ 25 h 26"/>
                <a:gd name="T60" fmla="*/ 34 w 112"/>
                <a:gd name="T61" fmla="*/ 25 h 26"/>
                <a:gd name="T62" fmla="*/ 44 w 112"/>
                <a:gd name="T63" fmla="*/ 24 h 26"/>
                <a:gd name="T64" fmla="*/ 55 w 112"/>
                <a:gd name="T6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6">
                  <a:moveTo>
                    <a:pt x="55" y="23"/>
                  </a:moveTo>
                  <a:lnTo>
                    <a:pt x="67" y="21"/>
                  </a:lnTo>
                  <a:lnTo>
                    <a:pt x="77" y="19"/>
                  </a:lnTo>
                  <a:lnTo>
                    <a:pt x="87" y="17"/>
                  </a:lnTo>
                  <a:lnTo>
                    <a:pt x="95" y="15"/>
                  </a:lnTo>
                  <a:lnTo>
                    <a:pt x="102" y="12"/>
                  </a:lnTo>
                  <a:lnTo>
                    <a:pt x="107" y="10"/>
                  </a:lnTo>
                  <a:lnTo>
                    <a:pt x="110" y="8"/>
                  </a:lnTo>
                  <a:lnTo>
                    <a:pt x="111" y="5"/>
                  </a:lnTo>
                  <a:lnTo>
                    <a:pt x="110" y="3"/>
                  </a:lnTo>
                  <a:lnTo>
                    <a:pt x="107" y="2"/>
                  </a:lnTo>
                  <a:lnTo>
                    <a:pt x="102" y="1"/>
                  </a:lnTo>
                  <a:lnTo>
                    <a:pt x="95" y="0"/>
                  </a:lnTo>
                  <a:lnTo>
                    <a:pt x="87" y="0"/>
                  </a:lnTo>
                  <a:lnTo>
                    <a:pt x="77" y="0"/>
                  </a:lnTo>
                  <a:lnTo>
                    <a:pt x="67" y="1"/>
                  </a:lnTo>
                  <a:lnTo>
                    <a:pt x="55" y="2"/>
                  </a:lnTo>
                  <a:lnTo>
                    <a:pt x="44" y="4"/>
                  </a:lnTo>
                  <a:lnTo>
                    <a:pt x="34" y="6"/>
                  </a:lnTo>
                  <a:lnTo>
                    <a:pt x="24" y="8"/>
                  </a:lnTo>
                  <a:lnTo>
                    <a:pt x="16" y="10"/>
                  </a:lnTo>
                  <a:lnTo>
                    <a:pt x="9" y="13"/>
                  </a:lnTo>
                  <a:lnTo>
                    <a:pt x="4" y="15"/>
                  </a:lnTo>
                  <a:lnTo>
                    <a:pt x="1" y="17"/>
                  </a:lnTo>
                  <a:lnTo>
                    <a:pt x="0" y="20"/>
                  </a:lnTo>
                  <a:lnTo>
                    <a:pt x="1" y="21"/>
                  </a:lnTo>
                  <a:lnTo>
                    <a:pt x="4" y="23"/>
                  </a:lnTo>
                  <a:lnTo>
                    <a:pt x="9" y="24"/>
                  </a:lnTo>
                  <a:lnTo>
                    <a:pt x="16" y="25"/>
                  </a:lnTo>
                  <a:lnTo>
                    <a:pt x="24" y="25"/>
                  </a:lnTo>
                  <a:lnTo>
                    <a:pt x="34" y="25"/>
                  </a:lnTo>
                  <a:lnTo>
                    <a:pt x="44" y="24"/>
                  </a:lnTo>
                  <a:lnTo>
                    <a:pt x="55" y="23"/>
                  </a:lnTo>
                </a:path>
              </a:pathLst>
            </a:custGeom>
            <a:solidFill>
              <a:srgbClr val="FFFF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Freeform 40"/>
            <p:cNvSpPr>
              <a:spLocks/>
            </p:cNvSpPr>
            <p:nvPr/>
          </p:nvSpPr>
          <p:spPr bwMode="auto">
            <a:xfrm>
              <a:off x="4379" y="3135"/>
              <a:ext cx="127" cy="180"/>
            </a:xfrm>
            <a:custGeom>
              <a:avLst/>
              <a:gdLst>
                <a:gd name="T0" fmla="*/ 126 w 127"/>
                <a:gd name="T1" fmla="*/ 179 h 180"/>
                <a:gd name="T2" fmla="*/ 123 w 127"/>
                <a:gd name="T3" fmla="*/ 177 h 180"/>
                <a:gd name="T4" fmla="*/ 114 w 127"/>
                <a:gd name="T5" fmla="*/ 174 h 180"/>
                <a:gd name="T6" fmla="*/ 101 w 127"/>
                <a:gd name="T7" fmla="*/ 168 h 180"/>
                <a:gd name="T8" fmla="*/ 85 w 127"/>
                <a:gd name="T9" fmla="*/ 161 h 180"/>
                <a:gd name="T10" fmla="*/ 69 w 127"/>
                <a:gd name="T11" fmla="*/ 152 h 180"/>
                <a:gd name="T12" fmla="*/ 53 w 127"/>
                <a:gd name="T13" fmla="*/ 143 h 180"/>
                <a:gd name="T14" fmla="*/ 39 w 127"/>
                <a:gd name="T15" fmla="*/ 133 h 180"/>
                <a:gd name="T16" fmla="*/ 29 w 127"/>
                <a:gd name="T17" fmla="*/ 123 h 180"/>
                <a:gd name="T18" fmla="*/ 23 w 127"/>
                <a:gd name="T19" fmla="*/ 113 h 180"/>
                <a:gd name="T20" fmla="*/ 17 w 127"/>
                <a:gd name="T21" fmla="*/ 104 h 180"/>
                <a:gd name="T22" fmla="*/ 13 w 127"/>
                <a:gd name="T23" fmla="*/ 96 h 180"/>
                <a:gd name="T24" fmla="*/ 9 w 127"/>
                <a:gd name="T25" fmla="*/ 87 h 180"/>
                <a:gd name="T26" fmla="*/ 6 w 127"/>
                <a:gd name="T27" fmla="*/ 80 h 180"/>
                <a:gd name="T28" fmla="*/ 4 w 127"/>
                <a:gd name="T29" fmla="*/ 73 h 180"/>
                <a:gd name="T30" fmla="*/ 2 w 127"/>
                <a:gd name="T31" fmla="*/ 67 h 180"/>
                <a:gd name="T32" fmla="*/ 0 w 127"/>
                <a:gd name="T33" fmla="*/ 62 h 180"/>
                <a:gd name="T34" fmla="*/ 0 w 127"/>
                <a:gd name="T35" fmla="*/ 56 h 180"/>
                <a:gd name="T36" fmla="*/ 1 w 127"/>
                <a:gd name="T37" fmla="*/ 47 h 180"/>
                <a:gd name="T38" fmla="*/ 2 w 127"/>
                <a:gd name="T39" fmla="*/ 37 h 180"/>
                <a:gd name="T40" fmla="*/ 4 w 127"/>
                <a:gd name="T41" fmla="*/ 26 h 180"/>
                <a:gd name="T42" fmla="*/ 6 w 127"/>
                <a:gd name="T43" fmla="*/ 16 h 180"/>
                <a:gd name="T44" fmla="*/ 8 w 127"/>
                <a:gd name="T45" fmla="*/ 8 h 180"/>
                <a:gd name="T46" fmla="*/ 10 w 127"/>
                <a:gd name="T47" fmla="*/ 2 h 180"/>
                <a:gd name="T48" fmla="*/ 10 w 127"/>
                <a:gd name="T49" fmla="*/ 0 h 180"/>
                <a:gd name="T50" fmla="*/ 10 w 127"/>
                <a:gd name="T51" fmla="*/ 0 h 180"/>
                <a:gd name="T52" fmla="*/ 11 w 127"/>
                <a:gd name="T53" fmla="*/ 2 h 180"/>
                <a:gd name="T54" fmla="*/ 12 w 127"/>
                <a:gd name="T55" fmla="*/ 5 h 180"/>
                <a:gd name="T56" fmla="*/ 14 w 127"/>
                <a:gd name="T57" fmla="*/ 10 h 180"/>
                <a:gd name="T58" fmla="*/ 15 w 127"/>
                <a:gd name="T59" fmla="*/ 17 h 180"/>
                <a:gd name="T60" fmla="*/ 17 w 127"/>
                <a:gd name="T61" fmla="*/ 25 h 180"/>
                <a:gd name="T62" fmla="*/ 18 w 127"/>
                <a:gd name="T63" fmla="*/ 35 h 180"/>
                <a:gd name="T64" fmla="*/ 20 w 127"/>
                <a:gd name="T65" fmla="*/ 47 h 180"/>
                <a:gd name="T66" fmla="*/ 20 w 127"/>
                <a:gd name="T67" fmla="*/ 59 h 180"/>
                <a:gd name="T68" fmla="*/ 20 w 127"/>
                <a:gd name="T69" fmla="*/ 69 h 180"/>
                <a:gd name="T70" fmla="*/ 20 w 127"/>
                <a:gd name="T71" fmla="*/ 77 h 180"/>
                <a:gd name="T72" fmla="*/ 21 w 127"/>
                <a:gd name="T73" fmla="*/ 85 h 180"/>
                <a:gd name="T74" fmla="*/ 24 w 127"/>
                <a:gd name="T75" fmla="*/ 92 h 180"/>
                <a:gd name="T76" fmla="*/ 30 w 127"/>
                <a:gd name="T77" fmla="*/ 101 h 180"/>
                <a:gd name="T78" fmla="*/ 39 w 127"/>
                <a:gd name="T79" fmla="*/ 111 h 180"/>
                <a:gd name="T80" fmla="*/ 52 w 127"/>
                <a:gd name="T81" fmla="*/ 124 h 180"/>
                <a:gd name="T82" fmla="*/ 67 w 127"/>
                <a:gd name="T83" fmla="*/ 136 h 180"/>
                <a:gd name="T84" fmla="*/ 81 w 127"/>
                <a:gd name="T85" fmla="*/ 148 h 180"/>
                <a:gd name="T86" fmla="*/ 94 w 127"/>
                <a:gd name="T87" fmla="*/ 157 h 180"/>
                <a:gd name="T88" fmla="*/ 105 w 127"/>
                <a:gd name="T89" fmla="*/ 165 h 180"/>
                <a:gd name="T90" fmla="*/ 114 w 127"/>
                <a:gd name="T91" fmla="*/ 171 h 180"/>
                <a:gd name="T92" fmla="*/ 121 w 127"/>
                <a:gd name="T93" fmla="*/ 175 h 180"/>
                <a:gd name="T94" fmla="*/ 125 w 127"/>
                <a:gd name="T95" fmla="*/ 178 h 180"/>
                <a:gd name="T96" fmla="*/ 126 w 127"/>
                <a:gd name="T97"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 h="180">
                  <a:moveTo>
                    <a:pt x="126" y="179"/>
                  </a:moveTo>
                  <a:lnTo>
                    <a:pt x="123" y="177"/>
                  </a:lnTo>
                  <a:lnTo>
                    <a:pt x="114" y="174"/>
                  </a:lnTo>
                  <a:lnTo>
                    <a:pt x="101" y="168"/>
                  </a:lnTo>
                  <a:lnTo>
                    <a:pt x="85" y="161"/>
                  </a:lnTo>
                  <a:lnTo>
                    <a:pt x="69" y="152"/>
                  </a:lnTo>
                  <a:lnTo>
                    <a:pt x="53" y="143"/>
                  </a:lnTo>
                  <a:lnTo>
                    <a:pt x="39" y="133"/>
                  </a:lnTo>
                  <a:lnTo>
                    <a:pt x="29" y="123"/>
                  </a:lnTo>
                  <a:lnTo>
                    <a:pt x="23" y="113"/>
                  </a:lnTo>
                  <a:lnTo>
                    <a:pt x="17" y="104"/>
                  </a:lnTo>
                  <a:lnTo>
                    <a:pt x="13" y="96"/>
                  </a:lnTo>
                  <a:lnTo>
                    <a:pt x="9" y="87"/>
                  </a:lnTo>
                  <a:lnTo>
                    <a:pt x="6" y="80"/>
                  </a:lnTo>
                  <a:lnTo>
                    <a:pt x="4" y="73"/>
                  </a:lnTo>
                  <a:lnTo>
                    <a:pt x="2" y="67"/>
                  </a:lnTo>
                  <a:lnTo>
                    <a:pt x="0" y="62"/>
                  </a:lnTo>
                  <a:lnTo>
                    <a:pt x="0" y="56"/>
                  </a:lnTo>
                  <a:lnTo>
                    <a:pt x="1" y="47"/>
                  </a:lnTo>
                  <a:lnTo>
                    <a:pt x="2" y="37"/>
                  </a:lnTo>
                  <a:lnTo>
                    <a:pt x="4" y="26"/>
                  </a:lnTo>
                  <a:lnTo>
                    <a:pt x="6" y="16"/>
                  </a:lnTo>
                  <a:lnTo>
                    <a:pt x="8" y="8"/>
                  </a:lnTo>
                  <a:lnTo>
                    <a:pt x="10" y="2"/>
                  </a:lnTo>
                  <a:lnTo>
                    <a:pt x="10" y="0"/>
                  </a:lnTo>
                  <a:lnTo>
                    <a:pt x="10" y="0"/>
                  </a:lnTo>
                  <a:lnTo>
                    <a:pt x="11" y="2"/>
                  </a:lnTo>
                  <a:lnTo>
                    <a:pt x="12" y="5"/>
                  </a:lnTo>
                  <a:lnTo>
                    <a:pt x="14" y="10"/>
                  </a:lnTo>
                  <a:lnTo>
                    <a:pt x="15" y="17"/>
                  </a:lnTo>
                  <a:lnTo>
                    <a:pt x="17" y="25"/>
                  </a:lnTo>
                  <a:lnTo>
                    <a:pt x="18" y="35"/>
                  </a:lnTo>
                  <a:lnTo>
                    <a:pt x="20" y="47"/>
                  </a:lnTo>
                  <a:lnTo>
                    <a:pt x="20" y="59"/>
                  </a:lnTo>
                  <a:lnTo>
                    <a:pt x="20" y="69"/>
                  </a:lnTo>
                  <a:lnTo>
                    <a:pt x="20" y="77"/>
                  </a:lnTo>
                  <a:lnTo>
                    <a:pt x="21" y="85"/>
                  </a:lnTo>
                  <a:lnTo>
                    <a:pt x="24" y="92"/>
                  </a:lnTo>
                  <a:lnTo>
                    <a:pt x="30" y="101"/>
                  </a:lnTo>
                  <a:lnTo>
                    <a:pt x="39" y="111"/>
                  </a:lnTo>
                  <a:lnTo>
                    <a:pt x="52" y="124"/>
                  </a:lnTo>
                  <a:lnTo>
                    <a:pt x="67" y="136"/>
                  </a:lnTo>
                  <a:lnTo>
                    <a:pt x="81" y="148"/>
                  </a:lnTo>
                  <a:lnTo>
                    <a:pt x="94" y="157"/>
                  </a:lnTo>
                  <a:lnTo>
                    <a:pt x="105" y="165"/>
                  </a:lnTo>
                  <a:lnTo>
                    <a:pt x="114" y="171"/>
                  </a:lnTo>
                  <a:lnTo>
                    <a:pt x="121" y="175"/>
                  </a:lnTo>
                  <a:lnTo>
                    <a:pt x="125" y="178"/>
                  </a:lnTo>
                  <a:lnTo>
                    <a:pt x="126" y="179"/>
                  </a:lnTo>
                </a:path>
              </a:pathLst>
            </a:custGeom>
            <a:solidFill>
              <a:srgbClr val="B2B2B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Freeform 41"/>
            <p:cNvSpPr>
              <a:spLocks/>
            </p:cNvSpPr>
            <p:nvPr/>
          </p:nvSpPr>
          <p:spPr bwMode="auto">
            <a:xfrm>
              <a:off x="4800" y="2679"/>
              <a:ext cx="262" cy="332"/>
            </a:xfrm>
            <a:custGeom>
              <a:avLst/>
              <a:gdLst>
                <a:gd name="T0" fmla="*/ 261 w 262"/>
                <a:gd name="T1" fmla="*/ 261 h 332"/>
                <a:gd name="T2" fmla="*/ 261 w 262"/>
                <a:gd name="T3" fmla="*/ 0 h 332"/>
                <a:gd name="T4" fmla="*/ 0 w 262"/>
                <a:gd name="T5" fmla="*/ 70 h 332"/>
                <a:gd name="T6" fmla="*/ 0 w 262"/>
                <a:gd name="T7" fmla="*/ 331 h 332"/>
                <a:gd name="T8" fmla="*/ 261 w 262"/>
                <a:gd name="T9" fmla="*/ 261 h 332"/>
              </a:gdLst>
              <a:ahLst/>
              <a:cxnLst>
                <a:cxn ang="0">
                  <a:pos x="T0" y="T1"/>
                </a:cxn>
                <a:cxn ang="0">
                  <a:pos x="T2" y="T3"/>
                </a:cxn>
                <a:cxn ang="0">
                  <a:pos x="T4" y="T5"/>
                </a:cxn>
                <a:cxn ang="0">
                  <a:pos x="T6" y="T7"/>
                </a:cxn>
                <a:cxn ang="0">
                  <a:pos x="T8" y="T9"/>
                </a:cxn>
              </a:cxnLst>
              <a:rect l="0" t="0" r="r" b="b"/>
              <a:pathLst>
                <a:path w="262" h="332">
                  <a:moveTo>
                    <a:pt x="261" y="261"/>
                  </a:moveTo>
                  <a:lnTo>
                    <a:pt x="261" y="0"/>
                  </a:lnTo>
                  <a:lnTo>
                    <a:pt x="0" y="70"/>
                  </a:lnTo>
                  <a:lnTo>
                    <a:pt x="0" y="331"/>
                  </a:lnTo>
                  <a:lnTo>
                    <a:pt x="261" y="261"/>
                  </a:lnTo>
                </a:path>
              </a:pathLst>
            </a:custGeom>
            <a:solidFill>
              <a:srgbClr val="FFCC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useBgFill="1">
          <p:nvSpPr>
            <p:cNvPr id="124" name="Freeform 42"/>
            <p:cNvSpPr>
              <a:spLocks/>
            </p:cNvSpPr>
            <p:nvPr/>
          </p:nvSpPr>
          <p:spPr bwMode="auto">
            <a:xfrm>
              <a:off x="4829" y="2729"/>
              <a:ext cx="206" cy="230"/>
            </a:xfrm>
            <a:custGeom>
              <a:avLst/>
              <a:gdLst>
                <a:gd name="T0" fmla="*/ 205 w 206"/>
                <a:gd name="T1" fmla="*/ 175 h 230"/>
                <a:gd name="T2" fmla="*/ 205 w 206"/>
                <a:gd name="T3" fmla="*/ 0 h 230"/>
                <a:gd name="T4" fmla="*/ 0 w 206"/>
                <a:gd name="T5" fmla="*/ 54 h 230"/>
                <a:gd name="T6" fmla="*/ 0 w 206"/>
                <a:gd name="T7" fmla="*/ 229 h 230"/>
                <a:gd name="T8" fmla="*/ 205 w 206"/>
                <a:gd name="T9" fmla="*/ 175 h 230"/>
              </a:gdLst>
              <a:ahLst/>
              <a:cxnLst>
                <a:cxn ang="0">
                  <a:pos x="T0" y="T1"/>
                </a:cxn>
                <a:cxn ang="0">
                  <a:pos x="T2" y="T3"/>
                </a:cxn>
                <a:cxn ang="0">
                  <a:pos x="T4" y="T5"/>
                </a:cxn>
                <a:cxn ang="0">
                  <a:pos x="T6" y="T7"/>
                </a:cxn>
                <a:cxn ang="0">
                  <a:pos x="T8" y="T9"/>
                </a:cxn>
              </a:cxnLst>
              <a:rect l="0" t="0" r="r" b="b"/>
              <a:pathLst>
                <a:path w="206" h="230">
                  <a:moveTo>
                    <a:pt x="205" y="175"/>
                  </a:moveTo>
                  <a:lnTo>
                    <a:pt x="205" y="0"/>
                  </a:lnTo>
                  <a:lnTo>
                    <a:pt x="0" y="54"/>
                  </a:lnTo>
                  <a:lnTo>
                    <a:pt x="0" y="229"/>
                  </a:lnTo>
                  <a:lnTo>
                    <a:pt x="205" y="175"/>
                  </a:lnTo>
                </a:path>
              </a:pathLst>
            </a:custGeom>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Freeform 43"/>
            <p:cNvSpPr>
              <a:spLocks/>
            </p:cNvSpPr>
            <p:nvPr/>
          </p:nvSpPr>
          <p:spPr bwMode="auto">
            <a:xfrm>
              <a:off x="4770" y="2736"/>
              <a:ext cx="31" cy="275"/>
            </a:xfrm>
            <a:custGeom>
              <a:avLst/>
              <a:gdLst>
                <a:gd name="T0" fmla="*/ 30 w 31"/>
                <a:gd name="T1" fmla="*/ 274 h 275"/>
                <a:gd name="T2" fmla="*/ 30 w 31"/>
                <a:gd name="T3" fmla="*/ 13 h 275"/>
                <a:gd name="T4" fmla="*/ 0 w 31"/>
                <a:gd name="T5" fmla="*/ 0 h 275"/>
                <a:gd name="T6" fmla="*/ 1 w 31"/>
                <a:gd name="T7" fmla="*/ 259 h 275"/>
                <a:gd name="T8" fmla="*/ 30 w 31"/>
                <a:gd name="T9" fmla="*/ 274 h 275"/>
              </a:gdLst>
              <a:ahLst/>
              <a:cxnLst>
                <a:cxn ang="0">
                  <a:pos x="T0" y="T1"/>
                </a:cxn>
                <a:cxn ang="0">
                  <a:pos x="T2" y="T3"/>
                </a:cxn>
                <a:cxn ang="0">
                  <a:pos x="T4" y="T5"/>
                </a:cxn>
                <a:cxn ang="0">
                  <a:pos x="T6" y="T7"/>
                </a:cxn>
                <a:cxn ang="0">
                  <a:pos x="T8" y="T9"/>
                </a:cxn>
              </a:cxnLst>
              <a:rect l="0" t="0" r="r" b="b"/>
              <a:pathLst>
                <a:path w="31" h="275">
                  <a:moveTo>
                    <a:pt x="30" y="274"/>
                  </a:moveTo>
                  <a:lnTo>
                    <a:pt x="30" y="13"/>
                  </a:lnTo>
                  <a:lnTo>
                    <a:pt x="0" y="0"/>
                  </a:lnTo>
                  <a:lnTo>
                    <a:pt x="1" y="259"/>
                  </a:lnTo>
                  <a:lnTo>
                    <a:pt x="30" y="274"/>
                  </a:lnTo>
                </a:path>
              </a:pathLst>
            </a:custGeom>
            <a:solidFill>
              <a:srgbClr val="9966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Freeform 44"/>
            <p:cNvSpPr>
              <a:spLocks/>
            </p:cNvSpPr>
            <p:nvPr/>
          </p:nvSpPr>
          <p:spPr bwMode="auto">
            <a:xfrm>
              <a:off x="4772" y="2665"/>
              <a:ext cx="290" cy="85"/>
            </a:xfrm>
            <a:custGeom>
              <a:avLst/>
              <a:gdLst>
                <a:gd name="T0" fmla="*/ 289 w 290"/>
                <a:gd name="T1" fmla="*/ 14 h 85"/>
                <a:gd name="T2" fmla="*/ 263 w 290"/>
                <a:gd name="T3" fmla="*/ 0 h 85"/>
                <a:gd name="T4" fmla="*/ 0 w 290"/>
                <a:gd name="T5" fmla="*/ 67 h 85"/>
                <a:gd name="T6" fmla="*/ 28 w 290"/>
                <a:gd name="T7" fmla="*/ 84 h 85"/>
                <a:gd name="T8" fmla="*/ 289 w 290"/>
                <a:gd name="T9" fmla="*/ 14 h 85"/>
              </a:gdLst>
              <a:ahLst/>
              <a:cxnLst>
                <a:cxn ang="0">
                  <a:pos x="T0" y="T1"/>
                </a:cxn>
                <a:cxn ang="0">
                  <a:pos x="T2" y="T3"/>
                </a:cxn>
                <a:cxn ang="0">
                  <a:pos x="T4" y="T5"/>
                </a:cxn>
                <a:cxn ang="0">
                  <a:pos x="T6" y="T7"/>
                </a:cxn>
                <a:cxn ang="0">
                  <a:pos x="T8" y="T9"/>
                </a:cxn>
              </a:cxnLst>
              <a:rect l="0" t="0" r="r" b="b"/>
              <a:pathLst>
                <a:path w="290" h="85">
                  <a:moveTo>
                    <a:pt x="289" y="14"/>
                  </a:moveTo>
                  <a:lnTo>
                    <a:pt x="263" y="0"/>
                  </a:lnTo>
                  <a:lnTo>
                    <a:pt x="0" y="67"/>
                  </a:lnTo>
                  <a:lnTo>
                    <a:pt x="28" y="84"/>
                  </a:lnTo>
                  <a:lnTo>
                    <a:pt x="289" y="14"/>
                  </a:lnTo>
                </a:path>
              </a:pathLst>
            </a:custGeom>
            <a:solidFill>
              <a:srgbClr val="CC99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Freeform 45"/>
            <p:cNvSpPr>
              <a:spLocks/>
            </p:cNvSpPr>
            <p:nvPr/>
          </p:nvSpPr>
          <p:spPr bwMode="auto">
            <a:xfrm>
              <a:off x="5013" y="2728"/>
              <a:ext cx="23" cy="179"/>
            </a:xfrm>
            <a:custGeom>
              <a:avLst/>
              <a:gdLst>
                <a:gd name="T0" fmla="*/ 0 w 23"/>
                <a:gd name="T1" fmla="*/ 6 h 179"/>
                <a:gd name="T2" fmla="*/ 0 w 23"/>
                <a:gd name="T3" fmla="*/ 164 h 179"/>
                <a:gd name="T4" fmla="*/ 22 w 23"/>
                <a:gd name="T5" fmla="*/ 178 h 179"/>
                <a:gd name="T6" fmla="*/ 22 w 23"/>
                <a:gd name="T7" fmla="*/ 0 h 179"/>
                <a:gd name="T8" fmla="*/ 0 w 23"/>
                <a:gd name="T9" fmla="*/ 6 h 179"/>
              </a:gdLst>
              <a:ahLst/>
              <a:cxnLst>
                <a:cxn ang="0">
                  <a:pos x="T0" y="T1"/>
                </a:cxn>
                <a:cxn ang="0">
                  <a:pos x="T2" y="T3"/>
                </a:cxn>
                <a:cxn ang="0">
                  <a:pos x="T4" y="T5"/>
                </a:cxn>
                <a:cxn ang="0">
                  <a:pos x="T6" y="T7"/>
                </a:cxn>
                <a:cxn ang="0">
                  <a:pos x="T8" y="T9"/>
                </a:cxn>
              </a:cxnLst>
              <a:rect l="0" t="0" r="r" b="b"/>
              <a:pathLst>
                <a:path w="23" h="179">
                  <a:moveTo>
                    <a:pt x="0" y="6"/>
                  </a:moveTo>
                  <a:lnTo>
                    <a:pt x="0" y="164"/>
                  </a:lnTo>
                  <a:lnTo>
                    <a:pt x="22" y="178"/>
                  </a:lnTo>
                  <a:lnTo>
                    <a:pt x="22" y="0"/>
                  </a:lnTo>
                  <a:lnTo>
                    <a:pt x="0" y="6"/>
                  </a:lnTo>
                </a:path>
              </a:pathLst>
            </a:custGeom>
            <a:solidFill>
              <a:srgbClr val="9966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Freeform 46"/>
            <p:cNvSpPr>
              <a:spLocks/>
            </p:cNvSpPr>
            <p:nvPr/>
          </p:nvSpPr>
          <p:spPr bwMode="auto">
            <a:xfrm>
              <a:off x="4829" y="2891"/>
              <a:ext cx="208" cy="71"/>
            </a:xfrm>
            <a:custGeom>
              <a:avLst/>
              <a:gdLst>
                <a:gd name="T0" fmla="*/ 0 w 208"/>
                <a:gd name="T1" fmla="*/ 50 h 71"/>
                <a:gd name="T2" fmla="*/ 0 w 208"/>
                <a:gd name="T3" fmla="*/ 70 h 71"/>
                <a:gd name="T4" fmla="*/ 207 w 208"/>
                <a:gd name="T5" fmla="*/ 16 h 71"/>
                <a:gd name="T6" fmla="*/ 184 w 208"/>
                <a:gd name="T7" fmla="*/ 0 h 71"/>
                <a:gd name="T8" fmla="*/ 0 w 208"/>
                <a:gd name="T9" fmla="*/ 50 h 71"/>
              </a:gdLst>
              <a:ahLst/>
              <a:cxnLst>
                <a:cxn ang="0">
                  <a:pos x="T0" y="T1"/>
                </a:cxn>
                <a:cxn ang="0">
                  <a:pos x="T2" y="T3"/>
                </a:cxn>
                <a:cxn ang="0">
                  <a:pos x="T4" y="T5"/>
                </a:cxn>
                <a:cxn ang="0">
                  <a:pos x="T6" y="T7"/>
                </a:cxn>
                <a:cxn ang="0">
                  <a:pos x="T8" y="T9"/>
                </a:cxn>
              </a:cxnLst>
              <a:rect l="0" t="0" r="r" b="b"/>
              <a:pathLst>
                <a:path w="208" h="71">
                  <a:moveTo>
                    <a:pt x="0" y="50"/>
                  </a:moveTo>
                  <a:lnTo>
                    <a:pt x="0" y="70"/>
                  </a:lnTo>
                  <a:lnTo>
                    <a:pt x="207" y="16"/>
                  </a:lnTo>
                  <a:lnTo>
                    <a:pt x="184" y="0"/>
                  </a:lnTo>
                  <a:lnTo>
                    <a:pt x="0" y="50"/>
                  </a:lnTo>
                </a:path>
              </a:pathLst>
            </a:custGeom>
            <a:solidFill>
              <a:srgbClr val="CC99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Freeform 47"/>
            <p:cNvSpPr>
              <a:spLocks/>
            </p:cNvSpPr>
            <p:nvPr/>
          </p:nvSpPr>
          <p:spPr bwMode="auto">
            <a:xfrm>
              <a:off x="4799" y="2463"/>
              <a:ext cx="427" cy="500"/>
            </a:xfrm>
            <a:custGeom>
              <a:avLst/>
              <a:gdLst>
                <a:gd name="T0" fmla="*/ 63 w 427"/>
                <a:gd name="T1" fmla="*/ 426 h 500"/>
                <a:gd name="T2" fmla="*/ 73 w 427"/>
                <a:gd name="T3" fmla="*/ 429 h 500"/>
                <a:gd name="T4" fmla="*/ 88 w 427"/>
                <a:gd name="T5" fmla="*/ 437 h 500"/>
                <a:gd name="T6" fmla="*/ 104 w 427"/>
                <a:gd name="T7" fmla="*/ 449 h 500"/>
                <a:gd name="T8" fmla="*/ 117 w 427"/>
                <a:gd name="T9" fmla="*/ 466 h 500"/>
                <a:gd name="T10" fmla="*/ 128 w 427"/>
                <a:gd name="T11" fmla="*/ 481 h 500"/>
                <a:gd name="T12" fmla="*/ 135 w 427"/>
                <a:gd name="T13" fmla="*/ 492 h 500"/>
                <a:gd name="T14" fmla="*/ 139 w 427"/>
                <a:gd name="T15" fmla="*/ 498 h 500"/>
                <a:gd name="T16" fmla="*/ 141 w 427"/>
                <a:gd name="T17" fmla="*/ 494 h 500"/>
                <a:gd name="T18" fmla="*/ 150 w 427"/>
                <a:gd name="T19" fmla="*/ 460 h 500"/>
                <a:gd name="T20" fmla="*/ 167 w 427"/>
                <a:gd name="T21" fmla="*/ 402 h 500"/>
                <a:gd name="T22" fmla="*/ 192 w 427"/>
                <a:gd name="T23" fmla="*/ 335 h 500"/>
                <a:gd name="T24" fmla="*/ 236 w 427"/>
                <a:gd name="T25" fmla="*/ 243 h 500"/>
                <a:gd name="T26" fmla="*/ 291 w 427"/>
                <a:gd name="T27" fmla="*/ 153 h 500"/>
                <a:gd name="T28" fmla="*/ 336 w 427"/>
                <a:gd name="T29" fmla="*/ 94 h 500"/>
                <a:gd name="T30" fmla="*/ 366 w 427"/>
                <a:gd name="T31" fmla="*/ 61 h 500"/>
                <a:gd name="T32" fmla="*/ 375 w 427"/>
                <a:gd name="T33" fmla="*/ 52 h 500"/>
                <a:gd name="T34" fmla="*/ 389 w 427"/>
                <a:gd name="T35" fmla="*/ 39 h 500"/>
                <a:gd name="T36" fmla="*/ 408 w 427"/>
                <a:gd name="T37" fmla="*/ 20 h 500"/>
                <a:gd name="T38" fmla="*/ 423 w 427"/>
                <a:gd name="T39" fmla="*/ 5 h 500"/>
                <a:gd name="T40" fmla="*/ 421 w 427"/>
                <a:gd name="T41" fmla="*/ 0 h 500"/>
                <a:gd name="T42" fmla="*/ 377 w 427"/>
                <a:gd name="T43" fmla="*/ 31 h 500"/>
                <a:gd name="T44" fmla="*/ 306 w 427"/>
                <a:gd name="T45" fmla="*/ 97 h 500"/>
                <a:gd name="T46" fmla="*/ 229 w 427"/>
                <a:gd name="T47" fmla="*/ 187 h 500"/>
                <a:gd name="T48" fmla="*/ 188 w 427"/>
                <a:gd name="T49" fmla="*/ 249 h 500"/>
                <a:gd name="T50" fmla="*/ 166 w 427"/>
                <a:gd name="T51" fmla="*/ 286 h 500"/>
                <a:gd name="T52" fmla="*/ 141 w 427"/>
                <a:gd name="T53" fmla="*/ 328 h 500"/>
                <a:gd name="T54" fmla="*/ 124 w 427"/>
                <a:gd name="T55" fmla="*/ 357 h 500"/>
                <a:gd name="T56" fmla="*/ 119 w 427"/>
                <a:gd name="T57" fmla="*/ 360 h 500"/>
                <a:gd name="T58" fmla="*/ 103 w 427"/>
                <a:gd name="T59" fmla="*/ 349 h 500"/>
                <a:gd name="T60" fmla="*/ 78 w 427"/>
                <a:gd name="T61" fmla="*/ 338 h 500"/>
                <a:gd name="T62" fmla="*/ 52 w 427"/>
                <a:gd name="T63" fmla="*/ 337 h 500"/>
                <a:gd name="T64" fmla="*/ 30 w 427"/>
                <a:gd name="T65" fmla="*/ 353 h 500"/>
                <a:gd name="T66" fmla="*/ 15 w 427"/>
                <a:gd name="T67" fmla="*/ 377 h 500"/>
                <a:gd name="T68" fmla="*/ 5 w 427"/>
                <a:gd name="T69" fmla="*/ 399 h 500"/>
                <a:gd name="T70" fmla="*/ 0 w 427"/>
                <a:gd name="T71" fmla="*/ 414 h 500"/>
                <a:gd name="T72" fmla="*/ 61 w 427"/>
                <a:gd name="T73" fmla="*/ 42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500">
                  <a:moveTo>
                    <a:pt x="61" y="425"/>
                  </a:moveTo>
                  <a:lnTo>
                    <a:pt x="63" y="426"/>
                  </a:lnTo>
                  <a:lnTo>
                    <a:pt x="67" y="427"/>
                  </a:lnTo>
                  <a:lnTo>
                    <a:pt x="73" y="429"/>
                  </a:lnTo>
                  <a:lnTo>
                    <a:pt x="80" y="432"/>
                  </a:lnTo>
                  <a:lnTo>
                    <a:pt x="88" y="437"/>
                  </a:lnTo>
                  <a:lnTo>
                    <a:pt x="97" y="442"/>
                  </a:lnTo>
                  <a:lnTo>
                    <a:pt x="104" y="449"/>
                  </a:lnTo>
                  <a:lnTo>
                    <a:pt x="111" y="457"/>
                  </a:lnTo>
                  <a:lnTo>
                    <a:pt x="117" y="466"/>
                  </a:lnTo>
                  <a:lnTo>
                    <a:pt x="123" y="474"/>
                  </a:lnTo>
                  <a:lnTo>
                    <a:pt x="128" y="481"/>
                  </a:lnTo>
                  <a:lnTo>
                    <a:pt x="132" y="487"/>
                  </a:lnTo>
                  <a:lnTo>
                    <a:pt x="135" y="492"/>
                  </a:lnTo>
                  <a:lnTo>
                    <a:pt x="138" y="496"/>
                  </a:lnTo>
                  <a:lnTo>
                    <a:pt x="139" y="498"/>
                  </a:lnTo>
                  <a:lnTo>
                    <a:pt x="140" y="499"/>
                  </a:lnTo>
                  <a:lnTo>
                    <a:pt x="141" y="494"/>
                  </a:lnTo>
                  <a:lnTo>
                    <a:pt x="145" y="481"/>
                  </a:lnTo>
                  <a:lnTo>
                    <a:pt x="150" y="460"/>
                  </a:lnTo>
                  <a:lnTo>
                    <a:pt x="158" y="433"/>
                  </a:lnTo>
                  <a:lnTo>
                    <a:pt x="167" y="402"/>
                  </a:lnTo>
                  <a:lnTo>
                    <a:pt x="179" y="369"/>
                  </a:lnTo>
                  <a:lnTo>
                    <a:pt x="192" y="335"/>
                  </a:lnTo>
                  <a:lnTo>
                    <a:pt x="207" y="301"/>
                  </a:lnTo>
                  <a:lnTo>
                    <a:pt x="236" y="243"/>
                  </a:lnTo>
                  <a:lnTo>
                    <a:pt x="264" y="194"/>
                  </a:lnTo>
                  <a:lnTo>
                    <a:pt x="291" y="153"/>
                  </a:lnTo>
                  <a:lnTo>
                    <a:pt x="315" y="120"/>
                  </a:lnTo>
                  <a:lnTo>
                    <a:pt x="336" y="94"/>
                  </a:lnTo>
                  <a:lnTo>
                    <a:pt x="353" y="74"/>
                  </a:lnTo>
                  <a:lnTo>
                    <a:pt x="366" y="61"/>
                  </a:lnTo>
                  <a:lnTo>
                    <a:pt x="373" y="54"/>
                  </a:lnTo>
                  <a:lnTo>
                    <a:pt x="375" y="52"/>
                  </a:lnTo>
                  <a:lnTo>
                    <a:pt x="381" y="46"/>
                  </a:lnTo>
                  <a:lnTo>
                    <a:pt x="389" y="39"/>
                  </a:lnTo>
                  <a:lnTo>
                    <a:pt x="399" y="30"/>
                  </a:lnTo>
                  <a:lnTo>
                    <a:pt x="408" y="20"/>
                  </a:lnTo>
                  <a:lnTo>
                    <a:pt x="417" y="12"/>
                  </a:lnTo>
                  <a:lnTo>
                    <a:pt x="423" y="5"/>
                  </a:lnTo>
                  <a:lnTo>
                    <a:pt x="426" y="2"/>
                  </a:lnTo>
                  <a:lnTo>
                    <a:pt x="421" y="0"/>
                  </a:lnTo>
                  <a:lnTo>
                    <a:pt x="404" y="10"/>
                  </a:lnTo>
                  <a:lnTo>
                    <a:pt x="377" y="31"/>
                  </a:lnTo>
                  <a:lnTo>
                    <a:pt x="344" y="60"/>
                  </a:lnTo>
                  <a:lnTo>
                    <a:pt x="306" y="97"/>
                  </a:lnTo>
                  <a:lnTo>
                    <a:pt x="267" y="140"/>
                  </a:lnTo>
                  <a:lnTo>
                    <a:pt x="229" y="187"/>
                  </a:lnTo>
                  <a:lnTo>
                    <a:pt x="195" y="237"/>
                  </a:lnTo>
                  <a:lnTo>
                    <a:pt x="188" y="249"/>
                  </a:lnTo>
                  <a:lnTo>
                    <a:pt x="178" y="266"/>
                  </a:lnTo>
                  <a:lnTo>
                    <a:pt x="166" y="286"/>
                  </a:lnTo>
                  <a:lnTo>
                    <a:pt x="153" y="307"/>
                  </a:lnTo>
                  <a:lnTo>
                    <a:pt x="141" y="328"/>
                  </a:lnTo>
                  <a:lnTo>
                    <a:pt x="131" y="345"/>
                  </a:lnTo>
                  <a:lnTo>
                    <a:pt x="124" y="357"/>
                  </a:lnTo>
                  <a:lnTo>
                    <a:pt x="121" y="362"/>
                  </a:lnTo>
                  <a:lnTo>
                    <a:pt x="119" y="360"/>
                  </a:lnTo>
                  <a:lnTo>
                    <a:pt x="112" y="355"/>
                  </a:lnTo>
                  <a:lnTo>
                    <a:pt x="103" y="349"/>
                  </a:lnTo>
                  <a:lnTo>
                    <a:pt x="91" y="343"/>
                  </a:lnTo>
                  <a:lnTo>
                    <a:pt x="78" y="338"/>
                  </a:lnTo>
                  <a:lnTo>
                    <a:pt x="65" y="336"/>
                  </a:lnTo>
                  <a:lnTo>
                    <a:pt x="52" y="337"/>
                  </a:lnTo>
                  <a:lnTo>
                    <a:pt x="40" y="343"/>
                  </a:lnTo>
                  <a:lnTo>
                    <a:pt x="30" y="353"/>
                  </a:lnTo>
                  <a:lnTo>
                    <a:pt x="22" y="365"/>
                  </a:lnTo>
                  <a:lnTo>
                    <a:pt x="15" y="377"/>
                  </a:lnTo>
                  <a:lnTo>
                    <a:pt x="9" y="388"/>
                  </a:lnTo>
                  <a:lnTo>
                    <a:pt x="5" y="399"/>
                  </a:lnTo>
                  <a:lnTo>
                    <a:pt x="2" y="408"/>
                  </a:lnTo>
                  <a:lnTo>
                    <a:pt x="0" y="414"/>
                  </a:lnTo>
                  <a:lnTo>
                    <a:pt x="0" y="416"/>
                  </a:lnTo>
                  <a:lnTo>
                    <a:pt x="61" y="425"/>
                  </a:lnTo>
                </a:path>
              </a:pathLst>
            </a:custGeom>
            <a:solidFill>
              <a:srgbClr val="CC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0" name="Group 28"/>
          <p:cNvGrpSpPr>
            <a:grpSpLocks/>
          </p:cNvGrpSpPr>
          <p:nvPr/>
        </p:nvGrpSpPr>
        <p:grpSpPr bwMode="auto">
          <a:xfrm>
            <a:off x="5213470" y="1548052"/>
            <a:ext cx="490444" cy="513902"/>
            <a:chOff x="4127" y="1127"/>
            <a:chExt cx="906" cy="894"/>
          </a:xfrm>
        </p:grpSpPr>
        <p:sp>
          <p:nvSpPr>
            <p:cNvPr id="131" name="Freeform 4"/>
            <p:cNvSpPr>
              <a:spLocks/>
            </p:cNvSpPr>
            <p:nvPr/>
          </p:nvSpPr>
          <p:spPr bwMode="auto">
            <a:xfrm>
              <a:off x="4400" y="1158"/>
              <a:ext cx="224" cy="732"/>
            </a:xfrm>
            <a:custGeom>
              <a:avLst/>
              <a:gdLst>
                <a:gd name="T0" fmla="*/ 180 w 224"/>
                <a:gd name="T1" fmla="*/ 412 h 732"/>
                <a:gd name="T2" fmla="*/ 203 w 224"/>
                <a:gd name="T3" fmla="*/ 303 h 732"/>
                <a:gd name="T4" fmla="*/ 221 w 224"/>
                <a:gd name="T5" fmla="*/ 249 h 732"/>
                <a:gd name="T6" fmla="*/ 216 w 224"/>
                <a:gd name="T7" fmla="*/ 226 h 732"/>
                <a:gd name="T8" fmla="*/ 208 w 224"/>
                <a:gd name="T9" fmla="*/ 195 h 732"/>
                <a:gd name="T10" fmla="*/ 198 w 224"/>
                <a:gd name="T11" fmla="*/ 166 h 732"/>
                <a:gd name="T12" fmla="*/ 184 w 224"/>
                <a:gd name="T13" fmla="*/ 147 h 732"/>
                <a:gd name="T14" fmla="*/ 163 w 224"/>
                <a:gd name="T15" fmla="*/ 130 h 732"/>
                <a:gd name="T16" fmla="*/ 142 w 224"/>
                <a:gd name="T17" fmla="*/ 116 h 732"/>
                <a:gd name="T18" fmla="*/ 128 w 224"/>
                <a:gd name="T19" fmla="*/ 107 h 732"/>
                <a:gd name="T20" fmla="*/ 133 w 224"/>
                <a:gd name="T21" fmla="*/ 97 h 732"/>
                <a:gd name="T22" fmla="*/ 136 w 224"/>
                <a:gd name="T23" fmla="*/ 69 h 732"/>
                <a:gd name="T24" fmla="*/ 138 w 224"/>
                <a:gd name="T25" fmla="*/ 59 h 732"/>
                <a:gd name="T26" fmla="*/ 139 w 224"/>
                <a:gd name="T27" fmla="*/ 44 h 732"/>
                <a:gd name="T28" fmla="*/ 138 w 224"/>
                <a:gd name="T29" fmla="*/ 29 h 732"/>
                <a:gd name="T30" fmla="*/ 131 w 224"/>
                <a:gd name="T31" fmla="*/ 18 h 732"/>
                <a:gd name="T32" fmla="*/ 128 w 224"/>
                <a:gd name="T33" fmla="*/ 13 h 732"/>
                <a:gd name="T34" fmla="*/ 127 w 224"/>
                <a:gd name="T35" fmla="*/ 11 h 732"/>
                <a:gd name="T36" fmla="*/ 121 w 224"/>
                <a:gd name="T37" fmla="*/ 7 h 732"/>
                <a:gd name="T38" fmla="*/ 102 w 224"/>
                <a:gd name="T39" fmla="*/ 1 h 732"/>
                <a:gd name="T40" fmla="*/ 87 w 224"/>
                <a:gd name="T41" fmla="*/ 0 h 732"/>
                <a:gd name="T42" fmla="*/ 78 w 224"/>
                <a:gd name="T43" fmla="*/ 3 h 732"/>
                <a:gd name="T44" fmla="*/ 69 w 224"/>
                <a:gd name="T45" fmla="*/ 12 h 732"/>
                <a:gd name="T46" fmla="*/ 59 w 224"/>
                <a:gd name="T47" fmla="*/ 23 h 732"/>
                <a:gd name="T48" fmla="*/ 58 w 224"/>
                <a:gd name="T49" fmla="*/ 42 h 732"/>
                <a:gd name="T50" fmla="*/ 59 w 224"/>
                <a:gd name="T51" fmla="*/ 64 h 732"/>
                <a:gd name="T52" fmla="*/ 61 w 224"/>
                <a:gd name="T53" fmla="*/ 80 h 732"/>
                <a:gd name="T54" fmla="*/ 75 w 224"/>
                <a:gd name="T55" fmla="*/ 94 h 732"/>
                <a:gd name="T56" fmla="*/ 75 w 224"/>
                <a:gd name="T57" fmla="*/ 107 h 732"/>
                <a:gd name="T58" fmla="*/ 58 w 224"/>
                <a:gd name="T59" fmla="*/ 117 h 732"/>
                <a:gd name="T60" fmla="*/ 35 w 224"/>
                <a:gd name="T61" fmla="*/ 133 h 732"/>
                <a:gd name="T62" fmla="*/ 19 w 224"/>
                <a:gd name="T63" fmla="*/ 146 h 732"/>
                <a:gd name="T64" fmla="*/ 16 w 224"/>
                <a:gd name="T65" fmla="*/ 158 h 732"/>
                <a:gd name="T66" fmla="*/ 12 w 224"/>
                <a:gd name="T67" fmla="*/ 190 h 732"/>
                <a:gd name="T68" fmla="*/ 7 w 224"/>
                <a:gd name="T69" fmla="*/ 234 h 732"/>
                <a:gd name="T70" fmla="*/ 3 w 224"/>
                <a:gd name="T71" fmla="*/ 270 h 732"/>
                <a:gd name="T72" fmla="*/ 2 w 224"/>
                <a:gd name="T73" fmla="*/ 287 h 732"/>
                <a:gd name="T74" fmla="*/ 1 w 224"/>
                <a:gd name="T75" fmla="*/ 317 h 732"/>
                <a:gd name="T76" fmla="*/ 0 w 224"/>
                <a:gd name="T77" fmla="*/ 355 h 732"/>
                <a:gd name="T78" fmla="*/ 1 w 224"/>
                <a:gd name="T79" fmla="*/ 391 h 732"/>
                <a:gd name="T80" fmla="*/ 6 w 224"/>
                <a:gd name="T81" fmla="*/ 407 h 732"/>
                <a:gd name="T82" fmla="*/ 13 w 224"/>
                <a:gd name="T83" fmla="*/ 412 h 732"/>
                <a:gd name="T84" fmla="*/ 21 w 224"/>
                <a:gd name="T85" fmla="*/ 413 h 732"/>
                <a:gd name="T86" fmla="*/ 26 w 224"/>
                <a:gd name="T87" fmla="*/ 413 h 732"/>
                <a:gd name="T88" fmla="*/ 24 w 224"/>
                <a:gd name="T89" fmla="*/ 402 h 732"/>
                <a:gd name="T90" fmla="*/ 34 w 224"/>
                <a:gd name="T91" fmla="*/ 405 h 732"/>
                <a:gd name="T92" fmla="*/ 32 w 224"/>
                <a:gd name="T93" fmla="*/ 534 h 732"/>
                <a:gd name="T94" fmla="*/ 27 w 224"/>
                <a:gd name="T95" fmla="*/ 674 h 732"/>
                <a:gd name="T96" fmla="*/ 58 w 224"/>
                <a:gd name="T97" fmla="*/ 691 h 732"/>
                <a:gd name="T98" fmla="*/ 102 w 224"/>
                <a:gd name="T99" fmla="*/ 693 h 732"/>
                <a:gd name="T100" fmla="*/ 109 w 224"/>
                <a:gd name="T101" fmla="*/ 703 h 732"/>
                <a:gd name="T102" fmla="*/ 118 w 224"/>
                <a:gd name="T103" fmla="*/ 716 h 732"/>
                <a:gd name="T104" fmla="*/ 128 w 224"/>
                <a:gd name="T105" fmla="*/ 727 h 732"/>
                <a:gd name="T106" fmla="*/ 137 w 224"/>
                <a:gd name="T107" fmla="*/ 731 h 732"/>
                <a:gd name="T108" fmla="*/ 147 w 224"/>
                <a:gd name="T109" fmla="*/ 729 h 732"/>
                <a:gd name="T110" fmla="*/ 156 w 224"/>
                <a:gd name="T111" fmla="*/ 727 h 732"/>
                <a:gd name="T112" fmla="*/ 161 w 224"/>
                <a:gd name="T113" fmla="*/ 726 h 732"/>
                <a:gd name="T114" fmla="*/ 153 w 224"/>
                <a:gd name="T115" fmla="*/ 700 h 732"/>
                <a:gd name="T116" fmla="*/ 168 w 224"/>
                <a:gd name="T117" fmla="*/ 542 h 732"/>
                <a:gd name="T118" fmla="*/ 178 w 224"/>
                <a:gd name="T119" fmla="*/ 37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4" h="732">
                  <a:moveTo>
                    <a:pt x="178" y="379"/>
                  </a:moveTo>
                  <a:lnTo>
                    <a:pt x="180" y="412"/>
                  </a:lnTo>
                  <a:lnTo>
                    <a:pt x="210" y="371"/>
                  </a:lnTo>
                  <a:lnTo>
                    <a:pt x="203" y="303"/>
                  </a:lnTo>
                  <a:lnTo>
                    <a:pt x="223" y="251"/>
                  </a:lnTo>
                  <a:lnTo>
                    <a:pt x="221" y="249"/>
                  </a:lnTo>
                  <a:lnTo>
                    <a:pt x="220" y="240"/>
                  </a:lnTo>
                  <a:lnTo>
                    <a:pt x="216" y="226"/>
                  </a:lnTo>
                  <a:lnTo>
                    <a:pt x="213" y="211"/>
                  </a:lnTo>
                  <a:lnTo>
                    <a:pt x="208" y="195"/>
                  </a:lnTo>
                  <a:lnTo>
                    <a:pt x="203" y="179"/>
                  </a:lnTo>
                  <a:lnTo>
                    <a:pt x="198" y="166"/>
                  </a:lnTo>
                  <a:lnTo>
                    <a:pt x="192" y="156"/>
                  </a:lnTo>
                  <a:lnTo>
                    <a:pt x="184" y="147"/>
                  </a:lnTo>
                  <a:lnTo>
                    <a:pt x="174" y="138"/>
                  </a:lnTo>
                  <a:lnTo>
                    <a:pt x="163" y="130"/>
                  </a:lnTo>
                  <a:lnTo>
                    <a:pt x="152" y="122"/>
                  </a:lnTo>
                  <a:lnTo>
                    <a:pt x="142" y="116"/>
                  </a:lnTo>
                  <a:lnTo>
                    <a:pt x="133" y="111"/>
                  </a:lnTo>
                  <a:lnTo>
                    <a:pt x="128" y="107"/>
                  </a:lnTo>
                  <a:lnTo>
                    <a:pt x="126" y="106"/>
                  </a:lnTo>
                  <a:lnTo>
                    <a:pt x="133" y="97"/>
                  </a:lnTo>
                  <a:lnTo>
                    <a:pt x="136" y="70"/>
                  </a:lnTo>
                  <a:lnTo>
                    <a:pt x="136" y="69"/>
                  </a:lnTo>
                  <a:lnTo>
                    <a:pt x="137" y="65"/>
                  </a:lnTo>
                  <a:lnTo>
                    <a:pt x="138" y="59"/>
                  </a:lnTo>
                  <a:lnTo>
                    <a:pt x="139" y="52"/>
                  </a:lnTo>
                  <a:lnTo>
                    <a:pt x="139" y="44"/>
                  </a:lnTo>
                  <a:lnTo>
                    <a:pt x="139" y="37"/>
                  </a:lnTo>
                  <a:lnTo>
                    <a:pt x="138" y="29"/>
                  </a:lnTo>
                  <a:lnTo>
                    <a:pt x="135" y="23"/>
                  </a:lnTo>
                  <a:lnTo>
                    <a:pt x="131" y="18"/>
                  </a:lnTo>
                  <a:lnTo>
                    <a:pt x="128" y="16"/>
                  </a:lnTo>
                  <a:lnTo>
                    <a:pt x="128" y="13"/>
                  </a:lnTo>
                  <a:lnTo>
                    <a:pt x="128" y="12"/>
                  </a:lnTo>
                  <a:lnTo>
                    <a:pt x="127" y="11"/>
                  </a:lnTo>
                  <a:lnTo>
                    <a:pt x="125" y="9"/>
                  </a:lnTo>
                  <a:lnTo>
                    <a:pt x="121" y="7"/>
                  </a:lnTo>
                  <a:lnTo>
                    <a:pt x="113" y="4"/>
                  </a:lnTo>
                  <a:lnTo>
                    <a:pt x="102" y="1"/>
                  </a:lnTo>
                  <a:lnTo>
                    <a:pt x="94" y="0"/>
                  </a:lnTo>
                  <a:lnTo>
                    <a:pt x="87" y="0"/>
                  </a:lnTo>
                  <a:lnTo>
                    <a:pt x="83" y="1"/>
                  </a:lnTo>
                  <a:lnTo>
                    <a:pt x="78" y="3"/>
                  </a:lnTo>
                  <a:lnTo>
                    <a:pt x="74" y="8"/>
                  </a:lnTo>
                  <a:lnTo>
                    <a:pt x="69" y="12"/>
                  </a:lnTo>
                  <a:lnTo>
                    <a:pt x="63" y="17"/>
                  </a:lnTo>
                  <a:lnTo>
                    <a:pt x="59" y="23"/>
                  </a:lnTo>
                  <a:lnTo>
                    <a:pt x="58" y="32"/>
                  </a:lnTo>
                  <a:lnTo>
                    <a:pt x="58" y="42"/>
                  </a:lnTo>
                  <a:lnTo>
                    <a:pt x="58" y="54"/>
                  </a:lnTo>
                  <a:lnTo>
                    <a:pt x="59" y="64"/>
                  </a:lnTo>
                  <a:lnTo>
                    <a:pt x="60" y="74"/>
                  </a:lnTo>
                  <a:lnTo>
                    <a:pt x="61" y="80"/>
                  </a:lnTo>
                  <a:lnTo>
                    <a:pt x="63" y="83"/>
                  </a:lnTo>
                  <a:lnTo>
                    <a:pt x="75" y="94"/>
                  </a:lnTo>
                  <a:lnTo>
                    <a:pt x="78" y="106"/>
                  </a:lnTo>
                  <a:lnTo>
                    <a:pt x="75" y="107"/>
                  </a:lnTo>
                  <a:lnTo>
                    <a:pt x="68" y="112"/>
                  </a:lnTo>
                  <a:lnTo>
                    <a:pt x="58" y="117"/>
                  </a:lnTo>
                  <a:lnTo>
                    <a:pt x="47" y="125"/>
                  </a:lnTo>
                  <a:lnTo>
                    <a:pt x="35" y="133"/>
                  </a:lnTo>
                  <a:lnTo>
                    <a:pt x="27" y="140"/>
                  </a:lnTo>
                  <a:lnTo>
                    <a:pt x="19" y="146"/>
                  </a:lnTo>
                  <a:lnTo>
                    <a:pt x="17" y="151"/>
                  </a:lnTo>
                  <a:lnTo>
                    <a:pt x="16" y="158"/>
                  </a:lnTo>
                  <a:lnTo>
                    <a:pt x="14" y="172"/>
                  </a:lnTo>
                  <a:lnTo>
                    <a:pt x="12" y="190"/>
                  </a:lnTo>
                  <a:lnTo>
                    <a:pt x="9" y="211"/>
                  </a:lnTo>
                  <a:lnTo>
                    <a:pt x="7" y="234"/>
                  </a:lnTo>
                  <a:lnTo>
                    <a:pt x="4" y="253"/>
                  </a:lnTo>
                  <a:lnTo>
                    <a:pt x="3" y="270"/>
                  </a:lnTo>
                  <a:lnTo>
                    <a:pt x="3" y="280"/>
                  </a:lnTo>
                  <a:lnTo>
                    <a:pt x="2" y="287"/>
                  </a:lnTo>
                  <a:lnTo>
                    <a:pt x="2" y="299"/>
                  </a:lnTo>
                  <a:lnTo>
                    <a:pt x="1" y="317"/>
                  </a:lnTo>
                  <a:lnTo>
                    <a:pt x="1" y="335"/>
                  </a:lnTo>
                  <a:lnTo>
                    <a:pt x="0" y="355"/>
                  </a:lnTo>
                  <a:lnTo>
                    <a:pt x="1" y="374"/>
                  </a:lnTo>
                  <a:lnTo>
                    <a:pt x="1" y="391"/>
                  </a:lnTo>
                  <a:lnTo>
                    <a:pt x="3" y="403"/>
                  </a:lnTo>
                  <a:lnTo>
                    <a:pt x="6" y="407"/>
                  </a:lnTo>
                  <a:lnTo>
                    <a:pt x="9" y="411"/>
                  </a:lnTo>
                  <a:lnTo>
                    <a:pt x="13" y="412"/>
                  </a:lnTo>
                  <a:lnTo>
                    <a:pt x="17" y="413"/>
                  </a:lnTo>
                  <a:lnTo>
                    <a:pt x="21" y="413"/>
                  </a:lnTo>
                  <a:lnTo>
                    <a:pt x="24" y="413"/>
                  </a:lnTo>
                  <a:lnTo>
                    <a:pt x="26" y="413"/>
                  </a:lnTo>
                  <a:lnTo>
                    <a:pt x="27" y="413"/>
                  </a:lnTo>
                  <a:lnTo>
                    <a:pt x="24" y="402"/>
                  </a:lnTo>
                  <a:lnTo>
                    <a:pt x="14" y="395"/>
                  </a:lnTo>
                  <a:lnTo>
                    <a:pt x="34" y="405"/>
                  </a:lnTo>
                  <a:lnTo>
                    <a:pt x="28" y="503"/>
                  </a:lnTo>
                  <a:lnTo>
                    <a:pt x="32" y="534"/>
                  </a:lnTo>
                  <a:lnTo>
                    <a:pt x="59" y="646"/>
                  </a:lnTo>
                  <a:lnTo>
                    <a:pt x="27" y="674"/>
                  </a:lnTo>
                  <a:lnTo>
                    <a:pt x="22" y="692"/>
                  </a:lnTo>
                  <a:lnTo>
                    <a:pt x="58" y="691"/>
                  </a:lnTo>
                  <a:lnTo>
                    <a:pt x="101" y="692"/>
                  </a:lnTo>
                  <a:lnTo>
                    <a:pt x="102" y="693"/>
                  </a:lnTo>
                  <a:lnTo>
                    <a:pt x="105" y="697"/>
                  </a:lnTo>
                  <a:lnTo>
                    <a:pt x="109" y="703"/>
                  </a:lnTo>
                  <a:lnTo>
                    <a:pt x="113" y="709"/>
                  </a:lnTo>
                  <a:lnTo>
                    <a:pt x="118" y="716"/>
                  </a:lnTo>
                  <a:lnTo>
                    <a:pt x="123" y="722"/>
                  </a:lnTo>
                  <a:lnTo>
                    <a:pt x="128" y="727"/>
                  </a:lnTo>
                  <a:lnTo>
                    <a:pt x="133" y="729"/>
                  </a:lnTo>
                  <a:lnTo>
                    <a:pt x="137" y="731"/>
                  </a:lnTo>
                  <a:lnTo>
                    <a:pt x="142" y="731"/>
                  </a:lnTo>
                  <a:lnTo>
                    <a:pt x="147" y="729"/>
                  </a:lnTo>
                  <a:lnTo>
                    <a:pt x="152" y="728"/>
                  </a:lnTo>
                  <a:lnTo>
                    <a:pt x="156" y="727"/>
                  </a:lnTo>
                  <a:lnTo>
                    <a:pt x="158" y="727"/>
                  </a:lnTo>
                  <a:lnTo>
                    <a:pt x="161" y="726"/>
                  </a:lnTo>
                  <a:lnTo>
                    <a:pt x="162" y="726"/>
                  </a:lnTo>
                  <a:lnTo>
                    <a:pt x="153" y="700"/>
                  </a:lnTo>
                  <a:lnTo>
                    <a:pt x="142" y="670"/>
                  </a:lnTo>
                  <a:lnTo>
                    <a:pt x="168" y="542"/>
                  </a:lnTo>
                  <a:lnTo>
                    <a:pt x="173" y="422"/>
                  </a:lnTo>
                  <a:lnTo>
                    <a:pt x="178" y="379"/>
                  </a:lnTo>
                </a:path>
              </a:pathLst>
            </a:custGeom>
            <a:solidFill>
              <a:schemeClr val="bg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Freeform 5"/>
            <p:cNvSpPr>
              <a:spLocks/>
            </p:cNvSpPr>
            <p:nvPr/>
          </p:nvSpPr>
          <p:spPr bwMode="auto">
            <a:xfrm>
              <a:off x="4228" y="1168"/>
              <a:ext cx="215" cy="686"/>
            </a:xfrm>
            <a:custGeom>
              <a:avLst/>
              <a:gdLst>
                <a:gd name="T0" fmla="*/ 103 w 215"/>
                <a:gd name="T1" fmla="*/ 324 h 686"/>
                <a:gd name="T2" fmla="*/ 103 w 215"/>
                <a:gd name="T3" fmla="*/ 324 h 686"/>
                <a:gd name="T4" fmla="*/ 106 w 215"/>
                <a:gd name="T5" fmla="*/ 322 h 686"/>
                <a:gd name="T6" fmla="*/ 106 w 215"/>
                <a:gd name="T7" fmla="*/ 323 h 686"/>
                <a:gd name="T8" fmla="*/ 196 w 215"/>
                <a:gd name="T9" fmla="*/ 646 h 686"/>
                <a:gd name="T10" fmla="*/ 163 w 215"/>
                <a:gd name="T11" fmla="*/ 603 h 686"/>
                <a:gd name="T12" fmla="*/ 170 w 215"/>
                <a:gd name="T13" fmla="*/ 507 h 686"/>
                <a:gd name="T14" fmla="*/ 175 w 215"/>
                <a:gd name="T15" fmla="*/ 473 h 686"/>
                <a:gd name="T16" fmla="*/ 185 w 215"/>
                <a:gd name="T17" fmla="*/ 450 h 686"/>
                <a:gd name="T18" fmla="*/ 174 w 215"/>
                <a:gd name="T19" fmla="*/ 310 h 686"/>
                <a:gd name="T20" fmla="*/ 185 w 215"/>
                <a:gd name="T21" fmla="*/ 330 h 686"/>
                <a:gd name="T22" fmla="*/ 194 w 215"/>
                <a:gd name="T23" fmla="*/ 312 h 686"/>
                <a:gd name="T24" fmla="*/ 181 w 215"/>
                <a:gd name="T25" fmla="*/ 272 h 686"/>
                <a:gd name="T26" fmla="*/ 188 w 215"/>
                <a:gd name="T27" fmla="*/ 204 h 686"/>
                <a:gd name="T28" fmla="*/ 159 w 215"/>
                <a:gd name="T29" fmla="*/ 116 h 686"/>
                <a:gd name="T30" fmla="*/ 138 w 215"/>
                <a:gd name="T31" fmla="*/ 101 h 686"/>
                <a:gd name="T32" fmla="*/ 147 w 215"/>
                <a:gd name="T33" fmla="*/ 97 h 686"/>
                <a:gd name="T34" fmla="*/ 152 w 215"/>
                <a:gd name="T35" fmla="*/ 81 h 686"/>
                <a:gd name="T36" fmla="*/ 142 w 215"/>
                <a:gd name="T37" fmla="*/ 70 h 686"/>
                <a:gd name="T38" fmla="*/ 138 w 215"/>
                <a:gd name="T39" fmla="*/ 42 h 686"/>
                <a:gd name="T40" fmla="*/ 143 w 215"/>
                <a:gd name="T41" fmla="*/ 26 h 686"/>
                <a:gd name="T42" fmla="*/ 131 w 215"/>
                <a:gd name="T43" fmla="*/ 9 h 686"/>
                <a:gd name="T44" fmla="*/ 117 w 215"/>
                <a:gd name="T45" fmla="*/ 0 h 686"/>
                <a:gd name="T46" fmla="*/ 81 w 215"/>
                <a:gd name="T47" fmla="*/ 4 h 686"/>
                <a:gd name="T48" fmla="*/ 61 w 215"/>
                <a:gd name="T49" fmla="*/ 34 h 686"/>
                <a:gd name="T50" fmla="*/ 47 w 215"/>
                <a:gd name="T51" fmla="*/ 73 h 686"/>
                <a:gd name="T52" fmla="*/ 34 w 215"/>
                <a:gd name="T53" fmla="*/ 90 h 686"/>
                <a:gd name="T54" fmla="*/ 45 w 215"/>
                <a:gd name="T55" fmla="*/ 101 h 686"/>
                <a:gd name="T56" fmla="*/ 42 w 215"/>
                <a:gd name="T57" fmla="*/ 116 h 686"/>
                <a:gd name="T58" fmla="*/ 8 w 215"/>
                <a:gd name="T59" fmla="*/ 185 h 686"/>
                <a:gd name="T60" fmla="*/ 1 w 215"/>
                <a:gd name="T61" fmla="*/ 232 h 686"/>
                <a:gd name="T62" fmla="*/ 21 w 215"/>
                <a:gd name="T63" fmla="*/ 292 h 686"/>
                <a:gd name="T64" fmla="*/ 21 w 215"/>
                <a:gd name="T65" fmla="*/ 391 h 686"/>
                <a:gd name="T66" fmla="*/ 19 w 215"/>
                <a:gd name="T67" fmla="*/ 464 h 686"/>
                <a:gd name="T68" fmla="*/ 43 w 215"/>
                <a:gd name="T69" fmla="*/ 478 h 686"/>
                <a:gd name="T70" fmla="*/ 50 w 215"/>
                <a:gd name="T71" fmla="*/ 489 h 686"/>
                <a:gd name="T72" fmla="*/ 60 w 215"/>
                <a:gd name="T73" fmla="*/ 516 h 686"/>
                <a:gd name="T74" fmla="*/ 56 w 215"/>
                <a:gd name="T75" fmla="*/ 526 h 686"/>
                <a:gd name="T76" fmla="*/ 55 w 215"/>
                <a:gd name="T77" fmla="*/ 562 h 686"/>
                <a:gd name="T78" fmla="*/ 68 w 215"/>
                <a:gd name="T79" fmla="*/ 611 h 686"/>
                <a:gd name="T80" fmla="*/ 64 w 215"/>
                <a:gd name="T81" fmla="*/ 676 h 686"/>
                <a:gd name="T82" fmla="*/ 81 w 215"/>
                <a:gd name="T83" fmla="*/ 685 h 686"/>
                <a:gd name="T84" fmla="*/ 94 w 215"/>
                <a:gd name="T85" fmla="*/ 667 h 686"/>
                <a:gd name="T86" fmla="*/ 87 w 215"/>
                <a:gd name="T87" fmla="*/ 609 h 686"/>
                <a:gd name="T88" fmla="*/ 123 w 215"/>
                <a:gd name="T89" fmla="*/ 500 h 686"/>
                <a:gd name="T90" fmla="*/ 126 w 215"/>
                <a:gd name="T91" fmla="*/ 535 h 686"/>
                <a:gd name="T92" fmla="*/ 136 w 215"/>
                <a:gd name="T93" fmla="*/ 588 h 686"/>
                <a:gd name="T94" fmla="*/ 138 w 215"/>
                <a:gd name="T95" fmla="*/ 654 h 686"/>
                <a:gd name="T96" fmla="*/ 157 w 215"/>
                <a:gd name="T97" fmla="*/ 655 h 686"/>
                <a:gd name="T98" fmla="*/ 181 w 215"/>
                <a:gd name="T99" fmla="*/ 668 h 686"/>
                <a:gd name="T100" fmla="*/ 207 w 215"/>
                <a:gd name="T101" fmla="*/ 671 h 686"/>
                <a:gd name="T102" fmla="*/ 103 w 215"/>
                <a:gd name="T103" fmla="*/ 324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 h="686">
                  <a:moveTo>
                    <a:pt x="103" y="324"/>
                  </a:moveTo>
                  <a:lnTo>
                    <a:pt x="103" y="324"/>
                  </a:lnTo>
                  <a:lnTo>
                    <a:pt x="103" y="324"/>
                  </a:lnTo>
                  <a:lnTo>
                    <a:pt x="103" y="324"/>
                  </a:lnTo>
                  <a:lnTo>
                    <a:pt x="103" y="324"/>
                  </a:lnTo>
                  <a:lnTo>
                    <a:pt x="103" y="324"/>
                  </a:lnTo>
                  <a:lnTo>
                    <a:pt x="103" y="324"/>
                  </a:lnTo>
                  <a:lnTo>
                    <a:pt x="103" y="324"/>
                  </a:lnTo>
                  <a:lnTo>
                    <a:pt x="103" y="324"/>
                  </a:lnTo>
                  <a:lnTo>
                    <a:pt x="103" y="324"/>
                  </a:lnTo>
                  <a:lnTo>
                    <a:pt x="106" y="323"/>
                  </a:lnTo>
                  <a:lnTo>
                    <a:pt x="107" y="322"/>
                  </a:lnTo>
                  <a:lnTo>
                    <a:pt x="107" y="322"/>
                  </a:lnTo>
                  <a:lnTo>
                    <a:pt x="107" y="322"/>
                  </a:lnTo>
                  <a:lnTo>
                    <a:pt x="106" y="322"/>
                  </a:lnTo>
                  <a:lnTo>
                    <a:pt x="106" y="323"/>
                  </a:lnTo>
                  <a:lnTo>
                    <a:pt x="106" y="323"/>
                  </a:lnTo>
                  <a:lnTo>
                    <a:pt x="106" y="323"/>
                  </a:lnTo>
                  <a:lnTo>
                    <a:pt x="106" y="323"/>
                  </a:lnTo>
                  <a:lnTo>
                    <a:pt x="106" y="323"/>
                  </a:lnTo>
                  <a:lnTo>
                    <a:pt x="103" y="324"/>
                  </a:lnTo>
                  <a:lnTo>
                    <a:pt x="212" y="656"/>
                  </a:lnTo>
                  <a:lnTo>
                    <a:pt x="210" y="655"/>
                  </a:lnTo>
                  <a:lnTo>
                    <a:pt x="205" y="651"/>
                  </a:lnTo>
                  <a:lnTo>
                    <a:pt x="196" y="646"/>
                  </a:lnTo>
                  <a:lnTo>
                    <a:pt x="188" y="639"/>
                  </a:lnTo>
                  <a:lnTo>
                    <a:pt x="179" y="631"/>
                  </a:lnTo>
                  <a:lnTo>
                    <a:pt x="170" y="623"/>
                  </a:lnTo>
                  <a:lnTo>
                    <a:pt x="165" y="613"/>
                  </a:lnTo>
                  <a:lnTo>
                    <a:pt x="163" y="603"/>
                  </a:lnTo>
                  <a:lnTo>
                    <a:pt x="164" y="590"/>
                  </a:lnTo>
                  <a:lnTo>
                    <a:pt x="165" y="572"/>
                  </a:lnTo>
                  <a:lnTo>
                    <a:pt x="166" y="551"/>
                  </a:lnTo>
                  <a:lnTo>
                    <a:pt x="169" y="528"/>
                  </a:lnTo>
                  <a:lnTo>
                    <a:pt x="170" y="507"/>
                  </a:lnTo>
                  <a:lnTo>
                    <a:pt x="173" y="490"/>
                  </a:lnTo>
                  <a:lnTo>
                    <a:pt x="174" y="479"/>
                  </a:lnTo>
                  <a:lnTo>
                    <a:pt x="174" y="474"/>
                  </a:lnTo>
                  <a:lnTo>
                    <a:pt x="174" y="474"/>
                  </a:lnTo>
                  <a:lnTo>
                    <a:pt x="175" y="473"/>
                  </a:lnTo>
                  <a:lnTo>
                    <a:pt x="178" y="471"/>
                  </a:lnTo>
                  <a:lnTo>
                    <a:pt x="180" y="469"/>
                  </a:lnTo>
                  <a:lnTo>
                    <a:pt x="181" y="464"/>
                  </a:lnTo>
                  <a:lnTo>
                    <a:pt x="184" y="459"/>
                  </a:lnTo>
                  <a:lnTo>
                    <a:pt x="185" y="450"/>
                  </a:lnTo>
                  <a:lnTo>
                    <a:pt x="186" y="439"/>
                  </a:lnTo>
                  <a:lnTo>
                    <a:pt x="173" y="307"/>
                  </a:lnTo>
                  <a:lnTo>
                    <a:pt x="173" y="305"/>
                  </a:lnTo>
                  <a:lnTo>
                    <a:pt x="173" y="307"/>
                  </a:lnTo>
                  <a:lnTo>
                    <a:pt x="174" y="310"/>
                  </a:lnTo>
                  <a:lnTo>
                    <a:pt x="175" y="315"/>
                  </a:lnTo>
                  <a:lnTo>
                    <a:pt x="178" y="320"/>
                  </a:lnTo>
                  <a:lnTo>
                    <a:pt x="180" y="325"/>
                  </a:lnTo>
                  <a:lnTo>
                    <a:pt x="183" y="329"/>
                  </a:lnTo>
                  <a:lnTo>
                    <a:pt x="185" y="330"/>
                  </a:lnTo>
                  <a:lnTo>
                    <a:pt x="186" y="329"/>
                  </a:lnTo>
                  <a:lnTo>
                    <a:pt x="189" y="325"/>
                  </a:lnTo>
                  <a:lnTo>
                    <a:pt x="191" y="320"/>
                  </a:lnTo>
                  <a:lnTo>
                    <a:pt x="192" y="317"/>
                  </a:lnTo>
                  <a:lnTo>
                    <a:pt x="194" y="312"/>
                  </a:lnTo>
                  <a:lnTo>
                    <a:pt x="194" y="305"/>
                  </a:lnTo>
                  <a:lnTo>
                    <a:pt x="192" y="299"/>
                  </a:lnTo>
                  <a:lnTo>
                    <a:pt x="190" y="293"/>
                  </a:lnTo>
                  <a:lnTo>
                    <a:pt x="186" y="284"/>
                  </a:lnTo>
                  <a:lnTo>
                    <a:pt x="181" y="272"/>
                  </a:lnTo>
                  <a:lnTo>
                    <a:pt x="180" y="262"/>
                  </a:lnTo>
                  <a:lnTo>
                    <a:pt x="183" y="252"/>
                  </a:lnTo>
                  <a:lnTo>
                    <a:pt x="185" y="241"/>
                  </a:lnTo>
                  <a:lnTo>
                    <a:pt x="188" y="225"/>
                  </a:lnTo>
                  <a:lnTo>
                    <a:pt x="188" y="204"/>
                  </a:lnTo>
                  <a:lnTo>
                    <a:pt x="183" y="174"/>
                  </a:lnTo>
                  <a:lnTo>
                    <a:pt x="173" y="133"/>
                  </a:lnTo>
                  <a:lnTo>
                    <a:pt x="169" y="127"/>
                  </a:lnTo>
                  <a:lnTo>
                    <a:pt x="164" y="121"/>
                  </a:lnTo>
                  <a:lnTo>
                    <a:pt x="159" y="116"/>
                  </a:lnTo>
                  <a:lnTo>
                    <a:pt x="153" y="111"/>
                  </a:lnTo>
                  <a:lnTo>
                    <a:pt x="147" y="107"/>
                  </a:lnTo>
                  <a:lnTo>
                    <a:pt x="142" y="104"/>
                  </a:lnTo>
                  <a:lnTo>
                    <a:pt x="139" y="102"/>
                  </a:lnTo>
                  <a:lnTo>
                    <a:pt x="138" y="101"/>
                  </a:lnTo>
                  <a:lnTo>
                    <a:pt x="138" y="101"/>
                  </a:lnTo>
                  <a:lnTo>
                    <a:pt x="139" y="101"/>
                  </a:lnTo>
                  <a:lnTo>
                    <a:pt x="142" y="100"/>
                  </a:lnTo>
                  <a:lnTo>
                    <a:pt x="144" y="100"/>
                  </a:lnTo>
                  <a:lnTo>
                    <a:pt x="147" y="97"/>
                  </a:lnTo>
                  <a:lnTo>
                    <a:pt x="149" y="96"/>
                  </a:lnTo>
                  <a:lnTo>
                    <a:pt x="150" y="92"/>
                  </a:lnTo>
                  <a:lnTo>
                    <a:pt x="152" y="89"/>
                  </a:lnTo>
                  <a:lnTo>
                    <a:pt x="153" y="84"/>
                  </a:lnTo>
                  <a:lnTo>
                    <a:pt x="152" y="81"/>
                  </a:lnTo>
                  <a:lnTo>
                    <a:pt x="150" y="79"/>
                  </a:lnTo>
                  <a:lnTo>
                    <a:pt x="149" y="78"/>
                  </a:lnTo>
                  <a:lnTo>
                    <a:pt x="147" y="75"/>
                  </a:lnTo>
                  <a:lnTo>
                    <a:pt x="144" y="74"/>
                  </a:lnTo>
                  <a:lnTo>
                    <a:pt x="142" y="70"/>
                  </a:lnTo>
                  <a:lnTo>
                    <a:pt x="139" y="66"/>
                  </a:lnTo>
                  <a:lnTo>
                    <a:pt x="138" y="61"/>
                  </a:lnTo>
                  <a:lnTo>
                    <a:pt x="137" y="55"/>
                  </a:lnTo>
                  <a:lnTo>
                    <a:pt x="137" y="48"/>
                  </a:lnTo>
                  <a:lnTo>
                    <a:pt x="138" y="42"/>
                  </a:lnTo>
                  <a:lnTo>
                    <a:pt x="141" y="35"/>
                  </a:lnTo>
                  <a:lnTo>
                    <a:pt x="142" y="30"/>
                  </a:lnTo>
                  <a:lnTo>
                    <a:pt x="143" y="28"/>
                  </a:lnTo>
                  <a:lnTo>
                    <a:pt x="143" y="27"/>
                  </a:lnTo>
                  <a:lnTo>
                    <a:pt x="143" y="26"/>
                  </a:lnTo>
                  <a:lnTo>
                    <a:pt x="141" y="24"/>
                  </a:lnTo>
                  <a:lnTo>
                    <a:pt x="138" y="21"/>
                  </a:lnTo>
                  <a:lnTo>
                    <a:pt x="136" y="17"/>
                  </a:lnTo>
                  <a:lnTo>
                    <a:pt x="133" y="13"/>
                  </a:lnTo>
                  <a:lnTo>
                    <a:pt x="131" y="9"/>
                  </a:lnTo>
                  <a:lnTo>
                    <a:pt x="129" y="6"/>
                  </a:lnTo>
                  <a:lnTo>
                    <a:pt x="128" y="3"/>
                  </a:lnTo>
                  <a:lnTo>
                    <a:pt x="127" y="1"/>
                  </a:lnTo>
                  <a:lnTo>
                    <a:pt x="123" y="0"/>
                  </a:lnTo>
                  <a:lnTo>
                    <a:pt x="117" y="0"/>
                  </a:lnTo>
                  <a:lnTo>
                    <a:pt x="108" y="0"/>
                  </a:lnTo>
                  <a:lnTo>
                    <a:pt x="101" y="1"/>
                  </a:lnTo>
                  <a:lnTo>
                    <a:pt x="94" y="2"/>
                  </a:lnTo>
                  <a:lnTo>
                    <a:pt x="86" y="3"/>
                  </a:lnTo>
                  <a:lnTo>
                    <a:pt x="81" y="4"/>
                  </a:lnTo>
                  <a:lnTo>
                    <a:pt x="77" y="7"/>
                  </a:lnTo>
                  <a:lnTo>
                    <a:pt x="72" y="12"/>
                  </a:lnTo>
                  <a:lnTo>
                    <a:pt x="69" y="18"/>
                  </a:lnTo>
                  <a:lnTo>
                    <a:pt x="65" y="26"/>
                  </a:lnTo>
                  <a:lnTo>
                    <a:pt x="61" y="34"/>
                  </a:lnTo>
                  <a:lnTo>
                    <a:pt x="58" y="43"/>
                  </a:lnTo>
                  <a:lnTo>
                    <a:pt x="55" y="52"/>
                  </a:lnTo>
                  <a:lnTo>
                    <a:pt x="53" y="59"/>
                  </a:lnTo>
                  <a:lnTo>
                    <a:pt x="50" y="66"/>
                  </a:lnTo>
                  <a:lnTo>
                    <a:pt x="47" y="73"/>
                  </a:lnTo>
                  <a:lnTo>
                    <a:pt x="44" y="78"/>
                  </a:lnTo>
                  <a:lnTo>
                    <a:pt x="42" y="82"/>
                  </a:lnTo>
                  <a:lnTo>
                    <a:pt x="38" y="86"/>
                  </a:lnTo>
                  <a:lnTo>
                    <a:pt x="37" y="89"/>
                  </a:lnTo>
                  <a:lnTo>
                    <a:pt x="34" y="90"/>
                  </a:lnTo>
                  <a:lnTo>
                    <a:pt x="34" y="90"/>
                  </a:lnTo>
                  <a:lnTo>
                    <a:pt x="42" y="97"/>
                  </a:lnTo>
                  <a:lnTo>
                    <a:pt x="42" y="97"/>
                  </a:lnTo>
                  <a:lnTo>
                    <a:pt x="44" y="99"/>
                  </a:lnTo>
                  <a:lnTo>
                    <a:pt x="45" y="101"/>
                  </a:lnTo>
                  <a:lnTo>
                    <a:pt x="48" y="104"/>
                  </a:lnTo>
                  <a:lnTo>
                    <a:pt x="49" y="106"/>
                  </a:lnTo>
                  <a:lnTo>
                    <a:pt x="48" y="109"/>
                  </a:lnTo>
                  <a:lnTo>
                    <a:pt x="47" y="112"/>
                  </a:lnTo>
                  <a:lnTo>
                    <a:pt x="42" y="116"/>
                  </a:lnTo>
                  <a:lnTo>
                    <a:pt x="35" y="122"/>
                  </a:lnTo>
                  <a:lnTo>
                    <a:pt x="28" y="135"/>
                  </a:lnTo>
                  <a:lnTo>
                    <a:pt x="21" y="151"/>
                  </a:lnTo>
                  <a:lnTo>
                    <a:pt x="14" y="168"/>
                  </a:lnTo>
                  <a:lnTo>
                    <a:pt x="8" y="185"/>
                  </a:lnTo>
                  <a:lnTo>
                    <a:pt x="3" y="201"/>
                  </a:lnTo>
                  <a:lnTo>
                    <a:pt x="1" y="213"/>
                  </a:lnTo>
                  <a:lnTo>
                    <a:pt x="0" y="219"/>
                  </a:lnTo>
                  <a:lnTo>
                    <a:pt x="0" y="224"/>
                  </a:lnTo>
                  <a:lnTo>
                    <a:pt x="1" y="232"/>
                  </a:lnTo>
                  <a:lnTo>
                    <a:pt x="3" y="245"/>
                  </a:lnTo>
                  <a:lnTo>
                    <a:pt x="6" y="258"/>
                  </a:lnTo>
                  <a:lnTo>
                    <a:pt x="9" y="272"/>
                  </a:lnTo>
                  <a:lnTo>
                    <a:pt x="14" y="283"/>
                  </a:lnTo>
                  <a:lnTo>
                    <a:pt x="21" y="292"/>
                  </a:lnTo>
                  <a:lnTo>
                    <a:pt x="27" y="296"/>
                  </a:lnTo>
                  <a:lnTo>
                    <a:pt x="25" y="312"/>
                  </a:lnTo>
                  <a:lnTo>
                    <a:pt x="23" y="335"/>
                  </a:lnTo>
                  <a:lnTo>
                    <a:pt x="22" y="362"/>
                  </a:lnTo>
                  <a:lnTo>
                    <a:pt x="21" y="391"/>
                  </a:lnTo>
                  <a:lnTo>
                    <a:pt x="19" y="418"/>
                  </a:lnTo>
                  <a:lnTo>
                    <a:pt x="18" y="442"/>
                  </a:lnTo>
                  <a:lnTo>
                    <a:pt x="18" y="457"/>
                  </a:lnTo>
                  <a:lnTo>
                    <a:pt x="18" y="463"/>
                  </a:lnTo>
                  <a:lnTo>
                    <a:pt x="19" y="464"/>
                  </a:lnTo>
                  <a:lnTo>
                    <a:pt x="22" y="466"/>
                  </a:lnTo>
                  <a:lnTo>
                    <a:pt x="27" y="469"/>
                  </a:lnTo>
                  <a:lnTo>
                    <a:pt x="32" y="473"/>
                  </a:lnTo>
                  <a:lnTo>
                    <a:pt x="38" y="475"/>
                  </a:lnTo>
                  <a:lnTo>
                    <a:pt x="43" y="478"/>
                  </a:lnTo>
                  <a:lnTo>
                    <a:pt x="45" y="476"/>
                  </a:lnTo>
                  <a:lnTo>
                    <a:pt x="47" y="474"/>
                  </a:lnTo>
                  <a:lnTo>
                    <a:pt x="48" y="476"/>
                  </a:lnTo>
                  <a:lnTo>
                    <a:pt x="49" y="481"/>
                  </a:lnTo>
                  <a:lnTo>
                    <a:pt x="50" y="489"/>
                  </a:lnTo>
                  <a:lnTo>
                    <a:pt x="53" y="496"/>
                  </a:lnTo>
                  <a:lnTo>
                    <a:pt x="55" y="504"/>
                  </a:lnTo>
                  <a:lnTo>
                    <a:pt x="58" y="510"/>
                  </a:lnTo>
                  <a:lnTo>
                    <a:pt x="59" y="514"/>
                  </a:lnTo>
                  <a:lnTo>
                    <a:pt x="60" y="516"/>
                  </a:lnTo>
                  <a:lnTo>
                    <a:pt x="59" y="516"/>
                  </a:lnTo>
                  <a:lnTo>
                    <a:pt x="59" y="517"/>
                  </a:lnTo>
                  <a:lnTo>
                    <a:pt x="58" y="520"/>
                  </a:lnTo>
                  <a:lnTo>
                    <a:pt x="58" y="522"/>
                  </a:lnTo>
                  <a:lnTo>
                    <a:pt x="56" y="526"/>
                  </a:lnTo>
                  <a:lnTo>
                    <a:pt x="55" y="531"/>
                  </a:lnTo>
                  <a:lnTo>
                    <a:pt x="55" y="537"/>
                  </a:lnTo>
                  <a:lnTo>
                    <a:pt x="54" y="543"/>
                  </a:lnTo>
                  <a:lnTo>
                    <a:pt x="54" y="551"/>
                  </a:lnTo>
                  <a:lnTo>
                    <a:pt x="55" y="562"/>
                  </a:lnTo>
                  <a:lnTo>
                    <a:pt x="58" y="573"/>
                  </a:lnTo>
                  <a:lnTo>
                    <a:pt x="60" y="585"/>
                  </a:lnTo>
                  <a:lnTo>
                    <a:pt x="64" y="597"/>
                  </a:lnTo>
                  <a:lnTo>
                    <a:pt x="66" y="605"/>
                  </a:lnTo>
                  <a:lnTo>
                    <a:pt x="68" y="611"/>
                  </a:lnTo>
                  <a:lnTo>
                    <a:pt x="69" y="614"/>
                  </a:lnTo>
                  <a:lnTo>
                    <a:pt x="58" y="637"/>
                  </a:lnTo>
                  <a:lnTo>
                    <a:pt x="61" y="673"/>
                  </a:lnTo>
                  <a:lnTo>
                    <a:pt x="63" y="675"/>
                  </a:lnTo>
                  <a:lnTo>
                    <a:pt x="64" y="676"/>
                  </a:lnTo>
                  <a:lnTo>
                    <a:pt x="66" y="678"/>
                  </a:lnTo>
                  <a:lnTo>
                    <a:pt x="70" y="681"/>
                  </a:lnTo>
                  <a:lnTo>
                    <a:pt x="74" y="683"/>
                  </a:lnTo>
                  <a:lnTo>
                    <a:pt x="77" y="685"/>
                  </a:lnTo>
                  <a:lnTo>
                    <a:pt x="81" y="685"/>
                  </a:lnTo>
                  <a:lnTo>
                    <a:pt x="85" y="683"/>
                  </a:lnTo>
                  <a:lnTo>
                    <a:pt x="89" y="680"/>
                  </a:lnTo>
                  <a:lnTo>
                    <a:pt x="91" y="676"/>
                  </a:lnTo>
                  <a:lnTo>
                    <a:pt x="92" y="671"/>
                  </a:lnTo>
                  <a:lnTo>
                    <a:pt x="94" y="667"/>
                  </a:lnTo>
                  <a:lnTo>
                    <a:pt x="95" y="662"/>
                  </a:lnTo>
                  <a:lnTo>
                    <a:pt x="95" y="658"/>
                  </a:lnTo>
                  <a:lnTo>
                    <a:pt x="96" y="656"/>
                  </a:lnTo>
                  <a:lnTo>
                    <a:pt x="96" y="656"/>
                  </a:lnTo>
                  <a:lnTo>
                    <a:pt x="87" y="609"/>
                  </a:lnTo>
                  <a:lnTo>
                    <a:pt x="102" y="514"/>
                  </a:lnTo>
                  <a:lnTo>
                    <a:pt x="105" y="496"/>
                  </a:lnTo>
                  <a:lnTo>
                    <a:pt x="123" y="496"/>
                  </a:lnTo>
                  <a:lnTo>
                    <a:pt x="123" y="496"/>
                  </a:lnTo>
                  <a:lnTo>
                    <a:pt x="123" y="500"/>
                  </a:lnTo>
                  <a:lnTo>
                    <a:pt x="123" y="505"/>
                  </a:lnTo>
                  <a:lnTo>
                    <a:pt x="123" y="510"/>
                  </a:lnTo>
                  <a:lnTo>
                    <a:pt x="124" y="517"/>
                  </a:lnTo>
                  <a:lnTo>
                    <a:pt x="124" y="526"/>
                  </a:lnTo>
                  <a:lnTo>
                    <a:pt x="126" y="535"/>
                  </a:lnTo>
                  <a:lnTo>
                    <a:pt x="127" y="543"/>
                  </a:lnTo>
                  <a:lnTo>
                    <a:pt x="128" y="554"/>
                  </a:lnTo>
                  <a:lnTo>
                    <a:pt x="131" y="566"/>
                  </a:lnTo>
                  <a:lnTo>
                    <a:pt x="133" y="577"/>
                  </a:lnTo>
                  <a:lnTo>
                    <a:pt x="136" y="588"/>
                  </a:lnTo>
                  <a:lnTo>
                    <a:pt x="138" y="598"/>
                  </a:lnTo>
                  <a:lnTo>
                    <a:pt x="139" y="605"/>
                  </a:lnTo>
                  <a:lnTo>
                    <a:pt x="141" y="610"/>
                  </a:lnTo>
                  <a:lnTo>
                    <a:pt x="142" y="613"/>
                  </a:lnTo>
                  <a:lnTo>
                    <a:pt x="138" y="654"/>
                  </a:lnTo>
                  <a:lnTo>
                    <a:pt x="150" y="657"/>
                  </a:lnTo>
                  <a:lnTo>
                    <a:pt x="150" y="652"/>
                  </a:lnTo>
                  <a:lnTo>
                    <a:pt x="150" y="652"/>
                  </a:lnTo>
                  <a:lnTo>
                    <a:pt x="153" y="654"/>
                  </a:lnTo>
                  <a:lnTo>
                    <a:pt x="157" y="655"/>
                  </a:lnTo>
                  <a:lnTo>
                    <a:pt x="160" y="657"/>
                  </a:lnTo>
                  <a:lnTo>
                    <a:pt x="165" y="660"/>
                  </a:lnTo>
                  <a:lnTo>
                    <a:pt x="170" y="663"/>
                  </a:lnTo>
                  <a:lnTo>
                    <a:pt x="175" y="666"/>
                  </a:lnTo>
                  <a:lnTo>
                    <a:pt x="181" y="668"/>
                  </a:lnTo>
                  <a:lnTo>
                    <a:pt x="186" y="671"/>
                  </a:lnTo>
                  <a:lnTo>
                    <a:pt x="192" y="671"/>
                  </a:lnTo>
                  <a:lnTo>
                    <a:pt x="197" y="672"/>
                  </a:lnTo>
                  <a:lnTo>
                    <a:pt x="204" y="671"/>
                  </a:lnTo>
                  <a:lnTo>
                    <a:pt x="207" y="671"/>
                  </a:lnTo>
                  <a:lnTo>
                    <a:pt x="211" y="670"/>
                  </a:lnTo>
                  <a:lnTo>
                    <a:pt x="214" y="668"/>
                  </a:lnTo>
                  <a:lnTo>
                    <a:pt x="214" y="668"/>
                  </a:lnTo>
                  <a:lnTo>
                    <a:pt x="212" y="656"/>
                  </a:lnTo>
                  <a:lnTo>
                    <a:pt x="103" y="324"/>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 name="Freeform 6"/>
            <p:cNvSpPr>
              <a:spLocks/>
            </p:cNvSpPr>
            <p:nvPr/>
          </p:nvSpPr>
          <p:spPr bwMode="auto">
            <a:xfrm>
              <a:off x="4341" y="1488"/>
              <a:ext cx="21" cy="22"/>
            </a:xfrm>
            <a:custGeom>
              <a:avLst/>
              <a:gdLst>
                <a:gd name="T0" fmla="*/ 0 w 21"/>
                <a:gd name="T1" fmla="*/ 21 h 22"/>
                <a:gd name="T2" fmla="*/ 6 w 21"/>
                <a:gd name="T3" fmla="*/ 10 h 22"/>
                <a:gd name="T4" fmla="*/ 6 w 21"/>
                <a:gd name="T5" fmla="*/ 10 h 22"/>
                <a:gd name="T6" fmla="*/ 6 w 21"/>
                <a:gd name="T7" fmla="*/ 10 h 22"/>
                <a:gd name="T8" fmla="*/ 0 w 21"/>
                <a:gd name="T9" fmla="*/ 10 h 22"/>
                <a:gd name="T10" fmla="*/ 0 w 21"/>
                <a:gd name="T11" fmla="*/ 10 h 22"/>
                <a:gd name="T12" fmla="*/ 0 w 21"/>
                <a:gd name="T13" fmla="*/ 21 h 22"/>
                <a:gd name="T14" fmla="*/ 0 w 21"/>
                <a:gd name="T15" fmla="*/ 21 h 22"/>
                <a:gd name="T16" fmla="*/ 0 w 21"/>
                <a:gd name="T17" fmla="*/ 21 h 22"/>
                <a:gd name="T18" fmla="*/ 0 w 21"/>
                <a:gd name="T19" fmla="*/ 21 h 22"/>
                <a:gd name="T20" fmla="*/ 13 w 21"/>
                <a:gd name="T21" fmla="*/ 0 h 22"/>
                <a:gd name="T22" fmla="*/ 20 w 21"/>
                <a:gd name="T23" fmla="*/ 0 h 22"/>
                <a:gd name="T24" fmla="*/ 20 w 21"/>
                <a:gd name="T25" fmla="*/ 0 h 22"/>
                <a:gd name="T26" fmla="*/ 20 w 21"/>
                <a:gd name="T27" fmla="*/ 0 h 22"/>
                <a:gd name="T28" fmla="*/ 20 w 21"/>
                <a:gd name="T29" fmla="*/ 0 h 22"/>
                <a:gd name="T30" fmla="*/ 20 w 21"/>
                <a:gd name="T31" fmla="*/ 0 h 22"/>
                <a:gd name="T32" fmla="*/ 13 w 21"/>
                <a:gd name="T33" fmla="*/ 0 h 22"/>
                <a:gd name="T34" fmla="*/ 13 w 21"/>
                <a:gd name="T35" fmla="*/ 0 h 22"/>
                <a:gd name="T36" fmla="*/ 13 w 21"/>
                <a:gd name="T37" fmla="*/ 0 h 22"/>
                <a:gd name="T38" fmla="*/ 13 w 21"/>
                <a:gd name="T39" fmla="*/ 0 h 22"/>
                <a:gd name="T40" fmla="*/ 0 w 21"/>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2">
                  <a:moveTo>
                    <a:pt x="0" y="21"/>
                  </a:moveTo>
                  <a:lnTo>
                    <a:pt x="6" y="10"/>
                  </a:lnTo>
                  <a:lnTo>
                    <a:pt x="6" y="10"/>
                  </a:lnTo>
                  <a:lnTo>
                    <a:pt x="6" y="10"/>
                  </a:lnTo>
                  <a:lnTo>
                    <a:pt x="0" y="10"/>
                  </a:lnTo>
                  <a:lnTo>
                    <a:pt x="0" y="10"/>
                  </a:lnTo>
                  <a:lnTo>
                    <a:pt x="0" y="21"/>
                  </a:lnTo>
                  <a:lnTo>
                    <a:pt x="0" y="21"/>
                  </a:lnTo>
                  <a:lnTo>
                    <a:pt x="0" y="21"/>
                  </a:lnTo>
                  <a:lnTo>
                    <a:pt x="0" y="21"/>
                  </a:lnTo>
                  <a:lnTo>
                    <a:pt x="13" y="0"/>
                  </a:lnTo>
                  <a:lnTo>
                    <a:pt x="20" y="0"/>
                  </a:lnTo>
                  <a:lnTo>
                    <a:pt x="20" y="0"/>
                  </a:lnTo>
                  <a:lnTo>
                    <a:pt x="20" y="0"/>
                  </a:lnTo>
                  <a:lnTo>
                    <a:pt x="20" y="0"/>
                  </a:lnTo>
                  <a:lnTo>
                    <a:pt x="20" y="0"/>
                  </a:lnTo>
                  <a:lnTo>
                    <a:pt x="13" y="0"/>
                  </a:lnTo>
                  <a:lnTo>
                    <a:pt x="13" y="0"/>
                  </a:lnTo>
                  <a:lnTo>
                    <a:pt x="13" y="0"/>
                  </a:lnTo>
                  <a:lnTo>
                    <a:pt x="13" y="0"/>
                  </a:lnTo>
                  <a:lnTo>
                    <a:pt x="0" y="21"/>
                  </a:lnTo>
                </a:path>
              </a:pathLst>
            </a:custGeom>
            <a:solidFill>
              <a:srgbClr val="E5E5E5"/>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Freeform 7"/>
            <p:cNvSpPr>
              <a:spLocks/>
            </p:cNvSpPr>
            <p:nvPr/>
          </p:nvSpPr>
          <p:spPr bwMode="auto">
            <a:xfrm>
              <a:off x="4566" y="1562"/>
              <a:ext cx="42" cy="35"/>
            </a:xfrm>
            <a:custGeom>
              <a:avLst/>
              <a:gdLst>
                <a:gd name="T0" fmla="*/ 4 w 42"/>
                <a:gd name="T1" fmla="*/ 20 h 35"/>
                <a:gd name="T2" fmla="*/ 3 w 42"/>
                <a:gd name="T3" fmla="*/ 20 h 35"/>
                <a:gd name="T4" fmla="*/ 3 w 42"/>
                <a:gd name="T5" fmla="*/ 20 h 35"/>
                <a:gd name="T6" fmla="*/ 4 w 42"/>
                <a:gd name="T7" fmla="*/ 20 h 35"/>
                <a:gd name="T8" fmla="*/ 9 w 42"/>
                <a:gd name="T9" fmla="*/ 0 h 35"/>
                <a:gd name="T10" fmla="*/ 11 w 42"/>
                <a:gd name="T11" fmla="*/ 1 h 35"/>
                <a:gd name="T12" fmla="*/ 11 w 42"/>
                <a:gd name="T13" fmla="*/ 2 h 35"/>
                <a:gd name="T14" fmla="*/ 12 w 42"/>
                <a:gd name="T15" fmla="*/ 3 h 35"/>
                <a:gd name="T16" fmla="*/ 12 w 42"/>
                <a:gd name="T17" fmla="*/ 4 h 35"/>
                <a:gd name="T18" fmla="*/ 12 w 42"/>
                <a:gd name="T19" fmla="*/ 4 h 35"/>
                <a:gd name="T20" fmla="*/ 13 w 42"/>
                <a:gd name="T21" fmla="*/ 6 h 35"/>
                <a:gd name="T22" fmla="*/ 13 w 42"/>
                <a:gd name="T23" fmla="*/ 6 h 35"/>
                <a:gd name="T24" fmla="*/ 13 w 42"/>
                <a:gd name="T25" fmla="*/ 6 h 35"/>
                <a:gd name="T26" fmla="*/ 14 w 42"/>
                <a:gd name="T27" fmla="*/ 7 h 35"/>
                <a:gd name="T28" fmla="*/ 18 w 42"/>
                <a:gd name="T29" fmla="*/ 8 h 35"/>
                <a:gd name="T30" fmla="*/ 23 w 42"/>
                <a:gd name="T31" fmla="*/ 9 h 35"/>
                <a:gd name="T32" fmla="*/ 28 w 42"/>
                <a:gd name="T33" fmla="*/ 13 h 35"/>
                <a:gd name="T34" fmla="*/ 34 w 42"/>
                <a:gd name="T35" fmla="*/ 15 h 35"/>
                <a:gd name="T36" fmla="*/ 38 w 42"/>
                <a:gd name="T37" fmla="*/ 20 h 35"/>
                <a:gd name="T38" fmla="*/ 41 w 42"/>
                <a:gd name="T39" fmla="*/ 25 h 35"/>
                <a:gd name="T40" fmla="*/ 41 w 42"/>
                <a:gd name="T41" fmla="*/ 31 h 35"/>
                <a:gd name="T42" fmla="*/ 41 w 42"/>
                <a:gd name="T43" fmla="*/ 31 h 35"/>
                <a:gd name="T44" fmla="*/ 41 w 42"/>
                <a:gd name="T45" fmla="*/ 31 h 35"/>
                <a:gd name="T46" fmla="*/ 41 w 42"/>
                <a:gd name="T47" fmla="*/ 31 h 35"/>
                <a:gd name="T48" fmla="*/ 41 w 42"/>
                <a:gd name="T49" fmla="*/ 32 h 35"/>
                <a:gd name="T50" fmla="*/ 39 w 42"/>
                <a:gd name="T51" fmla="*/ 32 h 35"/>
                <a:gd name="T52" fmla="*/ 39 w 42"/>
                <a:gd name="T53" fmla="*/ 32 h 35"/>
                <a:gd name="T54" fmla="*/ 39 w 42"/>
                <a:gd name="T55" fmla="*/ 34 h 35"/>
                <a:gd name="T56" fmla="*/ 39 w 42"/>
                <a:gd name="T57" fmla="*/ 34 h 35"/>
                <a:gd name="T58" fmla="*/ 33 w 42"/>
                <a:gd name="T59" fmla="*/ 30 h 35"/>
                <a:gd name="T60" fmla="*/ 27 w 42"/>
                <a:gd name="T61" fmla="*/ 27 h 35"/>
                <a:gd name="T62" fmla="*/ 21 w 42"/>
                <a:gd name="T63" fmla="*/ 25 h 35"/>
                <a:gd name="T64" fmla="*/ 14 w 42"/>
                <a:gd name="T65" fmla="*/ 24 h 35"/>
                <a:gd name="T66" fmla="*/ 11 w 42"/>
                <a:gd name="T67" fmla="*/ 21 h 35"/>
                <a:gd name="T68" fmla="*/ 7 w 42"/>
                <a:gd name="T69" fmla="*/ 21 h 35"/>
                <a:gd name="T70" fmla="*/ 4 w 42"/>
                <a:gd name="T71" fmla="*/ 20 h 35"/>
                <a:gd name="T72" fmla="*/ 4 w 42"/>
                <a:gd name="T73" fmla="*/ 20 h 35"/>
                <a:gd name="T74" fmla="*/ 0 w 42"/>
                <a:gd name="T75" fmla="*/ 23 h 35"/>
                <a:gd name="T76" fmla="*/ 1 w 42"/>
                <a:gd name="T77" fmla="*/ 21 h 35"/>
                <a:gd name="T78" fmla="*/ 1 w 42"/>
                <a:gd name="T79" fmla="*/ 23 h 35"/>
                <a:gd name="T80" fmla="*/ 1 w 42"/>
                <a:gd name="T81" fmla="*/ 23 h 35"/>
                <a:gd name="T82" fmla="*/ 1 w 42"/>
                <a:gd name="T83" fmla="*/ 23 h 35"/>
                <a:gd name="T84" fmla="*/ 0 w 42"/>
                <a:gd name="T85" fmla="*/ 23 h 35"/>
                <a:gd name="T86" fmla="*/ 0 w 42"/>
                <a:gd name="T87" fmla="*/ 23 h 35"/>
                <a:gd name="T88" fmla="*/ 0 w 42"/>
                <a:gd name="T89" fmla="*/ 23 h 35"/>
                <a:gd name="T90" fmla="*/ 0 w 42"/>
                <a:gd name="T91" fmla="*/ 23 h 35"/>
                <a:gd name="T92" fmla="*/ 0 w 42"/>
                <a:gd name="T93" fmla="*/ 23 h 35"/>
                <a:gd name="T94" fmla="*/ 4 w 42"/>
                <a:gd name="T95" fmla="*/ 20 h 35"/>
                <a:gd name="T96" fmla="*/ 2 w 42"/>
                <a:gd name="T97" fmla="*/ 21 h 35"/>
                <a:gd name="T98" fmla="*/ 3 w 42"/>
                <a:gd name="T99" fmla="*/ 20 h 35"/>
                <a:gd name="T100" fmla="*/ 3 w 42"/>
                <a:gd name="T101" fmla="*/ 20 h 35"/>
                <a:gd name="T102" fmla="*/ 3 w 42"/>
                <a:gd name="T103" fmla="*/ 20 h 35"/>
                <a:gd name="T104" fmla="*/ 3 w 42"/>
                <a:gd name="T105" fmla="*/ 20 h 35"/>
                <a:gd name="T106" fmla="*/ 3 w 42"/>
                <a:gd name="T107" fmla="*/ 20 h 35"/>
                <a:gd name="T108" fmla="*/ 3 w 42"/>
                <a:gd name="T109" fmla="*/ 20 h 35"/>
                <a:gd name="T110" fmla="*/ 2 w 42"/>
                <a:gd name="T111" fmla="*/ 21 h 35"/>
                <a:gd name="T112" fmla="*/ 2 w 42"/>
                <a:gd name="T113" fmla="*/ 21 h 35"/>
                <a:gd name="T114" fmla="*/ 2 w 42"/>
                <a:gd name="T115" fmla="*/ 21 h 35"/>
                <a:gd name="T116" fmla="*/ 4 w 42"/>
                <a:gd name="T1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35">
                  <a:moveTo>
                    <a:pt x="4" y="20"/>
                  </a:moveTo>
                  <a:lnTo>
                    <a:pt x="3" y="20"/>
                  </a:lnTo>
                  <a:lnTo>
                    <a:pt x="3" y="20"/>
                  </a:lnTo>
                  <a:lnTo>
                    <a:pt x="4" y="20"/>
                  </a:lnTo>
                  <a:lnTo>
                    <a:pt x="9" y="0"/>
                  </a:lnTo>
                  <a:lnTo>
                    <a:pt x="11" y="1"/>
                  </a:lnTo>
                  <a:lnTo>
                    <a:pt x="11" y="2"/>
                  </a:lnTo>
                  <a:lnTo>
                    <a:pt x="12" y="3"/>
                  </a:lnTo>
                  <a:lnTo>
                    <a:pt x="12" y="4"/>
                  </a:lnTo>
                  <a:lnTo>
                    <a:pt x="12" y="4"/>
                  </a:lnTo>
                  <a:lnTo>
                    <a:pt x="13" y="6"/>
                  </a:lnTo>
                  <a:lnTo>
                    <a:pt x="13" y="6"/>
                  </a:lnTo>
                  <a:lnTo>
                    <a:pt x="13" y="6"/>
                  </a:lnTo>
                  <a:lnTo>
                    <a:pt x="14" y="7"/>
                  </a:lnTo>
                  <a:lnTo>
                    <a:pt x="18" y="8"/>
                  </a:lnTo>
                  <a:lnTo>
                    <a:pt x="23" y="9"/>
                  </a:lnTo>
                  <a:lnTo>
                    <a:pt x="28" y="13"/>
                  </a:lnTo>
                  <a:lnTo>
                    <a:pt x="34" y="15"/>
                  </a:lnTo>
                  <a:lnTo>
                    <a:pt x="38" y="20"/>
                  </a:lnTo>
                  <a:lnTo>
                    <a:pt x="41" y="25"/>
                  </a:lnTo>
                  <a:lnTo>
                    <a:pt x="41" y="31"/>
                  </a:lnTo>
                  <a:lnTo>
                    <a:pt x="41" y="31"/>
                  </a:lnTo>
                  <a:lnTo>
                    <a:pt x="41" y="31"/>
                  </a:lnTo>
                  <a:lnTo>
                    <a:pt x="41" y="31"/>
                  </a:lnTo>
                  <a:lnTo>
                    <a:pt x="41" y="32"/>
                  </a:lnTo>
                  <a:lnTo>
                    <a:pt x="39" y="32"/>
                  </a:lnTo>
                  <a:lnTo>
                    <a:pt x="39" y="32"/>
                  </a:lnTo>
                  <a:lnTo>
                    <a:pt x="39" y="34"/>
                  </a:lnTo>
                  <a:lnTo>
                    <a:pt x="39" y="34"/>
                  </a:lnTo>
                  <a:lnTo>
                    <a:pt x="33" y="30"/>
                  </a:lnTo>
                  <a:lnTo>
                    <a:pt x="27" y="27"/>
                  </a:lnTo>
                  <a:lnTo>
                    <a:pt x="21" y="25"/>
                  </a:lnTo>
                  <a:lnTo>
                    <a:pt x="14" y="24"/>
                  </a:lnTo>
                  <a:lnTo>
                    <a:pt x="11" y="21"/>
                  </a:lnTo>
                  <a:lnTo>
                    <a:pt x="7" y="21"/>
                  </a:lnTo>
                  <a:lnTo>
                    <a:pt x="4" y="20"/>
                  </a:lnTo>
                  <a:lnTo>
                    <a:pt x="4" y="20"/>
                  </a:lnTo>
                  <a:lnTo>
                    <a:pt x="0" y="23"/>
                  </a:lnTo>
                  <a:lnTo>
                    <a:pt x="1" y="21"/>
                  </a:lnTo>
                  <a:lnTo>
                    <a:pt x="1" y="23"/>
                  </a:lnTo>
                  <a:lnTo>
                    <a:pt x="1" y="23"/>
                  </a:lnTo>
                  <a:lnTo>
                    <a:pt x="1" y="23"/>
                  </a:lnTo>
                  <a:lnTo>
                    <a:pt x="0" y="23"/>
                  </a:lnTo>
                  <a:lnTo>
                    <a:pt x="0" y="23"/>
                  </a:lnTo>
                  <a:lnTo>
                    <a:pt x="0" y="23"/>
                  </a:lnTo>
                  <a:lnTo>
                    <a:pt x="0" y="23"/>
                  </a:lnTo>
                  <a:lnTo>
                    <a:pt x="0" y="23"/>
                  </a:lnTo>
                  <a:lnTo>
                    <a:pt x="4" y="20"/>
                  </a:lnTo>
                  <a:lnTo>
                    <a:pt x="2" y="21"/>
                  </a:lnTo>
                  <a:lnTo>
                    <a:pt x="3" y="20"/>
                  </a:lnTo>
                  <a:lnTo>
                    <a:pt x="3" y="20"/>
                  </a:lnTo>
                  <a:lnTo>
                    <a:pt x="3" y="20"/>
                  </a:lnTo>
                  <a:lnTo>
                    <a:pt x="3" y="20"/>
                  </a:lnTo>
                  <a:lnTo>
                    <a:pt x="3" y="20"/>
                  </a:lnTo>
                  <a:lnTo>
                    <a:pt x="3" y="20"/>
                  </a:lnTo>
                  <a:lnTo>
                    <a:pt x="2" y="21"/>
                  </a:lnTo>
                  <a:lnTo>
                    <a:pt x="2" y="21"/>
                  </a:lnTo>
                  <a:lnTo>
                    <a:pt x="2" y="21"/>
                  </a:lnTo>
                  <a:lnTo>
                    <a:pt x="4" y="20"/>
                  </a:lnTo>
                </a:path>
              </a:pathLst>
            </a:custGeom>
            <a:solidFill>
              <a:srgbClr val="7F7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Freeform 8"/>
            <p:cNvSpPr>
              <a:spLocks/>
            </p:cNvSpPr>
            <p:nvPr/>
          </p:nvSpPr>
          <p:spPr bwMode="auto">
            <a:xfrm>
              <a:off x="4978" y="1649"/>
              <a:ext cx="20" cy="20"/>
            </a:xfrm>
            <a:custGeom>
              <a:avLst/>
              <a:gdLst>
                <a:gd name="T0" fmla="*/ 3 w 20"/>
                <a:gd name="T1" fmla="*/ 0 h 20"/>
                <a:gd name="T2" fmla="*/ 6 w 20"/>
                <a:gd name="T3" fmla="*/ 3 h 20"/>
                <a:gd name="T4" fmla="*/ 7 w 20"/>
                <a:gd name="T5" fmla="*/ 5 h 20"/>
                <a:gd name="T6" fmla="*/ 10 w 20"/>
                <a:gd name="T7" fmla="*/ 7 h 20"/>
                <a:gd name="T8" fmla="*/ 11 w 20"/>
                <a:gd name="T9" fmla="*/ 11 h 20"/>
                <a:gd name="T10" fmla="*/ 13 w 20"/>
                <a:gd name="T11" fmla="*/ 13 h 20"/>
                <a:gd name="T12" fmla="*/ 15 w 20"/>
                <a:gd name="T13" fmla="*/ 15 h 20"/>
                <a:gd name="T14" fmla="*/ 16 w 20"/>
                <a:gd name="T15" fmla="*/ 17 h 20"/>
                <a:gd name="T16" fmla="*/ 19 w 20"/>
                <a:gd name="T17" fmla="*/ 19 h 20"/>
                <a:gd name="T18" fmla="*/ 1 w 20"/>
                <a:gd name="T19" fmla="*/ 17 h 20"/>
                <a:gd name="T20" fmla="*/ 0 w 20"/>
                <a:gd name="T21" fmla="*/ 5 h 20"/>
                <a:gd name="T22" fmla="*/ 3 w 20"/>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0">
                  <a:moveTo>
                    <a:pt x="3" y="0"/>
                  </a:moveTo>
                  <a:lnTo>
                    <a:pt x="6" y="3"/>
                  </a:lnTo>
                  <a:lnTo>
                    <a:pt x="7" y="5"/>
                  </a:lnTo>
                  <a:lnTo>
                    <a:pt x="10" y="7"/>
                  </a:lnTo>
                  <a:lnTo>
                    <a:pt x="11" y="11"/>
                  </a:lnTo>
                  <a:lnTo>
                    <a:pt x="13" y="13"/>
                  </a:lnTo>
                  <a:lnTo>
                    <a:pt x="15" y="15"/>
                  </a:lnTo>
                  <a:lnTo>
                    <a:pt x="16" y="17"/>
                  </a:lnTo>
                  <a:lnTo>
                    <a:pt x="19" y="19"/>
                  </a:lnTo>
                  <a:lnTo>
                    <a:pt x="1" y="17"/>
                  </a:lnTo>
                  <a:lnTo>
                    <a:pt x="0" y="5"/>
                  </a:lnTo>
                  <a:lnTo>
                    <a:pt x="3" y="0"/>
                  </a:lnTo>
                </a:path>
              </a:pathLst>
            </a:custGeom>
            <a:solidFill>
              <a:srgbClr val="7F7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Freeform 9"/>
            <p:cNvSpPr>
              <a:spLocks/>
            </p:cNvSpPr>
            <p:nvPr/>
          </p:nvSpPr>
          <p:spPr bwMode="auto">
            <a:xfrm>
              <a:off x="4449" y="1592"/>
              <a:ext cx="24" cy="26"/>
            </a:xfrm>
            <a:custGeom>
              <a:avLst/>
              <a:gdLst>
                <a:gd name="T0" fmla="*/ 5 w 24"/>
                <a:gd name="T1" fmla="*/ 0 h 26"/>
                <a:gd name="T2" fmla="*/ 0 w 24"/>
                <a:gd name="T3" fmla="*/ 23 h 26"/>
                <a:gd name="T4" fmla="*/ 21 w 24"/>
                <a:gd name="T5" fmla="*/ 25 h 26"/>
                <a:gd name="T6" fmla="*/ 23 w 24"/>
                <a:gd name="T7" fmla="*/ 14 h 26"/>
                <a:gd name="T8" fmla="*/ 11 w 24"/>
                <a:gd name="T9" fmla="*/ 7 h 26"/>
                <a:gd name="T10" fmla="*/ 5 w 24"/>
                <a:gd name="T11" fmla="*/ 0 h 26"/>
              </a:gdLst>
              <a:ahLst/>
              <a:cxnLst>
                <a:cxn ang="0">
                  <a:pos x="T0" y="T1"/>
                </a:cxn>
                <a:cxn ang="0">
                  <a:pos x="T2" y="T3"/>
                </a:cxn>
                <a:cxn ang="0">
                  <a:pos x="T4" y="T5"/>
                </a:cxn>
                <a:cxn ang="0">
                  <a:pos x="T6" y="T7"/>
                </a:cxn>
                <a:cxn ang="0">
                  <a:pos x="T8" y="T9"/>
                </a:cxn>
                <a:cxn ang="0">
                  <a:pos x="T10" y="T11"/>
                </a:cxn>
              </a:cxnLst>
              <a:rect l="0" t="0" r="r" b="b"/>
              <a:pathLst>
                <a:path w="24" h="26">
                  <a:moveTo>
                    <a:pt x="5" y="0"/>
                  </a:moveTo>
                  <a:lnTo>
                    <a:pt x="0" y="23"/>
                  </a:lnTo>
                  <a:lnTo>
                    <a:pt x="21" y="25"/>
                  </a:lnTo>
                  <a:lnTo>
                    <a:pt x="23" y="14"/>
                  </a:lnTo>
                  <a:lnTo>
                    <a:pt x="11" y="7"/>
                  </a:lnTo>
                  <a:lnTo>
                    <a:pt x="5" y="0"/>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Freeform 10"/>
            <p:cNvSpPr>
              <a:spLocks/>
            </p:cNvSpPr>
            <p:nvPr/>
          </p:nvSpPr>
          <p:spPr bwMode="auto">
            <a:xfrm>
              <a:off x="4593" y="1129"/>
              <a:ext cx="219" cy="716"/>
            </a:xfrm>
            <a:custGeom>
              <a:avLst/>
              <a:gdLst>
                <a:gd name="T0" fmla="*/ 218 w 219"/>
                <a:gd name="T1" fmla="*/ 600 h 716"/>
                <a:gd name="T2" fmla="*/ 201 w 219"/>
                <a:gd name="T3" fmla="*/ 415 h 716"/>
                <a:gd name="T4" fmla="*/ 208 w 219"/>
                <a:gd name="T5" fmla="*/ 408 h 716"/>
                <a:gd name="T6" fmla="*/ 211 w 219"/>
                <a:gd name="T7" fmla="*/ 401 h 716"/>
                <a:gd name="T8" fmla="*/ 208 w 219"/>
                <a:gd name="T9" fmla="*/ 379 h 716"/>
                <a:gd name="T10" fmla="*/ 209 w 219"/>
                <a:gd name="T11" fmla="*/ 296 h 716"/>
                <a:gd name="T12" fmla="*/ 206 w 219"/>
                <a:gd name="T13" fmla="*/ 235 h 716"/>
                <a:gd name="T14" fmla="*/ 195 w 219"/>
                <a:gd name="T15" fmla="*/ 166 h 716"/>
                <a:gd name="T16" fmla="*/ 173 w 219"/>
                <a:gd name="T17" fmla="*/ 137 h 716"/>
                <a:gd name="T18" fmla="*/ 142 w 219"/>
                <a:gd name="T19" fmla="*/ 114 h 716"/>
                <a:gd name="T20" fmla="*/ 125 w 219"/>
                <a:gd name="T21" fmla="*/ 104 h 716"/>
                <a:gd name="T22" fmla="*/ 138 w 219"/>
                <a:gd name="T23" fmla="*/ 64 h 716"/>
                <a:gd name="T24" fmla="*/ 139 w 219"/>
                <a:gd name="T25" fmla="*/ 49 h 716"/>
                <a:gd name="T26" fmla="*/ 137 w 219"/>
                <a:gd name="T27" fmla="*/ 28 h 716"/>
                <a:gd name="T28" fmla="*/ 127 w 219"/>
                <a:gd name="T29" fmla="*/ 12 h 716"/>
                <a:gd name="T30" fmla="*/ 121 w 219"/>
                <a:gd name="T31" fmla="*/ 2 h 716"/>
                <a:gd name="T32" fmla="*/ 99 w 219"/>
                <a:gd name="T33" fmla="*/ 0 h 716"/>
                <a:gd name="T34" fmla="*/ 76 w 219"/>
                <a:gd name="T35" fmla="*/ 1 h 716"/>
                <a:gd name="T36" fmla="*/ 70 w 219"/>
                <a:gd name="T37" fmla="*/ 7 h 716"/>
                <a:gd name="T38" fmla="*/ 59 w 219"/>
                <a:gd name="T39" fmla="*/ 21 h 716"/>
                <a:gd name="T40" fmla="*/ 56 w 219"/>
                <a:gd name="T41" fmla="*/ 42 h 716"/>
                <a:gd name="T42" fmla="*/ 60 w 219"/>
                <a:gd name="T43" fmla="*/ 58 h 716"/>
                <a:gd name="T44" fmla="*/ 76 w 219"/>
                <a:gd name="T45" fmla="*/ 104 h 716"/>
                <a:gd name="T46" fmla="*/ 58 w 219"/>
                <a:gd name="T47" fmla="*/ 116 h 716"/>
                <a:gd name="T48" fmla="*/ 26 w 219"/>
                <a:gd name="T49" fmla="*/ 138 h 716"/>
                <a:gd name="T50" fmla="*/ 16 w 219"/>
                <a:gd name="T51" fmla="*/ 156 h 716"/>
                <a:gd name="T52" fmla="*/ 9 w 219"/>
                <a:gd name="T53" fmla="*/ 210 h 716"/>
                <a:gd name="T54" fmla="*/ 2 w 219"/>
                <a:gd name="T55" fmla="*/ 268 h 716"/>
                <a:gd name="T56" fmla="*/ 1 w 219"/>
                <a:gd name="T57" fmla="*/ 298 h 716"/>
                <a:gd name="T58" fmla="*/ 0 w 219"/>
                <a:gd name="T59" fmla="*/ 354 h 716"/>
                <a:gd name="T60" fmla="*/ 3 w 219"/>
                <a:gd name="T61" fmla="*/ 401 h 716"/>
                <a:gd name="T62" fmla="*/ 12 w 219"/>
                <a:gd name="T63" fmla="*/ 411 h 716"/>
                <a:gd name="T64" fmla="*/ 23 w 219"/>
                <a:gd name="T65" fmla="*/ 412 h 716"/>
                <a:gd name="T66" fmla="*/ 14 w 219"/>
                <a:gd name="T67" fmla="*/ 394 h 716"/>
                <a:gd name="T68" fmla="*/ 63 w 219"/>
                <a:gd name="T69" fmla="*/ 666 h 716"/>
                <a:gd name="T70" fmla="*/ 70 w 219"/>
                <a:gd name="T71" fmla="*/ 712 h 716"/>
                <a:gd name="T72" fmla="*/ 106 w 219"/>
                <a:gd name="T73" fmla="*/ 693 h 716"/>
                <a:gd name="T74" fmla="*/ 128 w 219"/>
                <a:gd name="T75" fmla="*/ 706 h 716"/>
                <a:gd name="T76" fmla="*/ 147 w 219"/>
                <a:gd name="T77" fmla="*/ 715 h 716"/>
                <a:gd name="T78" fmla="*/ 161 w 219"/>
                <a:gd name="T79" fmla="*/ 715 h 716"/>
                <a:gd name="T80" fmla="*/ 173 w 219"/>
                <a:gd name="T81" fmla="*/ 711 h 716"/>
                <a:gd name="T82" fmla="*/ 168 w 219"/>
                <a:gd name="T83" fmla="*/ 684 h 716"/>
                <a:gd name="T84" fmla="*/ 177 w 219"/>
                <a:gd name="T85" fmla="*/ 391 h 716"/>
                <a:gd name="T86" fmla="*/ 184 w 219"/>
                <a:gd name="T87" fmla="*/ 407 h 716"/>
                <a:gd name="T88" fmla="*/ 184 w 219"/>
                <a:gd name="T89" fmla="*/ 408 h 716"/>
                <a:gd name="T90" fmla="*/ 188 w 219"/>
                <a:gd name="T91" fmla="*/ 411 h 716"/>
                <a:gd name="T92" fmla="*/ 190 w 219"/>
                <a:gd name="T93" fmla="*/ 42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 h="716">
                  <a:moveTo>
                    <a:pt x="174" y="428"/>
                  </a:moveTo>
                  <a:lnTo>
                    <a:pt x="174" y="600"/>
                  </a:lnTo>
                  <a:lnTo>
                    <a:pt x="218" y="600"/>
                  </a:lnTo>
                  <a:lnTo>
                    <a:pt x="218" y="428"/>
                  </a:lnTo>
                  <a:lnTo>
                    <a:pt x="201" y="428"/>
                  </a:lnTo>
                  <a:lnTo>
                    <a:pt x="201" y="415"/>
                  </a:lnTo>
                  <a:lnTo>
                    <a:pt x="204" y="413"/>
                  </a:lnTo>
                  <a:lnTo>
                    <a:pt x="205" y="411"/>
                  </a:lnTo>
                  <a:lnTo>
                    <a:pt x="208" y="408"/>
                  </a:lnTo>
                  <a:lnTo>
                    <a:pt x="209" y="405"/>
                  </a:lnTo>
                  <a:lnTo>
                    <a:pt x="210" y="403"/>
                  </a:lnTo>
                  <a:lnTo>
                    <a:pt x="211" y="401"/>
                  </a:lnTo>
                  <a:lnTo>
                    <a:pt x="211" y="400"/>
                  </a:lnTo>
                  <a:lnTo>
                    <a:pt x="211" y="399"/>
                  </a:lnTo>
                  <a:lnTo>
                    <a:pt x="208" y="379"/>
                  </a:lnTo>
                  <a:lnTo>
                    <a:pt x="208" y="379"/>
                  </a:lnTo>
                  <a:lnTo>
                    <a:pt x="209" y="302"/>
                  </a:lnTo>
                  <a:lnTo>
                    <a:pt x="209" y="296"/>
                  </a:lnTo>
                  <a:lnTo>
                    <a:pt x="209" y="281"/>
                  </a:lnTo>
                  <a:lnTo>
                    <a:pt x="208" y="260"/>
                  </a:lnTo>
                  <a:lnTo>
                    <a:pt x="206" y="235"/>
                  </a:lnTo>
                  <a:lnTo>
                    <a:pt x="204" y="210"/>
                  </a:lnTo>
                  <a:lnTo>
                    <a:pt x="200" y="185"/>
                  </a:lnTo>
                  <a:lnTo>
                    <a:pt x="195" y="166"/>
                  </a:lnTo>
                  <a:lnTo>
                    <a:pt x="190" y="153"/>
                  </a:lnTo>
                  <a:lnTo>
                    <a:pt x="183" y="146"/>
                  </a:lnTo>
                  <a:lnTo>
                    <a:pt x="173" y="137"/>
                  </a:lnTo>
                  <a:lnTo>
                    <a:pt x="163" y="128"/>
                  </a:lnTo>
                  <a:lnTo>
                    <a:pt x="152" y="121"/>
                  </a:lnTo>
                  <a:lnTo>
                    <a:pt x="142" y="114"/>
                  </a:lnTo>
                  <a:lnTo>
                    <a:pt x="133" y="109"/>
                  </a:lnTo>
                  <a:lnTo>
                    <a:pt x="127" y="105"/>
                  </a:lnTo>
                  <a:lnTo>
                    <a:pt x="125" y="104"/>
                  </a:lnTo>
                  <a:lnTo>
                    <a:pt x="127" y="86"/>
                  </a:lnTo>
                  <a:lnTo>
                    <a:pt x="137" y="65"/>
                  </a:lnTo>
                  <a:lnTo>
                    <a:pt x="138" y="64"/>
                  </a:lnTo>
                  <a:lnTo>
                    <a:pt x="138" y="60"/>
                  </a:lnTo>
                  <a:lnTo>
                    <a:pt x="139" y="55"/>
                  </a:lnTo>
                  <a:lnTo>
                    <a:pt x="139" y="49"/>
                  </a:lnTo>
                  <a:lnTo>
                    <a:pt x="139" y="42"/>
                  </a:lnTo>
                  <a:lnTo>
                    <a:pt x="139" y="34"/>
                  </a:lnTo>
                  <a:lnTo>
                    <a:pt x="137" y="28"/>
                  </a:lnTo>
                  <a:lnTo>
                    <a:pt x="133" y="22"/>
                  </a:lnTo>
                  <a:lnTo>
                    <a:pt x="130" y="16"/>
                  </a:lnTo>
                  <a:lnTo>
                    <a:pt x="127" y="12"/>
                  </a:lnTo>
                  <a:lnTo>
                    <a:pt x="125" y="8"/>
                  </a:lnTo>
                  <a:lnTo>
                    <a:pt x="123" y="4"/>
                  </a:lnTo>
                  <a:lnTo>
                    <a:pt x="121" y="2"/>
                  </a:lnTo>
                  <a:lnTo>
                    <a:pt x="116" y="1"/>
                  </a:lnTo>
                  <a:lnTo>
                    <a:pt x="109" y="0"/>
                  </a:lnTo>
                  <a:lnTo>
                    <a:pt x="99" y="0"/>
                  </a:lnTo>
                  <a:lnTo>
                    <a:pt x="87" y="0"/>
                  </a:lnTo>
                  <a:lnTo>
                    <a:pt x="80" y="0"/>
                  </a:lnTo>
                  <a:lnTo>
                    <a:pt x="76" y="1"/>
                  </a:lnTo>
                  <a:lnTo>
                    <a:pt x="74" y="3"/>
                  </a:lnTo>
                  <a:lnTo>
                    <a:pt x="73" y="4"/>
                  </a:lnTo>
                  <a:lnTo>
                    <a:pt x="70" y="7"/>
                  </a:lnTo>
                  <a:lnTo>
                    <a:pt x="68" y="11"/>
                  </a:lnTo>
                  <a:lnTo>
                    <a:pt x="63" y="16"/>
                  </a:lnTo>
                  <a:lnTo>
                    <a:pt x="59" y="21"/>
                  </a:lnTo>
                  <a:lnTo>
                    <a:pt x="56" y="27"/>
                  </a:lnTo>
                  <a:lnTo>
                    <a:pt x="56" y="34"/>
                  </a:lnTo>
                  <a:lnTo>
                    <a:pt x="56" y="42"/>
                  </a:lnTo>
                  <a:lnTo>
                    <a:pt x="58" y="48"/>
                  </a:lnTo>
                  <a:lnTo>
                    <a:pt x="59" y="54"/>
                  </a:lnTo>
                  <a:lnTo>
                    <a:pt x="60" y="58"/>
                  </a:lnTo>
                  <a:lnTo>
                    <a:pt x="60" y="60"/>
                  </a:lnTo>
                  <a:lnTo>
                    <a:pt x="61" y="90"/>
                  </a:lnTo>
                  <a:lnTo>
                    <a:pt x="76" y="104"/>
                  </a:lnTo>
                  <a:lnTo>
                    <a:pt x="74" y="106"/>
                  </a:lnTo>
                  <a:lnTo>
                    <a:pt x="68" y="110"/>
                  </a:lnTo>
                  <a:lnTo>
                    <a:pt x="58" y="116"/>
                  </a:lnTo>
                  <a:lnTo>
                    <a:pt x="47" y="123"/>
                  </a:lnTo>
                  <a:lnTo>
                    <a:pt x="35" y="131"/>
                  </a:lnTo>
                  <a:lnTo>
                    <a:pt x="26" y="138"/>
                  </a:lnTo>
                  <a:lnTo>
                    <a:pt x="18" y="144"/>
                  </a:lnTo>
                  <a:lnTo>
                    <a:pt x="16" y="148"/>
                  </a:lnTo>
                  <a:lnTo>
                    <a:pt x="16" y="156"/>
                  </a:lnTo>
                  <a:lnTo>
                    <a:pt x="13" y="171"/>
                  </a:lnTo>
                  <a:lnTo>
                    <a:pt x="12" y="189"/>
                  </a:lnTo>
                  <a:lnTo>
                    <a:pt x="9" y="210"/>
                  </a:lnTo>
                  <a:lnTo>
                    <a:pt x="6" y="232"/>
                  </a:lnTo>
                  <a:lnTo>
                    <a:pt x="4" y="252"/>
                  </a:lnTo>
                  <a:lnTo>
                    <a:pt x="2" y="268"/>
                  </a:lnTo>
                  <a:lnTo>
                    <a:pt x="2" y="278"/>
                  </a:lnTo>
                  <a:lnTo>
                    <a:pt x="2" y="286"/>
                  </a:lnTo>
                  <a:lnTo>
                    <a:pt x="1" y="298"/>
                  </a:lnTo>
                  <a:lnTo>
                    <a:pt x="0" y="314"/>
                  </a:lnTo>
                  <a:lnTo>
                    <a:pt x="0" y="334"/>
                  </a:lnTo>
                  <a:lnTo>
                    <a:pt x="0" y="354"/>
                  </a:lnTo>
                  <a:lnTo>
                    <a:pt x="0" y="372"/>
                  </a:lnTo>
                  <a:lnTo>
                    <a:pt x="1" y="389"/>
                  </a:lnTo>
                  <a:lnTo>
                    <a:pt x="3" y="401"/>
                  </a:lnTo>
                  <a:lnTo>
                    <a:pt x="4" y="406"/>
                  </a:lnTo>
                  <a:lnTo>
                    <a:pt x="8" y="408"/>
                  </a:lnTo>
                  <a:lnTo>
                    <a:pt x="12" y="411"/>
                  </a:lnTo>
                  <a:lnTo>
                    <a:pt x="16" y="412"/>
                  </a:lnTo>
                  <a:lnTo>
                    <a:pt x="19" y="412"/>
                  </a:lnTo>
                  <a:lnTo>
                    <a:pt x="23" y="412"/>
                  </a:lnTo>
                  <a:lnTo>
                    <a:pt x="26" y="411"/>
                  </a:lnTo>
                  <a:lnTo>
                    <a:pt x="26" y="411"/>
                  </a:lnTo>
                  <a:lnTo>
                    <a:pt x="14" y="394"/>
                  </a:lnTo>
                  <a:lnTo>
                    <a:pt x="34" y="262"/>
                  </a:lnTo>
                  <a:lnTo>
                    <a:pt x="33" y="402"/>
                  </a:lnTo>
                  <a:lnTo>
                    <a:pt x="63" y="666"/>
                  </a:lnTo>
                  <a:lnTo>
                    <a:pt x="39" y="696"/>
                  </a:lnTo>
                  <a:lnTo>
                    <a:pt x="34" y="715"/>
                  </a:lnTo>
                  <a:lnTo>
                    <a:pt x="70" y="712"/>
                  </a:lnTo>
                  <a:lnTo>
                    <a:pt x="101" y="690"/>
                  </a:lnTo>
                  <a:lnTo>
                    <a:pt x="102" y="691"/>
                  </a:lnTo>
                  <a:lnTo>
                    <a:pt x="106" y="693"/>
                  </a:lnTo>
                  <a:lnTo>
                    <a:pt x="112" y="697"/>
                  </a:lnTo>
                  <a:lnTo>
                    <a:pt x="120" y="701"/>
                  </a:lnTo>
                  <a:lnTo>
                    <a:pt x="128" y="706"/>
                  </a:lnTo>
                  <a:lnTo>
                    <a:pt x="136" y="710"/>
                  </a:lnTo>
                  <a:lnTo>
                    <a:pt x="142" y="712"/>
                  </a:lnTo>
                  <a:lnTo>
                    <a:pt x="147" y="715"/>
                  </a:lnTo>
                  <a:lnTo>
                    <a:pt x="152" y="715"/>
                  </a:lnTo>
                  <a:lnTo>
                    <a:pt x="156" y="715"/>
                  </a:lnTo>
                  <a:lnTo>
                    <a:pt x="161" y="715"/>
                  </a:lnTo>
                  <a:lnTo>
                    <a:pt x="165" y="713"/>
                  </a:lnTo>
                  <a:lnTo>
                    <a:pt x="169" y="712"/>
                  </a:lnTo>
                  <a:lnTo>
                    <a:pt x="173" y="711"/>
                  </a:lnTo>
                  <a:lnTo>
                    <a:pt x="174" y="711"/>
                  </a:lnTo>
                  <a:lnTo>
                    <a:pt x="175" y="710"/>
                  </a:lnTo>
                  <a:lnTo>
                    <a:pt x="168" y="684"/>
                  </a:lnTo>
                  <a:lnTo>
                    <a:pt x="141" y="667"/>
                  </a:lnTo>
                  <a:lnTo>
                    <a:pt x="165" y="420"/>
                  </a:lnTo>
                  <a:lnTo>
                    <a:pt x="177" y="391"/>
                  </a:lnTo>
                  <a:lnTo>
                    <a:pt x="163" y="250"/>
                  </a:lnTo>
                  <a:lnTo>
                    <a:pt x="191" y="395"/>
                  </a:lnTo>
                  <a:lnTo>
                    <a:pt x="184" y="407"/>
                  </a:lnTo>
                  <a:lnTo>
                    <a:pt x="184" y="407"/>
                  </a:lnTo>
                  <a:lnTo>
                    <a:pt x="184" y="407"/>
                  </a:lnTo>
                  <a:lnTo>
                    <a:pt x="184" y="408"/>
                  </a:lnTo>
                  <a:lnTo>
                    <a:pt x="185" y="410"/>
                  </a:lnTo>
                  <a:lnTo>
                    <a:pt x="187" y="410"/>
                  </a:lnTo>
                  <a:lnTo>
                    <a:pt x="188" y="411"/>
                  </a:lnTo>
                  <a:lnTo>
                    <a:pt x="188" y="412"/>
                  </a:lnTo>
                  <a:lnTo>
                    <a:pt x="190" y="413"/>
                  </a:lnTo>
                  <a:lnTo>
                    <a:pt x="190" y="428"/>
                  </a:lnTo>
                  <a:lnTo>
                    <a:pt x="174" y="428"/>
                  </a:lnTo>
                </a:path>
              </a:pathLst>
            </a:custGeom>
            <a:solidFill>
              <a:schemeClr val="bg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Freeform 11"/>
            <p:cNvSpPr>
              <a:spLocks/>
            </p:cNvSpPr>
            <p:nvPr/>
          </p:nvSpPr>
          <p:spPr bwMode="auto">
            <a:xfrm>
              <a:off x="4230" y="1177"/>
              <a:ext cx="216" cy="685"/>
            </a:xfrm>
            <a:custGeom>
              <a:avLst/>
              <a:gdLst>
                <a:gd name="T0" fmla="*/ 118 w 216"/>
                <a:gd name="T1" fmla="*/ 322 h 685"/>
                <a:gd name="T2" fmla="*/ 116 w 216"/>
                <a:gd name="T3" fmla="*/ 324 h 685"/>
                <a:gd name="T4" fmla="*/ 120 w 216"/>
                <a:gd name="T5" fmla="*/ 321 h 685"/>
                <a:gd name="T6" fmla="*/ 120 w 216"/>
                <a:gd name="T7" fmla="*/ 321 h 685"/>
                <a:gd name="T8" fmla="*/ 197 w 216"/>
                <a:gd name="T9" fmla="*/ 645 h 685"/>
                <a:gd name="T10" fmla="*/ 164 w 216"/>
                <a:gd name="T11" fmla="*/ 602 h 685"/>
                <a:gd name="T12" fmla="*/ 171 w 216"/>
                <a:gd name="T13" fmla="*/ 507 h 685"/>
                <a:gd name="T14" fmla="*/ 176 w 216"/>
                <a:gd name="T15" fmla="*/ 472 h 685"/>
                <a:gd name="T16" fmla="*/ 186 w 216"/>
                <a:gd name="T17" fmla="*/ 450 h 685"/>
                <a:gd name="T18" fmla="*/ 173 w 216"/>
                <a:gd name="T19" fmla="*/ 309 h 685"/>
                <a:gd name="T20" fmla="*/ 185 w 216"/>
                <a:gd name="T21" fmla="*/ 330 h 685"/>
                <a:gd name="T22" fmla="*/ 193 w 216"/>
                <a:gd name="T23" fmla="*/ 311 h 685"/>
                <a:gd name="T24" fmla="*/ 181 w 216"/>
                <a:gd name="T25" fmla="*/ 272 h 685"/>
                <a:gd name="T26" fmla="*/ 187 w 216"/>
                <a:gd name="T27" fmla="*/ 202 h 685"/>
                <a:gd name="T28" fmla="*/ 159 w 216"/>
                <a:gd name="T29" fmla="*/ 116 h 685"/>
                <a:gd name="T30" fmla="*/ 137 w 216"/>
                <a:gd name="T31" fmla="*/ 101 h 685"/>
                <a:gd name="T32" fmla="*/ 147 w 216"/>
                <a:gd name="T33" fmla="*/ 97 h 685"/>
                <a:gd name="T34" fmla="*/ 152 w 216"/>
                <a:gd name="T35" fmla="*/ 81 h 685"/>
                <a:gd name="T36" fmla="*/ 142 w 216"/>
                <a:gd name="T37" fmla="*/ 70 h 685"/>
                <a:gd name="T38" fmla="*/ 139 w 216"/>
                <a:gd name="T39" fmla="*/ 42 h 685"/>
                <a:gd name="T40" fmla="*/ 142 w 216"/>
                <a:gd name="T41" fmla="*/ 25 h 685"/>
                <a:gd name="T42" fmla="*/ 131 w 216"/>
                <a:gd name="T43" fmla="*/ 9 h 685"/>
                <a:gd name="T44" fmla="*/ 116 w 216"/>
                <a:gd name="T45" fmla="*/ 0 h 685"/>
                <a:gd name="T46" fmla="*/ 82 w 216"/>
                <a:gd name="T47" fmla="*/ 4 h 685"/>
                <a:gd name="T48" fmla="*/ 60 w 216"/>
                <a:gd name="T49" fmla="*/ 34 h 685"/>
                <a:gd name="T50" fmla="*/ 47 w 216"/>
                <a:gd name="T51" fmla="*/ 72 h 685"/>
                <a:gd name="T52" fmla="*/ 34 w 216"/>
                <a:gd name="T53" fmla="*/ 90 h 685"/>
                <a:gd name="T54" fmla="*/ 45 w 216"/>
                <a:gd name="T55" fmla="*/ 101 h 685"/>
                <a:gd name="T56" fmla="*/ 41 w 216"/>
                <a:gd name="T57" fmla="*/ 116 h 685"/>
                <a:gd name="T58" fmla="*/ 8 w 216"/>
                <a:gd name="T59" fmla="*/ 185 h 685"/>
                <a:gd name="T60" fmla="*/ 1 w 216"/>
                <a:gd name="T61" fmla="*/ 232 h 685"/>
                <a:gd name="T62" fmla="*/ 19 w 216"/>
                <a:gd name="T63" fmla="*/ 291 h 685"/>
                <a:gd name="T64" fmla="*/ 21 w 216"/>
                <a:gd name="T65" fmla="*/ 390 h 685"/>
                <a:gd name="T66" fmla="*/ 18 w 216"/>
                <a:gd name="T67" fmla="*/ 463 h 685"/>
                <a:gd name="T68" fmla="*/ 42 w 216"/>
                <a:gd name="T69" fmla="*/ 476 h 685"/>
                <a:gd name="T70" fmla="*/ 50 w 216"/>
                <a:gd name="T71" fmla="*/ 488 h 685"/>
                <a:gd name="T72" fmla="*/ 59 w 216"/>
                <a:gd name="T73" fmla="*/ 515 h 685"/>
                <a:gd name="T74" fmla="*/ 57 w 216"/>
                <a:gd name="T75" fmla="*/ 525 h 685"/>
                <a:gd name="T76" fmla="*/ 55 w 216"/>
                <a:gd name="T77" fmla="*/ 561 h 685"/>
                <a:gd name="T78" fmla="*/ 68 w 216"/>
                <a:gd name="T79" fmla="*/ 611 h 685"/>
                <a:gd name="T80" fmla="*/ 63 w 216"/>
                <a:gd name="T81" fmla="*/ 675 h 685"/>
                <a:gd name="T82" fmla="*/ 82 w 216"/>
                <a:gd name="T83" fmla="*/ 684 h 685"/>
                <a:gd name="T84" fmla="*/ 94 w 216"/>
                <a:gd name="T85" fmla="*/ 665 h 685"/>
                <a:gd name="T86" fmla="*/ 86 w 216"/>
                <a:gd name="T87" fmla="*/ 608 h 685"/>
                <a:gd name="T88" fmla="*/ 123 w 216"/>
                <a:gd name="T89" fmla="*/ 499 h 685"/>
                <a:gd name="T90" fmla="*/ 125 w 216"/>
                <a:gd name="T91" fmla="*/ 534 h 685"/>
                <a:gd name="T92" fmla="*/ 136 w 216"/>
                <a:gd name="T93" fmla="*/ 587 h 685"/>
                <a:gd name="T94" fmla="*/ 137 w 216"/>
                <a:gd name="T95" fmla="*/ 653 h 685"/>
                <a:gd name="T96" fmla="*/ 156 w 216"/>
                <a:gd name="T97" fmla="*/ 654 h 685"/>
                <a:gd name="T98" fmla="*/ 181 w 216"/>
                <a:gd name="T99" fmla="*/ 667 h 685"/>
                <a:gd name="T100" fmla="*/ 208 w 216"/>
                <a:gd name="T101" fmla="*/ 669 h 685"/>
                <a:gd name="T102" fmla="*/ 116 w 216"/>
                <a:gd name="T103" fmla="*/ 32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6" h="685">
                  <a:moveTo>
                    <a:pt x="116" y="324"/>
                  </a:moveTo>
                  <a:lnTo>
                    <a:pt x="118" y="322"/>
                  </a:lnTo>
                  <a:lnTo>
                    <a:pt x="118" y="322"/>
                  </a:lnTo>
                  <a:lnTo>
                    <a:pt x="118" y="322"/>
                  </a:lnTo>
                  <a:lnTo>
                    <a:pt x="118" y="322"/>
                  </a:lnTo>
                  <a:lnTo>
                    <a:pt x="118" y="322"/>
                  </a:lnTo>
                  <a:lnTo>
                    <a:pt x="118" y="322"/>
                  </a:lnTo>
                  <a:lnTo>
                    <a:pt x="118" y="322"/>
                  </a:lnTo>
                  <a:lnTo>
                    <a:pt x="118" y="324"/>
                  </a:lnTo>
                  <a:lnTo>
                    <a:pt x="116" y="324"/>
                  </a:lnTo>
                  <a:lnTo>
                    <a:pt x="120" y="321"/>
                  </a:lnTo>
                  <a:lnTo>
                    <a:pt x="121" y="321"/>
                  </a:lnTo>
                  <a:lnTo>
                    <a:pt x="120" y="321"/>
                  </a:lnTo>
                  <a:lnTo>
                    <a:pt x="120" y="321"/>
                  </a:lnTo>
                  <a:lnTo>
                    <a:pt x="120" y="321"/>
                  </a:lnTo>
                  <a:lnTo>
                    <a:pt x="120" y="321"/>
                  </a:lnTo>
                  <a:lnTo>
                    <a:pt x="120" y="321"/>
                  </a:lnTo>
                  <a:lnTo>
                    <a:pt x="120" y="321"/>
                  </a:lnTo>
                  <a:lnTo>
                    <a:pt x="120" y="321"/>
                  </a:lnTo>
                  <a:lnTo>
                    <a:pt x="120" y="321"/>
                  </a:lnTo>
                  <a:lnTo>
                    <a:pt x="116" y="324"/>
                  </a:lnTo>
                  <a:lnTo>
                    <a:pt x="212" y="655"/>
                  </a:lnTo>
                  <a:lnTo>
                    <a:pt x="211" y="654"/>
                  </a:lnTo>
                  <a:lnTo>
                    <a:pt x="205" y="650"/>
                  </a:lnTo>
                  <a:lnTo>
                    <a:pt x="197" y="645"/>
                  </a:lnTo>
                  <a:lnTo>
                    <a:pt x="188" y="638"/>
                  </a:lnTo>
                  <a:lnTo>
                    <a:pt x="178" y="630"/>
                  </a:lnTo>
                  <a:lnTo>
                    <a:pt x="171" y="620"/>
                  </a:lnTo>
                  <a:lnTo>
                    <a:pt x="165" y="612"/>
                  </a:lnTo>
                  <a:lnTo>
                    <a:pt x="164" y="602"/>
                  </a:lnTo>
                  <a:lnTo>
                    <a:pt x="164" y="589"/>
                  </a:lnTo>
                  <a:lnTo>
                    <a:pt x="165" y="571"/>
                  </a:lnTo>
                  <a:lnTo>
                    <a:pt x="167" y="550"/>
                  </a:lnTo>
                  <a:lnTo>
                    <a:pt x="169" y="528"/>
                  </a:lnTo>
                  <a:lnTo>
                    <a:pt x="171" y="507"/>
                  </a:lnTo>
                  <a:lnTo>
                    <a:pt x="172" y="489"/>
                  </a:lnTo>
                  <a:lnTo>
                    <a:pt x="173" y="477"/>
                  </a:lnTo>
                  <a:lnTo>
                    <a:pt x="175" y="473"/>
                  </a:lnTo>
                  <a:lnTo>
                    <a:pt x="175" y="473"/>
                  </a:lnTo>
                  <a:lnTo>
                    <a:pt x="176" y="472"/>
                  </a:lnTo>
                  <a:lnTo>
                    <a:pt x="177" y="471"/>
                  </a:lnTo>
                  <a:lnTo>
                    <a:pt x="180" y="468"/>
                  </a:lnTo>
                  <a:lnTo>
                    <a:pt x="182" y="463"/>
                  </a:lnTo>
                  <a:lnTo>
                    <a:pt x="185" y="457"/>
                  </a:lnTo>
                  <a:lnTo>
                    <a:pt x="186" y="450"/>
                  </a:lnTo>
                  <a:lnTo>
                    <a:pt x="187" y="439"/>
                  </a:lnTo>
                  <a:lnTo>
                    <a:pt x="172" y="306"/>
                  </a:lnTo>
                  <a:lnTo>
                    <a:pt x="172" y="304"/>
                  </a:lnTo>
                  <a:lnTo>
                    <a:pt x="173" y="306"/>
                  </a:lnTo>
                  <a:lnTo>
                    <a:pt x="173" y="309"/>
                  </a:lnTo>
                  <a:lnTo>
                    <a:pt x="176" y="314"/>
                  </a:lnTo>
                  <a:lnTo>
                    <a:pt x="177" y="320"/>
                  </a:lnTo>
                  <a:lnTo>
                    <a:pt x="180" y="325"/>
                  </a:lnTo>
                  <a:lnTo>
                    <a:pt x="182" y="329"/>
                  </a:lnTo>
                  <a:lnTo>
                    <a:pt x="185" y="330"/>
                  </a:lnTo>
                  <a:lnTo>
                    <a:pt x="187" y="327"/>
                  </a:lnTo>
                  <a:lnTo>
                    <a:pt x="188" y="324"/>
                  </a:lnTo>
                  <a:lnTo>
                    <a:pt x="191" y="320"/>
                  </a:lnTo>
                  <a:lnTo>
                    <a:pt x="192" y="316"/>
                  </a:lnTo>
                  <a:lnTo>
                    <a:pt x="193" y="311"/>
                  </a:lnTo>
                  <a:lnTo>
                    <a:pt x="193" y="305"/>
                  </a:lnTo>
                  <a:lnTo>
                    <a:pt x="193" y="299"/>
                  </a:lnTo>
                  <a:lnTo>
                    <a:pt x="191" y="291"/>
                  </a:lnTo>
                  <a:lnTo>
                    <a:pt x="187" y="284"/>
                  </a:lnTo>
                  <a:lnTo>
                    <a:pt x="181" y="272"/>
                  </a:lnTo>
                  <a:lnTo>
                    <a:pt x="181" y="262"/>
                  </a:lnTo>
                  <a:lnTo>
                    <a:pt x="183" y="252"/>
                  </a:lnTo>
                  <a:lnTo>
                    <a:pt x="186" y="241"/>
                  </a:lnTo>
                  <a:lnTo>
                    <a:pt x="188" y="225"/>
                  </a:lnTo>
                  <a:lnTo>
                    <a:pt x="187" y="202"/>
                  </a:lnTo>
                  <a:lnTo>
                    <a:pt x="183" y="174"/>
                  </a:lnTo>
                  <a:lnTo>
                    <a:pt x="172" y="133"/>
                  </a:lnTo>
                  <a:lnTo>
                    <a:pt x="170" y="127"/>
                  </a:lnTo>
                  <a:lnTo>
                    <a:pt x="165" y="121"/>
                  </a:lnTo>
                  <a:lnTo>
                    <a:pt x="159" y="116"/>
                  </a:lnTo>
                  <a:lnTo>
                    <a:pt x="152" y="111"/>
                  </a:lnTo>
                  <a:lnTo>
                    <a:pt x="147" y="106"/>
                  </a:lnTo>
                  <a:lnTo>
                    <a:pt x="142" y="103"/>
                  </a:lnTo>
                  <a:lnTo>
                    <a:pt x="139" y="101"/>
                  </a:lnTo>
                  <a:lnTo>
                    <a:pt x="137" y="101"/>
                  </a:lnTo>
                  <a:lnTo>
                    <a:pt x="139" y="101"/>
                  </a:lnTo>
                  <a:lnTo>
                    <a:pt x="140" y="101"/>
                  </a:lnTo>
                  <a:lnTo>
                    <a:pt x="142" y="100"/>
                  </a:lnTo>
                  <a:lnTo>
                    <a:pt x="145" y="100"/>
                  </a:lnTo>
                  <a:lnTo>
                    <a:pt x="147" y="97"/>
                  </a:lnTo>
                  <a:lnTo>
                    <a:pt x="149" y="96"/>
                  </a:lnTo>
                  <a:lnTo>
                    <a:pt x="151" y="92"/>
                  </a:lnTo>
                  <a:lnTo>
                    <a:pt x="152" y="89"/>
                  </a:lnTo>
                  <a:lnTo>
                    <a:pt x="152" y="84"/>
                  </a:lnTo>
                  <a:lnTo>
                    <a:pt x="152" y="81"/>
                  </a:lnTo>
                  <a:lnTo>
                    <a:pt x="151" y="79"/>
                  </a:lnTo>
                  <a:lnTo>
                    <a:pt x="150" y="77"/>
                  </a:lnTo>
                  <a:lnTo>
                    <a:pt x="147" y="75"/>
                  </a:lnTo>
                  <a:lnTo>
                    <a:pt x="145" y="74"/>
                  </a:lnTo>
                  <a:lnTo>
                    <a:pt x="142" y="70"/>
                  </a:lnTo>
                  <a:lnTo>
                    <a:pt x="140" y="66"/>
                  </a:lnTo>
                  <a:lnTo>
                    <a:pt x="137" y="61"/>
                  </a:lnTo>
                  <a:lnTo>
                    <a:pt x="137" y="55"/>
                  </a:lnTo>
                  <a:lnTo>
                    <a:pt x="137" y="48"/>
                  </a:lnTo>
                  <a:lnTo>
                    <a:pt x="139" y="42"/>
                  </a:lnTo>
                  <a:lnTo>
                    <a:pt x="140" y="35"/>
                  </a:lnTo>
                  <a:lnTo>
                    <a:pt x="141" y="30"/>
                  </a:lnTo>
                  <a:lnTo>
                    <a:pt x="142" y="28"/>
                  </a:lnTo>
                  <a:lnTo>
                    <a:pt x="144" y="27"/>
                  </a:lnTo>
                  <a:lnTo>
                    <a:pt x="142" y="25"/>
                  </a:lnTo>
                  <a:lnTo>
                    <a:pt x="141" y="23"/>
                  </a:lnTo>
                  <a:lnTo>
                    <a:pt x="139" y="21"/>
                  </a:lnTo>
                  <a:lnTo>
                    <a:pt x="136" y="17"/>
                  </a:lnTo>
                  <a:lnTo>
                    <a:pt x="134" y="13"/>
                  </a:lnTo>
                  <a:lnTo>
                    <a:pt x="131" y="9"/>
                  </a:lnTo>
                  <a:lnTo>
                    <a:pt x="129" y="6"/>
                  </a:lnTo>
                  <a:lnTo>
                    <a:pt x="129" y="3"/>
                  </a:lnTo>
                  <a:lnTo>
                    <a:pt x="128" y="1"/>
                  </a:lnTo>
                  <a:lnTo>
                    <a:pt x="123" y="0"/>
                  </a:lnTo>
                  <a:lnTo>
                    <a:pt x="116" y="0"/>
                  </a:lnTo>
                  <a:lnTo>
                    <a:pt x="109" y="0"/>
                  </a:lnTo>
                  <a:lnTo>
                    <a:pt x="101" y="1"/>
                  </a:lnTo>
                  <a:lnTo>
                    <a:pt x="93" y="2"/>
                  </a:lnTo>
                  <a:lnTo>
                    <a:pt x="86" y="3"/>
                  </a:lnTo>
                  <a:lnTo>
                    <a:pt x="82" y="4"/>
                  </a:lnTo>
                  <a:lnTo>
                    <a:pt x="77" y="7"/>
                  </a:lnTo>
                  <a:lnTo>
                    <a:pt x="73" y="12"/>
                  </a:lnTo>
                  <a:lnTo>
                    <a:pt x="68" y="18"/>
                  </a:lnTo>
                  <a:lnTo>
                    <a:pt x="64" y="25"/>
                  </a:lnTo>
                  <a:lnTo>
                    <a:pt x="60" y="34"/>
                  </a:lnTo>
                  <a:lnTo>
                    <a:pt x="57" y="43"/>
                  </a:lnTo>
                  <a:lnTo>
                    <a:pt x="54" y="51"/>
                  </a:lnTo>
                  <a:lnTo>
                    <a:pt x="52" y="59"/>
                  </a:lnTo>
                  <a:lnTo>
                    <a:pt x="49" y="66"/>
                  </a:lnTo>
                  <a:lnTo>
                    <a:pt x="47" y="72"/>
                  </a:lnTo>
                  <a:lnTo>
                    <a:pt x="44" y="77"/>
                  </a:lnTo>
                  <a:lnTo>
                    <a:pt x="41" y="82"/>
                  </a:lnTo>
                  <a:lnTo>
                    <a:pt x="38" y="85"/>
                  </a:lnTo>
                  <a:lnTo>
                    <a:pt x="36" y="87"/>
                  </a:lnTo>
                  <a:lnTo>
                    <a:pt x="34" y="90"/>
                  </a:lnTo>
                  <a:lnTo>
                    <a:pt x="34" y="90"/>
                  </a:lnTo>
                  <a:lnTo>
                    <a:pt x="41" y="97"/>
                  </a:lnTo>
                  <a:lnTo>
                    <a:pt x="42" y="97"/>
                  </a:lnTo>
                  <a:lnTo>
                    <a:pt x="43" y="98"/>
                  </a:lnTo>
                  <a:lnTo>
                    <a:pt x="45" y="101"/>
                  </a:lnTo>
                  <a:lnTo>
                    <a:pt x="47" y="103"/>
                  </a:lnTo>
                  <a:lnTo>
                    <a:pt x="48" y="106"/>
                  </a:lnTo>
                  <a:lnTo>
                    <a:pt x="48" y="108"/>
                  </a:lnTo>
                  <a:lnTo>
                    <a:pt x="45" y="112"/>
                  </a:lnTo>
                  <a:lnTo>
                    <a:pt x="41" y="116"/>
                  </a:lnTo>
                  <a:lnTo>
                    <a:pt x="34" y="122"/>
                  </a:lnTo>
                  <a:lnTo>
                    <a:pt x="28" y="134"/>
                  </a:lnTo>
                  <a:lnTo>
                    <a:pt x="21" y="150"/>
                  </a:lnTo>
                  <a:lnTo>
                    <a:pt x="14" y="168"/>
                  </a:lnTo>
                  <a:lnTo>
                    <a:pt x="8" y="185"/>
                  </a:lnTo>
                  <a:lnTo>
                    <a:pt x="3" y="201"/>
                  </a:lnTo>
                  <a:lnTo>
                    <a:pt x="0" y="212"/>
                  </a:lnTo>
                  <a:lnTo>
                    <a:pt x="0" y="218"/>
                  </a:lnTo>
                  <a:lnTo>
                    <a:pt x="0" y="223"/>
                  </a:lnTo>
                  <a:lnTo>
                    <a:pt x="1" y="232"/>
                  </a:lnTo>
                  <a:lnTo>
                    <a:pt x="2" y="244"/>
                  </a:lnTo>
                  <a:lnTo>
                    <a:pt x="6" y="258"/>
                  </a:lnTo>
                  <a:lnTo>
                    <a:pt x="9" y="272"/>
                  </a:lnTo>
                  <a:lnTo>
                    <a:pt x="14" y="283"/>
                  </a:lnTo>
                  <a:lnTo>
                    <a:pt x="19" y="291"/>
                  </a:lnTo>
                  <a:lnTo>
                    <a:pt x="27" y="295"/>
                  </a:lnTo>
                  <a:lnTo>
                    <a:pt x="24" y="311"/>
                  </a:lnTo>
                  <a:lnTo>
                    <a:pt x="23" y="335"/>
                  </a:lnTo>
                  <a:lnTo>
                    <a:pt x="22" y="362"/>
                  </a:lnTo>
                  <a:lnTo>
                    <a:pt x="21" y="390"/>
                  </a:lnTo>
                  <a:lnTo>
                    <a:pt x="19" y="418"/>
                  </a:lnTo>
                  <a:lnTo>
                    <a:pt x="18" y="440"/>
                  </a:lnTo>
                  <a:lnTo>
                    <a:pt x="17" y="456"/>
                  </a:lnTo>
                  <a:lnTo>
                    <a:pt x="17" y="462"/>
                  </a:lnTo>
                  <a:lnTo>
                    <a:pt x="18" y="463"/>
                  </a:lnTo>
                  <a:lnTo>
                    <a:pt x="22" y="466"/>
                  </a:lnTo>
                  <a:lnTo>
                    <a:pt x="27" y="468"/>
                  </a:lnTo>
                  <a:lnTo>
                    <a:pt x="32" y="472"/>
                  </a:lnTo>
                  <a:lnTo>
                    <a:pt x="37" y="474"/>
                  </a:lnTo>
                  <a:lnTo>
                    <a:pt x="42" y="476"/>
                  </a:lnTo>
                  <a:lnTo>
                    <a:pt x="45" y="476"/>
                  </a:lnTo>
                  <a:lnTo>
                    <a:pt x="47" y="473"/>
                  </a:lnTo>
                  <a:lnTo>
                    <a:pt x="47" y="476"/>
                  </a:lnTo>
                  <a:lnTo>
                    <a:pt x="48" y="481"/>
                  </a:lnTo>
                  <a:lnTo>
                    <a:pt x="50" y="488"/>
                  </a:lnTo>
                  <a:lnTo>
                    <a:pt x="53" y="495"/>
                  </a:lnTo>
                  <a:lnTo>
                    <a:pt x="55" y="503"/>
                  </a:lnTo>
                  <a:lnTo>
                    <a:pt x="57" y="509"/>
                  </a:lnTo>
                  <a:lnTo>
                    <a:pt x="59" y="513"/>
                  </a:lnTo>
                  <a:lnTo>
                    <a:pt x="59" y="515"/>
                  </a:lnTo>
                  <a:lnTo>
                    <a:pt x="59" y="515"/>
                  </a:lnTo>
                  <a:lnTo>
                    <a:pt x="59" y="517"/>
                  </a:lnTo>
                  <a:lnTo>
                    <a:pt x="58" y="519"/>
                  </a:lnTo>
                  <a:lnTo>
                    <a:pt x="57" y="521"/>
                  </a:lnTo>
                  <a:lnTo>
                    <a:pt x="57" y="525"/>
                  </a:lnTo>
                  <a:lnTo>
                    <a:pt x="55" y="530"/>
                  </a:lnTo>
                  <a:lnTo>
                    <a:pt x="54" y="535"/>
                  </a:lnTo>
                  <a:lnTo>
                    <a:pt x="54" y="542"/>
                  </a:lnTo>
                  <a:lnTo>
                    <a:pt x="54" y="550"/>
                  </a:lnTo>
                  <a:lnTo>
                    <a:pt x="55" y="561"/>
                  </a:lnTo>
                  <a:lnTo>
                    <a:pt x="58" y="572"/>
                  </a:lnTo>
                  <a:lnTo>
                    <a:pt x="60" y="585"/>
                  </a:lnTo>
                  <a:lnTo>
                    <a:pt x="63" y="596"/>
                  </a:lnTo>
                  <a:lnTo>
                    <a:pt x="65" y="604"/>
                  </a:lnTo>
                  <a:lnTo>
                    <a:pt x="68" y="611"/>
                  </a:lnTo>
                  <a:lnTo>
                    <a:pt x="68" y="613"/>
                  </a:lnTo>
                  <a:lnTo>
                    <a:pt x="58" y="636"/>
                  </a:lnTo>
                  <a:lnTo>
                    <a:pt x="62" y="672"/>
                  </a:lnTo>
                  <a:lnTo>
                    <a:pt x="62" y="674"/>
                  </a:lnTo>
                  <a:lnTo>
                    <a:pt x="63" y="675"/>
                  </a:lnTo>
                  <a:lnTo>
                    <a:pt x="67" y="677"/>
                  </a:lnTo>
                  <a:lnTo>
                    <a:pt x="69" y="680"/>
                  </a:lnTo>
                  <a:lnTo>
                    <a:pt x="73" y="682"/>
                  </a:lnTo>
                  <a:lnTo>
                    <a:pt x="77" y="684"/>
                  </a:lnTo>
                  <a:lnTo>
                    <a:pt x="82" y="684"/>
                  </a:lnTo>
                  <a:lnTo>
                    <a:pt x="85" y="682"/>
                  </a:lnTo>
                  <a:lnTo>
                    <a:pt x="88" y="679"/>
                  </a:lnTo>
                  <a:lnTo>
                    <a:pt x="90" y="675"/>
                  </a:lnTo>
                  <a:lnTo>
                    <a:pt x="93" y="670"/>
                  </a:lnTo>
                  <a:lnTo>
                    <a:pt x="94" y="665"/>
                  </a:lnTo>
                  <a:lnTo>
                    <a:pt x="95" y="661"/>
                  </a:lnTo>
                  <a:lnTo>
                    <a:pt x="95" y="658"/>
                  </a:lnTo>
                  <a:lnTo>
                    <a:pt x="95" y="655"/>
                  </a:lnTo>
                  <a:lnTo>
                    <a:pt x="95" y="655"/>
                  </a:lnTo>
                  <a:lnTo>
                    <a:pt x="86" y="608"/>
                  </a:lnTo>
                  <a:lnTo>
                    <a:pt x="101" y="513"/>
                  </a:lnTo>
                  <a:lnTo>
                    <a:pt x="105" y="494"/>
                  </a:lnTo>
                  <a:lnTo>
                    <a:pt x="123" y="494"/>
                  </a:lnTo>
                  <a:lnTo>
                    <a:pt x="123" y="495"/>
                  </a:lnTo>
                  <a:lnTo>
                    <a:pt x="123" y="499"/>
                  </a:lnTo>
                  <a:lnTo>
                    <a:pt x="124" y="503"/>
                  </a:lnTo>
                  <a:lnTo>
                    <a:pt x="124" y="509"/>
                  </a:lnTo>
                  <a:lnTo>
                    <a:pt x="124" y="517"/>
                  </a:lnTo>
                  <a:lnTo>
                    <a:pt x="125" y="525"/>
                  </a:lnTo>
                  <a:lnTo>
                    <a:pt x="125" y="534"/>
                  </a:lnTo>
                  <a:lnTo>
                    <a:pt x="126" y="542"/>
                  </a:lnTo>
                  <a:lnTo>
                    <a:pt x="129" y="552"/>
                  </a:lnTo>
                  <a:lnTo>
                    <a:pt x="131" y="565"/>
                  </a:lnTo>
                  <a:lnTo>
                    <a:pt x="134" y="576"/>
                  </a:lnTo>
                  <a:lnTo>
                    <a:pt x="136" y="587"/>
                  </a:lnTo>
                  <a:lnTo>
                    <a:pt x="137" y="597"/>
                  </a:lnTo>
                  <a:lnTo>
                    <a:pt x="140" y="604"/>
                  </a:lnTo>
                  <a:lnTo>
                    <a:pt x="141" y="609"/>
                  </a:lnTo>
                  <a:lnTo>
                    <a:pt x="141" y="611"/>
                  </a:lnTo>
                  <a:lnTo>
                    <a:pt x="137" y="653"/>
                  </a:lnTo>
                  <a:lnTo>
                    <a:pt x="150" y="656"/>
                  </a:lnTo>
                  <a:lnTo>
                    <a:pt x="150" y="651"/>
                  </a:lnTo>
                  <a:lnTo>
                    <a:pt x="151" y="651"/>
                  </a:lnTo>
                  <a:lnTo>
                    <a:pt x="154" y="653"/>
                  </a:lnTo>
                  <a:lnTo>
                    <a:pt x="156" y="654"/>
                  </a:lnTo>
                  <a:lnTo>
                    <a:pt x="161" y="656"/>
                  </a:lnTo>
                  <a:lnTo>
                    <a:pt x="165" y="659"/>
                  </a:lnTo>
                  <a:lnTo>
                    <a:pt x="171" y="661"/>
                  </a:lnTo>
                  <a:lnTo>
                    <a:pt x="176" y="665"/>
                  </a:lnTo>
                  <a:lnTo>
                    <a:pt x="181" y="667"/>
                  </a:lnTo>
                  <a:lnTo>
                    <a:pt x="187" y="670"/>
                  </a:lnTo>
                  <a:lnTo>
                    <a:pt x="193" y="670"/>
                  </a:lnTo>
                  <a:lnTo>
                    <a:pt x="198" y="670"/>
                  </a:lnTo>
                  <a:lnTo>
                    <a:pt x="203" y="670"/>
                  </a:lnTo>
                  <a:lnTo>
                    <a:pt x="208" y="669"/>
                  </a:lnTo>
                  <a:lnTo>
                    <a:pt x="211" y="669"/>
                  </a:lnTo>
                  <a:lnTo>
                    <a:pt x="213" y="667"/>
                  </a:lnTo>
                  <a:lnTo>
                    <a:pt x="215" y="667"/>
                  </a:lnTo>
                  <a:lnTo>
                    <a:pt x="212" y="655"/>
                  </a:lnTo>
                  <a:lnTo>
                    <a:pt x="116" y="324"/>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Freeform 12"/>
            <p:cNvSpPr>
              <a:spLocks/>
            </p:cNvSpPr>
            <p:nvPr/>
          </p:nvSpPr>
          <p:spPr bwMode="auto">
            <a:xfrm>
              <a:off x="4411" y="1164"/>
              <a:ext cx="225" cy="732"/>
            </a:xfrm>
            <a:custGeom>
              <a:avLst/>
              <a:gdLst>
                <a:gd name="T0" fmla="*/ 181 w 225"/>
                <a:gd name="T1" fmla="*/ 412 h 732"/>
                <a:gd name="T2" fmla="*/ 202 w 225"/>
                <a:gd name="T3" fmla="*/ 303 h 732"/>
                <a:gd name="T4" fmla="*/ 222 w 225"/>
                <a:gd name="T5" fmla="*/ 249 h 732"/>
                <a:gd name="T6" fmla="*/ 217 w 225"/>
                <a:gd name="T7" fmla="*/ 226 h 732"/>
                <a:gd name="T8" fmla="*/ 209 w 225"/>
                <a:gd name="T9" fmla="*/ 195 h 732"/>
                <a:gd name="T10" fmla="*/ 197 w 225"/>
                <a:gd name="T11" fmla="*/ 166 h 732"/>
                <a:gd name="T12" fmla="*/ 184 w 225"/>
                <a:gd name="T13" fmla="*/ 147 h 732"/>
                <a:gd name="T14" fmla="*/ 164 w 225"/>
                <a:gd name="T15" fmla="*/ 130 h 732"/>
                <a:gd name="T16" fmla="*/ 143 w 225"/>
                <a:gd name="T17" fmla="*/ 116 h 732"/>
                <a:gd name="T18" fmla="*/ 128 w 225"/>
                <a:gd name="T19" fmla="*/ 107 h 732"/>
                <a:gd name="T20" fmla="*/ 134 w 225"/>
                <a:gd name="T21" fmla="*/ 97 h 732"/>
                <a:gd name="T22" fmla="*/ 135 w 225"/>
                <a:gd name="T23" fmla="*/ 68 h 732"/>
                <a:gd name="T24" fmla="*/ 138 w 225"/>
                <a:gd name="T25" fmla="*/ 59 h 732"/>
                <a:gd name="T26" fmla="*/ 140 w 225"/>
                <a:gd name="T27" fmla="*/ 44 h 732"/>
                <a:gd name="T28" fmla="*/ 138 w 225"/>
                <a:gd name="T29" fmla="*/ 29 h 732"/>
                <a:gd name="T30" fmla="*/ 130 w 225"/>
                <a:gd name="T31" fmla="*/ 18 h 732"/>
                <a:gd name="T32" fmla="*/ 128 w 225"/>
                <a:gd name="T33" fmla="*/ 13 h 732"/>
                <a:gd name="T34" fmla="*/ 126 w 225"/>
                <a:gd name="T35" fmla="*/ 11 h 732"/>
                <a:gd name="T36" fmla="*/ 120 w 225"/>
                <a:gd name="T37" fmla="*/ 7 h 732"/>
                <a:gd name="T38" fmla="*/ 103 w 225"/>
                <a:gd name="T39" fmla="*/ 1 h 732"/>
                <a:gd name="T40" fmla="*/ 88 w 225"/>
                <a:gd name="T41" fmla="*/ 0 h 732"/>
                <a:gd name="T42" fmla="*/ 78 w 225"/>
                <a:gd name="T43" fmla="*/ 4 h 732"/>
                <a:gd name="T44" fmla="*/ 69 w 225"/>
                <a:gd name="T45" fmla="*/ 12 h 732"/>
                <a:gd name="T46" fmla="*/ 59 w 225"/>
                <a:gd name="T47" fmla="*/ 23 h 732"/>
                <a:gd name="T48" fmla="*/ 57 w 225"/>
                <a:gd name="T49" fmla="*/ 42 h 732"/>
                <a:gd name="T50" fmla="*/ 59 w 225"/>
                <a:gd name="T51" fmla="*/ 64 h 732"/>
                <a:gd name="T52" fmla="*/ 62 w 225"/>
                <a:gd name="T53" fmla="*/ 80 h 732"/>
                <a:gd name="T54" fmla="*/ 75 w 225"/>
                <a:gd name="T55" fmla="*/ 94 h 732"/>
                <a:gd name="T56" fmla="*/ 74 w 225"/>
                <a:gd name="T57" fmla="*/ 107 h 732"/>
                <a:gd name="T58" fmla="*/ 58 w 225"/>
                <a:gd name="T59" fmla="*/ 117 h 732"/>
                <a:gd name="T60" fmla="*/ 36 w 225"/>
                <a:gd name="T61" fmla="*/ 133 h 732"/>
                <a:gd name="T62" fmla="*/ 19 w 225"/>
                <a:gd name="T63" fmla="*/ 146 h 732"/>
                <a:gd name="T64" fmla="*/ 16 w 225"/>
                <a:gd name="T65" fmla="*/ 158 h 732"/>
                <a:gd name="T66" fmla="*/ 12 w 225"/>
                <a:gd name="T67" fmla="*/ 190 h 732"/>
                <a:gd name="T68" fmla="*/ 7 w 225"/>
                <a:gd name="T69" fmla="*/ 234 h 732"/>
                <a:gd name="T70" fmla="*/ 3 w 225"/>
                <a:gd name="T71" fmla="*/ 270 h 732"/>
                <a:gd name="T72" fmla="*/ 2 w 225"/>
                <a:gd name="T73" fmla="*/ 287 h 732"/>
                <a:gd name="T74" fmla="*/ 1 w 225"/>
                <a:gd name="T75" fmla="*/ 317 h 732"/>
                <a:gd name="T76" fmla="*/ 0 w 225"/>
                <a:gd name="T77" fmla="*/ 355 h 732"/>
                <a:gd name="T78" fmla="*/ 1 w 225"/>
                <a:gd name="T79" fmla="*/ 391 h 732"/>
                <a:gd name="T80" fmla="*/ 6 w 225"/>
                <a:gd name="T81" fmla="*/ 407 h 732"/>
                <a:gd name="T82" fmla="*/ 12 w 225"/>
                <a:gd name="T83" fmla="*/ 412 h 732"/>
                <a:gd name="T84" fmla="*/ 21 w 225"/>
                <a:gd name="T85" fmla="*/ 413 h 732"/>
                <a:gd name="T86" fmla="*/ 26 w 225"/>
                <a:gd name="T87" fmla="*/ 413 h 732"/>
                <a:gd name="T88" fmla="*/ 24 w 225"/>
                <a:gd name="T89" fmla="*/ 402 h 732"/>
                <a:gd name="T90" fmla="*/ 33 w 225"/>
                <a:gd name="T91" fmla="*/ 405 h 732"/>
                <a:gd name="T92" fmla="*/ 31 w 225"/>
                <a:gd name="T93" fmla="*/ 534 h 732"/>
                <a:gd name="T94" fmla="*/ 26 w 225"/>
                <a:gd name="T95" fmla="*/ 674 h 732"/>
                <a:gd name="T96" fmla="*/ 58 w 225"/>
                <a:gd name="T97" fmla="*/ 691 h 732"/>
                <a:gd name="T98" fmla="*/ 103 w 225"/>
                <a:gd name="T99" fmla="*/ 693 h 732"/>
                <a:gd name="T100" fmla="*/ 109 w 225"/>
                <a:gd name="T101" fmla="*/ 703 h 732"/>
                <a:gd name="T102" fmla="*/ 119 w 225"/>
                <a:gd name="T103" fmla="*/ 716 h 732"/>
                <a:gd name="T104" fmla="*/ 129 w 225"/>
                <a:gd name="T105" fmla="*/ 727 h 732"/>
                <a:gd name="T106" fmla="*/ 138 w 225"/>
                <a:gd name="T107" fmla="*/ 731 h 732"/>
                <a:gd name="T108" fmla="*/ 148 w 225"/>
                <a:gd name="T109" fmla="*/ 729 h 732"/>
                <a:gd name="T110" fmla="*/ 155 w 225"/>
                <a:gd name="T111" fmla="*/ 727 h 732"/>
                <a:gd name="T112" fmla="*/ 161 w 225"/>
                <a:gd name="T113" fmla="*/ 726 h 732"/>
                <a:gd name="T114" fmla="*/ 154 w 225"/>
                <a:gd name="T115" fmla="*/ 700 h 732"/>
                <a:gd name="T116" fmla="*/ 169 w 225"/>
                <a:gd name="T117" fmla="*/ 542 h 732"/>
                <a:gd name="T118" fmla="*/ 177 w 225"/>
                <a:gd name="T119" fmla="*/ 37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 h="732">
                  <a:moveTo>
                    <a:pt x="177" y="379"/>
                  </a:moveTo>
                  <a:lnTo>
                    <a:pt x="181" y="412"/>
                  </a:lnTo>
                  <a:lnTo>
                    <a:pt x="210" y="371"/>
                  </a:lnTo>
                  <a:lnTo>
                    <a:pt x="202" y="303"/>
                  </a:lnTo>
                  <a:lnTo>
                    <a:pt x="224" y="251"/>
                  </a:lnTo>
                  <a:lnTo>
                    <a:pt x="222" y="249"/>
                  </a:lnTo>
                  <a:lnTo>
                    <a:pt x="220" y="240"/>
                  </a:lnTo>
                  <a:lnTo>
                    <a:pt x="217" y="226"/>
                  </a:lnTo>
                  <a:lnTo>
                    <a:pt x="214" y="211"/>
                  </a:lnTo>
                  <a:lnTo>
                    <a:pt x="209" y="195"/>
                  </a:lnTo>
                  <a:lnTo>
                    <a:pt x="204" y="179"/>
                  </a:lnTo>
                  <a:lnTo>
                    <a:pt x="197" y="166"/>
                  </a:lnTo>
                  <a:lnTo>
                    <a:pt x="191" y="156"/>
                  </a:lnTo>
                  <a:lnTo>
                    <a:pt x="184" y="147"/>
                  </a:lnTo>
                  <a:lnTo>
                    <a:pt x="174" y="138"/>
                  </a:lnTo>
                  <a:lnTo>
                    <a:pt x="164" y="130"/>
                  </a:lnTo>
                  <a:lnTo>
                    <a:pt x="153" y="122"/>
                  </a:lnTo>
                  <a:lnTo>
                    <a:pt x="143" y="116"/>
                  </a:lnTo>
                  <a:lnTo>
                    <a:pt x="134" y="111"/>
                  </a:lnTo>
                  <a:lnTo>
                    <a:pt x="128" y="107"/>
                  </a:lnTo>
                  <a:lnTo>
                    <a:pt x="126" y="106"/>
                  </a:lnTo>
                  <a:lnTo>
                    <a:pt x="134" y="97"/>
                  </a:lnTo>
                  <a:lnTo>
                    <a:pt x="135" y="70"/>
                  </a:lnTo>
                  <a:lnTo>
                    <a:pt x="135" y="68"/>
                  </a:lnTo>
                  <a:lnTo>
                    <a:pt x="136" y="64"/>
                  </a:lnTo>
                  <a:lnTo>
                    <a:pt x="138" y="59"/>
                  </a:lnTo>
                  <a:lnTo>
                    <a:pt x="139" y="52"/>
                  </a:lnTo>
                  <a:lnTo>
                    <a:pt x="140" y="44"/>
                  </a:lnTo>
                  <a:lnTo>
                    <a:pt x="139" y="37"/>
                  </a:lnTo>
                  <a:lnTo>
                    <a:pt x="138" y="29"/>
                  </a:lnTo>
                  <a:lnTo>
                    <a:pt x="134" y="23"/>
                  </a:lnTo>
                  <a:lnTo>
                    <a:pt x="130" y="18"/>
                  </a:lnTo>
                  <a:lnTo>
                    <a:pt x="129" y="14"/>
                  </a:lnTo>
                  <a:lnTo>
                    <a:pt x="128" y="13"/>
                  </a:lnTo>
                  <a:lnTo>
                    <a:pt x="128" y="12"/>
                  </a:lnTo>
                  <a:lnTo>
                    <a:pt x="126" y="11"/>
                  </a:lnTo>
                  <a:lnTo>
                    <a:pt x="125" y="9"/>
                  </a:lnTo>
                  <a:lnTo>
                    <a:pt x="120" y="7"/>
                  </a:lnTo>
                  <a:lnTo>
                    <a:pt x="114" y="4"/>
                  </a:lnTo>
                  <a:lnTo>
                    <a:pt x="103" y="1"/>
                  </a:lnTo>
                  <a:lnTo>
                    <a:pt x="94" y="0"/>
                  </a:lnTo>
                  <a:lnTo>
                    <a:pt x="88" y="0"/>
                  </a:lnTo>
                  <a:lnTo>
                    <a:pt x="82" y="1"/>
                  </a:lnTo>
                  <a:lnTo>
                    <a:pt x="78" y="4"/>
                  </a:lnTo>
                  <a:lnTo>
                    <a:pt x="73" y="8"/>
                  </a:lnTo>
                  <a:lnTo>
                    <a:pt x="69" y="12"/>
                  </a:lnTo>
                  <a:lnTo>
                    <a:pt x="63" y="17"/>
                  </a:lnTo>
                  <a:lnTo>
                    <a:pt x="59" y="23"/>
                  </a:lnTo>
                  <a:lnTo>
                    <a:pt x="57" y="32"/>
                  </a:lnTo>
                  <a:lnTo>
                    <a:pt x="57" y="42"/>
                  </a:lnTo>
                  <a:lnTo>
                    <a:pt x="58" y="54"/>
                  </a:lnTo>
                  <a:lnTo>
                    <a:pt x="59" y="64"/>
                  </a:lnTo>
                  <a:lnTo>
                    <a:pt x="60" y="74"/>
                  </a:lnTo>
                  <a:lnTo>
                    <a:pt x="62" y="80"/>
                  </a:lnTo>
                  <a:lnTo>
                    <a:pt x="62" y="83"/>
                  </a:lnTo>
                  <a:lnTo>
                    <a:pt x="75" y="94"/>
                  </a:lnTo>
                  <a:lnTo>
                    <a:pt x="77" y="106"/>
                  </a:lnTo>
                  <a:lnTo>
                    <a:pt x="74" y="107"/>
                  </a:lnTo>
                  <a:lnTo>
                    <a:pt x="68" y="112"/>
                  </a:lnTo>
                  <a:lnTo>
                    <a:pt x="58" y="117"/>
                  </a:lnTo>
                  <a:lnTo>
                    <a:pt x="47" y="125"/>
                  </a:lnTo>
                  <a:lnTo>
                    <a:pt x="36" y="133"/>
                  </a:lnTo>
                  <a:lnTo>
                    <a:pt x="26" y="140"/>
                  </a:lnTo>
                  <a:lnTo>
                    <a:pt x="19" y="146"/>
                  </a:lnTo>
                  <a:lnTo>
                    <a:pt x="17" y="151"/>
                  </a:lnTo>
                  <a:lnTo>
                    <a:pt x="16" y="158"/>
                  </a:lnTo>
                  <a:lnTo>
                    <a:pt x="14" y="172"/>
                  </a:lnTo>
                  <a:lnTo>
                    <a:pt x="12" y="190"/>
                  </a:lnTo>
                  <a:lnTo>
                    <a:pt x="9" y="211"/>
                  </a:lnTo>
                  <a:lnTo>
                    <a:pt x="7" y="234"/>
                  </a:lnTo>
                  <a:lnTo>
                    <a:pt x="4" y="253"/>
                  </a:lnTo>
                  <a:lnTo>
                    <a:pt x="3" y="270"/>
                  </a:lnTo>
                  <a:lnTo>
                    <a:pt x="2" y="280"/>
                  </a:lnTo>
                  <a:lnTo>
                    <a:pt x="2" y="287"/>
                  </a:lnTo>
                  <a:lnTo>
                    <a:pt x="1" y="299"/>
                  </a:lnTo>
                  <a:lnTo>
                    <a:pt x="1" y="317"/>
                  </a:lnTo>
                  <a:lnTo>
                    <a:pt x="0" y="335"/>
                  </a:lnTo>
                  <a:lnTo>
                    <a:pt x="0" y="355"/>
                  </a:lnTo>
                  <a:lnTo>
                    <a:pt x="0" y="374"/>
                  </a:lnTo>
                  <a:lnTo>
                    <a:pt x="1" y="391"/>
                  </a:lnTo>
                  <a:lnTo>
                    <a:pt x="3" y="403"/>
                  </a:lnTo>
                  <a:lnTo>
                    <a:pt x="6" y="407"/>
                  </a:lnTo>
                  <a:lnTo>
                    <a:pt x="8" y="411"/>
                  </a:lnTo>
                  <a:lnTo>
                    <a:pt x="12" y="412"/>
                  </a:lnTo>
                  <a:lnTo>
                    <a:pt x="16" y="413"/>
                  </a:lnTo>
                  <a:lnTo>
                    <a:pt x="21" y="413"/>
                  </a:lnTo>
                  <a:lnTo>
                    <a:pt x="23" y="413"/>
                  </a:lnTo>
                  <a:lnTo>
                    <a:pt x="26" y="413"/>
                  </a:lnTo>
                  <a:lnTo>
                    <a:pt x="27" y="413"/>
                  </a:lnTo>
                  <a:lnTo>
                    <a:pt x="24" y="402"/>
                  </a:lnTo>
                  <a:lnTo>
                    <a:pt x="14" y="395"/>
                  </a:lnTo>
                  <a:lnTo>
                    <a:pt x="33" y="405"/>
                  </a:lnTo>
                  <a:lnTo>
                    <a:pt x="28" y="503"/>
                  </a:lnTo>
                  <a:lnTo>
                    <a:pt x="31" y="534"/>
                  </a:lnTo>
                  <a:lnTo>
                    <a:pt x="58" y="646"/>
                  </a:lnTo>
                  <a:lnTo>
                    <a:pt x="26" y="674"/>
                  </a:lnTo>
                  <a:lnTo>
                    <a:pt x="21" y="692"/>
                  </a:lnTo>
                  <a:lnTo>
                    <a:pt x="58" y="691"/>
                  </a:lnTo>
                  <a:lnTo>
                    <a:pt x="102" y="692"/>
                  </a:lnTo>
                  <a:lnTo>
                    <a:pt x="103" y="693"/>
                  </a:lnTo>
                  <a:lnTo>
                    <a:pt x="105" y="697"/>
                  </a:lnTo>
                  <a:lnTo>
                    <a:pt x="109" y="703"/>
                  </a:lnTo>
                  <a:lnTo>
                    <a:pt x="113" y="709"/>
                  </a:lnTo>
                  <a:lnTo>
                    <a:pt x="119" y="716"/>
                  </a:lnTo>
                  <a:lnTo>
                    <a:pt x="124" y="722"/>
                  </a:lnTo>
                  <a:lnTo>
                    <a:pt x="129" y="727"/>
                  </a:lnTo>
                  <a:lnTo>
                    <a:pt x="133" y="729"/>
                  </a:lnTo>
                  <a:lnTo>
                    <a:pt x="138" y="731"/>
                  </a:lnTo>
                  <a:lnTo>
                    <a:pt x="143" y="729"/>
                  </a:lnTo>
                  <a:lnTo>
                    <a:pt x="148" y="729"/>
                  </a:lnTo>
                  <a:lnTo>
                    <a:pt x="151" y="728"/>
                  </a:lnTo>
                  <a:lnTo>
                    <a:pt x="155" y="727"/>
                  </a:lnTo>
                  <a:lnTo>
                    <a:pt x="159" y="727"/>
                  </a:lnTo>
                  <a:lnTo>
                    <a:pt x="161" y="726"/>
                  </a:lnTo>
                  <a:lnTo>
                    <a:pt x="161" y="726"/>
                  </a:lnTo>
                  <a:lnTo>
                    <a:pt x="154" y="700"/>
                  </a:lnTo>
                  <a:lnTo>
                    <a:pt x="143" y="670"/>
                  </a:lnTo>
                  <a:lnTo>
                    <a:pt x="169" y="542"/>
                  </a:lnTo>
                  <a:lnTo>
                    <a:pt x="174" y="422"/>
                  </a:lnTo>
                  <a:lnTo>
                    <a:pt x="177" y="379"/>
                  </a:lnTo>
                </a:path>
              </a:pathLst>
            </a:custGeom>
            <a:solidFill>
              <a:srgbClr val="9966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Freeform 13"/>
            <p:cNvSpPr>
              <a:spLocks/>
            </p:cNvSpPr>
            <p:nvPr/>
          </p:nvSpPr>
          <p:spPr bwMode="auto">
            <a:xfrm>
              <a:off x="4602" y="1127"/>
              <a:ext cx="220" cy="717"/>
            </a:xfrm>
            <a:custGeom>
              <a:avLst/>
              <a:gdLst>
                <a:gd name="T0" fmla="*/ 219 w 220"/>
                <a:gd name="T1" fmla="*/ 600 h 717"/>
                <a:gd name="T2" fmla="*/ 202 w 220"/>
                <a:gd name="T3" fmla="*/ 416 h 717"/>
                <a:gd name="T4" fmla="*/ 207 w 220"/>
                <a:gd name="T5" fmla="*/ 408 h 717"/>
                <a:gd name="T6" fmla="*/ 211 w 220"/>
                <a:gd name="T7" fmla="*/ 402 h 717"/>
                <a:gd name="T8" fmla="*/ 207 w 220"/>
                <a:gd name="T9" fmla="*/ 380 h 717"/>
                <a:gd name="T10" fmla="*/ 209 w 220"/>
                <a:gd name="T11" fmla="*/ 297 h 717"/>
                <a:gd name="T12" fmla="*/ 206 w 220"/>
                <a:gd name="T13" fmla="*/ 236 h 717"/>
                <a:gd name="T14" fmla="*/ 196 w 220"/>
                <a:gd name="T15" fmla="*/ 167 h 717"/>
                <a:gd name="T16" fmla="*/ 174 w 220"/>
                <a:gd name="T17" fmla="*/ 137 h 717"/>
                <a:gd name="T18" fmla="*/ 142 w 220"/>
                <a:gd name="T19" fmla="*/ 115 h 717"/>
                <a:gd name="T20" fmla="*/ 126 w 220"/>
                <a:gd name="T21" fmla="*/ 105 h 717"/>
                <a:gd name="T22" fmla="*/ 138 w 220"/>
                <a:gd name="T23" fmla="*/ 64 h 717"/>
                <a:gd name="T24" fmla="*/ 141 w 220"/>
                <a:gd name="T25" fmla="*/ 49 h 717"/>
                <a:gd name="T26" fmla="*/ 137 w 220"/>
                <a:gd name="T27" fmla="*/ 28 h 717"/>
                <a:gd name="T28" fmla="*/ 127 w 220"/>
                <a:gd name="T29" fmla="*/ 12 h 717"/>
                <a:gd name="T30" fmla="*/ 121 w 220"/>
                <a:gd name="T31" fmla="*/ 3 h 717"/>
                <a:gd name="T32" fmla="*/ 98 w 220"/>
                <a:gd name="T33" fmla="*/ 0 h 717"/>
                <a:gd name="T34" fmla="*/ 76 w 220"/>
                <a:gd name="T35" fmla="*/ 2 h 717"/>
                <a:gd name="T36" fmla="*/ 71 w 220"/>
                <a:gd name="T37" fmla="*/ 8 h 717"/>
                <a:gd name="T38" fmla="*/ 59 w 220"/>
                <a:gd name="T39" fmla="*/ 21 h 717"/>
                <a:gd name="T40" fmla="*/ 56 w 220"/>
                <a:gd name="T41" fmla="*/ 42 h 717"/>
                <a:gd name="T42" fmla="*/ 60 w 220"/>
                <a:gd name="T43" fmla="*/ 59 h 717"/>
                <a:gd name="T44" fmla="*/ 76 w 220"/>
                <a:gd name="T45" fmla="*/ 105 h 717"/>
                <a:gd name="T46" fmla="*/ 58 w 220"/>
                <a:gd name="T47" fmla="*/ 117 h 717"/>
                <a:gd name="T48" fmla="*/ 25 w 220"/>
                <a:gd name="T49" fmla="*/ 139 h 717"/>
                <a:gd name="T50" fmla="*/ 16 w 220"/>
                <a:gd name="T51" fmla="*/ 157 h 717"/>
                <a:gd name="T52" fmla="*/ 9 w 220"/>
                <a:gd name="T53" fmla="*/ 211 h 717"/>
                <a:gd name="T54" fmla="*/ 3 w 220"/>
                <a:gd name="T55" fmla="*/ 268 h 717"/>
                <a:gd name="T56" fmla="*/ 1 w 220"/>
                <a:gd name="T57" fmla="*/ 298 h 717"/>
                <a:gd name="T58" fmla="*/ 0 w 220"/>
                <a:gd name="T59" fmla="*/ 354 h 717"/>
                <a:gd name="T60" fmla="*/ 3 w 220"/>
                <a:gd name="T61" fmla="*/ 402 h 717"/>
                <a:gd name="T62" fmla="*/ 12 w 220"/>
                <a:gd name="T63" fmla="*/ 411 h 717"/>
                <a:gd name="T64" fmla="*/ 23 w 220"/>
                <a:gd name="T65" fmla="*/ 412 h 717"/>
                <a:gd name="T66" fmla="*/ 14 w 220"/>
                <a:gd name="T67" fmla="*/ 393 h 717"/>
                <a:gd name="T68" fmla="*/ 63 w 220"/>
                <a:gd name="T69" fmla="*/ 666 h 717"/>
                <a:gd name="T70" fmla="*/ 71 w 220"/>
                <a:gd name="T71" fmla="*/ 713 h 717"/>
                <a:gd name="T72" fmla="*/ 107 w 220"/>
                <a:gd name="T73" fmla="*/ 693 h 717"/>
                <a:gd name="T74" fmla="*/ 128 w 220"/>
                <a:gd name="T75" fmla="*/ 706 h 717"/>
                <a:gd name="T76" fmla="*/ 148 w 220"/>
                <a:gd name="T77" fmla="*/ 714 h 717"/>
                <a:gd name="T78" fmla="*/ 162 w 220"/>
                <a:gd name="T79" fmla="*/ 714 h 717"/>
                <a:gd name="T80" fmla="*/ 173 w 220"/>
                <a:gd name="T81" fmla="*/ 712 h 717"/>
                <a:gd name="T82" fmla="*/ 168 w 220"/>
                <a:gd name="T83" fmla="*/ 685 h 717"/>
                <a:gd name="T84" fmla="*/ 176 w 220"/>
                <a:gd name="T85" fmla="*/ 392 h 717"/>
                <a:gd name="T86" fmla="*/ 184 w 220"/>
                <a:gd name="T87" fmla="*/ 408 h 717"/>
                <a:gd name="T88" fmla="*/ 185 w 220"/>
                <a:gd name="T89" fmla="*/ 410 h 717"/>
                <a:gd name="T90" fmla="*/ 188 w 220"/>
                <a:gd name="T91" fmla="*/ 412 h 717"/>
                <a:gd name="T92" fmla="*/ 190 w 220"/>
                <a:gd name="T93" fmla="*/ 429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0" h="717">
                  <a:moveTo>
                    <a:pt x="175" y="429"/>
                  </a:moveTo>
                  <a:lnTo>
                    <a:pt x="175" y="600"/>
                  </a:lnTo>
                  <a:lnTo>
                    <a:pt x="219" y="600"/>
                  </a:lnTo>
                  <a:lnTo>
                    <a:pt x="219" y="429"/>
                  </a:lnTo>
                  <a:lnTo>
                    <a:pt x="202" y="429"/>
                  </a:lnTo>
                  <a:lnTo>
                    <a:pt x="202" y="416"/>
                  </a:lnTo>
                  <a:lnTo>
                    <a:pt x="204" y="413"/>
                  </a:lnTo>
                  <a:lnTo>
                    <a:pt x="206" y="411"/>
                  </a:lnTo>
                  <a:lnTo>
                    <a:pt x="207" y="408"/>
                  </a:lnTo>
                  <a:lnTo>
                    <a:pt x="209" y="406"/>
                  </a:lnTo>
                  <a:lnTo>
                    <a:pt x="210" y="403"/>
                  </a:lnTo>
                  <a:lnTo>
                    <a:pt x="211" y="402"/>
                  </a:lnTo>
                  <a:lnTo>
                    <a:pt x="212" y="400"/>
                  </a:lnTo>
                  <a:lnTo>
                    <a:pt x="212" y="400"/>
                  </a:lnTo>
                  <a:lnTo>
                    <a:pt x="207" y="380"/>
                  </a:lnTo>
                  <a:lnTo>
                    <a:pt x="207" y="380"/>
                  </a:lnTo>
                  <a:lnTo>
                    <a:pt x="210" y="302"/>
                  </a:lnTo>
                  <a:lnTo>
                    <a:pt x="209" y="297"/>
                  </a:lnTo>
                  <a:lnTo>
                    <a:pt x="209" y="282"/>
                  </a:lnTo>
                  <a:lnTo>
                    <a:pt x="207" y="261"/>
                  </a:lnTo>
                  <a:lnTo>
                    <a:pt x="206" y="236"/>
                  </a:lnTo>
                  <a:lnTo>
                    <a:pt x="204" y="210"/>
                  </a:lnTo>
                  <a:lnTo>
                    <a:pt x="200" y="187"/>
                  </a:lnTo>
                  <a:lnTo>
                    <a:pt x="196" y="167"/>
                  </a:lnTo>
                  <a:lnTo>
                    <a:pt x="190" y="154"/>
                  </a:lnTo>
                  <a:lnTo>
                    <a:pt x="183" y="146"/>
                  </a:lnTo>
                  <a:lnTo>
                    <a:pt x="174" y="137"/>
                  </a:lnTo>
                  <a:lnTo>
                    <a:pt x="163" y="128"/>
                  </a:lnTo>
                  <a:lnTo>
                    <a:pt x="152" y="121"/>
                  </a:lnTo>
                  <a:lnTo>
                    <a:pt x="142" y="115"/>
                  </a:lnTo>
                  <a:lnTo>
                    <a:pt x="133" y="110"/>
                  </a:lnTo>
                  <a:lnTo>
                    <a:pt x="127" y="106"/>
                  </a:lnTo>
                  <a:lnTo>
                    <a:pt x="126" y="105"/>
                  </a:lnTo>
                  <a:lnTo>
                    <a:pt x="127" y="86"/>
                  </a:lnTo>
                  <a:lnTo>
                    <a:pt x="138" y="65"/>
                  </a:lnTo>
                  <a:lnTo>
                    <a:pt x="138" y="64"/>
                  </a:lnTo>
                  <a:lnTo>
                    <a:pt x="139" y="60"/>
                  </a:lnTo>
                  <a:lnTo>
                    <a:pt x="139" y="55"/>
                  </a:lnTo>
                  <a:lnTo>
                    <a:pt x="141" y="49"/>
                  </a:lnTo>
                  <a:lnTo>
                    <a:pt x="141" y="43"/>
                  </a:lnTo>
                  <a:lnTo>
                    <a:pt x="139" y="35"/>
                  </a:lnTo>
                  <a:lnTo>
                    <a:pt x="137" y="28"/>
                  </a:lnTo>
                  <a:lnTo>
                    <a:pt x="133" y="22"/>
                  </a:lnTo>
                  <a:lnTo>
                    <a:pt x="129" y="17"/>
                  </a:lnTo>
                  <a:lnTo>
                    <a:pt x="127" y="12"/>
                  </a:lnTo>
                  <a:lnTo>
                    <a:pt x="126" y="8"/>
                  </a:lnTo>
                  <a:lnTo>
                    <a:pt x="123" y="6"/>
                  </a:lnTo>
                  <a:lnTo>
                    <a:pt x="121" y="3"/>
                  </a:lnTo>
                  <a:lnTo>
                    <a:pt x="116" y="1"/>
                  </a:lnTo>
                  <a:lnTo>
                    <a:pt x="110" y="0"/>
                  </a:lnTo>
                  <a:lnTo>
                    <a:pt x="98" y="0"/>
                  </a:lnTo>
                  <a:lnTo>
                    <a:pt x="87" y="1"/>
                  </a:lnTo>
                  <a:lnTo>
                    <a:pt x="81" y="1"/>
                  </a:lnTo>
                  <a:lnTo>
                    <a:pt x="76" y="2"/>
                  </a:lnTo>
                  <a:lnTo>
                    <a:pt x="74" y="3"/>
                  </a:lnTo>
                  <a:lnTo>
                    <a:pt x="73" y="6"/>
                  </a:lnTo>
                  <a:lnTo>
                    <a:pt x="71" y="8"/>
                  </a:lnTo>
                  <a:lnTo>
                    <a:pt x="68" y="12"/>
                  </a:lnTo>
                  <a:lnTo>
                    <a:pt x="63" y="16"/>
                  </a:lnTo>
                  <a:lnTo>
                    <a:pt x="59" y="21"/>
                  </a:lnTo>
                  <a:lnTo>
                    <a:pt x="56" y="27"/>
                  </a:lnTo>
                  <a:lnTo>
                    <a:pt x="56" y="34"/>
                  </a:lnTo>
                  <a:lnTo>
                    <a:pt x="56" y="42"/>
                  </a:lnTo>
                  <a:lnTo>
                    <a:pt x="58" y="49"/>
                  </a:lnTo>
                  <a:lnTo>
                    <a:pt x="59" y="55"/>
                  </a:lnTo>
                  <a:lnTo>
                    <a:pt x="60" y="59"/>
                  </a:lnTo>
                  <a:lnTo>
                    <a:pt x="60" y="60"/>
                  </a:lnTo>
                  <a:lnTo>
                    <a:pt x="63" y="90"/>
                  </a:lnTo>
                  <a:lnTo>
                    <a:pt x="76" y="105"/>
                  </a:lnTo>
                  <a:lnTo>
                    <a:pt x="74" y="106"/>
                  </a:lnTo>
                  <a:lnTo>
                    <a:pt x="68" y="111"/>
                  </a:lnTo>
                  <a:lnTo>
                    <a:pt x="58" y="117"/>
                  </a:lnTo>
                  <a:lnTo>
                    <a:pt x="47" y="125"/>
                  </a:lnTo>
                  <a:lnTo>
                    <a:pt x="35" y="132"/>
                  </a:lnTo>
                  <a:lnTo>
                    <a:pt x="25" y="139"/>
                  </a:lnTo>
                  <a:lnTo>
                    <a:pt x="19" y="146"/>
                  </a:lnTo>
                  <a:lnTo>
                    <a:pt x="17" y="149"/>
                  </a:lnTo>
                  <a:lnTo>
                    <a:pt x="16" y="157"/>
                  </a:lnTo>
                  <a:lnTo>
                    <a:pt x="14" y="170"/>
                  </a:lnTo>
                  <a:lnTo>
                    <a:pt x="12" y="189"/>
                  </a:lnTo>
                  <a:lnTo>
                    <a:pt x="9" y="211"/>
                  </a:lnTo>
                  <a:lnTo>
                    <a:pt x="7" y="232"/>
                  </a:lnTo>
                  <a:lnTo>
                    <a:pt x="4" y="252"/>
                  </a:lnTo>
                  <a:lnTo>
                    <a:pt x="3" y="268"/>
                  </a:lnTo>
                  <a:lnTo>
                    <a:pt x="2" y="278"/>
                  </a:lnTo>
                  <a:lnTo>
                    <a:pt x="2" y="286"/>
                  </a:lnTo>
                  <a:lnTo>
                    <a:pt x="1" y="298"/>
                  </a:lnTo>
                  <a:lnTo>
                    <a:pt x="1" y="315"/>
                  </a:lnTo>
                  <a:lnTo>
                    <a:pt x="0" y="334"/>
                  </a:lnTo>
                  <a:lnTo>
                    <a:pt x="0" y="354"/>
                  </a:lnTo>
                  <a:lnTo>
                    <a:pt x="0" y="374"/>
                  </a:lnTo>
                  <a:lnTo>
                    <a:pt x="1" y="390"/>
                  </a:lnTo>
                  <a:lnTo>
                    <a:pt x="3" y="402"/>
                  </a:lnTo>
                  <a:lnTo>
                    <a:pt x="6" y="406"/>
                  </a:lnTo>
                  <a:lnTo>
                    <a:pt x="8" y="410"/>
                  </a:lnTo>
                  <a:lnTo>
                    <a:pt x="12" y="411"/>
                  </a:lnTo>
                  <a:lnTo>
                    <a:pt x="17" y="412"/>
                  </a:lnTo>
                  <a:lnTo>
                    <a:pt x="21" y="412"/>
                  </a:lnTo>
                  <a:lnTo>
                    <a:pt x="23" y="412"/>
                  </a:lnTo>
                  <a:lnTo>
                    <a:pt x="25" y="412"/>
                  </a:lnTo>
                  <a:lnTo>
                    <a:pt x="27" y="412"/>
                  </a:lnTo>
                  <a:lnTo>
                    <a:pt x="14" y="393"/>
                  </a:lnTo>
                  <a:lnTo>
                    <a:pt x="34" y="262"/>
                  </a:lnTo>
                  <a:lnTo>
                    <a:pt x="34" y="403"/>
                  </a:lnTo>
                  <a:lnTo>
                    <a:pt x="63" y="666"/>
                  </a:lnTo>
                  <a:lnTo>
                    <a:pt x="39" y="696"/>
                  </a:lnTo>
                  <a:lnTo>
                    <a:pt x="34" y="714"/>
                  </a:lnTo>
                  <a:lnTo>
                    <a:pt x="71" y="713"/>
                  </a:lnTo>
                  <a:lnTo>
                    <a:pt x="101" y="691"/>
                  </a:lnTo>
                  <a:lnTo>
                    <a:pt x="102" y="691"/>
                  </a:lnTo>
                  <a:lnTo>
                    <a:pt x="107" y="693"/>
                  </a:lnTo>
                  <a:lnTo>
                    <a:pt x="113" y="697"/>
                  </a:lnTo>
                  <a:lnTo>
                    <a:pt x="121" y="702"/>
                  </a:lnTo>
                  <a:lnTo>
                    <a:pt x="128" y="706"/>
                  </a:lnTo>
                  <a:lnTo>
                    <a:pt x="136" y="709"/>
                  </a:lnTo>
                  <a:lnTo>
                    <a:pt x="143" y="713"/>
                  </a:lnTo>
                  <a:lnTo>
                    <a:pt x="148" y="714"/>
                  </a:lnTo>
                  <a:lnTo>
                    <a:pt x="152" y="716"/>
                  </a:lnTo>
                  <a:lnTo>
                    <a:pt x="157" y="716"/>
                  </a:lnTo>
                  <a:lnTo>
                    <a:pt x="162" y="714"/>
                  </a:lnTo>
                  <a:lnTo>
                    <a:pt x="165" y="713"/>
                  </a:lnTo>
                  <a:lnTo>
                    <a:pt x="169" y="713"/>
                  </a:lnTo>
                  <a:lnTo>
                    <a:pt x="173" y="712"/>
                  </a:lnTo>
                  <a:lnTo>
                    <a:pt x="175" y="711"/>
                  </a:lnTo>
                  <a:lnTo>
                    <a:pt x="175" y="711"/>
                  </a:lnTo>
                  <a:lnTo>
                    <a:pt x="168" y="685"/>
                  </a:lnTo>
                  <a:lnTo>
                    <a:pt x="142" y="668"/>
                  </a:lnTo>
                  <a:lnTo>
                    <a:pt x="167" y="421"/>
                  </a:lnTo>
                  <a:lnTo>
                    <a:pt x="176" y="392"/>
                  </a:lnTo>
                  <a:lnTo>
                    <a:pt x="164" y="250"/>
                  </a:lnTo>
                  <a:lnTo>
                    <a:pt x="191" y="396"/>
                  </a:lnTo>
                  <a:lnTo>
                    <a:pt x="184" y="408"/>
                  </a:lnTo>
                  <a:lnTo>
                    <a:pt x="184" y="408"/>
                  </a:lnTo>
                  <a:lnTo>
                    <a:pt x="184" y="408"/>
                  </a:lnTo>
                  <a:lnTo>
                    <a:pt x="185" y="410"/>
                  </a:lnTo>
                  <a:lnTo>
                    <a:pt x="185" y="410"/>
                  </a:lnTo>
                  <a:lnTo>
                    <a:pt x="186" y="411"/>
                  </a:lnTo>
                  <a:lnTo>
                    <a:pt x="188" y="412"/>
                  </a:lnTo>
                  <a:lnTo>
                    <a:pt x="189" y="413"/>
                  </a:lnTo>
                  <a:lnTo>
                    <a:pt x="190" y="413"/>
                  </a:lnTo>
                  <a:lnTo>
                    <a:pt x="190" y="429"/>
                  </a:lnTo>
                  <a:lnTo>
                    <a:pt x="175" y="429"/>
                  </a:lnTo>
                </a:path>
              </a:pathLst>
            </a:custGeom>
            <a:solidFill>
              <a:srgbClr val="00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Freeform 14"/>
            <p:cNvSpPr>
              <a:spLocks/>
            </p:cNvSpPr>
            <p:nvPr/>
          </p:nvSpPr>
          <p:spPr bwMode="auto">
            <a:xfrm>
              <a:off x="4239" y="1175"/>
              <a:ext cx="215" cy="686"/>
            </a:xfrm>
            <a:custGeom>
              <a:avLst/>
              <a:gdLst>
                <a:gd name="T0" fmla="*/ 117 w 215"/>
                <a:gd name="T1" fmla="*/ 323 h 686"/>
                <a:gd name="T2" fmla="*/ 117 w 215"/>
                <a:gd name="T3" fmla="*/ 323 h 686"/>
                <a:gd name="T4" fmla="*/ 121 w 215"/>
                <a:gd name="T5" fmla="*/ 321 h 686"/>
                <a:gd name="T6" fmla="*/ 119 w 215"/>
                <a:gd name="T7" fmla="*/ 322 h 686"/>
                <a:gd name="T8" fmla="*/ 196 w 215"/>
                <a:gd name="T9" fmla="*/ 645 h 686"/>
                <a:gd name="T10" fmla="*/ 163 w 215"/>
                <a:gd name="T11" fmla="*/ 603 h 686"/>
                <a:gd name="T12" fmla="*/ 170 w 215"/>
                <a:gd name="T13" fmla="*/ 508 h 686"/>
                <a:gd name="T14" fmla="*/ 175 w 215"/>
                <a:gd name="T15" fmla="*/ 473 h 686"/>
                <a:gd name="T16" fmla="*/ 185 w 215"/>
                <a:gd name="T17" fmla="*/ 450 h 686"/>
                <a:gd name="T18" fmla="*/ 174 w 215"/>
                <a:gd name="T19" fmla="*/ 310 h 686"/>
                <a:gd name="T20" fmla="*/ 184 w 215"/>
                <a:gd name="T21" fmla="*/ 330 h 686"/>
                <a:gd name="T22" fmla="*/ 194 w 215"/>
                <a:gd name="T23" fmla="*/ 311 h 686"/>
                <a:gd name="T24" fmla="*/ 181 w 215"/>
                <a:gd name="T25" fmla="*/ 273 h 686"/>
                <a:gd name="T26" fmla="*/ 188 w 215"/>
                <a:gd name="T27" fmla="*/ 204 h 686"/>
                <a:gd name="T28" fmla="*/ 159 w 215"/>
                <a:gd name="T29" fmla="*/ 116 h 686"/>
                <a:gd name="T30" fmla="*/ 138 w 215"/>
                <a:gd name="T31" fmla="*/ 101 h 686"/>
                <a:gd name="T32" fmla="*/ 147 w 215"/>
                <a:gd name="T33" fmla="*/ 98 h 686"/>
                <a:gd name="T34" fmla="*/ 152 w 215"/>
                <a:gd name="T35" fmla="*/ 81 h 686"/>
                <a:gd name="T36" fmla="*/ 142 w 215"/>
                <a:gd name="T37" fmla="*/ 71 h 686"/>
                <a:gd name="T38" fmla="*/ 138 w 215"/>
                <a:gd name="T39" fmla="*/ 42 h 686"/>
                <a:gd name="T40" fmla="*/ 142 w 215"/>
                <a:gd name="T41" fmla="*/ 27 h 686"/>
                <a:gd name="T42" fmla="*/ 131 w 215"/>
                <a:gd name="T43" fmla="*/ 11 h 686"/>
                <a:gd name="T44" fmla="*/ 116 w 215"/>
                <a:gd name="T45" fmla="*/ 0 h 686"/>
                <a:gd name="T46" fmla="*/ 81 w 215"/>
                <a:gd name="T47" fmla="*/ 6 h 686"/>
                <a:gd name="T48" fmla="*/ 61 w 215"/>
                <a:gd name="T49" fmla="*/ 34 h 686"/>
                <a:gd name="T50" fmla="*/ 47 w 215"/>
                <a:gd name="T51" fmla="*/ 72 h 686"/>
                <a:gd name="T52" fmla="*/ 34 w 215"/>
                <a:gd name="T53" fmla="*/ 90 h 686"/>
                <a:gd name="T54" fmla="*/ 45 w 215"/>
                <a:gd name="T55" fmla="*/ 101 h 686"/>
                <a:gd name="T56" fmla="*/ 42 w 215"/>
                <a:gd name="T57" fmla="*/ 116 h 686"/>
                <a:gd name="T58" fmla="*/ 8 w 215"/>
                <a:gd name="T59" fmla="*/ 186 h 686"/>
                <a:gd name="T60" fmla="*/ 1 w 215"/>
                <a:gd name="T61" fmla="*/ 233 h 686"/>
                <a:gd name="T62" fmla="*/ 19 w 215"/>
                <a:gd name="T63" fmla="*/ 293 h 686"/>
                <a:gd name="T64" fmla="*/ 21 w 215"/>
                <a:gd name="T65" fmla="*/ 391 h 686"/>
                <a:gd name="T66" fmla="*/ 19 w 215"/>
                <a:gd name="T67" fmla="*/ 463 h 686"/>
                <a:gd name="T68" fmla="*/ 42 w 215"/>
                <a:gd name="T69" fmla="*/ 477 h 686"/>
                <a:gd name="T70" fmla="*/ 50 w 215"/>
                <a:gd name="T71" fmla="*/ 488 h 686"/>
                <a:gd name="T72" fmla="*/ 59 w 215"/>
                <a:gd name="T73" fmla="*/ 515 h 686"/>
                <a:gd name="T74" fmla="*/ 56 w 215"/>
                <a:gd name="T75" fmla="*/ 526 h 686"/>
                <a:gd name="T76" fmla="*/ 55 w 215"/>
                <a:gd name="T77" fmla="*/ 561 h 686"/>
                <a:gd name="T78" fmla="*/ 68 w 215"/>
                <a:gd name="T79" fmla="*/ 612 h 686"/>
                <a:gd name="T80" fmla="*/ 64 w 215"/>
                <a:gd name="T81" fmla="*/ 676 h 686"/>
                <a:gd name="T82" fmla="*/ 81 w 215"/>
                <a:gd name="T83" fmla="*/ 685 h 686"/>
                <a:gd name="T84" fmla="*/ 94 w 215"/>
                <a:gd name="T85" fmla="*/ 666 h 686"/>
                <a:gd name="T86" fmla="*/ 87 w 215"/>
                <a:gd name="T87" fmla="*/ 608 h 686"/>
                <a:gd name="T88" fmla="*/ 123 w 215"/>
                <a:gd name="T89" fmla="*/ 499 h 686"/>
                <a:gd name="T90" fmla="*/ 126 w 215"/>
                <a:gd name="T91" fmla="*/ 534 h 686"/>
                <a:gd name="T92" fmla="*/ 136 w 215"/>
                <a:gd name="T93" fmla="*/ 587 h 686"/>
                <a:gd name="T94" fmla="*/ 138 w 215"/>
                <a:gd name="T95" fmla="*/ 654 h 686"/>
                <a:gd name="T96" fmla="*/ 157 w 215"/>
                <a:gd name="T97" fmla="*/ 655 h 686"/>
                <a:gd name="T98" fmla="*/ 181 w 215"/>
                <a:gd name="T99" fmla="*/ 667 h 686"/>
                <a:gd name="T100" fmla="*/ 207 w 215"/>
                <a:gd name="T101" fmla="*/ 670 h 686"/>
                <a:gd name="T102" fmla="*/ 117 w 215"/>
                <a:gd name="T103" fmla="*/ 323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 h="686">
                  <a:moveTo>
                    <a:pt x="117" y="323"/>
                  </a:moveTo>
                  <a:lnTo>
                    <a:pt x="118" y="323"/>
                  </a:lnTo>
                  <a:lnTo>
                    <a:pt x="118" y="323"/>
                  </a:lnTo>
                  <a:lnTo>
                    <a:pt x="117" y="323"/>
                  </a:lnTo>
                  <a:lnTo>
                    <a:pt x="117" y="323"/>
                  </a:lnTo>
                  <a:lnTo>
                    <a:pt x="117" y="323"/>
                  </a:lnTo>
                  <a:lnTo>
                    <a:pt x="117" y="323"/>
                  </a:lnTo>
                  <a:lnTo>
                    <a:pt x="117" y="323"/>
                  </a:lnTo>
                  <a:lnTo>
                    <a:pt x="117" y="323"/>
                  </a:lnTo>
                  <a:lnTo>
                    <a:pt x="117" y="323"/>
                  </a:lnTo>
                  <a:lnTo>
                    <a:pt x="119" y="322"/>
                  </a:lnTo>
                  <a:lnTo>
                    <a:pt x="121" y="321"/>
                  </a:lnTo>
                  <a:lnTo>
                    <a:pt x="121" y="321"/>
                  </a:lnTo>
                  <a:lnTo>
                    <a:pt x="121" y="321"/>
                  </a:lnTo>
                  <a:lnTo>
                    <a:pt x="121" y="321"/>
                  </a:lnTo>
                  <a:lnTo>
                    <a:pt x="119" y="322"/>
                  </a:lnTo>
                  <a:lnTo>
                    <a:pt x="119" y="322"/>
                  </a:lnTo>
                  <a:lnTo>
                    <a:pt x="119" y="322"/>
                  </a:lnTo>
                  <a:lnTo>
                    <a:pt x="119" y="322"/>
                  </a:lnTo>
                  <a:lnTo>
                    <a:pt x="119" y="322"/>
                  </a:lnTo>
                  <a:lnTo>
                    <a:pt x="117" y="323"/>
                  </a:lnTo>
                  <a:lnTo>
                    <a:pt x="212" y="655"/>
                  </a:lnTo>
                  <a:lnTo>
                    <a:pt x="210" y="654"/>
                  </a:lnTo>
                  <a:lnTo>
                    <a:pt x="205" y="650"/>
                  </a:lnTo>
                  <a:lnTo>
                    <a:pt x="196" y="645"/>
                  </a:lnTo>
                  <a:lnTo>
                    <a:pt x="188" y="639"/>
                  </a:lnTo>
                  <a:lnTo>
                    <a:pt x="179" y="630"/>
                  </a:lnTo>
                  <a:lnTo>
                    <a:pt x="170" y="621"/>
                  </a:lnTo>
                  <a:lnTo>
                    <a:pt x="165" y="612"/>
                  </a:lnTo>
                  <a:lnTo>
                    <a:pt x="163" y="603"/>
                  </a:lnTo>
                  <a:lnTo>
                    <a:pt x="163" y="589"/>
                  </a:lnTo>
                  <a:lnTo>
                    <a:pt x="165" y="572"/>
                  </a:lnTo>
                  <a:lnTo>
                    <a:pt x="166" y="551"/>
                  </a:lnTo>
                  <a:lnTo>
                    <a:pt x="169" y="529"/>
                  </a:lnTo>
                  <a:lnTo>
                    <a:pt x="170" y="508"/>
                  </a:lnTo>
                  <a:lnTo>
                    <a:pt x="171" y="490"/>
                  </a:lnTo>
                  <a:lnTo>
                    <a:pt x="174" y="478"/>
                  </a:lnTo>
                  <a:lnTo>
                    <a:pt x="174" y="473"/>
                  </a:lnTo>
                  <a:lnTo>
                    <a:pt x="174" y="473"/>
                  </a:lnTo>
                  <a:lnTo>
                    <a:pt x="175" y="473"/>
                  </a:lnTo>
                  <a:lnTo>
                    <a:pt x="178" y="471"/>
                  </a:lnTo>
                  <a:lnTo>
                    <a:pt x="179" y="468"/>
                  </a:lnTo>
                  <a:lnTo>
                    <a:pt x="181" y="464"/>
                  </a:lnTo>
                  <a:lnTo>
                    <a:pt x="184" y="458"/>
                  </a:lnTo>
                  <a:lnTo>
                    <a:pt x="185" y="450"/>
                  </a:lnTo>
                  <a:lnTo>
                    <a:pt x="186" y="438"/>
                  </a:lnTo>
                  <a:lnTo>
                    <a:pt x="171" y="306"/>
                  </a:lnTo>
                  <a:lnTo>
                    <a:pt x="173" y="305"/>
                  </a:lnTo>
                  <a:lnTo>
                    <a:pt x="173" y="306"/>
                  </a:lnTo>
                  <a:lnTo>
                    <a:pt x="174" y="310"/>
                  </a:lnTo>
                  <a:lnTo>
                    <a:pt x="175" y="315"/>
                  </a:lnTo>
                  <a:lnTo>
                    <a:pt x="178" y="320"/>
                  </a:lnTo>
                  <a:lnTo>
                    <a:pt x="180" y="325"/>
                  </a:lnTo>
                  <a:lnTo>
                    <a:pt x="181" y="328"/>
                  </a:lnTo>
                  <a:lnTo>
                    <a:pt x="184" y="330"/>
                  </a:lnTo>
                  <a:lnTo>
                    <a:pt x="186" y="328"/>
                  </a:lnTo>
                  <a:lnTo>
                    <a:pt x="189" y="325"/>
                  </a:lnTo>
                  <a:lnTo>
                    <a:pt x="190" y="321"/>
                  </a:lnTo>
                  <a:lnTo>
                    <a:pt x="192" y="316"/>
                  </a:lnTo>
                  <a:lnTo>
                    <a:pt x="194" y="311"/>
                  </a:lnTo>
                  <a:lnTo>
                    <a:pt x="194" y="306"/>
                  </a:lnTo>
                  <a:lnTo>
                    <a:pt x="192" y="300"/>
                  </a:lnTo>
                  <a:lnTo>
                    <a:pt x="190" y="293"/>
                  </a:lnTo>
                  <a:lnTo>
                    <a:pt x="186" y="285"/>
                  </a:lnTo>
                  <a:lnTo>
                    <a:pt x="181" y="273"/>
                  </a:lnTo>
                  <a:lnTo>
                    <a:pt x="180" y="262"/>
                  </a:lnTo>
                  <a:lnTo>
                    <a:pt x="183" y="253"/>
                  </a:lnTo>
                  <a:lnTo>
                    <a:pt x="185" y="241"/>
                  </a:lnTo>
                  <a:lnTo>
                    <a:pt x="188" y="225"/>
                  </a:lnTo>
                  <a:lnTo>
                    <a:pt x="188" y="204"/>
                  </a:lnTo>
                  <a:lnTo>
                    <a:pt x="183" y="174"/>
                  </a:lnTo>
                  <a:lnTo>
                    <a:pt x="171" y="134"/>
                  </a:lnTo>
                  <a:lnTo>
                    <a:pt x="169" y="128"/>
                  </a:lnTo>
                  <a:lnTo>
                    <a:pt x="164" y="122"/>
                  </a:lnTo>
                  <a:lnTo>
                    <a:pt x="159" y="116"/>
                  </a:lnTo>
                  <a:lnTo>
                    <a:pt x="153" y="111"/>
                  </a:lnTo>
                  <a:lnTo>
                    <a:pt x="147" y="107"/>
                  </a:lnTo>
                  <a:lnTo>
                    <a:pt x="142" y="105"/>
                  </a:lnTo>
                  <a:lnTo>
                    <a:pt x="139" y="102"/>
                  </a:lnTo>
                  <a:lnTo>
                    <a:pt x="138" y="101"/>
                  </a:lnTo>
                  <a:lnTo>
                    <a:pt x="138" y="101"/>
                  </a:lnTo>
                  <a:lnTo>
                    <a:pt x="139" y="101"/>
                  </a:lnTo>
                  <a:lnTo>
                    <a:pt x="142" y="101"/>
                  </a:lnTo>
                  <a:lnTo>
                    <a:pt x="144" y="100"/>
                  </a:lnTo>
                  <a:lnTo>
                    <a:pt x="147" y="98"/>
                  </a:lnTo>
                  <a:lnTo>
                    <a:pt x="149" y="96"/>
                  </a:lnTo>
                  <a:lnTo>
                    <a:pt x="150" y="93"/>
                  </a:lnTo>
                  <a:lnTo>
                    <a:pt x="152" y="89"/>
                  </a:lnTo>
                  <a:lnTo>
                    <a:pt x="153" y="85"/>
                  </a:lnTo>
                  <a:lnTo>
                    <a:pt x="152" y="81"/>
                  </a:lnTo>
                  <a:lnTo>
                    <a:pt x="150" y="80"/>
                  </a:lnTo>
                  <a:lnTo>
                    <a:pt x="149" y="77"/>
                  </a:lnTo>
                  <a:lnTo>
                    <a:pt x="147" y="76"/>
                  </a:lnTo>
                  <a:lnTo>
                    <a:pt x="144" y="74"/>
                  </a:lnTo>
                  <a:lnTo>
                    <a:pt x="142" y="71"/>
                  </a:lnTo>
                  <a:lnTo>
                    <a:pt x="139" y="66"/>
                  </a:lnTo>
                  <a:lnTo>
                    <a:pt x="137" y="61"/>
                  </a:lnTo>
                  <a:lnTo>
                    <a:pt x="137" y="55"/>
                  </a:lnTo>
                  <a:lnTo>
                    <a:pt x="137" y="49"/>
                  </a:lnTo>
                  <a:lnTo>
                    <a:pt x="138" y="42"/>
                  </a:lnTo>
                  <a:lnTo>
                    <a:pt x="139" y="37"/>
                  </a:lnTo>
                  <a:lnTo>
                    <a:pt x="142" y="32"/>
                  </a:lnTo>
                  <a:lnTo>
                    <a:pt x="143" y="28"/>
                  </a:lnTo>
                  <a:lnTo>
                    <a:pt x="143" y="27"/>
                  </a:lnTo>
                  <a:lnTo>
                    <a:pt x="142" y="27"/>
                  </a:lnTo>
                  <a:lnTo>
                    <a:pt x="141" y="24"/>
                  </a:lnTo>
                  <a:lnTo>
                    <a:pt x="138" y="22"/>
                  </a:lnTo>
                  <a:lnTo>
                    <a:pt x="136" y="18"/>
                  </a:lnTo>
                  <a:lnTo>
                    <a:pt x="133" y="14"/>
                  </a:lnTo>
                  <a:lnTo>
                    <a:pt x="131" y="11"/>
                  </a:lnTo>
                  <a:lnTo>
                    <a:pt x="129" y="7"/>
                  </a:lnTo>
                  <a:lnTo>
                    <a:pt x="128" y="3"/>
                  </a:lnTo>
                  <a:lnTo>
                    <a:pt x="127" y="1"/>
                  </a:lnTo>
                  <a:lnTo>
                    <a:pt x="122" y="0"/>
                  </a:lnTo>
                  <a:lnTo>
                    <a:pt x="116" y="0"/>
                  </a:lnTo>
                  <a:lnTo>
                    <a:pt x="108" y="1"/>
                  </a:lnTo>
                  <a:lnTo>
                    <a:pt x="101" y="1"/>
                  </a:lnTo>
                  <a:lnTo>
                    <a:pt x="94" y="2"/>
                  </a:lnTo>
                  <a:lnTo>
                    <a:pt x="86" y="3"/>
                  </a:lnTo>
                  <a:lnTo>
                    <a:pt x="81" y="6"/>
                  </a:lnTo>
                  <a:lnTo>
                    <a:pt x="77" y="8"/>
                  </a:lnTo>
                  <a:lnTo>
                    <a:pt x="72" y="12"/>
                  </a:lnTo>
                  <a:lnTo>
                    <a:pt x="69" y="19"/>
                  </a:lnTo>
                  <a:lnTo>
                    <a:pt x="65" y="27"/>
                  </a:lnTo>
                  <a:lnTo>
                    <a:pt x="61" y="34"/>
                  </a:lnTo>
                  <a:lnTo>
                    <a:pt x="58" y="43"/>
                  </a:lnTo>
                  <a:lnTo>
                    <a:pt x="54" y="51"/>
                  </a:lnTo>
                  <a:lnTo>
                    <a:pt x="53" y="60"/>
                  </a:lnTo>
                  <a:lnTo>
                    <a:pt x="50" y="66"/>
                  </a:lnTo>
                  <a:lnTo>
                    <a:pt x="47" y="72"/>
                  </a:lnTo>
                  <a:lnTo>
                    <a:pt x="44" y="79"/>
                  </a:lnTo>
                  <a:lnTo>
                    <a:pt x="42" y="82"/>
                  </a:lnTo>
                  <a:lnTo>
                    <a:pt x="38" y="86"/>
                  </a:lnTo>
                  <a:lnTo>
                    <a:pt x="35" y="89"/>
                  </a:lnTo>
                  <a:lnTo>
                    <a:pt x="34" y="90"/>
                  </a:lnTo>
                  <a:lnTo>
                    <a:pt x="34" y="91"/>
                  </a:lnTo>
                  <a:lnTo>
                    <a:pt x="42" y="97"/>
                  </a:lnTo>
                  <a:lnTo>
                    <a:pt x="42" y="98"/>
                  </a:lnTo>
                  <a:lnTo>
                    <a:pt x="44" y="100"/>
                  </a:lnTo>
                  <a:lnTo>
                    <a:pt x="45" y="101"/>
                  </a:lnTo>
                  <a:lnTo>
                    <a:pt x="48" y="103"/>
                  </a:lnTo>
                  <a:lnTo>
                    <a:pt x="49" y="106"/>
                  </a:lnTo>
                  <a:lnTo>
                    <a:pt x="48" y="110"/>
                  </a:lnTo>
                  <a:lnTo>
                    <a:pt x="45" y="112"/>
                  </a:lnTo>
                  <a:lnTo>
                    <a:pt x="42" y="116"/>
                  </a:lnTo>
                  <a:lnTo>
                    <a:pt x="34" y="123"/>
                  </a:lnTo>
                  <a:lnTo>
                    <a:pt x="28" y="134"/>
                  </a:lnTo>
                  <a:lnTo>
                    <a:pt x="21" y="150"/>
                  </a:lnTo>
                  <a:lnTo>
                    <a:pt x="14" y="169"/>
                  </a:lnTo>
                  <a:lnTo>
                    <a:pt x="8" y="186"/>
                  </a:lnTo>
                  <a:lnTo>
                    <a:pt x="3" y="201"/>
                  </a:lnTo>
                  <a:lnTo>
                    <a:pt x="1" y="213"/>
                  </a:lnTo>
                  <a:lnTo>
                    <a:pt x="0" y="220"/>
                  </a:lnTo>
                  <a:lnTo>
                    <a:pt x="0" y="223"/>
                  </a:lnTo>
                  <a:lnTo>
                    <a:pt x="1" y="233"/>
                  </a:lnTo>
                  <a:lnTo>
                    <a:pt x="3" y="244"/>
                  </a:lnTo>
                  <a:lnTo>
                    <a:pt x="6" y="258"/>
                  </a:lnTo>
                  <a:lnTo>
                    <a:pt x="9" y="272"/>
                  </a:lnTo>
                  <a:lnTo>
                    <a:pt x="14" y="284"/>
                  </a:lnTo>
                  <a:lnTo>
                    <a:pt x="19" y="293"/>
                  </a:lnTo>
                  <a:lnTo>
                    <a:pt x="27" y="295"/>
                  </a:lnTo>
                  <a:lnTo>
                    <a:pt x="25" y="312"/>
                  </a:lnTo>
                  <a:lnTo>
                    <a:pt x="23" y="335"/>
                  </a:lnTo>
                  <a:lnTo>
                    <a:pt x="22" y="362"/>
                  </a:lnTo>
                  <a:lnTo>
                    <a:pt x="21" y="391"/>
                  </a:lnTo>
                  <a:lnTo>
                    <a:pt x="19" y="419"/>
                  </a:lnTo>
                  <a:lnTo>
                    <a:pt x="18" y="441"/>
                  </a:lnTo>
                  <a:lnTo>
                    <a:pt x="18" y="457"/>
                  </a:lnTo>
                  <a:lnTo>
                    <a:pt x="18" y="462"/>
                  </a:lnTo>
                  <a:lnTo>
                    <a:pt x="19" y="463"/>
                  </a:lnTo>
                  <a:lnTo>
                    <a:pt x="22" y="466"/>
                  </a:lnTo>
                  <a:lnTo>
                    <a:pt x="27" y="469"/>
                  </a:lnTo>
                  <a:lnTo>
                    <a:pt x="32" y="472"/>
                  </a:lnTo>
                  <a:lnTo>
                    <a:pt x="38" y="476"/>
                  </a:lnTo>
                  <a:lnTo>
                    <a:pt x="42" y="477"/>
                  </a:lnTo>
                  <a:lnTo>
                    <a:pt x="45" y="477"/>
                  </a:lnTo>
                  <a:lnTo>
                    <a:pt x="47" y="473"/>
                  </a:lnTo>
                  <a:lnTo>
                    <a:pt x="48" y="477"/>
                  </a:lnTo>
                  <a:lnTo>
                    <a:pt x="49" y="482"/>
                  </a:lnTo>
                  <a:lnTo>
                    <a:pt x="50" y="488"/>
                  </a:lnTo>
                  <a:lnTo>
                    <a:pt x="53" y="495"/>
                  </a:lnTo>
                  <a:lnTo>
                    <a:pt x="55" y="503"/>
                  </a:lnTo>
                  <a:lnTo>
                    <a:pt x="58" y="509"/>
                  </a:lnTo>
                  <a:lnTo>
                    <a:pt x="59" y="514"/>
                  </a:lnTo>
                  <a:lnTo>
                    <a:pt x="59" y="515"/>
                  </a:lnTo>
                  <a:lnTo>
                    <a:pt x="59" y="515"/>
                  </a:lnTo>
                  <a:lnTo>
                    <a:pt x="59" y="518"/>
                  </a:lnTo>
                  <a:lnTo>
                    <a:pt x="58" y="519"/>
                  </a:lnTo>
                  <a:lnTo>
                    <a:pt x="58" y="523"/>
                  </a:lnTo>
                  <a:lnTo>
                    <a:pt x="56" y="526"/>
                  </a:lnTo>
                  <a:lnTo>
                    <a:pt x="55" y="530"/>
                  </a:lnTo>
                  <a:lnTo>
                    <a:pt x="55" y="536"/>
                  </a:lnTo>
                  <a:lnTo>
                    <a:pt x="54" y="542"/>
                  </a:lnTo>
                  <a:lnTo>
                    <a:pt x="54" y="551"/>
                  </a:lnTo>
                  <a:lnTo>
                    <a:pt x="55" y="561"/>
                  </a:lnTo>
                  <a:lnTo>
                    <a:pt x="58" y="573"/>
                  </a:lnTo>
                  <a:lnTo>
                    <a:pt x="60" y="584"/>
                  </a:lnTo>
                  <a:lnTo>
                    <a:pt x="64" y="595"/>
                  </a:lnTo>
                  <a:lnTo>
                    <a:pt x="66" y="605"/>
                  </a:lnTo>
                  <a:lnTo>
                    <a:pt x="68" y="612"/>
                  </a:lnTo>
                  <a:lnTo>
                    <a:pt x="69" y="613"/>
                  </a:lnTo>
                  <a:lnTo>
                    <a:pt x="58" y="636"/>
                  </a:lnTo>
                  <a:lnTo>
                    <a:pt x="61" y="673"/>
                  </a:lnTo>
                  <a:lnTo>
                    <a:pt x="61" y="673"/>
                  </a:lnTo>
                  <a:lnTo>
                    <a:pt x="64" y="676"/>
                  </a:lnTo>
                  <a:lnTo>
                    <a:pt x="66" y="678"/>
                  </a:lnTo>
                  <a:lnTo>
                    <a:pt x="70" y="681"/>
                  </a:lnTo>
                  <a:lnTo>
                    <a:pt x="74" y="682"/>
                  </a:lnTo>
                  <a:lnTo>
                    <a:pt x="77" y="685"/>
                  </a:lnTo>
                  <a:lnTo>
                    <a:pt x="81" y="685"/>
                  </a:lnTo>
                  <a:lnTo>
                    <a:pt x="85" y="682"/>
                  </a:lnTo>
                  <a:lnTo>
                    <a:pt x="87" y="680"/>
                  </a:lnTo>
                  <a:lnTo>
                    <a:pt x="90" y="675"/>
                  </a:lnTo>
                  <a:lnTo>
                    <a:pt x="92" y="671"/>
                  </a:lnTo>
                  <a:lnTo>
                    <a:pt x="94" y="666"/>
                  </a:lnTo>
                  <a:lnTo>
                    <a:pt x="95" y="662"/>
                  </a:lnTo>
                  <a:lnTo>
                    <a:pt x="95" y="659"/>
                  </a:lnTo>
                  <a:lnTo>
                    <a:pt x="96" y="656"/>
                  </a:lnTo>
                  <a:lnTo>
                    <a:pt x="96" y="655"/>
                  </a:lnTo>
                  <a:lnTo>
                    <a:pt x="87" y="608"/>
                  </a:lnTo>
                  <a:lnTo>
                    <a:pt x="101" y="514"/>
                  </a:lnTo>
                  <a:lnTo>
                    <a:pt x="105" y="495"/>
                  </a:lnTo>
                  <a:lnTo>
                    <a:pt x="123" y="495"/>
                  </a:lnTo>
                  <a:lnTo>
                    <a:pt x="123" y="497"/>
                  </a:lnTo>
                  <a:lnTo>
                    <a:pt x="123" y="499"/>
                  </a:lnTo>
                  <a:lnTo>
                    <a:pt x="123" y="504"/>
                  </a:lnTo>
                  <a:lnTo>
                    <a:pt x="123" y="510"/>
                  </a:lnTo>
                  <a:lnTo>
                    <a:pt x="123" y="518"/>
                  </a:lnTo>
                  <a:lnTo>
                    <a:pt x="124" y="525"/>
                  </a:lnTo>
                  <a:lnTo>
                    <a:pt x="126" y="534"/>
                  </a:lnTo>
                  <a:lnTo>
                    <a:pt x="127" y="542"/>
                  </a:lnTo>
                  <a:lnTo>
                    <a:pt x="128" y="553"/>
                  </a:lnTo>
                  <a:lnTo>
                    <a:pt x="131" y="565"/>
                  </a:lnTo>
                  <a:lnTo>
                    <a:pt x="133" y="577"/>
                  </a:lnTo>
                  <a:lnTo>
                    <a:pt x="136" y="587"/>
                  </a:lnTo>
                  <a:lnTo>
                    <a:pt x="138" y="597"/>
                  </a:lnTo>
                  <a:lnTo>
                    <a:pt x="139" y="604"/>
                  </a:lnTo>
                  <a:lnTo>
                    <a:pt x="141" y="609"/>
                  </a:lnTo>
                  <a:lnTo>
                    <a:pt x="141" y="612"/>
                  </a:lnTo>
                  <a:lnTo>
                    <a:pt x="138" y="654"/>
                  </a:lnTo>
                  <a:lnTo>
                    <a:pt x="150" y="657"/>
                  </a:lnTo>
                  <a:lnTo>
                    <a:pt x="150" y="651"/>
                  </a:lnTo>
                  <a:lnTo>
                    <a:pt x="150" y="652"/>
                  </a:lnTo>
                  <a:lnTo>
                    <a:pt x="153" y="652"/>
                  </a:lnTo>
                  <a:lnTo>
                    <a:pt x="157" y="655"/>
                  </a:lnTo>
                  <a:lnTo>
                    <a:pt x="160" y="657"/>
                  </a:lnTo>
                  <a:lnTo>
                    <a:pt x="165" y="660"/>
                  </a:lnTo>
                  <a:lnTo>
                    <a:pt x="170" y="662"/>
                  </a:lnTo>
                  <a:lnTo>
                    <a:pt x="175" y="665"/>
                  </a:lnTo>
                  <a:lnTo>
                    <a:pt x="181" y="667"/>
                  </a:lnTo>
                  <a:lnTo>
                    <a:pt x="186" y="670"/>
                  </a:lnTo>
                  <a:lnTo>
                    <a:pt x="192" y="671"/>
                  </a:lnTo>
                  <a:lnTo>
                    <a:pt x="197" y="671"/>
                  </a:lnTo>
                  <a:lnTo>
                    <a:pt x="202" y="671"/>
                  </a:lnTo>
                  <a:lnTo>
                    <a:pt x="207" y="670"/>
                  </a:lnTo>
                  <a:lnTo>
                    <a:pt x="211" y="668"/>
                  </a:lnTo>
                  <a:lnTo>
                    <a:pt x="214" y="668"/>
                  </a:lnTo>
                  <a:lnTo>
                    <a:pt x="214" y="667"/>
                  </a:lnTo>
                  <a:lnTo>
                    <a:pt x="212" y="655"/>
                  </a:lnTo>
                  <a:lnTo>
                    <a:pt x="117" y="323"/>
                  </a:lnTo>
                </a:path>
              </a:pathLst>
            </a:custGeom>
            <a:solidFill>
              <a:srgbClr val="0099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Freeform 15"/>
            <p:cNvSpPr>
              <a:spLocks/>
            </p:cNvSpPr>
            <p:nvPr/>
          </p:nvSpPr>
          <p:spPr bwMode="auto">
            <a:xfrm>
              <a:off x="4303" y="1235"/>
              <a:ext cx="224" cy="729"/>
            </a:xfrm>
            <a:custGeom>
              <a:avLst/>
              <a:gdLst>
                <a:gd name="T0" fmla="*/ 42 w 224"/>
                <a:gd name="T1" fmla="*/ 409 h 729"/>
                <a:gd name="T2" fmla="*/ 19 w 224"/>
                <a:gd name="T3" fmla="*/ 300 h 729"/>
                <a:gd name="T4" fmla="*/ 1 w 224"/>
                <a:gd name="T5" fmla="*/ 246 h 729"/>
                <a:gd name="T6" fmla="*/ 6 w 224"/>
                <a:gd name="T7" fmla="*/ 225 h 729"/>
                <a:gd name="T8" fmla="*/ 14 w 224"/>
                <a:gd name="T9" fmla="*/ 193 h 729"/>
                <a:gd name="T10" fmla="*/ 26 w 224"/>
                <a:gd name="T11" fmla="*/ 163 h 729"/>
                <a:gd name="T12" fmla="*/ 39 w 224"/>
                <a:gd name="T13" fmla="*/ 144 h 729"/>
                <a:gd name="T14" fmla="*/ 59 w 224"/>
                <a:gd name="T15" fmla="*/ 128 h 729"/>
                <a:gd name="T16" fmla="*/ 80 w 224"/>
                <a:gd name="T17" fmla="*/ 113 h 729"/>
                <a:gd name="T18" fmla="*/ 95 w 224"/>
                <a:gd name="T19" fmla="*/ 105 h 729"/>
                <a:gd name="T20" fmla="*/ 95 w 224"/>
                <a:gd name="T21" fmla="*/ 86 h 729"/>
                <a:gd name="T22" fmla="*/ 84 w 224"/>
                <a:gd name="T23" fmla="*/ 64 h 729"/>
                <a:gd name="T24" fmla="*/ 83 w 224"/>
                <a:gd name="T25" fmla="*/ 55 h 729"/>
                <a:gd name="T26" fmla="*/ 81 w 224"/>
                <a:gd name="T27" fmla="*/ 42 h 729"/>
                <a:gd name="T28" fmla="*/ 85 w 224"/>
                <a:gd name="T29" fmla="*/ 28 h 729"/>
                <a:gd name="T30" fmla="*/ 92 w 224"/>
                <a:gd name="T31" fmla="*/ 16 h 729"/>
                <a:gd name="T32" fmla="*/ 96 w 224"/>
                <a:gd name="T33" fmla="*/ 7 h 729"/>
                <a:gd name="T34" fmla="*/ 101 w 224"/>
                <a:gd name="T35" fmla="*/ 2 h 729"/>
                <a:gd name="T36" fmla="*/ 112 w 224"/>
                <a:gd name="T37" fmla="*/ 0 h 729"/>
                <a:gd name="T38" fmla="*/ 135 w 224"/>
                <a:gd name="T39" fmla="*/ 0 h 729"/>
                <a:gd name="T40" fmla="*/ 146 w 224"/>
                <a:gd name="T41" fmla="*/ 1 h 729"/>
                <a:gd name="T42" fmla="*/ 149 w 224"/>
                <a:gd name="T43" fmla="*/ 4 h 729"/>
                <a:gd name="T44" fmla="*/ 154 w 224"/>
                <a:gd name="T45" fmla="*/ 11 h 729"/>
                <a:gd name="T46" fmla="*/ 163 w 224"/>
                <a:gd name="T47" fmla="*/ 21 h 729"/>
                <a:gd name="T48" fmla="*/ 166 w 224"/>
                <a:gd name="T49" fmla="*/ 34 h 729"/>
                <a:gd name="T50" fmla="*/ 164 w 224"/>
                <a:gd name="T51" fmla="*/ 48 h 729"/>
                <a:gd name="T52" fmla="*/ 162 w 224"/>
                <a:gd name="T53" fmla="*/ 58 h 729"/>
                <a:gd name="T54" fmla="*/ 147 w 224"/>
                <a:gd name="T55" fmla="*/ 92 h 729"/>
                <a:gd name="T56" fmla="*/ 148 w 224"/>
                <a:gd name="T57" fmla="*/ 106 h 729"/>
                <a:gd name="T58" fmla="*/ 164 w 224"/>
                <a:gd name="T59" fmla="*/ 116 h 729"/>
                <a:gd name="T60" fmla="*/ 187 w 224"/>
                <a:gd name="T61" fmla="*/ 131 h 729"/>
                <a:gd name="T62" fmla="*/ 203 w 224"/>
                <a:gd name="T63" fmla="*/ 144 h 729"/>
                <a:gd name="T64" fmla="*/ 206 w 224"/>
                <a:gd name="T65" fmla="*/ 156 h 729"/>
                <a:gd name="T66" fmla="*/ 210 w 224"/>
                <a:gd name="T67" fmla="*/ 189 h 729"/>
                <a:gd name="T68" fmla="*/ 215 w 224"/>
                <a:gd name="T69" fmla="*/ 232 h 729"/>
                <a:gd name="T70" fmla="*/ 219 w 224"/>
                <a:gd name="T71" fmla="*/ 268 h 729"/>
                <a:gd name="T72" fmla="*/ 220 w 224"/>
                <a:gd name="T73" fmla="*/ 284 h 729"/>
                <a:gd name="T74" fmla="*/ 221 w 224"/>
                <a:gd name="T75" fmla="*/ 314 h 729"/>
                <a:gd name="T76" fmla="*/ 223 w 224"/>
                <a:gd name="T77" fmla="*/ 354 h 729"/>
                <a:gd name="T78" fmla="*/ 221 w 224"/>
                <a:gd name="T79" fmla="*/ 388 h 729"/>
                <a:gd name="T80" fmla="*/ 216 w 224"/>
                <a:gd name="T81" fmla="*/ 406 h 729"/>
                <a:gd name="T82" fmla="*/ 210 w 224"/>
                <a:gd name="T83" fmla="*/ 411 h 729"/>
                <a:gd name="T84" fmla="*/ 201 w 224"/>
                <a:gd name="T85" fmla="*/ 412 h 729"/>
                <a:gd name="T86" fmla="*/ 196 w 224"/>
                <a:gd name="T87" fmla="*/ 411 h 729"/>
                <a:gd name="T88" fmla="*/ 198 w 224"/>
                <a:gd name="T89" fmla="*/ 401 h 729"/>
                <a:gd name="T90" fmla="*/ 189 w 224"/>
                <a:gd name="T91" fmla="*/ 402 h 729"/>
                <a:gd name="T92" fmla="*/ 190 w 224"/>
                <a:gd name="T93" fmla="*/ 531 h 729"/>
                <a:gd name="T94" fmla="*/ 196 w 224"/>
                <a:gd name="T95" fmla="*/ 672 h 729"/>
                <a:gd name="T96" fmla="*/ 164 w 224"/>
                <a:gd name="T97" fmla="*/ 688 h 729"/>
                <a:gd name="T98" fmla="*/ 120 w 224"/>
                <a:gd name="T99" fmla="*/ 690 h 729"/>
                <a:gd name="T100" fmla="*/ 113 w 224"/>
                <a:gd name="T101" fmla="*/ 700 h 729"/>
                <a:gd name="T102" fmla="*/ 104 w 224"/>
                <a:gd name="T103" fmla="*/ 714 h 729"/>
                <a:gd name="T104" fmla="*/ 94 w 224"/>
                <a:gd name="T105" fmla="*/ 725 h 729"/>
                <a:gd name="T106" fmla="*/ 85 w 224"/>
                <a:gd name="T107" fmla="*/ 728 h 729"/>
                <a:gd name="T108" fmla="*/ 75 w 224"/>
                <a:gd name="T109" fmla="*/ 726 h 729"/>
                <a:gd name="T110" fmla="*/ 68 w 224"/>
                <a:gd name="T111" fmla="*/ 725 h 729"/>
                <a:gd name="T112" fmla="*/ 61 w 224"/>
                <a:gd name="T113" fmla="*/ 724 h 729"/>
                <a:gd name="T114" fmla="*/ 69 w 224"/>
                <a:gd name="T115" fmla="*/ 697 h 729"/>
                <a:gd name="T116" fmla="*/ 54 w 224"/>
                <a:gd name="T117" fmla="*/ 541 h 729"/>
                <a:gd name="T118" fmla="*/ 45 w 224"/>
                <a:gd name="T119" fmla="*/ 377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4" h="729">
                  <a:moveTo>
                    <a:pt x="45" y="377"/>
                  </a:moveTo>
                  <a:lnTo>
                    <a:pt x="42" y="409"/>
                  </a:lnTo>
                  <a:lnTo>
                    <a:pt x="13" y="370"/>
                  </a:lnTo>
                  <a:lnTo>
                    <a:pt x="19" y="300"/>
                  </a:lnTo>
                  <a:lnTo>
                    <a:pt x="0" y="250"/>
                  </a:lnTo>
                  <a:lnTo>
                    <a:pt x="1" y="246"/>
                  </a:lnTo>
                  <a:lnTo>
                    <a:pt x="2" y="237"/>
                  </a:lnTo>
                  <a:lnTo>
                    <a:pt x="6" y="225"/>
                  </a:lnTo>
                  <a:lnTo>
                    <a:pt x="9" y="210"/>
                  </a:lnTo>
                  <a:lnTo>
                    <a:pt x="14" y="193"/>
                  </a:lnTo>
                  <a:lnTo>
                    <a:pt x="19" y="178"/>
                  </a:lnTo>
                  <a:lnTo>
                    <a:pt x="26" y="163"/>
                  </a:lnTo>
                  <a:lnTo>
                    <a:pt x="32" y="153"/>
                  </a:lnTo>
                  <a:lnTo>
                    <a:pt x="39" y="144"/>
                  </a:lnTo>
                  <a:lnTo>
                    <a:pt x="48" y="137"/>
                  </a:lnTo>
                  <a:lnTo>
                    <a:pt x="59" y="128"/>
                  </a:lnTo>
                  <a:lnTo>
                    <a:pt x="70" y="121"/>
                  </a:lnTo>
                  <a:lnTo>
                    <a:pt x="80" y="113"/>
                  </a:lnTo>
                  <a:lnTo>
                    <a:pt x="89" y="108"/>
                  </a:lnTo>
                  <a:lnTo>
                    <a:pt x="95" y="105"/>
                  </a:lnTo>
                  <a:lnTo>
                    <a:pt x="96" y="104"/>
                  </a:lnTo>
                  <a:lnTo>
                    <a:pt x="95" y="86"/>
                  </a:lnTo>
                  <a:lnTo>
                    <a:pt x="84" y="64"/>
                  </a:lnTo>
                  <a:lnTo>
                    <a:pt x="84" y="64"/>
                  </a:lnTo>
                  <a:lnTo>
                    <a:pt x="83" y="60"/>
                  </a:lnTo>
                  <a:lnTo>
                    <a:pt x="83" y="55"/>
                  </a:lnTo>
                  <a:lnTo>
                    <a:pt x="81" y="49"/>
                  </a:lnTo>
                  <a:lnTo>
                    <a:pt x="81" y="42"/>
                  </a:lnTo>
                  <a:lnTo>
                    <a:pt x="83" y="34"/>
                  </a:lnTo>
                  <a:lnTo>
                    <a:pt x="85" y="28"/>
                  </a:lnTo>
                  <a:lnTo>
                    <a:pt x="89" y="21"/>
                  </a:lnTo>
                  <a:lnTo>
                    <a:pt x="92" y="16"/>
                  </a:lnTo>
                  <a:lnTo>
                    <a:pt x="95" y="12"/>
                  </a:lnTo>
                  <a:lnTo>
                    <a:pt x="96" y="7"/>
                  </a:lnTo>
                  <a:lnTo>
                    <a:pt x="99" y="4"/>
                  </a:lnTo>
                  <a:lnTo>
                    <a:pt x="101" y="2"/>
                  </a:lnTo>
                  <a:lnTo>
                    <a:pt x="106" y="1"/>
                  </a:lnTo>
                  <a:lnTo>
                    <a:pt x="112" y="0"/>
                  </a:lnTo>
                  <a:lnTo>
                    <a:pt x="123" y="0"/>
                  </a:lnTo>
                  <a:lnTo>
                    <a:pt x="135" y="0"/>
                  </a:lnTo>
                  <a:lnTo>
                    <a:pt x="141" y="0"/>
                  </a:lnTo>
                  <a:lnTo>
                    <a:pt x="146" y="1"/>
                  </a:lnTo>
                  <a:lnTo>
                    <a:pt x="148" y="2"/>
                  </a:lnTo>
                  <a:lnTo>
                    <a:pt x="149" y="4"/>
                  </a:lnTo>
                  <a:lnTo>
                    <a:pt x="151" y="7"/>
                  </a:lnTo>
                  <a:lnTo>
                    <a:pt x="154" y="11"/>
                  </a:lnTo>
                  <a:lnTo>
                    <a:pt x="159" y="16"/>
                  </a:lnTo>
                  <a:lnTo>
                    <a:pt x="163" y="21"/>
                  </a:lnTo>
                  <a:lnTo>
                    <a:pt x="166" y="27"/>
                  </a:lnTo>
                  <a:lnTo>
                    <a:pt x="166" y="34"/>
                  </a:lnTo>
                  <a:lnTo>
                    <a:pt x="166" y="42"/>
                  </a:lnTo>
                  <a:lnTo>
                    <a:pt x="164" y="48"/>
                  </a:lnTo>
                  <a:lnTo>
                    <a:pt x="163" y="54"/>
                  </a:lnTo>
                  <a:lnTo>
                    <a:pt x="162" y="58"/>
                  </a:lnTo>
                  <a:lnTo>
                    <a:pt x="162" y="60"/>
                  </a:lnTo>
                  <a:lnTo>
                    <a:pt x="147" y="92"/>
                  </a:lnTo>
                  <a:lnTo>
                    <a:pt x="146" y="104"/>
                  </a:lnTo>
                  <a:lnTo>
                    <a:pt x="148" y="106"/>
                  </a:lnTo>
                  <a:lnTo>
                    <a:pt x="154" y="110"/>
                  </a:lnTo>
                  <a:lnTo>
                    <a:pt x="164" y="116"/>
                  </a:lnTo>
                  <a:lnTo>
                    <a:pt x="175" y="123"/>
                  </a:lnTo>
                  <a:lnTo>
                    <a:pt x="187" y="131"/>
                  </a:lnTo>
                  <a:lnTo>
                    <a:pt x="196" y="138"/>
                  </a:lnTo>
                  <a:lnTo>
                    <a:pt x="203" y="144"/>
                  </a:lnTo>
                  <a:lnTo>
                    <a:pt x="205" y="148"/>
                  </a:lnTo>
                  <a:lnTo>
                    <a:pt x="206" y="156"/>
                  </a:lnTo>
                  <a:lnTo>
                    <a:pt x="208" y="169"/>
                  </a:lnTo>
                  <a:lnTo>
                    <a:pt x="210" y="189"/>
                  </a:lnTo>
                  <a:lnTo>
                    <a:pt x="213" y="210"/>
                  </a:lnTo>
                  <a:lnTo>
                    <a:pt x="215" y="232"/>
                  </a:lnTo>
                  <a:lnTo>
                    <a:pt x="218" y="252"/>
                  </a:lnTo>
                  <a:lnTo>
                    <a:pt x="219" y="268"/>
                  </a:lnTo>
                  <a:lnTo>
                    <a:pt x="220" y="278"/>
                  </a:lnTo>
                  <a:lnTo>
                    <a:pt x="220" y="284"/>
                  </a:lnTo>
                  <a:lnTo>
                    <a:pt x="221" y="298"/>
                  </a:lnTo>
                  <a:lnTo>
                    <a:pt x="221" y="314"/>
                  </a:lnTo>
                  <a:lnTo>
                    <a:pt x="223" y="334"/>
                  </a:lnTo>
                  <a:lnTo>
                    <a:pt x="223" y="354"/>
                  </a:lnTo>
                  <a:lnTo>
                    <a:pt x="223" y="372"/>
                  </a:lnTo>
                  <a:lnTo>
                    <a:pt x="221" y="388"/>
                  </a:lnTo>
                  <a:lnTo>
                    <a:pt x="219" y="401"/>
                  </a:lnTo>
                  <a:lnTo>
                    <a:pt x="216" y="406"/>
                  </a:lnTo>
                  <a:lnTo>
                    <a:pt x="214" y="408"/>
                  </a:lnTo>
                  <a:lnTo>
                    <a:pt x="210" y="411"/>
                  </a:lnTo>
                  <a:lnTo>
                    <a:pt x="205" y="411"/>
                  </a:lnTo>
                  <a:lnTo>
                    <a:pt x="201" y="412"/>
                  </a:lnTo>
                  <a:lnTo>
                    <a:pt x="199" y="411"/>
                  </a:lnTo>
                  <a:lnTo>
                    <a:pt x="196" y="411"/>
                  </a:lnTo>
                  <a:lnTo>
                    <a:pt x="195" y="411"/>
                  </a:lnTo>
                  <a:lnTo>
                    <a:pt x="198" y="401"/>
                  </a:lnTo>
                  <a:lnTo>
                    <a:pt x="208" y="392"/>
                  </a:lnTo>
                  <a:lnTo>
                    <a:pt x="189" y="402"/>
                  </a:lnTo>
                  <a:lnTo>
                    <a:pt x="194" y="500"/>
                  </a:lnTo>
                  <a:lnTo>
                    <a:pt x="190" y="531"/>
                  </a:lnTo>
                  <a:lnTo>
                    <a:pt x="164" y="643"/>
                  </a:lnTo>
                  <a:lnTo>
                    <a:pt x="196" y="672"/>
                  </a:lnTo>
                  <a:lnTo>
                    <a:pt x="201" y="690"/>
                  </a:lnTo>
                  <a:lnTo>
                    <a:pt x="164" y="688"/>
                  </a:lnTo>
                  <a:lnTo>
                    <a:pt x="121" y="689"/>
                  </a:lnTo>
                  <a:lnTo>
                    <a:pt x="120" y="690"/>
                  </a:lnTo>
                  <a:lnTo>
                    <a:pt x="117" y="695"/>
                  </a:lnTo>
                  <a:lnTo>
                    <a:pt x="113" y="700"/>
                  </a:lnTo>
                  <a:lnTo>
                    <a:pt x="109" y="708"/>
                  </a:lnTo>
                  <a:lnTo>
                    <a:pt x="104" y="714"/>
                  </a:lnTo>
                  <a:lnTo>
                    <a:pt x="99" y="720"/>
                  </a:lnTo>
                  <a:lnTo>
                    <a:pt x="94" y="725"/>
                  </a:lnTo>
                  <a:lnTo>
                    <a:pt x="89" y="728"/>
                  </a:lnTo>
                  <a:lnTo>
                    <a:pt x="85" y="728"/>
                  </a:lnTo>
                  <a:lnTo>
                    <a:pt x="80" y="728"/>
                  </a:lnTo>
                  <a:lnTo>
                    <a:pt x="75" y="726"/>
                  </a:lnTo>
                  <a:lnTo>
                    <a:pt x="71" y="726"/>
                  </a:lnTo>
                  <a:lnTo>
                    <a:pt x="68" y="725"/>
                  </a:lnTo>
                  <a:lnTo>
                    <a:pt x="64" y="724"/>
                  </a:lnTo>
                  <a:lnTo>
                    <a:pt x="61" y="724"/>
                  </a:lnTo>
                  <a:lnTo>
                    <a:pt x="61" y="723"/>
                  </a:lnTo>
                  <a:lnTo>
                    <a:pt x="69" y="697"/>
                  </a:lnTo>
                  <a:lnTo>
                    <a:pt x="80" y="667"/>
                  </a:lnTo>
                  <a:lnTo>
                    <a:pt x="54" y="541"/>
                  </a:lnTo>
                  <a:lnTo>
                    <a:pt x="49" y="420"/>
                  </a:lnTo>
                  <a:lnTo>
                    <a:pt x="45" y="377"/>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Freeform 16"/>
            <p:cNvSpPr>
              <a:spLocks/>
            </p:cNvSpPr>
            <p:nvPr/>
          </p:nvSpPr>
          <p:spPr bwMode="auto">
            <a:xfrm>
              <a:off x="4700" y="1236"/>
              <a:ext cx="222" cy="685"/>
            </a:xfrm>
            <a:custGeom>
              <a:avLst/>
              <a:gdLst>
                <a:gd name="T0" fmla="*/ 182 w 222"/>
                <a:gd name="T1" fmla="*/ 350 h 685"/>
                <a:gd name="T2" fmla="*/ 178 w 222"/>
                <a:gd name="T3" fmla="*/ 339 h 685"/>
                <a:gd name="T4" fmla="*/ 171 w 222"/>
                <a:gd name="T5" fmla="*/ 298 h 685"/>
                <a:gd name="T6" fmla="*/ 183 w 222"/>
                <a:gd name="T7" fmla="*/ 256 h 685"/>
                <a:gd name="T8" fmla="*/ 188 w 222"/>
                <a:gd name="T9" fmla="*/ 229 h 685"/>
                <a:gd name="T10" fmla="*/ 180 w 222"/>
                <a:gd name="T11" fmla="*/ 162 h 685"/>
                <a:gd name="T12" fmla="*/ 151 w 222"/>
                <a:gd name="T13" fmla="*/ 118 h 685"/>
                <a:gd name="T14" fmla="*/ 135 w 222"/>
                <a:gd name="T15" fmla="*/ 104 h 685"/>
                <a:gd name="T16" fmla="*/ 147 w 222"/>
                <a:gd name="T17" fmla="*/ 85 h 685"/>
                <a:gd name="T18" fmla="*/ 142 w 222"/>
                <a:gd name="T19" fmla="*/ 84 h 685"/>
                <a:gd name="T20" fmla="*/ 131 w 222"/>
                <a:gd name="T21" fmla="*/ 68 h 685"/>
                <a:gd name="T22" fmla="*/ 139 w 222"/>
                <a:gd name="T23" fmla="*/ 38 h 685"/>
                <a:gd name="T24" fmla="*/ 112 w 222"/>
                <a:gd name="T25" fmla="*/ 2 h 685"/>
                <a:gd name="T26" fmla="*/ 79 w 222"/>
                <a:gd name="T27" fmla="*/ 2 h 685"/>
                <a:gd name="T28" fmla="*/ 53 w 222"/>
                <a:gd name="T29" fmla="*/ 11 h 685"/>
                <a:gd name="T30" fmla="*/ 53 w 222"/>
                <a:gd name="T31" fmla="*/ 21 h 685"/>
                <a:gd name="T32" fmla="*/ 53 w 222"/>
                <a:gd name="T33" fmla="*/ 26 h 685"/>
                <a:gd name="T34" fmla="*/ 50 w 222"/>
                <a:gd name="T35" fmla="*/ 35 h 685"/>
                <a:gd name="T36" fmla="*/ 55 w 222"/>
                <a:gd name="T37" fmla="*/ 68 h 685"/>
                <a:gd name="T38" fmla="*/ 52 w 222"/>
                <a:gd name="T39" fmla="*/ 75 h 685"/>
                <a:gd name="T40" fmla="*/ 45 w 222"/>
                <a:gd name="T41" fmla="*/ 81 h 685"/>
                <a:gd name="T42" fmla="*/ 53 w 222"/>
                <a:gd name="T43" fmla="*/ 91 h 685"/>
                <a:gd name="T44" fmla="*/ 60 w 222"/>
                <a:gd name="T45" fmla="*/ 100 h 685"/>
                <a:gd name="T46" fmla="*/ 52 w 222"/>
                <a:gd name="T47" fmla="*/ 110 h 685"/>
                <a:gd name="T48" fmla="*/ 42 w 222"/>
                <a:gd name="T49" fmla="*/ 115 h 685"/>
                <a:gd name="T50" fmla="*/ 34 w 222"/>
                <a:gd name="T51" fmla="*/ 116 h 685"/>
                <a:gd name="T52" fmla="*/ 22 w 222"/>
                <a:gd name="T53" fmla="*/ 131 h 685"/>
                <a:gd name="T54" fmla="*/ 8 w 222"/>
                <a:gd name="T55" fmla="*/ 237 h 685"/>
                <a:gd name="T56" fmla="*/ 7 w 222"/>
                <a:gd name="T57" fmla="*/ 282 h 685"/>
                <a:gd name="T58" fmla="*/ 0 w 222"/>
                <a:gd name="T59" fmla="*/ 309 h 685"/>
                <a:gd name="T60" fmla="*/ 7 w 222"/>
                <a:gd name="T61" fmla="*/ 325 h 685"/>
                <a:gd name="T62" fmla="*/ 9 w 222"/>
                <a:gd name="T63" fmla="*/ 385 h 685"/>
                <a:gd name="T64" fmla="*/ 7 w 222"/>
                <a:gd name="T65" fmla="*/ 437 h 685"/>
                <a:gd name="T66" fmla="*/ 14 w 222"/>
                <a:gd name="T67" fmla="*/ 467 h 685"/>
                <a:gd name="T68" fmla="*/ 19 w 222"/>
                <a:gd name="T69" fmla="*/ 472 h 685"/>
                <a:gd name="T70" fmla="*/ 26 w 222"/>
                <a:gd name="T71" fmla="*/ 526 h 685"/>
                <a:gd name="T72" fmla="*/ 31 w 222"/>
                <a:gd name="T73" fmla="*/ 600 h 685"/>
                <a:gd name="T74" fmla="*/ 21 w 222"/>
                <a:gd name="T75" fmla="*/ 644 h 685"/>
                <a:gd name="T76" fmla="*/ 12 w 222"/>
                <a:gd name="T77" fmla="*/ 667 h 685"/>
                <a:gd name="T78" fmla="*/ 17 w 222"/>
                <a:gd name="T79" fmla="*/ 682 h 685"/>
                <a:gd name="T80" fmla="*/ 37 w 222"/>
                <a:gd name="T81" fmla="*/ 682 h 685"/>
                <a:gd name="T82" fmla="*/ 52 w 222"/>
                <a:gd name="T83" fmla="*/ 655 h 685"/>
                <a:gd name="T84" fmla="*/ 53 w 222"/>
                <a:gd name="T85" fmla="*/ 612 h 685"/>
                <a:gd name="T86" fmla="*/ 55 w 222"/>
                <a:gd name="T87" fmla="*/ 596 h 685"/>
                <a:gd name="T88" fmla="*/ 65 w 222"/>
                <a:gd name="T89" fmla="*/ 551 h 685"/>
                <a:gd name="T90" fmla="*/ 70 w 222"/>
                <a:gd name="T91" fmla="*/ 515 h 685"/>
                <a:gd name="T92" fmla="*/ 70 w 222"/>
                <a:gd name="T93" fmla="*/ 494 h 685"/>
                <a:gd name="T94" fmla="*/ 93 w 222"/>
                <a:gd name="T95" fmla="*/ 511 h 685"/>
                <a:gd name="T96" fmla="*/ 98 w 222"/>
                <a:gd name="T97" fmla="*/ 654 h 685"/>
                <a:gd name="T98" fmla="*/ 101 w 222"/>
                <a:gd name="T99" fmla="*/ 669 h 685"/>
                <a:gd name="T100" fmla="*/ 112 w 222"/>
                <a:gd name="T101" fmla="*/ 682 h 685"/>
                <a:gd name="T102" fmla="*/ 127 w 222"/>
                <a:gd name="T103" fmla="*/ 676 h 685"/>
                <a:gd name="T104" fmla="*/ 136 w 222"/>
                <a:gd name="T105" fmla="*/ 635 h 685"/>
                <a:gd name="T106" fmla="*/ 130 w 222"/>
                <a:gd name="T107" fmla="*/ 593 h 685"/>
                <a:gd name="T108" fmla="*/ 140 w 222"/>
                <a:gd name="T109" fmla="*/ 548 h 685"/>
                <a:gd name="T110" fmla="*/ 139 w 222"/>
                <a:gd name="T111" fmla="*/ 529 h 685"/>
                <a:gd name="T112" fmla="*/ 137 w 222"/>
                <a:gd name="T113" fmla="*/ 51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2" h="685">
                  <a:moveTo>
                    <a:pt x="221" y="356"/>
                  </a:moveTo>
                  <a:lnTo>
                    <a:pt x="182" y="355"/>
                  </a:lnTo>
                  <a:lnTo>
                    <a:pt x="182" y="353"/>
                  </a:lnTo>
                  <a:lnTo>
                    <a:pt x="182" y="350"/>
                  </a:lnTo>
                  <a:lnTo>
                    <a:pt x="182" y="348"/>
                  </a:lnTo>
                  <a:lnTo>
                    <a:pt x="181" y="345"/>
                  </a:lnTo>
                  <a:lnTo>
                    <a:pt x="180" y="343"/>
                  </a:lnTo>
                  <a:lnTo>
                    <a:pt x="178" y="339"/>
                  </a:lnTo>
                  <a:lnTo>
                    <a:pt x="176" y="338"/>
                  </a:lnTo>
                  <a:lnTo>
                    <a:pt x="173" y="335"/>
                  </a:lnTo>
                  <a:lnTo>
                    <a:pt x="168" y="304"/>
                  </a:lnTo>
                  <a:lnTo>
                    <a:pt x="171" y="298"/>
                  </a:lnTo>
                  <a:lnTo>
                    <a:pt x="173" y="289"/>
                  </a:lnTo>
                  <a:lnTo>
                    <a:pt x="177" y="278"/>
                  </a:lnTo>
                  <a:lnTo>
                    <a:pt x="180" y="267"/>
                  </a:lnTo>
                  <a:lnTo>
                    <a:pt x="183" y="256"/>
                  </a:lnTo>
                  <a:lnTo>
                    <a:pt x="186" y="246"/>
                  </a:lnTo>
                  <a:lnTo>
                    <a:pt x="187" y="239"/>
                  </a:lnTo>
                  <a:lnTo>
                    <a:pt x="188" y="235"/>
                  </a:lnTo>
                  <a:lnTo>
                    <a:pt x="188" y="229"/>
                  </a:lnTo>
                  <a:lnTo>
                    <a:pt x="187" y="216"/>
                  </a:lnTo>
                  <a:lnTo>
                    <a:pt x="184" y="199"/>
                  </a:lnTo>
                  <a:lnTo>
                    <a:pt x="182" y="180"/>
                  </a:lnTo>
                  <a:lnTo>
                    <a:pt x="180" y="162"/>
                  </a:lnTo>
                  <a:lnTo>
                    <a:pt x="175" y="146"/>
                  </a:lnTo>
                  <a:lnTo>
                    <a:pt x="170" y="132"/>
                  </a:lnTo>
                  <a:lnTo>
                    <a:pt x="165" y="126"/>
                  </a:lnTo>
                  <a:lnTo>
                    <a:pt x="151" y="118"/>
                  </a:lnTo>
                  <a:lnTo>
                    <a:pt x="144" y="112"/>
                  </a:lnTo>
                  <a:lnTo>
                    <a:pt x="139" y="109"/>
                  </a:lnTo>
                  <a:lnTo>
                    <a:pt x="136" y="106"/>
                  </a:lnTo>
                  <a:lnTo>
                    <a:pt x="135" y="104"/>
                  </a:lnTo>
                  <a:lnTo>
                    <a:pt x="136" y="102"/>
                  </a:lnTo>
                  <a:lnTo>
                    <a:pt x="136" y="102"/>
                  </a:lnTo>
                  <a:lnTo>
                    <a:pt x="137" y="102"/>
                  </a:lnTo>
                  <a:lnTo>
                    <a:pt x="147" y="85"/>
                  </a:lnTo>
                  <a:lnTo>
                    <a:pt x="147" y="85"/>
                  </a:lnTo>
                  <a:lnTo>
                    <a:pt x="146" y="85"/>
                  </a:lnTo>
                  <a:lnTo>
                    <a:pt x="144" y="85"/>
                  </a:lnTo>
                  <a:lnTo>
                    <a:pt x="142" y="84"/>
                  </a:lnTo>
                  <a:lnTo>
                    <a:pt x="139" y="81"/>
                  </a:lnTo>
                  <a:lnTo>
                    <a:pt x="136" y="79"/>
                  </a:lnTo>
                  <a:lnTo>
                    <a:pt x="134" y="74"/>
                  </a:lnTo>
                  <a:lnTo>
                    <a:pt x="131" y="68"/>
                  </a:lnTo>
                  <a:lnTo>
                    <a:pt x="131" y="60"/>
                  </a:lnTo>
                  <a:lnTo>
                    <a:pt x="134" y="53"/>
                  </a:lnTo>
                  <a:lnTo>
                    <a:pt x="136" y="45"/>
                  </a:lnTo>
                  <a:lnTo>
                    <a:pt x="139" y="38"/>
                  </a:lnTo>
                  <a:lnTo>
                    <a:pt x="139" y="30"/>
                  </a:lnTo>
                  <a:lnTo>
                    <a:pt x="135" y="22"/>
                  </a:lnTo>
                  <a:lnTo>
                    <a:pt x="127" y="12"/>
                  </a:lnTo>
                  <a:lnTo>
                    <a:pt x="112" y="2"/>
                  </a:lnTo>
                  <a:lnTo>
                    <a:pt x="108" y="1"/>
                  </a:lnTo>
                  <a:lnTo>
                    <a:pt x="99" y="0"/>
                  </a:lnTo>
                  <a:lnTo>
                    <a:pt x="89" y="1"/>
                  </a:lnTo>
                  <a:lnTo>
                    <a:pt x="79" y="2"/>
                  </a:lnTo>
                  <a:lnTo>
                    <a:pt x="69" y="3"/>
                  </a:lnTo>
                  <a:lnTo>
                    <a:pt x="62" y="6"/>
                  </a:lnTo>
                  <a:lnTo>
                    <a:pt x="55" y="8"/>
                  </a:lnTo>
                  <a:lnTo>
                    <a:pt x="53" y="11"/>
                  </a:lnTo>
                  <a:lnTo>
                    <a:pt x="53" y="13"/>
                  </a:lnTo>
                  <a:lnTo>
                    <a:pt x="53" y="17"/>
                  </a:lnTo>
                  <a:lnTo>
                    <a:pt x="53" y="19"/>
                  </a:lnTo>
                  <a:lnTo>
                    <a:pt x="53" y="21"/>
                  </a:lnTo>
                  <a:lnTo>
                    <a:pt x="53" y="23"/>
                  </a:lnTo>
                  <a:lnTo>
                    <a:pt x="53" y="24"/>
                  </a:lnTo>
                  <a:lnTo>
                    <a:pt x="53" y="26"/>
                  </a:lnTo>
                  <a:lnTo>
                    <a:pt x="53" y="26"/>
                  </a:lnTo>
                  <a:lnTo>
                    <a:pt x="52" y="26"/>
                  </a:lnTo>
                  <a:lnTo>
                    <a:pt x="52" y="28"/>
                  </a:lnTo>
                  <a:lnTo>
                    <a:pt x="50" y="30"/>
                  </a:lnTo>
                  <a:lnTo>
                    <a:pt x="50" y="35"/>
                  </a:lnTo>
                  <a:lnTo>
                    <a:pt x="50" y="42"/>
                  </a:lnTo>
                  <a:lnTo>
                    <a:pt x="50" y="49"/>
                  </a:lnTo>
                  <a:lnTo>
                    <a:pt x="52" y="58"/>
                  </a:lnTo>
                  <a:lnTo>
                    <a:pt x="55" y="68"/>
                  </a:lnTo>
                  <a:lnTo>
                    <a:pt x="55" y="71"/>
                  </a:lnTo>
                  <a:lnTo>
                    <a:pt x="55" y="74"/>
                  </a:lnTo>
                  <a:lnTo>
                    <a:pt x="53" y="75"/>
                  </a:lnTo>
                  <a:lnTo>
                    <a:pt x="52" y="75"/>
                  </a:lnTo>
                  <a:lnTo>
                    <a:pt x="49" y="75"/>
                  </a:lnTo>
                  <a:lnTo>
                    <a:pt x="47" y="76"/>
                  </a:lnTo>
                  <a:lnTo>
                    <a:pt x="45" y="79"/>
                  </a:lnTo>
                  <a:lnTo>
                    <a:pt x="45" y="81"/>
                  </a:lnTo>
                  <a:lnTo>
                    <a:pt x="47" y="84"/>
                  </a:lnTo>
                  <a:lnTo>
                    <a:pt x="48" y="86"/>
                  </a:lnTo>
                  <a:lnTo>
                    <a:pt x="50" y="89"/>
                  </a:lnTo>
                  <a:lnTo>
                    <a:pt x="53" y="91"/>
                  </a:lnTo>
                  <a:lnTo>
                    <a:pt x="55" y="94"/>
                  </a:lnTo>
                  <a:lnTo>
                    <a:pt x="57" y="96"/>
                  </a:lnTo>
                  <a:lnTo>
                    <a:pt x="59" y="99"/>
                  </a:lnTo>
                  <a:lnTo>
                    <a:pt x="60" y="100"/>
                  </a:lnTo>
                  <a:lnTo>
                    <a:pt x="60" y="102"/>
                  </a:lnTo>
                  <a:lnTo>
                    <a:pt x="59" y="105"/>
                  </a:lnTo>
                  <a:lnTo>
                    <a:pt x="55" y="107"/>
                  </a:lnTo>
                  <a:lnTo>
                    <a:pt x="52" y="110"/>
                  </a:lnTo>
                  <a:lnTo>
                    <a:pt x="49" y="111"/>
                  </a:lnTo>
                  <a:lnTo>
                    <a:pt x="45" y="114"/>
                  </a:lnTo>
                  <a:lnTo>
                    <a:pt x="43" y="115"/>
                  </a:lnTo>
                  <a:lnTo>
                    <a:pt x="42" y="115"/>
                  </a:lnTo>
                  <a:lnTo>
                    <a:pt x="42" y="115"/>
                  </a:lnTo>
                  <a:lnTo>
                    <a:pt x="39" y="115"/>
                  </a:lnTo>
                  <a:lnTo>
                    <a:pt x="37" y="115"/>
                  </a:lnTo>
                  <a:lnTo>
                    <a:pt x="34" y="116"/>
                  </a:lnTo>
                  <a:lnTo>
                    <a:pt x="31" y="118"/>
                  </a:lnTo>
                  <a:lnTo>
                    <a:pt x="27" y="121"/>
                  </a:lnTo>
                  <a:lnTo>
                    <a:pt x="24" y="126"/>
                  </a:lnTo>
                  <a:lnTo>
                    <a:pt x="22" y="131"/>
                  </a:lnTo>
                  <a:lnTo>
                    <a:pt x="11" y="171"/>
                  </a:lnTo>
                  <a:lnTo>
                    <a:pt x="6" y="200"/>
                  </a:lnTo>
                  <a:lnTo>
                    <a:pt x="6" y="223"/>
                  </a:lnTo>
                  <a:lnTo>
                    <a:pt x="8" y="237"/>
                  </a:lnTo>
                  <a:lnTo>
                    <a:pt x="11" y="250"/>
                  </a:lnTo>
                  <a:lnTo>
                    <a:pt x="13" y="260"/>
                  </a:lnTo>
                  <a:lnTo>
                    <a:pt x="12" y="270"/>
                  </a:lnTo>
                  <a:lnTo>
                    <a:pt x="7" y="282"/>
                  </a:lnTo>
                  <a:lnTo>
                    <a:pt x="3" y="289"/>
                  </a:lnTo>
                  <a:lnTo>
                    <a:pt x="1" y="297"/>
                  </a:lnTo>
                  <a:lnTo>
                    <a:pt x="0" y="303"/>
                  </a:lnTo>
                  <a:lnTo>
                    <a:pt x="0" y="309"/>
                  </a:lnTo>
                  <a:lnTo>
                    <a:pt x="1" y="314"/>
                  </a:lnTo>
                  <a:lnTo>
                    <a:pt x="3" y="318"/>
                  </a:lnTo>
                  <a:lnTo>
                    <a:pt x="4" y="322"/>
                  </a:lnTo>
                  <a:lnTo>
                    <a:pt x="7" y="325"/>
                  </a:lnTo>
                  <a:lnTo>
                    <a:pt x="8" y="333"/>
                  </a:lnTo>
                  <a:lnTo>
                    <a:pt x="9" y="346"/>
                  </a:lnTo>
                  <a:lnTo>
                    <a:pt x="9" y="365"/>
                  </a:lnTo>
                  <a:lnTo>
                    <a:pt x="9" y="385"/>
                  </a:lnTo>
                  <a:lnTo>
                    <a:pt x="8" y="403"/>
                  </a:lnTo>
                  <a:lnTo>
                    <a:pt x="7" y="421"/>
                  </a:lnTo>
                  <a:lnTo>
                    <a:pt x="7" y="432"/>
                  </a:lnTo>
                  <a:lnTo>
                    <a:pt x="7" y="437"/>
                  </a:lnTo>
                  <a:lnTo>
                    <a:pt x="8" y="448"/>
                  </a:lnTo>
                  <a:lnTo>
                    <a:pt x="9" y="456"/>
                  </a:lnTo>
                  <a:lnTo>
                    <a:pt x="12" y="462"/>
                  </a:lnTo>
                  <a:lnTo>
                    <a:pt x="14" y="467"/>
                  </a:lnTo>
                  <a:lnTo>
                    <a:pt x="16" y="469"/>
                  </a:lnTo>
                  <a:lnTo>
                    <a:pt x="18" y="470"/>
                  </a:lnTo>
                  <a:lnTo>
                    <a:pt x="19" y="472"/>
                  </a:lnTo>
                  <a:lnTo>
                    <a:pt x="19" y="472"/>
                  </a:lnTo>
                  <a:lnTo>
                    <a:pt x="21" y="475"/>
                  </a:lnTo>
                  <a:lnTo>
                    <a:pt x="22" y="488"/>
                  </a:lnTo>
                  <a:lnTo>
                    <a:pt x="23" y="505"/>
                  </a:lnTo>
                  <a:lnTo>
                    <a:pt x="26" y="526"/>
                  </a:lnTo>
                  <a:lnTo>
                    <a:pt x="27" y="548"/>
                  </a:lnTo>
                  <a:lnTo>
                    <a:pt x="29" y="570"/>
                  </a:lnTo>
                  <a:lnTo>
                    <a:pt x="31" y="587"/>
                  </a:lnTo>
                  <a:lnTo>
                    <a:pt x="31" y="600"/>
                  </a:lnTo>
                  <a:lnTo>
                    <a:pt x="29" y="610"/>
                  </a:lnTo>
                  <a:lnTo>
                    <a:pt x="28" y="622"/>
                  </a:lnTo>
                  <a:lnTo>
                    <a:pt x="24" y="633"/>
                  </a:lnTo>
                  <a:lnTo>
                    <a:pt x="21" y="644"/>
                  </a:lnTo>
                  <a:lnTo>
                    <a:pt x="18" y="653"/>
                  </a:lnTo>
                  <a:lnTo>
                    <a:pt x="14" y="660"/>
                  </a:lnTo>
                  <a:lnTo>
                    <a:pt x="12" y="666"/>
                  </a:lnTo>
                  <a:lnTo>
                    <a:pt x="12" y="667"/>
                  </a:lnTo>
                  <a:lnTo>
                    <a:pt x="9" y="680"/>
                  </a:lnTo>
                  <a:lnTo>
                    <a:pt x="11" y="681"/>
                  </a:lnTo>
                  <a:lnTo>
                    <a:pt x="13" y="681"/>
                  </a:lnTo>
                  <a:lnTo>
                    <a:pt x="17" y="682"/>
                  </a:lnTo>
                  <a:lnTo>
                    <a:pt x="21" y="684"/>
                  </a:lnTo>
                  <a:lnTo>
                    <a:pt x="26" y="684"/>
                  </a:lnTo>
                  <a:lnTo>
                    <a:pt x="32" y="684"/>
                  </a:lnTo>
                  <a:lnTo>
                    <a:pt x="37" y="682"/>
                  </a:lnTo>
                  <a:lnTo>
                    <a:pt x="43" y="680"/>
                  </a:lnTo>
                  <a:lnTo>
                    <a:pt x="48" y="675"/>
                  </a:lnTo>
                  <a:lnTo>
                    <a:pt x="50" y="666"/>
                  </a:lnTo>
                  <a:lnTo>
                    <a:pt x="52" y="655"/>
                  </a:lnTo>
                  <a:lnTo>
                    <a:pt x="53" y="643"/>
                  </a:lnTo>
                  <a:lnTo>
                    <a:pt x="53" y="630"/>
                  </a:lnTo>
                  <a:lnTo>
                    <a:pt x="53" y="619"/>
                  </a:lnTo>
                  <a:lnTo>
                    <a:pt x="53" y="612"/>
                  </a:lnTo>
                  <a:lnTo>
                    <a:pt x="53" y="609"/>
                  </a:lnTo>
                  <a:lnTo>
                    <a:pt x="53" y="608"/>
                  </a:lnTo>
                  <a:lnTo>
                    <a:pt x="54" y="603"/>
                  </a:lnTo>
                  <a:lnTo>
                    <a:pt x="55" y="596"/>
                  </a:lnTo>
                  <a:lnTo>
                    <a:pt x="58" y="586"/>
                  </a:lnTo>
                  <a:lnTo>
                    <a:pt x="60" y="574"/>
                  </a:lnTo>
                  <a:lnTo>
                    <a:pt x="63" y="563"/>
                  </a:lnTo>
                  <a:lnTo>
                    <a:pt x="65" y="551"/>
                  </a:lnTo>
                  <a:lnTo>
                    <a:pt x="67" y="540"/>
                  </a:lnTo>
                  <a:lnTo>
                    <a:pt x="68" y="531"/>
                  </a:lnTo>
                  <a:lnTo>
                    <a:pt x="69" y="522"/>
                  </a:lnTo>
                  <a:lnTo>
                    <a:pt x="70" y="515"/>
                  </a:lnTo>
                  <a:lnTo>
                    <a:pt x="70" y="508"/>
                  </a:lnTo>
                  <a:lnTo>
                    <a:pt x="70" y="501"/>
                  </a:lnTo>
                  <a:lnTo>
                    <a:pt x="70" y="498"/>
                  </a:lnTo>
                  <a:lnTo>
                    <a:pt x="70" y="494"/>
                  </a:lnTo>
                  <a:lnTo>
                    <a:pt x="70" y="493"/>
                  </a:lnTo>
                  <a:lnTo>
                    <a:pt x="85" y="493"/>
                  </a:lnTo>
                  <a:lnTo>
                    <a:pt x="86" y="511"/>
                  </a:lnTo>
                  <a:lnTo>
                    <a:pt x="93" y="511"/>
                  </a:lnTo>
                  <a:lnTo>
                    <a:pt x="93" y="511"/>
                  </a:lnTo>
                  <a:lnTo>
                    <a:pt x="106" y="605"/>
                  </a:lnTo>
                  <a:lnTo>
                    <a:pt x="98" y="653"/>
                  </a:lnTo>
                  <a:lnTo>
                    <a:pt x="98" y="654"/>
                  </a:lnTo>
                  <a:lnTo>
                    <a:pt x="99" y="656"/>
                  </a:lnTo>
                  <a:lnTo>
                    <a:pt x="99" y="660"/>
                  </a:lnTo>
                  <a:lnTo>
                    <a:pt x="100" y="664"/>
                  </a:lnTo>
                  <a:lnTo>
                    <a:pt x="101" y="669"/>
                  </a:lnTo>
                  <a:lnTo>
                    <a:pt x="104" y="674"/>
                  </a:lnTo>
                  <a:lnTo>
                    <a:pt x="106" y="677"/>
                  </a:lnTo>
                  <a:lnTo>
                    <a:pt x="109" y="680"/>
                  </a:lnTo>
                  <a:lnTo>
                    <a:pt x="112" y="682"/>
                  </a:lnTo>
                  <a:lnTo>
                    <a:pt x="116" y="682"/>
                  </a:lnTo>
                  <a:lnTo>
                    <a:pt x="120" y="681"/>
                  </a:lnTo>
                  <a:lnTo>
                    <a:pt x="124" y="679"/>
                  </a:lnTo>
                  <a:lnTo>
                    <a:pt x="127" y="676"/>
                  </a:lnTo>
                  <a:lnTo>
                    <a:pt x="130" y="674"/>
                  </a:lnTo>
                  <a:lnTo>
                    <a:pt x="132" y="672"/>
                  </a:lnTo>
                  <a:lnTo>
                    <a:pt x="132" y="671"/>
                  </a:lnTo>
                  <a:lnTo>
                    <a:pt x="136" y="635"/>
                  </a:lnTo>
                  <a:lnTo>
                    <a:pt x="125" y="612"/>
                  </a:lnTo>
                  <a:lnTo>
                    <a:pt x="126" y="609"/>
                  </a:lnTo>
                  <a:lnTo>
                    <a:pt x="127" y="603"/>
                  </a:lnTo>
                  <a:lnTo>
                    <a:pt x="130" y="593"/>
                  </a:lnTo>
                  <a:lnTo>
                    <a:pt x="134" y="583"/>
                  </a:lnTo>
                  <a:lnTo>
                    <a:pt x="136" y="571"/>
                  </a:lnTo>
                  <a:lnTo>
                    <a:pt x="139" y="560"/>
                  </a:lnTo>
                  <a:lnTo>
                    <a:pt x="140" y="548"/>
                  </a:lnTo>
                  <a:lnTo>
                    <a:pt x="140" y="540"/>
                  </a:lnTo>
                  <a:lnTo>
                    <a:pt x="140" y="536"/>
                  </a:lnTo>
                  <a:lnTo>
                    <a:pt x="139" y="532"/>
                  </a:lnTo>
                  <a:lnTo>
                    <a:pt x="139" y="529"/>
                  </a:lnTo>
                  <a:lnTo>
                    <a:pt x="139" y="525"/>
                  </a:lnTo>
                  <a:lnTo>
                    <a:pt x="137" y="521"/>
                  </a:lnTo>
                  <a:lnTo>
                    <a:pt x="137" y="517"/>
                  </a:lnTo>
                  <a:lnTo>
                    <a:pt x="137" y="514"/>
                  </a:lnTo>
                  <a:lnTo>
                    <a:pt x="136" y="510"/>
                  </a:lnTo>
                  <a:lnTo>
                    <a:pt x="221" y="509"/>
                  </a:lnTo>
                  <a:lnTo>
                    <a:pt x="221" y="356"/>
                  </a:lnTo>
                </a:path>
              </a:pathLst>
            </a:custGeom>
            <a:solidFill>
              <a:schemeClr val="bg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Freeform 17"/>
            <p:cNvSpPr>
              <a:spLocks/>
            </p:cNvSpPr>
            <p:nvPr/>
          </p:nvSpPr>
          <p:spPr bwMode="auto">
            <a:xfrm>
              <a:off x="4582" y="1571"/>
              <a:ext cx="42" cy="34"/>
            </a:xfrm>
            <a:custGeom>
              <a:avLst/>
              <a:gdLst>
                <a:gd name="T0" fmla="*/ 3 w 42"/>
                <a:gd name="T1" fmla="*/ 19 h 34"/>
                <a:gd name="T2" fmla="*/ 3 w 42"/>
                <a:gd name="T3" fmla="*/ 19 h 34"/>
                <a:gd name="T4" fmla="*/ 3 w 42"/>
                <a:gd name="T5" fmla="*/ 19 h 34"/>
                <a:gd name="T6" fmla="*/ 9 w 42"/>
                <a:gd name="T7" fmla="*/ 0 h 34"/>
                <a:gd name="T8" fmla="*/ 9 w 42"/>
                <a:gd name="T9" fmla="*/ 1 h 34"/>
                <a:gd name="T10" fmla="*/ 11 w 42"/>
                <a:gd name="T11" fmla="*/ 2 h 34"/>
                <a:gd name="T12" fmla="*/ 11 w 42"/>
                <a:gd name="T13" fmla="*/ 3 h 34"/>
                <a:gd name="T14" fmla="*/ 12 w 42"/>
                <a:gd name="T15" fmla="*/ 3 h 34"/>
                <a:gd name="T16" fmla="*/ 12 w 42"/>
                <a:gd name="T17" fmla="*/ 4 h 34"/>
                <a:gd name="T18" fmla="*/ 12 w 42"/>
                <a:gd name="T19" fmla="*/ 4 h 34"/>
                <a:gd name="T20" fmla="*/ 13 w 42"/>
                <a:gd name="T21" fmla="*/ 4 h 34"/>
                <a:gd name="T22" fmla="*/ 13 w 42"/>
                <a:gd name="T23" fmla="*/ 6 h 34"/>
                <a:gd name="T24" fmla="*/ 14 w 42"/>
                <a:gd name="T25" fmla="*/ 6 h 34"/>
                <a:gd name="T26" fmla="*/ 18 w 42"/>
                <a:gd name="T27" fmla="*/ 7 h 34"/>
                <a:gd name="T28" fmla="*/ 23 w 42"/>
                <a:gd name="T29" fmla="*/ 9 h 34"/>
                <a:gd name="T30" fmla="*/ 28 w 42"/>
                <a:gd name="T31" fmla="*/ 12 h 34"/>
                <a:gd name="T32" fmla="*/ 34 w 42"/>
                <a:gd name="T33" fmla="*/ 15 h 34"/>
                <a:gd name="T34" fmla="*/ 38 w 42"/>
                <a:gd name="T35" fmla="*/ 19 h 34"/>
                <a:gd name="T36" fmla="*/ 41 w 42"/>
                <a:gd name="T37" fmla="*/ 24 h 34"/>
                <a:gd name="T38" fmla="*/ 41 w 42"/>
                <a:gd name="T39" fmla="*/ 30 h 34"/>
                <a:gd name="T40" fmla="*/ 41 w 42"/>
                <a:gd name="T41" fmla="*/ 30 h 34"/>
                <a:gd name="T42" fmla="*/ 41 w 42"/>
                <a:gd name="T43" fmla="*/ 31 h 34"/>
                <a:gd name="T44" fmla="*/ 41 w 42"/>
                <a:gd name="T45" fmla="*/ 31 h 34"/>
                <a:gd name="T46" fmla="*/ 39 w 42"/>
                <a:gd name="T47" fmla="*/ 31 h 34"/>
                <a:gd name="T48" fmla="*/ 39 w 42"/>
                <a:gd name="T49" fmla="*/ 31 h 34"/>
                <a:gd name="T50" fmla="*/ 39 w 42"/>
                <a:gd name="T51" fmla="*/ 33 h 34"/>
                <a:gd name="T52" fmla="*/ 39 w 42"/>
                <a:gd name="T53" fmla="*/ 33 h 34"/>
                <a:gd name="T54" fmla="*/ 39 w 42"/>
                <a:gd name="T55" fmla="*/ 33 h 34"/>
                <a:gd name="T56" fmla="*/ 33 w 42"/>
                <a:gd name="T57" fmla="*/ 30 h 34"/>
                <a:gd name="T58" fmla="*/ 26 w 42"/>
                <a:gd name="T59" fmla="*/ 28 h 34"/>
                <a:gd name="T60" fmla="*/ 21 w 42"/>
                <a:gd name="T61" fmla="*/ 25 h 34"/>
                <a:gd name="T62" fmla="*/ 14 w 42"/>
                <a:gd name="T63" fmla="*/ 23 h 34"/>
                <a:gd name="T64" fmla="*/ 11 w 42"/>
                <a:gd name="T65" fmla="*/ 22 h 34"/>
                <a:gd name="T66" fmla="*/ 7 w 42"/>
                <a:gd name="T67" fmla="*/ 20 h 34"/>
                <a:gd name="T68" fmla="*/ 4 w 42"/>
                <a:gd name="T69" fmla="*/ 20 h 34"/>
                <a:gd name="T70" fmla="*/ 3 w 42"/>
                <a:gd name="T71" fmla="*/ 19 h 34"/>
                <a:gd name="T72" fmla="*/ 0 w 42"/>
                <a:gd name="T73" fmla="*/ 22 h 34"/>
                <a:gd name="T74" fmla="*/ 1 w 42"/>
                <a:gd name="T75" fmla="*/ 22 h 34"/>
                <a:gd name="T76" fmla="*/ 1 w 42"/>
                <a:gd name="T77" fmla="*/ 22 h 34"/>
                <a:gd name="T78" fmla="*/ 1 w 42"/>
                <a:gd name="T79" fmla="*/ 22 h 34"/>
                <a:gd name="T80" fmla="*/ 0 w 42"/>
                <a:gd name="T81" fmla="*/ 22 h 34"/>
                <a:gd name="T82" fmla="*/ 0 w 42"/>
                <a:gd name="T83" fmla="*/ 22 h 34"/>
                <a:gd name="T84" fmla="*/ 0 w 42"/>
                <a:gd name="T85" fmla="*/ 22 h 34"/>
                <a:gd name="T86" fmla="*/ 0 w 42"/>
                <a:gd name="T87" fmla="*/ 22 h 34"/>
                <a:gd name="T88" fmla="*/ 0 w 42"/>
                <a:gd name="T89" fmla="*/ 22 h 34"/>
                <a:gd name="T90" fmla="*/ 0 w 42"/>
                <a:gd name="T91" fmla="*/ 22 h 34"/>
                <a:gd name="T92" fmla="*/ 3 w 42"/>
                <a:gd name="T93" fmla="*/ 19 h 34"/>
                <a:gd name="T94" fmla="*/ 2 w 42"/>
                <a:gd name="T95" fmla="*/ 20 h 34"/>
                <a:gd name="T96" fmla="*/ 3 w 42"/>
                <a:gd name="T97" fmla="*/ 20 h 34"/>
                <a:gd name="T98" fmla="*/ 3 w 42"/>
                <a:gd name="T99" fmla="*/ 20 h 34"/>
                <a:gd name="T100" fmla="*/ 3 w 42"/>
                <a:gd name="T101" fmla="*/ 20 h 34"/>
                <a:gd name="T102" fmla="*/ 3 w 42"/>
                <a:gd name="T103" fmla="*/ 20 h 34"/>
                <a:gd name="T104" fmla="*/ 3 w 42"/>
                <a:gd name="T105" fmla="*/ 20 h 34"/>
                <a:gd name="T106" fmla="*/ 2 w 42"/>
                <a:gd name="T107" fmla="*/ 20 h 34"/>
                <a:gd name="T108" fmla="*/ 2 w 42"/>
                <a:gd name="T109" fmla="*/ 20 h 34"/>
                <a:gd name="T110" fmla="*/ 2 w 42"/>
                <a:gd name="T111" fmla="*/ 20 h 34"/>
                <a:gd name="T112" fmla="*/ 2 w 42"/>
                <a:gd name="T113" fmla="*/ 20 h 34"/>
                <a:gd name="T114" fmla="*/ 3 w 42"/>
                <a:gd name="T11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 h="34">
                  <a:moveTo>
                    <a:pt x="3" y="19"/>
                  </a:moveTo>
                  <a:lnTo>
                    <a:pt x="3" y="19"/>
                  </a:lnTo>
                  <a:lnTo>
                    <a:pt x="3" y="19"/>
                  </a:lnTo>
                  <a:lnTo>
                    <a:pt x="9" y="0"/>
                  </a:lnTo>
                  <a:lnTo>
                    <a:pt x="9" y="1"/>
                  </a:lnTo>
                  <a:lnTo>
                    <a:pt x="11" y="2"/>
                  </a:lnTo>
                  <a:lnTo>
                    <a:pt x="11" y="3"/>
                  </a:lnTo>
                  <a:lnTo>
                    <a:pt x="12" y="3"/>
                  </a:lnTo>
                  <a:lnTo>
                    <a:pt x="12" y="4"/>
                  </a:lnTo>
                  <a:lnTo>
                    <a:pt x="12" y="4"/>
                  </a:lnTo>
                  <a:lnTo>
                    <a:pt x="13" y="4"/>
                  </a:lnTo>
                  <a:lnTo>
                    <a:pt x="13" y="6"/>
                  </a:lnTo>
                  <a:lnTo>
                    <a:pt x="14" y="6"/>
                  </a:lnTo>
                  <a:lnTo>
                    <a:pt x="18" y="7"/>
                  </a:lnTo>
                  <a:lnTo>
                    <a:pt x="23" y="9"/>
                  </a:lnTo>
                  <a:lnTo>
                    <a:pt x="28" y="12"/>
                  </a:lnTo>
                  <a:lnTo>
                    <a:pt x="34" y="15"/>
                  </a:lnTo>
                  <a:lnTo>
                    <a:pt x="38" y="19"/>
                  </a:lnTo>
                  <a:lnTo>
                    <a:pt x="41" y="24"/>
                  </a:lnTo>
                  <a:lnTo>
                    <a:pt x="41" y="30"/>
                  </a:lnTo>
                  <a:lnTo>
                    <a:pt x="41" y="30"/>
                  </a:lnTo>
                  <a:lnTo>
                    <a:pt x="41" y="31"/>
                  </a:lnTo>
                  <a:lnTo>
                    <a:pt x="41" y="31"/>
                  </a:lnTo>
                  <a:lnTo>
                    <a:pt x="39" y="31"/>
                  </a:lnTo>
                  <a:lnTo>
                    <a:pt x="39" y="31"/>
                  </a:lnTo>
                  <a:lnTo>
                    <a:pt x="39" y="33"/>
                  </a:lnTo>
                  <a:lnTo>
                    <a:pt x="39" y="33"/>
                  </a:lnTo>
                  <a:lnTo>
                    <a:pt x="39" y="33"/>
                  </a:lnTo>
                  <a:lnTo>
                    <a:pt x="33" y="30"/>
                  </a:lnTo>
                  <a:lnTo>
                    <a:pt x="26" y="28"/>
                  </a:lnTo>
                  <a:lnTo>
                    <a:pt x="21" y="25"/>
                  </a:lnTo>
                  <a:lnTo>
                    <a:pt x="14" y="23"/>
                  </a:lnTo>
                  <a:lnTo>
                    <a:pt x="11" y="22"/>
                  </a:lnTo>
                  <a:lnTo>
                    <a:pt x="7" y="20"/>
                  </a:lnTo>
                  <a:lnTo>
                    <a:pt x="4" y="20"/>
                  </a:lnTo>
                  <a:lnTo>
                    <a:pt x="3" y="19"/>
                  </a:lnTo>
                  <a:lnTo>
                    <a:pt x="0" y="22"/>
                  </a:lnTo>
                  <a:lnTo>
                    <a:pt x="1" y="22"/>
                  </a:lnTo>
                  <a:lnTo>
                    <a:pt x="1" y="22"/>
                  </a:lnTo>
                  <a:lnTo>
                    <a:pt x="1" y="22"/>
                  </a:lnTo>
                  <a:lnTo>
                    <a:pt x="0" y="22"/>
                  </a:lnTo>
                  <a:lnTo>
                    <a:pt x="0" y="22"/>
                  </a:lnTo>
                  <a:lnTo>
                    <a:pt x="0" y="22"/>
                  </a:lnTo>
                  <a:lnTo>
                    <a:pt x="0" y="22"/>
                  </a:lnTo>
                  <a:lnTo>
                    <a:pt x="0" y="22"/>
                  </a:lnTo>
                  <a:lnTo>
                    <a:pt x="0" y="22"/>
                  </a:lnTo>
                  <a:lnTo>
                    <a:pt x="3" y="19"/>
                  </a:lnTo>
                  <a:lnTo>
                    <a:pt x="2" y="20"/>
                  </a:lnTo>
                  <a:lnTo>
                    <a:pt x="3" y="20"/>
                  </a:lnTo>
                  <a:lnTo>
                    <a:pt x="3" y="20"/>
                  </a:lnTo>
                  <a:lnTo>
                    <a:pt x="3" y="20"/>
                  </a:lnTo>
                  <a:lnTo>
                    <a:pt x="3" y="20"/>
                  </a:lnTo>
                  <a:lnTo>
                    <a:pt x="3" y="20"/>
                  </a:lnTo>
                  <a:lnTo>
                    <a:pt x="2" y="20"/>
                  </a:lnTo>
                  <a:lnTo>
                    <a:pt x="2" y="20"/>
                  </a:lnTo>
                  <a:lnTo>
                    <a:pt x="2" y="20"/>
                  </a:lnTo>
                  <a:lnTo>
                    <a:pt x="2" y="20"/>
                  </a:lnTo>
                  <a:lnTo>
                    <a:pt x="3" y="19"/>
                  </a:lnTo>
                </a:path>
              </a:pathLst>
            </a:custGeom>
            <a:solidFill>
              <a:srgbClr val="7F7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 name="Freeform 18"/>
            <p:cNvSpPr>
              <a:spLocks/>
            </p:cNvSpPr>
            <p:nvPr/>
          </p:nvSpPr>
          <p:spPr bwMode="auto">
            <a:xfrm>
              <a:off x="4994" y="1657"/>
              <a:ext cx="20" cy="21"/>
            </a:xfrm>
            <a:custGeom>
              <a:avLst/>
              <a:gdLst>
                <a:gd name="T0" fmla="*/ 3 w 20"/>
                <a:gd name="T1" fmla="*/ 0 h 21"/>
                <a:gd name="T2" fmla="*/ 6 w 20"/>
                <a:gd name="T3" fmla="*/ 2 h 21"/>
                <a:gd name="T4" fmla="*/ 7 w 20"/>
                <a:gd name="T5" fmla="*/ 4 h 21"/>
                <a:gd name="T6" fmla="*/ 8 w 20"/>
                <a:gd name="T7" fmla="*/ 8 h 21"/>
                <a:gd name="T8" fmla="*/ 11 w 20"/>
                <a:gd name="T9" fmla="*/ 10 h 21"/>
                <a:gd name="T10" fmla="*/ 13 w 20"/>
                <a:gd name="T11" fmla="*/ 12 h 21"/>
                <a:gd name="T12" fmla="*/ 15 w 20"/>
                <a:gd name="T13" fmla="*/ 16 h 21"/>
                <a:gd name="T14" fmla="*/ 16 w 20"/>
                <a:gd name="T15" fmla="*/ 18 h 21"/>
                <a:gd name="T16" fmla="*/ 19 w 20"/>
                <a:gd name="T17" fmla="*/ 20 h 21"/>
                <a:gd name="T18" fmla="*/ 1 w 20"/>
                <a:gd name="T19" fmla="*/ 18 h 21"/>
                <a:gd name="T20" fmla="*/ 0 w 20"/>
                <a:gd name="T21" fmla="*/ 4 h 21"/>
                <a:gd name="T22" fmla="*/ 3 w 2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1">
                  <a:moveTo>
                    <a:pt x="3" y="0"/>
                  </a:moveTo>
                  <a:lnTo>
                    <a:pt x="6" y="2"/>
                  </a:lnTo>
                  <a:lnTo>
                    <a:pt x="7" y="4"/>
                  </a:lnTo>
                  <a:lnTo>
                    <a:pt x="8" y="8"/>
                  </a:lnTo>
                  <a:lnTo>
                    <a:pt x="11" y="10"/>
                  </a:lnTo>
                  <a:lnTo>
                    <a:pt x="13" y="12"/>
                  </a:lnTo>
                  <a:lnTo>
                    <a:pt x="15" y="16"/>
                  </a:lnTo>
                  <a:lnTo>
                    <a:pt x="16" y="18"/>
                  </a:lnTo>
                  <a:lnTo>
                    <a:pt x="19" y="20"/>
                  </a:lnTo>
                  <a:lnTo>
                    <a:pt x="1" y="18"/>
                  </a:lnTo>
                  <a:lnTo>
                    <a:pt x="0" y="4"/>
                  </a:lnTo>
                  <a:lnTo>
                    <a:pt x="3" y="0"/>
                  </a:lnTo>
                </a:path>
              </a:pathLst>
            </a:custGeom>
            <a:solidFill>
              <a:srgbClr val="7F7F7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 name="Freeform 19"/>
            <p:cNvSpPr>
              <a:spLocks/>
            </p:cNvSpPr>
            <p:nvPr/>
          </p:nvSpPr>
          <p:spPr bwMode="auto">
            <a:xfrm>
              <a:off x="4297" y="1236"/>
              <a:ext cx="223" cy="731"/>
            </a:xfrm>
            <a:custGeom>
              <a:avLst/>
              <a:gdLst>
                <a:gd name="T0" fmla="*/ 40 w 223"/>
                <a:gd name="T1" fmla="*/ 411 h 731"/>
                <a:gd name="T2" fmla="*/ 19 w 223"/>
                <a:gd name="T3" fmla="*/ 302 h 731"/>
                <a:gd name="T4" fmla="*/ 0 w 223"/>
                <a:gd name="T5" fmla="*/ 247 h 731"/>
                <a:gd name="T6" fmla="*/ 4 w 223"/>
                <a:gd name="T7" fmla="*/ 226 h 731"/>
                <a:gd name="T8" fmla="*/ 13 w 223"/>
                <a:gd name="T9" fmla="*/ 194 h 731"/>
                <a:gd name="T10" fmla="*/ 24 w 223"/>
                <a:gd name="T11" fmla="*/ 164 h 731"/>
                <a:gd name="T12" fmla="*/ 38 w 223"/>
                <a:gd name="T13" fmla="*/ 146 h 731"/>
                <a:gd name="T14" fmla="*/ 58 w 223"/>
                <a:gd name="T15" fmla="*/ 130 h 731"/>
                <a:gd name="T16" fmla="*/ 79 w 223"/>
                <a:gd name="T17" fmla="*/ 115 h 731"/>
                <a:gd name="T18" fmla="*/ 94 w 223"/>
                <a:gd name="T19" fmla="*/ 106 h 731"/>
                <a:gd name="T20" fmla="*/ 94 w 223"/>
                <a:gd name="T21" fmla="*/ 86 h 731"/>
                <a:gd name="T22" fmla="*/ 83 w 223"/>
                <a:gd name="T23" fmla="*/ 64 h 731"/>
                <a:gd name="T24" fmla="*/ 81 w 223"/>
                <a:gd name="T25" fmla="*/ 55 h 731"/>
                <a:gd name="T26" fmla="*/ 81 w 223"/>
                <a:gd name="T27" fmla="*/ 43 h 731"/>
                <a:gd name="T28" fmla="*/ 84 w 223"/>
                <a:gd name="T29" fmla="*/ 28 h 731"/>
                <a:gd name="T30" fmla="*/ 91 w 223"/>
                <a:gd name="T31" fmla="*/ 17 h 731"/>
                <a:gd name="T32" fmla="*/ 95 w 223"/>
                <a:gd name="T33" fmla="*/ 8 h 731"/>
                <a:gd name="T34" fmla="*/ 100 w 223"/>
                <a:gd name="T35" fmla="*/ 3 h 731"/>
                <a:gd name="T36" fmla="*/ 112 w 223"/>
                <a:gd name="T37" fmla="*/ 1 h 731"/>
                <a:gd name="T38" fmla="*/ 133 w 223"/>
                <a:gd name="T39" fmla="*/ 1 h 731"/>
                <a:gd name="T40" fmla="*/ 145 w 223"/>
                <a:gd name="T41" fmla="*/ 2 h 731"/>
                <a:gd name="T42" fmla="*/ 148 w 223"/>
                <a:gd name="T43" fmla="*/ 6 h 731"/>
                <a:gd name="T44" fmla="*/ 153 w 223"/>
                <a:gd name="T45" fmla="*/ 12 h 731"/>
                <a:gd name="T46" fmla="*/ 162 w 223"/>
                <a:gd name="T47" fmla="*/ 21 h 731"/>
                <a:gd name="T48" fmla="*/ 164 w 223"/>
                <a:gd name="T49" fmla="*/ 34 h 731"/>
                <a:gd name="T50" fmla="*/ 163 w 223"/>
                <a:gd name="T51" fmla="*/ 49 h 731"/>
                <a:gd name="T52" fmla="*/ 161 w 223"/>
                <a:gd name="T53" fmla="*/ 59 h 731"/>
                <a:gd name="T54" fmla="*/ 146 w 223"/>
                <a:gd name="T55" fmla="*/ 92 h 731"/>
                <a:gd name="T56" fmla="*/ 147 w 223"/>
                <a:gd name="T57" fmla="*/ 106 h 731"/>
                <a:gd name="T58" fmla="*/ 163 w 223"/>
                <a:gd name="T59" fmla="*/ 117 h 731"/>
                <a:gd name="T60" fmla="*/ 186 w 223"/>
                <a:gd name="T61" fmla="*/ 132 h 731"/>
                <a:gd name="T62" fmla="*/ 203 w 223"/>
                <a:gd name="T63" fmla="*/ 146 h 731"/>
                <a:gd name="T64" fmla="*/ 205 w 223"/>
                <a:gd name="T65" fmla="*/ 157 h 731"/>
                <a:gd name="T66" fmla="*/ 209 w 223"/>
                <a:gd name="T67" fmla="*/ 189 h 731"/>
                <a:gd name="T68" fmla="*/ 214 w 223"/>
                <a:gd name="T69" fmla="*/ 233 h 731"/>
                <a:gd name="T70" fmla="*/ 219 w 223"/>
                <a:gd name="T71" fmla="*/ 268 h 731"/>
                <a:gd name="T72" fmla="*/ 219 w 223"/>
                <a:gd name="T73" fmla="*/ 286 h 731"/>
                <a:gd name="T74" fmla="*/ 220 w 223"/>
                <a:gd name="T75" fmla="*/ 316 h 731"/>
                <a:gd name="T76" fmla="*/ 222 w 223"/>
                <a:gd name="T77" fmla="*/ 354 h 731"/>
                <a:gd name="T78" fmla="*/ 220 w 223"/>
                <a:gd name="T79" fmla="*/ 390 h 731"/>
                <a:gd name="T80" fmla="*/ 217 w 223"/>
                <a:gd name="T81" fmla="*/ 407 h 731"/>
                <a:gd name="T82" fmla="*/ 209 w 223"/>
                <a:gd name="T83" fmla="*/ 411 h 731"/>
                <a:gd name="T84" fmla="*/ 202 w 223"/>
                <a:gd name="T85" fmla="*/ 412 h 731"/>
                <a:gd name="T86" fmla="*/ 195 w 223"/>
                <a:gd name="T87" fmla="*/ 412 h 731"/>
                <a:gd name="T88" fmla="*/ 198 w 223"/>
                <a:gd name="T89" fmla="*/ 401 h 731"/>
                <a:gd name="T90" fmla="*/ 188 w 223"/>
                <a:gd name="T91" fmla="*/ 404 h 731"/>
                <a:gd name="T92" fmla="*/ 190 w 223"/>
                <a:gd name="T93" fmla="*/ 532 h 731"/>
                <a:gd name="T94" fmla="*/ 195 w 223"/>
                <a:gd name="T95" fmla="*/ 672 h 731"/>
                <a:gd name="T96" fmla="*/ 164 w 223"/>
                <a:gd name="T97" fmla="*/ 690 h 731"/>
                <a:gd name="T98" fmla="*/ 119 w 223"/>
                <a:gd name="T99" fmla="*/ 692 h 731"/>
                <a:gd name="T100" fmla="*/ 112 w 223"/>
                <a:gd name="T101" fmla="*/ 702 h 731"/>
                <a:gd name="T102" fmla="*/ 104 w 223"/>
                <a:gd name="T103" fmla="*/ 716 h 731"/>
                <a:gd name="T104" fmla="*/ 93 w 223"/>
                <a:gd name="T105" fmla="*/ 726 h 731"/>
                <a:gd name="T106" fmla="*/ 84 w 223"/>
                <a:gd name="T107" fmla="*/ 730 h 731"/>
                <a:gd name="T108" fmla="*/ 75 w 223"/>
                <a:gd name="T109" fmla="*/ 728 h 731"/>
                <a:gd name="T110" fmla="*/ 66 w 223"/>
                <a:gd name="T111" fmla="*/ 727 h 731"/>
                <a:gd name="T112" fmla="*/ 60 w 223"/>
                <a:gd name="T113" fmla="*/ 725 h 731"/>
                <a:gd name="T114" fmla="*/ 68 w 223"/>
                <a:gd name="T115" fmla="*/ 699 h 731"/>
                <a:gd name="T116" fmla="*/ 54 w 223"/>
                <a:gd name="T117" fmla="*/ 542 h 731"/>
                <a:gd name="T118" fmla="*/ 44 w 223"/>
                <a:gd name="T119" fmla="*/ 378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 h="731">
                  <a:moveTo>
                    <a:pt x="44" y="378"/>
                  </a:moveTo>
                  <a:lnTo>
                    <a:pt x="40" y="411"/>
                  </a:lnTo>
                  <a:lnTo>
                    <a:pt x="12" y="371"/>
                  </a:lnTo>
                  <a:lnTo>
                    <a:pt x="19" y="302"/>
                  </a:lnTo>
                  <a:lnTo>
                    <a:pt x="0" y="251"/>
                  </a:lnTo>
                  <a:lnTo>
                    <a:pt x="0" y="247"/>
                  </a:lnTo>
                  <a:lnTo>
                    <a:pt x="2" y="239"/>
                  </a:lnTo>
                  <a:lnTo>
                    <a:pt x="4" y="226"/>
                  </a:lnTo>
                  <a:lnTo>
                    <a:pt x="8" y="210"/>
                  </a:lnTo>
                  <a:lnTo>
                    <a:pt x="13" y="194"/>
                  </a:lnTo>
                  <a:lnTo>
                    <a:pt x="18" y="178"/>
                  </a:lnTo>
                  <a:lnTo>
                    <a:pt x="24" y="164"/>
                  </a:lnTo>
                  <a:lnTo>
                    <a:pt x="31" y="154"/>
                  </a:lnTo>
                  <a:lnTo>
                    <a:pt x="38" y="146"/>
                  </a:lnTo>
                  <a:lnTo>
                    <a:pt x="48" y="137"/>
                  </a:lnTo>
                  <a:lnTo>
                    <a:pt x="58" y="130"/>
                  </a:lnTo>
                  <a:lnTo>
                    <a:pt x="69" y="121"/>
                  </a:lnTo>
                  <a:lnTo>
                    <a:pt x="79" y="115"/>
                  </a:lnTo>
                  <a:lnTo>
                    <a:pt x="88" y="110"/>
                  </a:lnTo>
                  <a:lnTo>
                    <a:pt x="94" y="106"/>
                  </a:lnTo>
                  <a:lnTo>
                    <a:pt x="96" y="105"/>
                  </a:lnTo>
                  <a:lnTo>
                    <a:pt x="94" y="86"/>
                  </a:lnTo>
                  <a:lnTo>
                    <a:pt x="84" y="65"/>
                  </a:lnTo>
                  <a:lnTo>
                    <a:pt x="83" y="64"/>
                  </a:lnTo>
                  <a:lnTo>
                    <a:pt x="83" y="60"/>
                  </a:lnTo>
                  <a:lnTo>
                    <a:pt x="81" y="55"/>
                  </a:lnTo>
                  <a:lnTo>
                    <a:pt x="81" y="49"/>
                  </a:lnTo>
                  <a:lnTo>
                    <a:pt x="81" y="43"/>
                  </a:lnTo>
                  <a:lnTo>
                    <a:pt x="81" y="35"/>
                  </a:lnTo>
                  <a:lnTo>
                    <a:pt x="84" y="28"/>
                  </a:lnTo>
                  <a:lnTo>
                    <a:pt x="88" y="22"/>
                  </a:lnTo>
                  <a:lnTo>
                    <a:pt x="91" y="17"/>
                  </a:lnTo>
                  <a:lnTo>
                    <a:pt x="94" y="12"/>
                  </a:lnTo>
                  <a:lnTo>
                    <a:pt x="95" y="8"/>
                  </a:lnTo>
                  <a:lnTo>
                    <a:pt x="97" y="6"/>
                  </a:lnTo>
                  <a:lnTo>
                    <a:pt x="100" y="3"/>
                  </a:lnTo>
                  <a:lnTo>
                    <a:pt x="105" y="1"/>
                  </a:lnTo>
                  <a:lnTo>
                    <a:pt x="112" y="1"/>
                  </a:lnTo>
                  <a:lnTo>
                    <a:pt x="122" y="0"/>
                  </a:lnTo>
                  <a:lnTo>
                    <a:pt x="133" y="1"/>
                  </a:lnTo>
                  <a:lnTo>
                    <a:pt x="141" y="1"/>
                  </a:lnTo>
                  <a:lnTo>
                    <a:pt x="145" y="2"/>
                  </a:lnTo>
                  <a:lnTo>
                    <a:pt x="147" y="3"/>
                  </a:lnTo>
                  <a:lnTo>
                    <a:pt x="148" y="6"/>
                  </a:lnTo>
                  <a:lnTo>
                    <a:pt x="151" y="8"/>
                  </a:lnTo>
                  <a:lnTo>
                    <a:pt x="153" y="12"/>
                  </a:lnTo>
                  <a:lnTo>
                    <a:pt x="158" y="16"/>
                  </a:lnTo>
                  <a:lnTo>
                    <a:pt x="162" y="21"/>
                  </a:lnTo>
                  <a:lnTo>
                    <a:pt x="164" y="27"/>
                  </a:lnTo>
                  <a:lnTo>
                    <a:pt x="164" y="34"/>
                  </a:lnTo>
                  <a:lnTo>
                    <a:pt x="164" y="42"/>
                  </a:lnTo>
                  <a:lnTo>
                    <a:pt x="163" y="49"/>
                  </a:lnTo>
                  <a:lnTo>
                    <a:pt x="162" y="55"/>
                  </a:lnTo>
                  <a:lnTo>
                    <a:pt x="161" y="59"/>
                  </a:lnTo>
                  <a:lnTo>
                    <a:pt x="161" y="60"/>
                  </a:lnTo>
                  <a:lnTo>
                    <a:pt x="146" y="92"/>
                  </a:lnTo>
                  <a:lnTo>
                    <a:pt x="145" y="105"/>
                  </a:lnTo>
                  <a:lnTo>
                    <a:pt x="147" y="106"/>
                  </a:lnTo>
                  <a:lnTo>
                    <a:pt x="153" y="111"/>
                  </a:lnTo>
                  <a:lnTo>
                    <a:pt x="163" y="117"/>
                  </a:lnTo>
                  <a:lnTo>
                    <a:pt x="174" y="125"/>
                  </a:lnTo>
                  <a:lnTo>
                    <a:pt x="186" y="132"/>
                  </a:lnTo>
                  <a:lnTo>
                    <a:pt x="195" y="140"/>
                  </a:lnTo>
                  <a:lnTo>
                    <a:pt x="203" y="146"/>
                  </a:lnTo>
                  <a:lnTo>
                    <a:pt x="205" y="149"/>
                  </a:lnTo>
                  <a:lnTo>
                    <a:pt x="205" y="157"/>
                  </a:lnTo>
                  <a:lnTo>
                    <a:pt x="207" y="171"/>
                  </a:lnTo>
                  <a:lnTo>
                    <a:pt x="209" y="189"/>
                  </a:lnTo>
                  <a:lnTo>
                    <a:pt x="212" y="211"/>
                  </a:lnTo>
                  <a:lnTo>
                    <a:pt x="214" y="233"/>
                  </a:lnTo>
                  <a:lnTo>
                    <a:pt x="217" y="252"/>
                  </a:lnTo>
                  <a:lnTo>
                    <a:pt x="219" y="268"/>
                  </a:lnTo>
                  <a:lnTo>
                    <a:pt x="219" y="278"/>
                  </a:lnTo>
                  <a:lnTo>
                    <a:pt x="219" y="286"/>
                  </a:lnTo>
                  <a:lnTo>
                    <a:pt x="220" y="298"/>
                  </a:lnTo>
                  <a:lnTo>
                    <a:pt x="220" y="316"/>
                  </a:lnTo>
                  <a:lnTo>
                    <a:pt x="222" y="334"/>
                  </a:lnTo>
                  <a:lnTo>
                    <a:pt x="222" y="354"/>
                  </a:lnTo>
                  <a:lnTo>
                    <a:pt x="222" y="374"/>
                  </a:lnTo>
                  <a:lnTo>
                    <a:pt x="220" y="390"/>
                  </a:lnTo>
                  <a:lnTo>
                    <a:pt x="218" y="402"/>
                  </a:lnTo>
                  <a:lnTo>
                    <a:pt x="217" y="407"/>
                  </a:lnTo>
                  <a:lnTo>
                    <a:pt x="213" y="410"/>
                  </a:lnTo>
                  <a:lnTo>
                    <a:pt x="209" y="411"/>
                  </a:lnTo>
                  <a:lnTo>
                    <a:pt x="205" y="412"/>
                  </a:lnTo>
                  <a:lnTo>
                    <a:pt x="202" y="412"/>
                  </a:lnTo>
                  <a:lnTo>
                    <a:pt x="198" y="412"/>
                  </a:lnTo>
                  <a:lnTo>
                    <a:pt x="195" y="412"/>
                  </a:lnTo>
                  <a:lnTo>
                    <a:pt x="195" y="412"/>
                  </a:lnTo>
                  <a:lnTo>
                    <a:pt x="198" y="401"/>
                  </a:lnTo>
                  <a:lnTo>
                    <a:pt x="207" y="394"/>
                  </a:lnTo>
                  <a:lnTo>
                    <a:pt x="188" y="404"/>
                  </a:lnTo>
                  <a:lnTo>
                    <a:pt x="193" y="501"/>
                  </a:lnTo>
                  <a:lnTo>
                    <a:pt x="190" y="532"/>
                  </a:lnTo>
                  <a:lnTo>
                    <a:pt x="163" y="645"/>
                  </a:lnTo>
                  <a:lnTo>
                    <a:pt x="195" y="672"/>
                  </a:lnTo>
                  <a:lnTo>
                    <a:pt x="200" y="691"/>
                  </a:lnTo>
                  <a:lnTo>
                    <a:pt x="164" y="690"/>
                  </a:lnTo>
                  <a:lnTo>
                    <a:pt x="120" y="691"/>
                  </a:lnTo>
                  <a:lnTo>
                    <a:pt x="119" y="692"/>
                  </a:lnTo>
                  <a:lnTo>
                    <a:pt x="116" y="696"/>
                  </a:lnTo>
                  <a:lnTo>
                    <a:pt x="112" y="702"/>
                  </a:lnTo>
                  <a:lnTo>
                    <a:pt x="109" y="708"/>
                  </a:lnTo>
                  <a:lnTo>
                    <a:pt x="104" y="716"/>
                  </a:lnTo>
                  <a:lnTo>
                    <a:pt x="97" y="722"/>
                  </a:lnTo>
                  <a:lnTo>
                    <a:pt x="93" y="726"/>
                  </a:lnTo>
                  <a:lnTo>
                    <a:pt x="89" y="728"/>
                  </a:lnTo>
                  <a:lnTo>
                    <a:pt x="84" y="730"/>
                  </a:lnTo>
                  <a:lnTo>
                    <a:pt x="79" y="730"/>
                  </a:lnTo>
                  <a:lnTo>
                    <a:pt x="75" y="728"/>
                  </a:lnTo>
                  <a:lnTo>
                    <a:pt x="70" y="727"/>
                  </a:lnTo>
                  <a:lnTo>
                    <a:pt x="66" y="727"/>
                  </a:lnTo>
                  <a:lnTo>
                    <a:pt x="63" y="726"/>
                  </a:lnTo>
                  <a:lnTo>
                    <a:pt x="60" y="725"/>
                  </a:lnTo>
                  <a:lnTo>
                    <a:pt x="60" y="725"/>
                  </a:lnTo>
                  <a:lnTo>
                    <a:pt x="68" y="699"/>
                  </a:lnTo>
                  <a:lnTo>
                    <a:pt x="80" y="669"/>
                  </a:lnTo>
                  <a:lnTo>
                    <a:pt x="54" y="542"/>
                  </a:lnTo>
                  <a:lnTo>
                    <a:pt x="48" y="422"/>
                  </a:lnTo>
                  <a:lnTo>
                    <a:pt x="44" y="378"/>
                  </a:lnTo>
                </a:path>
              </a:pathLst>
            </a:custGeom>
            <a:solidFill>
              <a:srgbClr val="CCFF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Freeform 20"/>
            <p:cNvSpPr>
              <a:spLocks/>
            </p:cNvSpPr>
            <p:nvPr/>
          </p:nvSpPr>
          <p:spPr bwMode="auto">
            <a:xfrm>
              <a:off x="4712" y="1231"/>
              <a:ext cx="222" cy="684"/>
            </a:xfrm>
            <a:custGeom>
              <a:avLst/>
              <a:gdLst>
                <a:gd name="T0" fmla="*/ 182 w 222"/>
                <a:gd name="T1" fmla="*/ 350 h 684"/>
                <a:gd name="T2" fmla="*/ 178 w 222"/>
                <a:gd name="T3" fmla="*/ 339 h 684"/>
                <a:gd name="T4" fmla="*/ 171 w 222"/>
                <a:gd name="T5" fmla="*/ 298 h 684"/>
                <a:gd name="T6" fmla="*/ 183 w 222"/>
                <a:gd name="T7" fmla="*/ 255 h 684"/>
                <a:gd name="T8" fmla="*/ 188 w 222"/>
                <a:gd name="T9" fmla="*/ 228 h 684"/>
                <a:gd name="T10" fmla="*/ 180 w 222"/>
                <a:gd name="T11" fmla="*/ 162 h 684"/>
                <a:gd name="T12" fmla="*/ 152 w 222"/>
                <a:gd name="T13" fmla="*/ 117 h 684"/>
                <a:gd name="T14" fmla="*/ 135 w 222"/>
                <a:gd name="T15" fmla="*/ 102 h 684"/>
                <a:gd name="T16" fmla="*/ 148 w 222"/>
                <a:gd name="T17" fmla="*/ 85 h 684"/>
                <a:gd name="T18" fmla="*/ 142 w 222"/>
                <a:gd name="T19" fmla="*/ 84 h 684"/>
                <a:gd name="T20" fmla="*/ 131 w 222"/>
                <a:gd name="T21" fmla="*/ 66 h 684"/>
                <a:gd name="T22" fmla="*/ 139 w 222"/>
                <a:gd name="T23" fmla="*/ 38 h 684"/>
                <a:gd name="T24" fmla="*/ 112 w 222"/>
                <a:gd name="T25" fmla="*/ 1 h 684"/>
                <a:gd name="T26" fmla="*/ 79 w 222"/>
                <a:gd name="T27" fmla="*/ 1 h 684"/>
                <a:gd name="T28" fmla="*/ 53 w 222"/>
                <a:gd name="T29" fmla="*/ 11 h 684"/>
                <a:gd name="T30" fmla="*/ 53 w 222"/>
                <a:gd name="T31" fmla="*/ 21 h 684"/>
                <a:gd name="T32" fmla="*/ 53 w 222"/>
                <a:gd name="T33" fmla="*/ 24 h 684"/>
                <a:gd name="T34" fmla="*/ 50 w 222"/>
                <a:gd name="T35" fmla="*/ 34 h 684"/>
                <a:gd name="T36" fmla="*/ 55 w 222"/>
                <a:gd name="T37" fmla="*/ 66 h 684"/>
                <a:gd name="T38" fmla="*/ 52 w 222"/>
                <a:gd name="T39" fmla="*/ 74 h 684"/>
                <a:gd name="T40" fmla="*/ 45 w 222"/>
                <a:gd name="T41" fmla="*/ 81 h 684"/>
                <a:gd name="T42" fmla="*/ 53 w 222"/>
                <a:gd name="T43" fmla="*/ 91 h 684"/>
                <a:gd name="T44" fmla="*/ 60 w 222"/>
                <a:gd name="T45" fmla="*/ 100 h 684"/>
                <a:gd name="T46" fmla="*/ 53 w 222"/>
                <a:gd name="T47" fmla="*/ 109 h 684"/>
                <a:gd name="T48" fmla="*/ 43 w 222"/>
                <a:gd name="T49" fmla="*/ 114 h 684"/>
                <a:gd name="T50" fmla="*/ 34 w 222"/>
                <a:gd name="T51" fmla="*/ 116 h 684"/>
                <a:gd name="T52" fmla="*/ 22 w 222"/>
                <a:gd name="T53" fmla="*/ 131 h 684"/>
                <a:gd name="T54" fmla="*/ 8 w 222"/>
                <a:gd name="T55" fmla="*/ 237 h 684"/>
                <a:gd name="T56" fmla="*/ 7 w 222"/>
                <a:gd name="T57" fmla="*/ 281 h 684"/>
                <a:gd name="T58" fmla="*/ 1 w 222"/>
                <a:gd name="T59" fmla="*/ 308 h 684"/>
                <a:gd name="T60" fmla="*/ 7 w 222"/>
                <a:gd name="T61" fmla="*/ 326 h 684"/>
                <a:gd name="T62" fmla="*/ 9 w 222"/>
                <a:gd name="T63" fmla="*/ 384 h 684"/>
                <a:gd name="T64" fmla="*/ 7 w 222"/>
                <a:gd name="T65" fmla="*/ 436 h 684"/>
                <a:gd name="T66" fmla="*/ 14 w 222"/>
                <a:gd name="T67" fmla="*/ 466 h 684"/>
                <a:gd name="T68" fmla="*/ 19 w 222"/>
                <a:gd name="T69" fmla="*/ 471 h 684"/>
                <a:gd name="T70" fmla="*/ 26 w 222"/>
                <a:gd name="T71" fmla="*/ 526 h 684"/>
                <a:gd name="T72" fmla="*/ 31 w 222"/>
                <a:gd name="T73" fmla="*/ 599 h 684"/>
                <a:gd name="T74" fmla="*/ 22 w 222"/>
                <a:gd name="T75" fmla="*/ 643 h 684"/>
                <a:gd name="T76" fmla="*/ 12 w 222"/>
                <a:gd name="T77" fmla="*/ 666 h 684"/>
                <a:gd name="T78" fmla="*/ 17 w 222"/>
                <a:gd name="T79" fmla="*/ 681 h 684"/>
                <a:gd name="T80" fmla="*/ 37 w 222"/>
                <a:gd name="T81" fmla="*/ 681 h 684"/>
                <a:gd name="T82" fmla="*/ 53 w 222"/>
                <a:gd name="T83" fmla="*/ 654 h 684"/>
                <a:gd name="T84" fmla="*/ 53 w 222"/>
                <a:gd name="T85" fmla="*/ 612 h 684"/>
                <a:gd name="T86" fmla="*/ 57 w 222"/>
                <a:gd name="T87" fmla="*/ 594 h 684"/>
                <a:gd name="T88" fmla="*/ 65 w 222"/>
                <a:gd name="T89" fmla="*/ 551 h 684"/>
                <a:gd name="T90" fmla="*/ 70 w 222"/>
                <a:gd name="T91" fmla="*/ 514 h 684"/>
                <a:gd name="T92" fmla="*/ 70 w 222"/>
                <a:gd name="T93" fmla="*/ 494 h 684"/>
                <a:gd name="T94" fmla="*/ 93 w 222"/>
                <a:gd name="T95" fmla="*/ 510 h 684"/>
                <a:gd name="T96" fmla="*/ 98 w 222"/>
                <a:gd name="T97" fmla="*/ 654 h 684"/>
                <a:gd name="T98" fmla="*/ 101 w 222"/>
                <a:gd name="T99" fmla="*/ 668 h 684"/>
                <a:gd name="T100" fmla="*/ 112 w 222"/>
                <a:gd name="T101" fmla="*/ 681 h 684"/>
                <a:gd name="T102" fmla="*/ 127 w 222"/>
                <a:gd name="T103" fmla="*/ 676 h 684"/>
                <a:gd name="T104" fmla="*/ 136 w 222"/>
                <a:gd name="T105" fmla="*/ 634 h 684"/>
                <a:gd name="T106" fmla="*/ 131 w 222"/>
                <a:gd name="T107" fmla="*/ 593 h 684"/>
                <a:gd name="T108" fmla="*/ 140 w 222"/>
                <a:gd name="T109" fmla="*/ 549 h 684"/>
                <a:gd name="T110" fmla="*/ 139 w 222"/>
                <a:gd name="T111" fmla="*/ 529 h 684"/>
                <a:gd name="T112" fmla="*/ 137 w 222"/>
                <a:gd name="T113" fmla="*/ 51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2" h="684">
                  <a:moveTo>
                    <a:pt x="221" y="356"/>
                  </a:moveTo>
                  <a:lnTo>
                    <a:pt x="183" y="354"/>
                  </a:lnTo>
                  <a:lnTo>
                    <a:pt x="183" y="353"/>
                  </a:lnTo>
                  <a:lnTo>
                    <a:pt x="182" y="350"/>
                  </a:lnTo>
                  <a:lnTo>
                    <a:pt x="182" y="348"/>
                  </a:lnTo>
                  <a:lnTo>
                    <a:pt x="181" y="344"/>
                  </a:lnTo>
                  <a:lnTo>
                    <a:pt x="181" y="342"/>
                  </a:lnTo>
                  <a:lnTo>
                    <a:pt x="178" y="339"/>
                  </a:lnTo>
                  <a:lnTo>
                    <a:pt x="176" y="337"/>
                  </a:lnTo>
                  <a:lnTo>
                    <a:pt x="173" y="335"/>
                  </a:lnTo>
                  <a:lnTo>
                    <a:pt x="168" y="303"/>
                  </a:lnTo>
                  <a:lnTo>
                    <a:pt x="171" y="298"/>
                  </a:lnTo>
                  <a:lnTo>
                    <a:pt x="173" y="290"/>
                  </a:lnTo>
                  <a:lnTo>
                    <a:pt x="177" y="278"/>
                  </a:lnTo>
                  <a:lnTo>
                    <a:pt x="180" y="266"/>
                  </a:lnTo>
                  <a:lnTo>
                    <a:pt x="183" y="255"/>
                  </a:lnTo>
                  <a:lnTo>
                    <a:pt x="186" y="245"/>
                  </a:lnTo>
                  <a:lnTo>
                    <a:pt x="187" y="237"/>
                  </a:lnTo>
                  <a:lnTo>
                    <a:pt x="188" y="234"/>
                  </a:lnTo>
                  <a:lnTo>
                    <a:pt x="188" y="228"/>
                  </a:lnTo>
                  <a:lnTo>
                    <a:pt x="187" y="215"/>
                  </a:lnTo>
                  <a:lnTo>
                    <a:pt x="184" y="199"/>
                  </a:lnTo>
                  <a:lnTo>
                    <a:pt x="182" y="180"/>
                  </a:lnTo>
                  <a:lnTo>
                    <a:pt x="180" y="162"/>
                  </a:lnTo>
                  <a:lnTo>
                    <a:pt x="175" y="145"/>
                  </a:lnTo>
                  <a:lnTo>
                    <a:pt x="170" y="132"/>
                  </a:lnTo>
                  <a:lnTo>
                    <a:pt x="165" y="125"/>
                  </a:lnTo>
                  <a:lnTo>
                    <a:pt x="152" y="117"/>
                  </a:lnTo>
                  <a:lnTo>
                    <a:pt x="144" y="112"/>
                  </a:lnTo>
                  <a:lnTo>
                    <a:pt x="139" y="107"/>
                  </a:lnTo>
                  <a:lnTo>
                    <a:pt x="136" y="105"/>
                  </a:lnTo>
                  <a:lnTo>
                    <a:pt x="135" y="102"/>
                  </a:lnTo>
                  <a:lnTo>
                    <a:pt x="136" y="102"/>
                  </a:lnTo>
                  <a:lnTo>
                    <a:pt x="136" y="101"/>
                  </a:lnTo>
                  <a:lnTo>
                    <a:pt x="137" y="101"/>
                  </a:lnTo>
                  <a:lnTo>
                    <a:pt x="148" y="85"/>
                  </a:lnTo>
                  <a:lnTo>
                    <a:pt x="147" y="85"/>
                  </a:lnTo>
                  <a:lnTo>
                    <a:pt x="146" y="85"/>
                  </a:lnTo>
                  <a:lnTo>
                    <a:pt x="145" y="84"/>
                  </a:lnTo>
                  <a:lnTo>
                    <a:pt x="142" y="84"/>
                  </a:lnTo>
                  <a:lnTo>
                    <a:pt x="140" y="81"/>
                  </a:lnTo>
                  <a:lnTo>
                    <a:pt x="136" y="78"/>
                  </a:lnTo>
                  <a:lnTo>
                    <a:pt x="134" y="73"/>
                  </a:lnTo>
                  <a:lnTo>
                    <a:pt x="131" y="66"/>
                  </a:lnTo>
                  <a:lnTo>
                    <a:pt x="131" y="59"/>
                  </a:lnTo>
                  <a:lnTo>
                    <a:pt x="134" y="52"/>
                  </a:lnTo>
                  <a:lnTo>
                    <a:pt x="136" y="45"/>
                  </a:lnTo>
                  <a:lnTo>
                    <a:pt x="139" y="38"/>
                  </a:lnTo>
                  <a:lnTo>
                    <a:pt x="139" y="29"/>
                  </a:lnTo>
                  <a:lnTo>
                    <a:pt x="135" y="21"/>
                  </a:lnTo>
                  <a:lnTo>
                    <a:pt x="127" y="12"/>
                  </a:lnTo>
                  <a:lnTo>
                    <a:pt x="112" y="1"/>
                  </a:lnTo>
                  <a:lnTo>
                    <a:pt x="108" y="0"/>
                  </a:lnTo>
                  <a:lnTo>
                    <a:pt x="99" y="0"/>
                  </a:lnTo>
                  <a:lnTo>
                    <a:pt x="90" y="0"/>
                  </a:lnTo>
                  <a:lnTo>
                    <a:pt x="79" y="1"/>
                  </a:lnTo>
                  <a:lnTo>
                    <a:pt x="69" y="3"/>
                  </a:lnTo>
                  <a:lnTo>
                    <a:pt x="62" y="4"/>
                  </a:lnTo>
                  <a:lnTo>
                    <a:pt x="55" y="8"/>
                  </a:lnTo>
                  <a:lnTo>
                    <a:pt x="53" y="11"/>
                  </a:lnTo>
                  <a:lnTo>
                    <a:pt x="53" y="13"/>
                  </a:lnTo>
                  <a:lnTo>
                    <a:pt x="53" y="16"/>
                  </a:lnTo>
                  <a:lnTo>
                    <a:pt x="53" y="18"/>
                  </a:lnTo>
                  <a:lnTo>
                    <a:pt x="53" y="21"/>
                  </a:lnTo>
                  <a:lnTo>
                    <a:pt x="53" y="22"/>
                  </a:lnTo>
                  <a:lnTo>
                    <a:pt x="53" y="23"/>
                  </a:lnTo>
                  <a:lnTo>
                    <a:pt x="53" y="24"/>
                  </a:lnTo>
                  <a:lnTo>
                    <a:pt x="53" y="24"/>
                  </a:lnTo>
                  <a:lnTo>
                    <a:pt x="52" y="26"/>
                  </a:lnTo>
                  <a:lnTo>
                    <a:pt x="52" y="27"/>
                  </a:lnTo>
                  <a:lnTo>
                    <a:pt x="50" y="30"/>
                  </a:lnTo>
                  <a:lnTo>
                    <a:pt x="50" y="34"/>
                  </a:lnTo>
                  <a:lnTo>
                    <a:pt x="50" y="40"/>
                  </a:lnTo>
                  <a:lnTo>
                    <a:pt x="50" y="48"/>
                  </a:lnTo>
                  <a:lnTo>
                    <a:pt x="53" y="57"/>
                  </a:lnTo>
                  <a:lnTo>
                    <a:pt x="55" y="66"/>
                  </a:lnTo>
                  <a:lnTo>
                    <a:pt x="55" y="71"/>
                  </a:lnTo>
                  <a:lnTo>
                    <a:pt x="55" y="73"/>
                  </a:lnTo>
                  <a:lnTo>
                    <a:pt x="54" y="74"/>
                  </a:lnTo>
                  <a:lnTo>
                    <a:pt x="52" y="74"/>
                  </a:lnTo>
                  <a:lnTo>
                    <a:pt x="49" y="75"/>
                  </a:lnTo>
                  <a:lnTo>
                    <a:pt x="47" y="75"/>
                  </a:lnTo>
                  <a:lnTo>
                    <a:pt x="45" y="78"/>
                  </a:lnTo>
                  <a:lnTo>
                    <a:pt x="45" y="81"/>
                  </a:lnTo>
                  <a:lnTo>
                    <a:pt x="47" y="84"/>
                  </a:lnTo>
                  <a:lnTo>
                    <a:pt x="48" y="86"/>
                  </a:lnTo>
                  <a:lnTo>
                    <a:pt x="50" y="89"/>
                  </a:lnTo>
                  <a:lnTo>
                    <a:pt x="53" y="91"/>
                  </a:lnTo>
                  <a:lnTo>
                    <a:pt x="55" y="94"/>
                  </a:lnTo>
                  <a:lnTo>
                    <a:pt x="58" y="95"/>
                  </a:lnTo>
                  <a:lnTo>
                    <a:pt x="59" y="97"/>
                  </a:lnTo>
                  <a:lnTo>
                    <a:pt x="60" y="100"/>
                  </a:lnTo>
                  <a:lnTo>
                    <a:pt x="60" y="101"/>
                  </a:lnTo>
                  <a:lnTo>
                    <a:pt x="59" y="104"/>
                  </a:lnTo>
                  <a:lnTo>
                    <a:pt x="55" y="106"/>
                  </a:lnTo>
                  <a:lnTo>
                    <a:pt x="53" y="109"/>
                  </a:lnTo>
                  <a:lnTo>
                    <a:pt x="49" y="111"/>
                  </a:lnTo>
                  <a:lnTo>
                    <a:pt x="45" y="112"/>
                  </a:lnTo>
                  <a:lnTo>
                    <a:pt x="43" y="114"/>
                  </a:lnTo>
                  <a:lnTo>
                    <a:pt x="43" y="114"/>
                  </a:lnTo>
                  <a:lnTo>
                    <a:pt x="42" y="114"/>
                  </a:lnTo>
                  <a:lnTo>
                    <a:pt x="39" y="114"/>
                  </a:lnTo>
                  <a:lnTo>
                    <a:pt x="37" y="115"/>
                  </a:lnTo>
                  <a:lnTo>
                    <a:pt x="34" y="116"/>
                  </a:lnTo>
                  <a:lnTo>
                    <a:pt x="31" y="117"/>
                  </a:lnTo>
                  <a:lnTo>
                    <a:pt x="27" y="121"/>
                  </a:lnTo>
                  <a:lnTo>
                    <a:pt x="24" y="125"/>
                  </a:lnTo>
                  <a:lnTo>
                    <a:pt x="22" y="131"/>
                  </a:lnTo>
                  <a:lnTo>
                    <a:pt x="11" y="171"/>
                  </a:lnTo>
                  <a:lnTo>
                    <a:pt x="6" y="200"/>
                  </a:lnTo>
                  <a:lnTo>
                    <a:pt x="6" y="221"/>
                  </a:lnTo>
                  <a:lnTo>
                    <a:pt x="8" y="237"/>
                  </a:lnTo>
                  <a:lnTo>
                    <a:pt x="11" y="249"/>
                  </a:lnTo>
                  <a:lnTo>
                    <a:pt x="13" y="259"/>
                  </a:lnTo>
                  <a:lnTo>
                    <a:pt x="12" y="268"/>
                  </a:lnTo>
                  <a:lnTo>
                    <a:pt x="7" y="281"/>
                  </a:lnTo>
                  <a:lnTo>
                    <a:pt x="3" y="290"/>
                  </a:lnTo>
                  <a:lnTo>
                    <a:pt x="1" y="296"/>
                  </a:lnTo>
                  <a:lnTo>
                    <a:pt x="0" y="302"/>
                  </a:lnTo>
                  <a:lnTo>
                    <a:pt x="1" y="308"/>
                  </a:lnTo>
                  <a:lnTo>
                    <a:pt x="1" y="313"/>
                  </a:lnTo>
                  <a:lnTo>
                    <a:pt x="3" y="318"/>
                  </a:lnTo>
                  <a:lnTo>
                    <a:pt x="4" y="322"/>
                  </a:lnTo>
                  <a:lnTo>
                    <a:pt x="7" y="326"/>
                  </a:lnTo>
                  <a:lnTo>
                    <a:pt x="8" y="333"/>
                  </a:lnTo>
                  <a:lnTo>
                    <a:pt x="9" y="347"/>
                  </a:lnTo>
                  <a:lnTo>
                    <a:pt x="9" y="364"/>
                  </a:lnTo>
                  <a:lnTo>
                    <a:pt x="9" y="384"/>
                  </a:lnTo>
                  <a:lnTo>
                    <a:pt x="8" y="404"/>
                  </a:lnTo>
                  <a:lnTo>
                    <a:pt x="8" y="420"/>
                  </a:lnTo>
                  <a:lnTo>
                    <a:pt x="7" y="432"/>
                  </a:lnTo>
                  <a:lnTo>
                    <a:pt x="7" y="436"/>
                  </a:lnTo>
                  <a:lnTo>
                    <a:pt x="8" y="447"/>
                  </a:lnTo>
                  <a:lnTo>
                    <a:pt x="9" y="456"/>
                  </a:lnTo>
                  <a:lnTo>
                    <a:pt x="12" y="462"/>
                  </a:lnTo>
                  <a:lnTo>
                    <a:pt x="14" y="466"/>
                  </a:lnTo>
                  <a:lnTo>
                    <a:pt x="16" y="468"/>
                  </a:lnTo>
                  <a:lnTo>
                    <a:pt x="18" y="469"/>
                  </a:lnTo>
                  <a:lnTo>
                    <a:pt x="19" y="471"/>
                  </a:lnTo>
                  <a:lnTo>
                    <a:pt x="19" y="471"/>
                  </a:lnTo>
                  <a:lnTo>
                    <a:pt x="21" y="475"/>
                  </a:lnTo>
                  <a:lnTo>
                    <a:pt x="22" y="488"/>
                  </a:lnTo>
                  <a:lnTo>
                    <a:pt x="23" y="505"/>
                  </a:lnTo>
                  <a:lnTo>
                    <a:pt x="26" y="526"/>
                  </a:lnTo>
                  <a:lnTo>
                    <a:pt x="27" y="547"/>
                  </a:lnTo>
                  <a:lnTo>
                    <a:pt x="29" y="568"/>
                  </a:lnTo>
                  <a:lnTo>
                    <a:pt x="31" y="587"/>
                  </a:lnTo>
                  <a:lnTo>
                    <a:pt x="31" y="599"/>
                  </a:lnTo>
                  <a:lnTo>
                    <a:pt x="29" y="611"/>
                  </a:lnTo>
                  <a:lnTo>
                    <a:pt x="28" y="622"/>
                  </a:lnTo>
                  <a:lnTo>
                    <a:pt x="24" y="633"/>
                  </a:lnTo>
                  <a:lnTo>
                    <a:pt x="22" y="643"/>
                  </a:lnTo>
                  <a:lnTo>
                    <a:pt x="18" y="653"/>
                  </a:lnTo>
                  <a:lnTo>
                    <a:pt x="14" y="660"/>
                  </a:lnTo>
                  <a:lnTo>
                    <a:pt x="13" y="665"/>
                  </a:lnTo>
                  <a:lnTo>
                    <a:pt x="12" y="666"/>
                  </a:lnTo>
                  <a:lnTo>
                    <a:pt x="9" y="680"/>
                  </a:lnTo>
                  <a:lnTo>
                    <a:pt x="11" y="680"/>
                  </a:lnTo>
                  <a:lnTo>
                    <a:pt x="13" y="681"/>
                  </a:lnTo>
                  <a:lnTo>
                    <a:pt x="17" y="681"/>
                  </a:lnTo>
                  <a:lnTo>
                    <a:pt x="21" y="683"/>
                  </a:lnTo>
                  <a:lnTo>
                    <a:pt x="26" y="683"/>
                  </a:lnTo>
                  <a:lnTo>
                    <a:pt x="32" y="683"/>
                  </a:lnTo>
                  <a:lnTo>
                    <a:pt x="37" y="681"/>
                  </a:lnTo>
                  <a:lnTo>
                    <a:pt x="43" y="680"/>
                  </a:lnTo>
                  <a:lnTo>
                    <a:pt x="48" y="675"/>
                  </a:lnTo>
                  <a:lnTo>
                    <a:pt x="50" y="665"/>
                  </a:lnTo>
                  <a:lnTo>
                    <a:pt x="53" y="654"/>
                  </a:lnTo>
                  <a:lnTo>
                    <a:pt x="53" y="642"/>
                  </a:lnTo>
                  <a:lnTo>
                    <a:pt x="53" y="629"/>
                  </a:lnTo>
                  <a:lnTo>
                    <a:pt x="53" y="619"/>
                  </a:lnTo>
                  <a:lnTo>
                    <a:pt x="53" y="612"/>
                  </a:lnTo>
                  <a:lnTo>
                    <a:pt x="53" y="609"/>
                  </a:lnTo>
                  <a:lnTo>
                    <a:pt x="53" y="607"/>
                  </a:lnTo>
                  <a:lnTo>
                    <a:pt x="54" y="602"/>
                  </a:lnTo>
                  <a:lnTo>
                    <a:pt x="57" y="594"/>
                  </a:lnTo>
                  <a:lnTo>
                    <a:pt x="58" y="585"/>
                  </a:lnTo>
                  <a:lnTo>
                    <a:pt x="60" y="573"/>
                  </a:lnTo>
                  <a:lnTo>
                    <a:pt x="63" y="562"/>
                  </a:lnTo>
                  <a:lnTo>
                    <a:pt x="65" y="551"/>
                  </a:lnTo>
                  <a:lnTo>
                    <a:pt x="68" y="540"/>
                  </a:lnTo>
                  <a:lnTo>
                    <a:pt x="69" y="531"/>
                  </a:lnTo>
                  <a:lnTo>
                    <a:pt x="69" y="523"/>
                  </a:lnTo>
                  <a:lnTo>
                    <a:pt x="70" y="514"/>
                  </a:lnTo>
                  <a:lnTo>
                    <a:pt x="70" y="508"/>
                  </a:lnTo>
                  <a:lnTo>
                    <a:pt x="70" y="502"/>
                  </a:lnTo>
                  <a:lnTo>
                    <a:pt x="70" y="497"/>
                  </a:lnTo>
                  <a:lnTo>
                    <a:pt x="70" y="494"/>
                  </a:lnTo>
                  <a:lnTo>
                    <a:pt x="70" y="493"/>
                  </a:lnTo>
                  <a:lnTo>
                    <a:pt x="85" y="493"/>
                  </a:lnTo>
                  <a:lnTo>
                    <a:pt x="86" y="510"/>
                  </a:lnTo>
                  <a:lnTo>
                    <a:pt x="93" y="510"/>
                  </a:lnTo>
                  <a:lnTo>
                    <a:pt x="93" y="511"/>
                  </a:lnTo>
                  <a:lnTo>
                    <a:pt x="108" y="606"/>
                  </a:lnTo>
                  <a:lnTo>
                    <a:pt x="98" y="653"/>
                  </a:lnTo>
                  <a:lnTo>
                    <a:pt x="98" y="654"/>
                  </a:lnTo>
                  <a:lnTo>
                    <a:pt x="99" y="656"/>
                  </a:lnTo>
                  <a:lnTo>
                    <a:pt x="99" y="659"/>
                  </a:lnTo>
                  <a:lnTo>
                    <a:pt x="100" y="664"/>
                  </a:lnTo>
                  <a:lnTo>
                    <a:pt x="101" y="668"/>
                  </a:lnTo>
                  <a:lnTo>
                    <a:pt x="104" y="673"/>
                  </a:lnTo>
                  <a:lnTo>
                    <a:pt x="106" y="676"/>
                  </a:lnTo>
                  <a:lnTo>
                    <a:pt x="109" y="680"/>
                  </a:lnTo>
                  <a:lnTo>
                    <a:pt x="112" y="681"/>
                  </a:lnTo>
                  <a:lnTo>
                    <a:pt x="116" y="681"/>
                  </a:lnTo>
                  <a:lnTo>
                    <a:pt x="121" y="680"/>
                  </a:lnTo>
                  <a:lnTo>
                    <a:pt x="125" y="679"/>
                  </a:lnTo>
                  <a:lnTo>
                    <a:pt x="127" y="676"/>
                  </a:lnTo>
                  <a:lnTo>
                    <a:pt x="130" y="674"/>
                  </a:lnTo>
                  <a:lnTo>
                    <a:pt x="132" y="671"/>
                  </a:lnTo>
                  <a:lnTo>
                    <a:pt x="132" y="671"/>
                  </a:lnTo>
                  <a:lnTo>
                    <a:pt x="136" y="634"/>
                  </a:lnTo>
                  <a:lnTo>
                    <a:pt x="126" y="611"/>
                  </a:lnTo>
                  <a:lnTo>
                    <a:pt x="126" y="608"/>
                  </a:lnTo>
                  <a:lnTo>
                    <a:pt x="129" y="602"/>
                  </a:lnTo>
                  <a:lnTo>
                    <a:pt x="131" y="593"/>
                  </a:lnTo>
                  <a:lnTo>
                    <a:pt x="134" y="582"/>
                  </a:lnTo>
                  <a:lnTo>
                    <a:pt x="136" y="570"/>
                  </a:lnTo>
                  <a:lnTo>
                    <a:pt x="139" y="559"/>
                  </a:lnTo>
                  <a:lnTo>
                    <a:pt x="140" y="549"/>
                  </a:lnTo>
                  <a:lnTo>
                    <a:pt x="140" y="540"/>
                  </a:lnTo>
                  <a:lnTo>
                    <a:pt x="140" y="536"/>
                  </a:lnTo>
                  <a:lnTo>
                    <a:pt x="140" y="533"/>
                  </a:lnTo>
                  <a:lnTo>
                    <a:pt x="139" y="529"/>
                  </a:lnTo>
                  <a:lnTo>
                    <a:pt x="139" y="525"/>
                  </a:lnTo>
                  <a:lnTo>
                    <a:pt x="139" y="521"/>
                  </a:lnTo>
                  <a:lnTo>
                    <a:pt x="137" y="518"/>
                  </a:lnTo>
                  <a:lnTo>
                    <a:pt x="137" y="514"/>
                  </a:lnTo>
                  <a:lnTo>
                    <a:pt x="137" y="510"/>
                  </a:lnTo>
                  <a:lnTo>
                    <a:pt x="221" y="509"/>
                  </a:lnTo>
                  <a:lnTo>
                    <a:pt x="221" y="356"/>
                  </a:lnTo>
                </a:path>
              </a:pathLst>
            </a:custGeom>
            <a:solidFill>
              <a:srgbClr val="00CC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Freeform 21"/>
            <p:cNvSpPr>
              <a:spLocks/>
            </p:cNvSpPr>
            <p:nvPr/>
          </p:nvSpPr>
          <p:spPr bwMode="auto">
            <a:xfrm>
              <a:off x="4430" y="1334"/>
              <a:ext cx="233" cy="687"/>
            </a:xfrm>
            <a:custGeom>
              <a:avLst/>
              <a:gdLst>
                <a:gd name="T0" fmla="*/ 214 w 233"/>
                <a:gd name="T1" fmla="*/ 646 h 687"/>
                <a:gd name="T2" fmla="*/ 183 w 233"/>
                <a:gd name="T3" fmla="*/ 612 h 687"/>
                <a:gd name="T4" fmla="*/ 184 w 233"/>
                <a:gd name="T5" fmla="*/ 552 h 687"/>
                <a:gd name="T6" fmla="*/ 192 w 233"/>
                <a:gd name="T7" fmla="*/ 479 h 687"/>
                <a:gd name="T8" fmla="*/ 196 w 233"/>
                <a:gd name="T9" fmla="*/ 473 h 687"/>
                <a:gd name="T10" fmla="*/ 203 w 233"/>
                <a:gd name="T11" fmla="*/ 450 h 687"/>
                <a:gd name="T12" fmla="*/ 191 w 233"/>
                <a:gd name="T13" fmla="*/ 307 h 687"/>
                <a:gd name="T14" fmla="*/ 198 w 233"/>
                <a:gd name="T15" fmla="*/ 325 h 687"/>
                <a:gd name="T16" fmla="*/ 207 w 233"/>
                <a:gd name="T17" fmla="*/ 325 h 687"/>
                <a:gd name="T18" fmla="*/ 212 w 233"/>
                <a:gd name="T19" fmla="*/ 307 h 687"/>
                <a:gd name="T20" fmla="*/ 199 w 233"/>
                <a:gd name="T21" fmla="*/ 273 h 687"/>
                <a:gd name="T22" fmla="*/ 205 w 233"/>
                <a:gd name="T23" fmla="*/ 226 h 687"/>
                <a:gd name="T24" fmla="*/ 187 w 233"/>
                <a:gd name="T25" fmla="*/ 128 h 687"/>
                <a:gd name="T26" fmla="*/ 165 w 233"/>
                <a:gd name="T27" fmla="*/ 107 h 687"/>
                <a:gd name="T28" fmla="*/ 156 w 233"/>
                <a:gd name="T29" fmla="*/ 102 h 687"/>
                <a:gd name="T30" fmla="*/ 165 w 233"/>
                <a:gd name="T31" fmla="*/ 99 h 687"/>
                <a:gd name="T32" fmla="*/ 171 w 233"/>
                <a:gd name="T33" fmla="*/ 85 h 687"/>
                <a:gd name="T34" fmla="*/ 165 w 233"/>
                <a:gd name="T35" fmla="*/ 68 h 687"/>
                <a:gd name="T36" fmla="*/ 155 w 233"/>
                <a:gd name="T37" fmla="*/ 49 h 687"/>
                <a:gd name="T38" fmla="*/ 151 w 233"/>
                <a:gd name="T39" fmla="*/ 32 h 687"/>
                <a:gd name="T40" fmla="*/ 150 w 233"/>
                <a:gd name="T41" fmla="*/ 24 h 687"/>
                <a:gd name="T42" fmla="*/ 147 w 233"/>
                <a:gd name="T43" fmla="*/ 13 h 687"/>
                <a:gd name="T44" fmla="*/ 145 w 233"/>
                <a:gd name="T45" fmla="*/ 2 h 687"/>
                <a:gd name="T46" fmla="*/ 119 w 233"/>
                <a:gd name="T47" fmla="*/ 1 h 687"/>
                <a:gd name="T48" fmla="*/ 95 w 233"/>
                <a:gd name="T49" fmla="*/ 8 h 687"/>
                <a:gd name="T50" fmla="*/ 79 w 233"/>
                <a:gd name="T51" fmla="*/ 35 h 687"/>
                <a:gd name="T52" fmla="*/ 68 w 233"/>
                <a:gd name="T53" fmla="*/ 68 h 687"/>
                <a:gd name="T54" fmla="*/ 55 w 233"/>
                <a:gd name="T55" fmla="*/ 86 h 687"/>
                <a:gd name="T56" fmla="*/ 59 w 233"/>
                <a:gd name="T57" fmla="*/ 99 h 687"/>
                <a:gd name="T58" fmla="*/ 65 w 233"/>
                <a:gd name="T59" fmla="*/ 104 h 687"/>
                <a:gd name="T60" fmla="*/ 59 w 233"/>
                <a:gd name="T61" fmla="*/ 116 h 687"/>
                <a:gd name="T62" fmla="*/ 29 w 233"/>
                <a:gd name="T63" fmla="*/ 179 h 687"/>
                <a:gd name="T64" fmla="*/ 12 w 233"/>
                <a:gd name="T65" fmla="*/ 240 h 687"/>
                <a:gd name="T66" fmla="*/ 16 w 233"/>
                <a:gd name="T67" fmla="*/ 250 h 687"/>
                <a:gd name="T68" fmla="*/ 23 w 233"/>
                <a:gd name="T69" fmla="*/ 264 h 687"/>
                <a:gd name="T70" fmla="*/ 4 w 233"/>
                <a:gd name="T71" fmla="*/ 331 h 687"/>
                <a:gd name="T72" fmla="*/ 1 w 233"/>
                <a:gd name="T73" fmla="*/ 391 h 687"/>
                <a:gd name="T74" fmla="*/ 12 w 233"/>
                <a:gd name="T75" fmla="*/ 399 h 687"/>
                <a:gd name="T76" fmla="*/ 35 w 233"/>
                <a:gd name="T77" fmla="*/ 404 h 687"/>
                <a:gd name="T78" fmla="*/ 38 w 233"/>
                <a:gd name="T79" fmla="*/ 438 h 687"/>
                <a:gd name="T80" fmla="*/ 35 w 233"/>
                <a:gd name="T81" fmla="*/ 463 h 687"/>
                <a:gd name="T82" fmla="*/ 44 w 233"/>
                <a:gd name="T83" fmla="*/ 470 h 687"/>
                <a:gd name="T84" fmla="*/ 63 w 233"/>
                <a:gd name="T85" fmla="*/ 477 h 687"/>
                <a:gd name="T86" fmla="*/ 69 w 233"/>
                <a:gd name="T87" fmla="*/ 490 h 687"/>
                <a:gd name="T88" fmla="*/ 76 w 233"/>
                <a:gd name="T89" fmla="*/ 515 h 687"/>
                <a:gd name="T90" fmla="*/ 76 w 233"/>
                <a:gd name="T91" fmla="*/ 520 h 687"/>
                <a:gd name="T92" fmla="*/ 73 w 233"/>
                <a:gd name="T93" fmla="*/ 537 h 687"/>
                <a:gd name="T94" fmla="*/ 75 w 233"/>
                <a:gd name="T95" fmla="*/ 574 h 687"/>
                <a:gd name="T96" fmla="*/ 85 w 233"/>
                <a:gd name="T97" fmla="*/ 612 h 687"/>
                <a:gd name="T98" fmla="*/ 80 w 233"/>
                <a:gd name="T99" fmla="*/ 676 h 687"/>
                <a:gd name="T100" fmla="*/ 91 w 233"/>
                <a:gd name="T101" fmla="*/ 684 h 687"/>
                <a:gd name="T102" fmla="*/ 106 w 233"/>
                <a:gd name="T103" fmla="*/ 681 h 687"/>
                <a:gd name="T104" fmla="*/ 112 w 233"/>
                <a:gd name="T105" fmla="*/ 663 h 687"/>
                <a:gd name="T106" fmla="*/ 105 w 233"/>
                <a:gd name="T107" fmla="*/ 609 h 687"/>
                <a:gd name="T108" fmla="*/ 141 w 233"/>
                <a:gd name="T109" fmla="*/ 497 h 687"/>
                <a:gd name="T110" fmla="*/ 142 w 233"/>
                <a:gd name="T111" fmla="*/ 518 h 687"/>
                <a:gd name="T112" fmla="*/ 146 w 233"/>
                <a:gd name="T113" fmla="*/ 554 h 687"/>
                <a:gd name="T114" fmla="*/ 156 w 233"/>
                <a:gd name="T115" fmla="*/ 598 h 687"/>
                <a:gd name="T116" fmla="*/ 156 w 233"/>
                <a:gd name="T117" fmla="*/ 655 h 687"/>
                <a:gd name="T118" fmla="*/ 171 w 233"/>
                <a:gd name="T119" fmla="*/ 655 h 687"/>
                <a:gd name="T120" fmla="*/ 188 w 233"/>
                <a:gd name="T121" fmla="*/ 663 h 687"/>
                <a:gd name="T122" fmla="*/ 210 w 233"/>
                <a:gd name="T123" fmla="*/ 672 h 687"/>
                <a:gd name="T124" fmla="*/ 229 w 233"/>
                <a:gd name="T125" fmla="*/ 66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3" h="687">
                  <a:moveTo>
                    <a:pt x="230" y="656"/>
                  </a:moveTo>
                  <a:lnTo>
                    <a:pt x="228" y="655"/>
                  </a:lnTo>
                  <a:lnTo>
                    <a:pt x="223" y="652"/>
                  </a:lnTo>
                  <a:lnTo>
                    <a:pt x="214" y="646"/>
                  </a:lnTo>
                  <a:lnTo>
                    <a:pt x="205" y="640"/>
                  </a:lnTo>
                  <a:lnTo>
                    <a:pt x="197" y="631"/>
                  </a:lnTo>
                  <a:lnTo>
                    <a:pt x="188" y="622"/>
                  </a:lnTo>
                  <a:lnTo>
                    <a:pt x="183" y="612"/>
                  </a:lnTo>
                  <a:lnTo>
                    <a:pt x="181" y="604"/>
                  </a:lnTo>
                  <a:lnTo>
                    <a:pt x="182" y="590"/>
                  </a:lnTo>
                  <a:lnTo>
                    <a:pt x="183" y="573"/>
                  </a:lnTo>
                  <a:lnTo>
                    <a:pt x="184" y="552"/>
                  </a:lnTo>
                  <a:lnTo>
                    <a:pt x="187" y="529"/>
                  </a:lnTo>
                  <a:lnTo>
                    <a:pt x="188" y="508"/>
                  </a:lnTo>
                  <a:lnTo>
                    <a:pt x="191" y="491"/>
                  </a:lnTo>
                  <a:lnTo>
                    <a:pt x="192" y="479"/>
                  </a:lnTo>
                  <a:lnTo>
                    <a:pt x="192" y="475"/>
                  </a:lnTo>
                  <a:lnTo>
                    <a:pt x="192" y="474"/>
                  </a:lnTo>
                  <a:lnTo>
                    <a:pt x="193" y="474"/>
                  </a:lnTo>
                  <a:lnTo>
                    <a:pt x="196" y="473"/>
                  </a:lnTo>
                  <a:lnTo>
                    <a:pt x="198" y="469"/>
                  </a:lnTo>
                  <a:lnTo>
                    <a:pt x="199" y="465"/>
                  </a:lnTo>
                  <a:lnTo>
                    <a:pt x="202" y="459"/>
                  </a:lnTo>
                  <a:lnTo>
                    <a:pt x="203" y="450"/>
                  </a:lnTo>
                  <a:lnTo>
                    <a:pt x="204" y="440"/>
                  </a:lnTo>
                  <a:lnTo>
                    <a:pt x="191" y="307"/>
                  </a:lnTo>
                  <a:lnTo>
                    <a:pt x="191" y="305"/>
                  </a:lnTo>
                  <a:lnTo>
                    <a:pt x="191" y="307"/>
                  </a:lnTo>
                  <a:lnTo>
                    <a:pt x="192" y="310"/>
                  </a:lnTo>
                  <a:lnTo>
                    <a:pt x="193" y="315"/>
                  </a:lnTo>
                  <a:lnTo>
                    <a:pt x="196" y="320"/>
                  </a:lnTo>
                  <a:lnTo>
                    <a:pt x="198" y="325"/>
                  </a:lnTo>
                  <a:lnTo>
                    <a:pt x="200" y="329"/>
                  </a:lnTo>
                  <a:lnTo>
                    <a:pt x="202" y="330"/>
                  </a:lnTo>
                  <a:lnTo>
                    <a:pt x="204" y="329"/>
                  </a:lnTo>
                  <a:lnTo>
                    <a:pt x="207" y="325"/>
                  </a:lnTo>
                  <a:lnTo>
                    <a:pt x="209" y="321"/>
                  </a:lnTo>
                  <a:lnTo>
                    <a:pt x="210" y="316"/>
                  </a:lnTo>
                  <a:lnTo>
                    <a:pt x="212" y="312"/>
                  </a:lnTo>
                  <a:lnTo>
                    <a:pt x="212" y="307"/>
                  </a:lnTo>
                  <a:lnTo>
                    <a:pt x="210" y="300"/>
                  </a:lnTo>
                  <a:lnTo>
                    <a:pt x="208" y="293"/>
                  </a:lnTo>
                  <a:lnTo>
                    <a:pt x="204" y="286"/>
                  </a:lnTo>
                  <a:lnTo>
                    <a:pt x="199" y="273"/>
                  </a:lnTo>
                  <a:lnTo>
                    <a:pt x="198" y="263"/>
                  </a:lnTo>
                  <a:lnTo>
                    <a:pt x="200" y="253"/>
                  </a:lnTo>
                  <a:lnTo>
                    <a:pt x="203" y="241"/>
                  </a:lnTo>
                  <a:lnTo>
                    <a:pt x="205" y="226"/>
                  </a:lnTo>
                  <a:lnTo>
                    <a:pt x="205" y="204"/>
                  </a:lnTo>
                  <a:lnTo>
                    <a:pt x="200" y="174"/>
                  </a:lnTo>
                  <a:lnTo>
                    <a:pt x="191" y="134"/>
                  </a:lnTo>
                  <a:lnTo>
                    <a:pt x="187" y="128"/>
                  </a:lnTo>
                  <a:lnTo>
                    <a:pt x="182" y="122"/>
                  </a:lnTo>
                  <a:lnTo>
                    <a:pt x="177" y="116"/>
                  </a:lnTo>
                  <a:lnTo>
                    <a:pt x="171" y="111"/>
                  </a:lnTo>
                  <a:lnTo>
                    <a:pt x="165" y="107"/>
                  </a:lnTo>
                  <a:lnTo>
                    <a:pt x="160" y="105"/>
                  </a:lnTo>
                  <a:lnTo>
                    <a:pt x="157" y="102"/>
                  </a:lnTo>
                  <a:lnTo>
                    <a:pt x="156" y="102"/>
                  </a:lnTo>
                  <a:lnTo>
                    <a:pt x="156" y="102"/>
                  </a:lnTo>
                  <a:lnTo>
                    <a:pt x="157" y="101"/>
                  </a:lnTo>
                  <a:lnTo>
                    <a:pt x="160" y="101"/>
                  </a:lnTo>
                  <a:lnTo>
                    <a:pt x="162" y="100"/>
                  </a:lnTo>
                  <a:lnTo>
                    <a:pt x="165" y="99"/>
                  </a:lnTo>
                  <a:lnTo>
                    <a:pt x="167" y="96"/>
                  </a:lnTo>
                  <a:lnTo>
                    <a:pt x="168" y="94"/>
                  </a:lnTo>
                  <a:lnTo>
                    <a:pt x="169" y="89"/>
                  </a:lnTo>
                  <a:lnTo>
                    <a:pt x="171" y="85"/>
                  </a:lnTo>
                  <a:lnTo>
                    <a:pt x="169" y="80"/>
                  </a:lnTo>
                  <a:lnTo>
                    <a:pt x="168" y="76"/>
                  </a:lnTo>
                  <a:lnTo>
                    <a:pt x="167" y="71"/>
                  </a:lnTo>
                  <a:lnTo>
                    <a:pt x="165" y="68"/>
                  </a:lnTo>
                  <a:lnTo>
                    <a:pt x="162" y="64"/>
                  </a:lnTo>
                  <a:lnTo>
                    <a:pt x="160" y="59"/>
                  </a:lnTo>
                  <a:lnTo>
                    <a:pt x="157" y="54"/>
                  </a:lnTo>
                  <a:lnTo>
                    <a:pt x="155" y="49"/>
                  </a:lnTo>
                  <a:lnTo>
                    <a:pt x="153" y="44"/>
                  </a:lnTo>
                  <a:lnTo>
                    <a:pt x="152" y="39"/>
                  </a:lnTo>
                  <a:lnTo>
                    <a:pt x="151" y="35"/>
                  </a:lnTo>
                  <a:lnTo>
                    <a:pt x="151" y="32"/>
                  </a:lnTo>
                  <a:lnTo>
                    <a:pt x="150" y="28"/>
                  </a:lnTo>
                  <a:lnTo>
                    <a:pt x="150" y="26"/>
                  </a:lnTo>
                  <a:lnTo>
                    <a:pt x="150" y="26"/>
                  </a:lnTo>
                  <a:lnTo>
                    <a:pt x="150" y="24"/>
                  </a:lnTo>
                  <a:lnTo>
                    <a:pt x="150" y="23"/>
                  </a:lnTo>
                  <a:lnTo>
                    <a:pt x="148" y="21"/>
                  </a:lnTo>
                  <a:lnTo>
                    <a:pt x="148" y="17"/>
                  </a:lnTo>
                  <a:lnTo>
                    <a:pt x="147" y="13"/>
                  </a:lnTo>
                  <a:lnTo>
                    <a:pt x="147" y="9"/>
                  </a:lnTo>
                  <a:lnTo>
                    <a:pt x="146" y="7"/>
                  </a:lnTo>
                  <a:lnTo>
                    <a:pt x="146" y="3"/>
                  </a:lnTo>
                  <a:lnTo>
                    <a:pt x="145" y="2"/>
                  </a:lnTo>
                  <a:lnTo>
                    <a:pt x="141" y="1"/>
                  </a:lnTo>
                  <a:lnTo>
                    <a:pt x="135" y="0"/>
                  </a:lnTo>
                  <a:lnTo>
                    <a:pt x="127" y="1"/>
                  </a:lnTo>
                  <a:lnTo>
                    <a:pt x="119" y="1"/>
                  </a:lnTo>
                  <a:lnTo>
                    <a:pt x="111" y="2"/>
                  </a:lnTo>
                  <a:lnTo>
                    <a:pt x="104" y="4"/>
                  </a:lnTo>
                  <a:lnTo>
                    <a:pt x="99" y="6"/>
                  </a:lnTo>
                  <a:lnTo>
                    <a:pt x="95" y="8"/>
                  </a:lnTo>
                  <a:lnTo>
                    <a:pt x="90" y="13"/>
                  </a:lnTo>
                  <a:lnTo>
                    <a:pt x="86" y="19"/>
                  </a:lnTo>
                  <a:lnTo>
                    <a:pt x="83" y="27"/>
                  </a:lnTo>
                  <a:lnTo>
                    <a:pt x="79" y="35"/>
                  </a:lnTo>
                  <a:lnTo>
                    <a:pt x="75" y="44"/>
                  </a:lnTo>
                  <a:lnTo>
                    <a:pt x="73" y="52"/>
                  </a:lnTo>
                  <a:lnTo>
                    <a:pt x="70" y="60"/>
                  </a:lnTo>
                  <a:lnTo>
                    <a:pt x="68" y="68"/>
                  </a:lnTo>
                  <a:lnTo>
                    <a:pt x="64" y="73"/>
                  </a:lnTo>
                  <a:lnTo>
                    <a:pt x="62" y="79"/>
                  </a:lnTo>
                  <a:lnTo>
                    <a:pt x="59" y="82"/>
                  </a:lnTo>
                  <a:lnTo>
                    <a:pt x="55" y="86"/>
                  </a:lnTo>
                  <a:lnTo>
                    <a:pt x="54" y="89"/>
                  </a:lnTo>
                  <a:lnTo>
                    <a:pt x="52" y="90"/>
                  </a:lnTo>
                  <a:lnTo>
                    <a:pt x="52" y="91"/>
                  </a:lnTo>
                  <a:lnTo>
                    <a:pt x="59" y="99"/>
                  </a:lnTo>
                  <a:lnTo>
                    <a:pt x="59" y="99"/>
                  </a:lnTo>
                  <a:lnTo>
                    <a:pt x="62" y="100"/>
                  </a:lnTo>
                  <a:lnTo>
                    <a:pt x="63" y="101"/>
                  </a:lnTo>
                  <a:lnTo>
                    <a:pt x="65" y="104"/>
                  </a:lnTo>
                  <a:lnTo>
                    <a:pt x="66" y="106"/>
                  </a:lnTo>
                  <a:lnTo>
                    <a:pt x="65" y="110"/>
                  </a:lnTo>
                  <a:lnTo>
                    <a:pt x="64" y="113"/>
                  </a:lnTo>
                  <a:lnTo>
                    <a:pt x="59" y="116"/>
                  </a:lnTo>
                  <a:lnTo>
                    <a:pt x="52" y="125"/>
                  </a:lnTo>
                  <a:lnTo>
                    <a:pt x="44" y="138"/>
                  </a:lnTo>
                  <a:lnTo>
                    <a:pt x="37" y="158"/>
                  </a:lnTo>
                  <a:lnTo>
                    <a:pt x="29" y="179"/>
                  </a:lnTo>
                  <a:lnTo>
                    <a:pt x="22" y="200"/>
                  </a:lnTo>
                  <a:lnTo>
                    <a:pt x="17" y="219"/>
                  </a:lnTo>
                  <a:lnTo>
                    <a:pt x="13" y="232"/>
                  </a:lnTo>
                  <a:lnTo>
                    <a:pt x="12" y="240"/>
                  </a:lnTo>
                  <a:lnTo>
                    <a:pt x="12" y="242"/>
                  </a:lnTo>
                  <a:lnTo>
                    <a:pt x="12" y="245"/>
                  </a:lnTo>
                  <a:lnTo>
                    <a:pt x="13" y="247"/>
                  </a:lnTo>
                  <a:lnTo>
                    <a:pt x="16" y="250"/>
                  </a:lnTo>
                  <a:lnTo>
                    <a:pt x="17" y="253"/>
                  </a:lnTo>
                  <a:lnTo>
                    <a:pt x="18" y="257"/>
                  </a:lnTo>
                  <a:lnTo>
                    <a:pt x="21" y="261"/>
                  </a:lnTo>
                  <a:lnTo>
                    <a:pt x="23" y="264"/>
                  </a:lnTo>
                  <a:lnTo>
                    <a:pt x="13" y="300"/>
                  </a:lnTo>
                  <a:lnTo>
                    <a:pt x="9" y="305"/>
                  </a:lnTo>
                  <a:lnTo>
                    <a:pt x="7" y="316"/>
                  </a:lnTo>
                  <a:lnTo>
                    <a:pt x="4" y="331"/>
                  </a:lnTo>
                  <a:lnTo>
                    <a:pt x="2" y="347"/>
                  </a:lnTo>
                  <a:lnTo>
                    <a:pt x="1" y="364"/>
                  </a:lnTo>
                  <a:lnTo>
                    <a:pt x="0" y="378"/>
                  </a:lnTo>
                  <a:lnTo>
                    <a:pt x="1" y="391"/>
                  </a:lnTo>
                  <a:lnTo>
                    <a:pt x="2" y="396"/>
                  </a:lnTo>
                  <a:lnTo>
                    <a:pt x="4" y="397"/>
                  </a:lnTo>
                  <a:lnTo>
                    <a:pt x="7" y="398"/>
                  </a:lnTo>
                  <a:lnTo>
                    <a:pt x="12" y="399"/>
                  </a:lnTo>
                  <a:lnTo>
                    <a:pt x="17" y="401"/>
                  </a:lnTo>
                  <a:lnTo>
                    <a:pt x="22" y="402"/>
                  </a:lnTo>
                  <a:lnTo>
                    <a:pt x="29" y="403"/>
                  </a:lnTo>
                  <a:lnTo>
                    <a:pt x="35" y="404"/>
                  </a:lnTo>
                  <a:lnTo>
                    <a:pt x="43" y="404"/>
                  </a:lnTo>
                  <a:lnTo>
                    <a:pt x="42" y="417"/>
                  </a:lnTo>
                  <a:lnTo>
                    <a:pt x="40" y="428"/>
                  </a:lnTo>
                  <a:lnTo>
                    <a:pt x="38" y="438"/>
                  </a:lnTo>
                  <a:lnTo>
                    <a:pt x="38" y="447"/>
                  </a:lnTo>
                  <a:lnTo>
                    <a:pt x="37" y="453"/>
                  </a:lnTo>
                  <a:lnTo>
                    <a:pt x="35" y="459"/>
                  </a:lnTo>
                  <a:lnTo>
                    <a:pt x="35" y="463"/>
                  </a:lnTo>
                  <a:lnTo>
                    <a:pt x="35" y="464"/>
                  </a:lnTo>
                  <a:lnTo>
                    <a:pt x="37" y="464"/>
                  </a:lnTo>
                  <a:lnTo>
                    <a:pt x="39" y="466"/>
                  </a:lnTo>
                  <a:lnTo>
                    <a:pt x="44" y="470"/>
                  </a:lnTo>
                  <a:lnTo>
                    <a:pt x="50" y="474"/>
                  </a:lnTo>
                  <a:lnTo>
                    <a:pt x="55" y="476"/>
                  </a:lnTo>
                  <a:lnTo>
                    <a:pt x="60" y="477"/>
                  </a:lnTo>
                  <a:lnTo>
                    <a:pt x="63" y="477"/>
                  </a:lnTo>
                  <a:lnTo>
                    <a:pt x="64" y="475"/>
                  </a:lnTo>
                  <a:lnTo>
                    <a:pt x="65" y="477"/>
                  </a:lnTo>
                  <a:lnTo>
                    <a:pt x="66" y="482"/>
                  </a:lnTo>
                  <a:lnTo>
                    <a:pt x="69" y="490"/>
                  </a:lnTo>
                  <a:lnTo>
                    <a:pt x="70" y="497"/>
                  </a:lnTo>
                  <a:lnTo>
                    <a:pt x="73" y="503"/>
                  </a:lnTo>
                  <a:lnTo>
                    <a:pt x="75" y="510"/>
                  </a:lnTo>
                  <a:lnTo>
                    <a:pt x="76" y="515"/>
                  </a:lnTo>
                  <a:lnTo>
                    <a:pt x="78" y="516"/>
                  </a:lnTo>
                  <a:lnTo>
                    <a:pt x="76" y="517"/>
                  </a:lnTo>
                  <a:lnTo>
                    <a:pt x="76" y="518"/>
                  </a:lnTo>
                  <a:lnTo>
                    <a:pt x="76" y="520"/>
                  </a:lnTo>
                  <a:lnTo>
                    <a:pt x="75" y="523"/>
                  </a:lnTo>
                  <a:lnTo>
                    <a:pt x="74" y="527"/>
                  </a:lnTo>
                  <a:lnTo>
                    <a:pt x="73" y="532"/>
                  </a:lnTo>
                  <a:lnTo>
                    <a:pt x="73" y="537"/>
                  </a:lnTo>
                  <a:lnTo>
                    <a:pt x="71" y="543"/>
                  </a:lnTo>
                  <a:lnTo>
                    <a:pt x="71" y="552"/>
                  </a:lnTo>
                  <a:lnTo>
                    <a:pt x="73" y="562"/>
                  </a:lnTo>
                  <a:lnTo>
                    <a:pt x="75" y="574"/>
                  </a:lnTo>
                  <a:lnTo>
                    <a:pt x="78" y="585"/>
                  </a:lnTo>
                  <a:lnTo>
                    <a:pt x="81" y="596"/>
                  </a:lnTo>
                  <a:lnTo>
                    <a:pt x="84" y="606"/>
                  </a:lnTo>
                  <a:lnTo>
                    <a:pt x="85" y="612"/>
                  </a:lnTo>
                  <a:lnTo>
                    <a:pt x="86" y="615"/>
                  </a:lnTo>
                  <a:lnTo>
                    <a:pt x="75" y="638"/>
                  </a:lnTo>
                  <a:lnTo>
                    <a:pt x="79" y="674"/>
                  </a:lnTo>
                  <a:lnTo>
                    <a:pt x="80" y="676"/>
                  </a:lnTo>
                  <a:lnTo>
                    <a:pt x="81" y="677"/>
                  </a:lnTo>
                  <a:lnTo>
                    <a:pt x="84" y="679"/>
                  </a:lnTo>
                  <a:lnTo>
                    <a:pt x="88" y="682"/>
                  </a:lnTo>
                  <a:lnTo>
                    <a:pt x="91" y="684"/>
                  </a:lnTo>
                  <a:lnTo>
                    <a:pt x="95" y="686"/>
                  </a:lnTo>
                  <a:lnTo>
                    <a:pt x="99" y="686"/>
                  </a:lnTo>
                  <a:lnTo>
                    <a:pt x="102" y="683"/>
                  </a:lnTo>
                  <a:lnTo>
                    <a:pt x="106" y="681"/>
                  </a:lnTo>
                  <a:lnTo>
                    <a:pt x="109" y="677"/>
                  </a:lnTo>
                  <a:lnTo>
                    <a:pt x="110" y="672"/>
                  </a:lnTo>
                  <a:lnTo>
                    <a:pt x="111" y="667"/>
                  </a:lnTo>
                  <a:lnTo>
                    <a:pt x="112" y="663"/>
                  </a:lnTo>
                  <a:lnTo>
                    <a:pt x="114" y="659"/>
                  </a:lnTo>
                  <a:lnTo>
                    <a:pt x="114" y="657"/>
                  </a:lnTo>
                  <a:lnTo>
                    <a:pt x="114" y="656"/>
                  </a:lnTo>
                  <a:lnTo>
                    <a:pt x="105" y="609"/>
                  </a:lnTo>
                  <a:lnTo>
                    <a:pt x="120" y="515"/>
                  </a:lnTo>
                  <a:lnTo>
                    <a:pt x="122" y="496"/>
                  </a:lnTo>
                  <a:lnTo>
                    <a:pt x="141" y="496"/>
                  </a:lnTo>
                  <a:lnTo>
                    <a:pt x="141" y="497"/>
                  </a:lnTo>
                  <a:lnTo>
                    <a:pt x="141" y="500"/>
                  </a:lnTo>
                  <a:lnTo>
                    <a:pt x="141" y="505"/>
                  </a:lnTo>
                  <a:lnTo>
                    <a:pt x="141" y="511"/>
                  </a:lnTo>
                  <a:lnTo>
                    <a:pt x="142" y="518"/>
                  </a:lnTo>
                  <a:lnTo>
                    <a:pt x="142" y="526"/>
                  </a:lnTo>
                  <a:lnTo>
                    <a:pt x="143" y="534"/>
                  </a:lnTo>
                  <a:lnTo>
                    <a:pt x="145" y="543"/>
                  </a:lnTo>
                  <a:lnTo>
                    <a:pt x="146" y="554"/>
                  </a:lnTo>
                  <a:lnTo>
                    <a:pt x="148" y="567"/>
                  </a:lnTo>
                  <a:lnTo>
                    <a:pt x="151" y="578"/>
                  </a:lnTo>
                  <a:lnTo>
                    <a:pt x="153" y="589"/>
                  </a:lnTo>
                  <a:lnTo>
                    <a:pt x="156" y="598"/>
                  </a:lnTo>
                  <a:lnTo>
                    <a:pt x="157" y="606"/>
                  </a:lnTo>
                  <a:lnTo>
                    <a:pt x="158" y="611"/>
                  </a:lnTo>
                  <a:lnTo>
                    <a:pt x="160" y="612"/>
                  </a:lnTo>
                  <a:lnTo>
                    <a:pt x="156" y="655"/>
                  </a:lnTo>
                  <a:lnTo>
                    <a:pt x="168" y="658"/>
                  </a:lnTo>
                  <a:lnTo>
                    <a:pt x="168" y="652"/>
                  </a:lnTo>
                  <a:lnTo>
                    <a:pt x="168" y="653"/>
                  </a:lnTo>
                  <a:lnTo>
                    <a:pt x="171" y="655"/>
                  </a:lnTo>
                  <a:lnTo>
                    <a:pt x="174" y="656"/>
                  </a:lnTo>
                  <a:lnTo>
                    <a:pt x="178" y="658"/>
                  </a:lnTo>
                  <a:lnTo>
                    <a:pt x="183" y="661"/>
                  </a:lnTo>
                  <a:lnTo>
                    <a:pt x="188" y="663"/>
                  </a:lnTo>
                  <a:lnTo>
                    <a:pt x="193" y="666"/>
                  </a:lnTo>
                  <a:lnTo>
                    <a:pt x="199" y="669"/>
                  </a:lnTo>
                  <a:lnTo>
                    <a:pt x="204" y="671"/>
                  </a:lnTo>
                  <a:lnTo>
                    <a:pt x="210" y="672"/>
                  </a:lnTo>
                  <a:lnTo>
                    <a:pt x="215" y="672"/>
                  </a:lnTo>
                  <a:lnTo>
                    <a:pt x="220" y="672"/>
                  </a:lnTo>
                  <a:lnTo>
                    <a:pt x="225" y="671"/>
                  </a:lnTo>
                  <a:lnTo>
                    <a:pt x="229" y="669"/>
                  </a:lnTo>
                  <a:lnTo>
                    <a:pt x="232" y="669"/>
                  </a:lnTo>
                  <a:lnTo>
                    <a:pt x="232" y="669"/>
                  </a:lnTo>
                  <a:lnTo>
                    <a:pt x="230" y="656"/>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Freeform 22"/>
            <p:cNvSpPr>
              <a:spLocks/>
            </p:cNvSpPr>
            <p:nvPr/>
          </p:nvSpPr>
          <p:spPr bwMode="auto">
            <a:xfrm>
              <a:off x="4800" y="1304"/>
              <a:ext cx="221" cy="715"/>
            </a:xfrm>
            <a:custGeom>
              <a:avLst/>
              <a:gdLst>
                <a:gd name="T0" fmla="*/ 220 w 221"/>
                <a:gd name="T1" fmla="*/ 600 h 715"/>
                <a:gd name="T2" fmla="*/ 203 w 221"/>
                <a:gd name="T3" fmla="*/ 414 h 715"/>
                <a:gd name="T4" fmla="*/ 208 w 221"/>
                <a:gd name="T5" fmla="*/ 407 h 715"/>
                <a:gd name="T6" fmla="*/ 212 w 221"/>
                <a:gd name="T7" fmla="*/ 400 h 715"/>
                <a:gd name="T8" fmla="*/ 208 w 221"/>
                <a:gd name="T9" fmla="*/ 378 h 715"/>
                <a:gd name="T10" fmla="*/ 211 w 221"/>
                <a:gd name="T11" fmla="*/ 295 h 715"/>
                <a:gd name="T12" fmla="*/ 207 w 221"/>
                <a:gd name="T13" fmla="*/ 235 h 715"/>
                <a:gd name="T14" fmla="*/ 197 w 221"/>
                <a:gd name="T15" fmla="*/ 165 h 715"/>
                <a:gd name="T16" fmla="*/ 175 w 221"/>
                <a:gd name="T17" fmla="*/ 137 h 715"/>
                <a:gd name="T18" fmla="*/ 142 w 221"/>
                <a:gd name="T19" fmla="*/ 113 h 715"/>
                <a:gd name="T20" fmla="*/ 126 w 221"/>
                <a:gd name="T21" fmla="*/ 103 h 715"/>
                <a:gd name="T22" fmla="*/ 139 w 221"/>
                <a:gd name="T23" fmla="*/ 64 h 715"/>
                <a:gd name="T24" fmla="*/ 141 w 221"/>
                <a:gd name="T25" fmla="*/ 49 h 715"/>
                <a:gd name="T26" fmla="*/ 137 w 221"/>
                <a:gd name="T27" fmla="*/ 28 h 715"/>
                <a:gd name="T28" fmla="*/ 128 w 221"/>
                <a:gd name="T29" fmla="*/ 12 h 715"/>
                <a:gd name="T30" fmla="*/ 121 w 221"/>
                <a:gd name="T31" fmla="*/ 2 h 715"/>
                <a:gd name="T32" fmla="*/ 100 w 221"/>
                <a:gd name="T33" fmla="*/ 0 h 715"/>
                <a:gd name="T34" fmla="*/ 77 w 221"/>
                <a:gd name="T35" fmla="*/ 1 h 715"/>
                <a:gd name="T36" fmla="*/ 72 w 221"/>
                <a:gd name="T37" fmla="*/ 7 h 715"/>
                <a:gd name="T38" fmla="*/ 59 w 221"/>
                <a:gd name="T39" fmla="*/ 21 h 715"/>
                <a:gd name="T40" fmla="*/ 57 w 221"/>
                <a:gd name="T41" fmla="*/ 42 h 715"/>
                <a:gd name="T42" fmla="*/ 60 w 221"/>
                <a:gd name="T43" fmla="*/ 58 h 715"/>
                <a:gd name="T44" fmla="*/ 78 w 221"/>
                <a:gd name="T45" fmla="*/ 103 h 715"/>
                <a:gd name="T46" fmla="*/ 58 w 221"/>
                <a:gd name="T47" fmla="*/ 116 h 715"/>
                <a:gd name="T48" fmla="*/ 26 w 221"/>
                <a:gd name="T49" fmla="*/ 138 h 715"/>
                <a:gd name="T50" fmla="*/ 16 w 221"/>
                <a:gd name="T51" fmla="*/ 155 h 715"/>
                <a:gd name="T52" fmla="*/ 9 w 221"/>
                <a:gd name="T53" fmla="*/ 210 h 715"/>
                <a:gd name="T54" fmla="*/ 3 w 221"/>
                <a:gd name="T55" fmla="*/ 268 h 715"/>
                <a:gd name="T56" fmla="*/ 2 w 221"/>
                <a:gd name="T57" fmla="*/ 298 h 715"/>
                <a:gd name="T58" fmla="*/ 0 w 221"/>
                <a:gd name="T59" fmla="*/ 353 h 715"/>
                <a:gd name="T60" fmla="*/ 3 w 221"/>
                <a:gd name="T61" fmla="*/ 400 h 715"/>
                <a:gd name="T62" fmla="*/ 12 w 221"/>
                <a:gd name="T63" fmla="*/ 410 h 715"/>
                <a:gd name="T64" fmla="*/ 23 w 221"/>
                <a:gd name="T65" fmla="*/ 412 h 715"/>
                <a:gd name="T66" fmla="*/ 14 w 221"/>
                <a:gd name="T67" fmla="*/ 393 h 715"/>
                <a:gd name="T68" fmla="*/ 63 w 221"/>
                <a:gd name="T69" fmla="*/ 665 h 715"/>
                <a:gd name="T70" fmla="*/ 72 w 221"/>
                <a:gd name="T71" fmla="*/ 711 h 715"/>
                <a:gd name="T72" fmla="*/ 108 w 221"/>
                <a:gd name="T73" fmla="*/ 692 h 715"/>
                <a:gd name="T74" fmla="*/ 129 w 221"/>
                <a:gd name="T75" fmla="*/ 705 h 715"/>
                <a:gd name="T76" fmla="*/ 149 w 221"/>
                <a:gd name="T77" fmla="*/ 714 h 715"/>
                <a:gd name="T78" fmla="*/ 162 w 221"/>
                <a:gd name="T79" fmla="*/ 714 h 715"/>
                <a:gd name="T80" fmla="*/ 174 w 221"/>
                <a:gd name="T81" fmla="*/ 710 h 715"/>
                <a:gd name="T82" fmla="*/ 169 w 221"/>
                <a:gd name="T83" fmla="*/ 683 h 715"/>
                <a:gd name="T84" fmla="*/ 177 w 221"/>
                <a:gd name="T85" fmla="*/ 391 h 715"/>
                <a:gd name="T86" fmla="*/ 185 w 221"/>
                <a:gd name="T87" fmla="*/ 407 h 715"/>
                <a:gd name="T88" fmla="*/ 186 w 221"/>
                <a:gd name="T89" fmla="*/ 408 h 715"/>
                <a:gd name="T90" fmla="*/ 188 w 221"/>
                <a:gd name="T91" fmla="*/ 410 h 715"/>
                <a:gd name="T92" fmla="*/ 191 w 221"/>
                <a:gd name="T93" fmla="*/ 428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1" h="715">
                  <a:moveTo>
                    <a:pt x="176" y="428"/>
                  </a:moveTo>
                  <a:lnTo>
                    <a:pt x="176" y="600"/>
                  </a:lnTo>
                  <a:lnTo>
                    <a:pt x="220" y="600"/>
                  </a:lnTo>
                  <a:lnTo>
                    <a:pt x="220" y="428"/>
                  </a:lnTo>
                  <a:lnTo>
                    <a:pt x="203" y="428"/>
                  </a:lnTo>
                  <a:lnTo>
                    <a:pt x="203" y="414"/>
                  </a:lnTo>
                  <a:lnTo>
                    <a:pt x="205" y="413"/>
                  </a:lnTo>
                  <a:lnTo>
                    <a:pt x="207" y="410"/>
                  </a:lnTo>
                  <a:lnTo>
                    <a:pt x="208" y="407"/>
                  </a:lnTo>
                  <a:lnTo>
                    <a:pt x="210" y="404"/>
                  </a:lnTo>
                  <a:lnTo>
                    <a:pt x="211" y="402"/>
                  </a:lnTo>
                  <a:lnTo>
                    <a:pt x="212" y="400"/>
                  </a:lnTo>
                  <a:lnTo>
                    <a:pt x="213" y="399"/>
                  </a:lnTo>
                  <a:lnTo>
                    <a:pt x="213" y="398"/>
                  </a:lnTo>
                  <a:lnTo>
                    <a:pt x="208" y="378"/>
                  </a:lnTo>
                  <a:lnTo>
                    <a:pt x="210" y="378"/>
                  </a:lnTo>
                  <a:lnTo>
                    <a:pt x="211" y="301"/>
                  </a:lnTo>
                  <a:lnTo>
                    <a:pt x="211" y="295"/>
                  </a:lnTo>
                  <a:lnTo>
                    <a:pt x="210" y="280"/>
                  </a:lnTo>
                  <a:lnTo>
                    <a:pt x="208" y="259"/>
                  </a:lnTo>
                  <a:lnTo>
                    <a:pt x="207" y="235"/>
                  </a:lnTo>
                  <a:lnTo>
                    <a:pt x="205" y="210"/>
                  </a:lnTo>
                  <a:lnTo>
                    <a:pt x="201" y="185"/>
                  </a:lnTo>
                  <a:lnTo>
                    <a:pt x="197" y="165"/>
                  </a:lnTo>
                  <a:lnTo>
                    <a:pt x="191" y="153"/>
                  </a:lnTo>
                  <a:lnTo>
                    <a:pt x="183" y="144"/>
                  </a:lnTo>
                  <a:lnTo>
                    <a:pt x="175" y="137"/>
                  </a:lnTo>
                  <a:lnTo>
                    <a:pt x="164" y="128"/>
                  </a:lnTo>
                  <a:lnTo>
                    <a:pt x="152" y="121"/>
                  </a:lnTo>
                  <a:lnTo>
                    <a:pt x="142" y="113"/>
                  </a:lnTo>
                  <a:lnTo>
                    <a:pt x="134" y="108"/>
                  </a:lnTo>
                  <a:lnTo>
                    <a:pt x="128" y="105"/>
                  </a:lnTo>
                  <a:lnTo>
                    <a:pt x="126" y="103"/>
                  </a:lnTo>
                  <a:lnTo>
                    <a:pt x="128" y="86"/>
                  </a:lnTo>
                  <a:lnTo>
                    <a:pt x="139" y="65"/>
                  </a:lnTo>
                  <a:lnTo>
                    <a:pt x="139" y="64"/>
                  </a:lnTo>
                  <a:lnTo>
                    <a:pt x="140" y="60"/>
                  </a:lnTo>
                  <a:lnTo>
                    <a:pt x="140" y="55"/>
                  </a:lnTo>
                  <a:lnTo>
                    <a:pt x="141" y="49"/>
                  </a:lnTo>
                  <a:lnTo>
                    <a:pt x="141" y="42"/>
                  </a:lnTo>
                  <a:lnTo>
                    <a:pt x="140" y="34"/>
                  </a:lnTo>
                  <a:lnTo>
                    <a:pt x="137" y="28"/>
                  </a:lnTo>
                  <a:lnTo>
                    <a:pt x="134" y="22"/>
                  </a:lnTo>
                  <a:lnTo>
                    <a:pt x="130" y="16"/>
                  </a:lnTo>
                  <a:lnTo>
                    <a:pt x="128" y="12"/>
                  </a:lnTo>
                  <a:lnTo>
                    <a:pt x="126" y="7"/>
                  </a:lnTo>
                  <a:lnTo>
                    <a:pt x="124" y="4"/>
                  </a:lnTo>
                  <a:lnTo>
                    <a:pt x="121" y="2"/>
                  </a:lnTo>
                  <a:lnTo>
                    <a:pt x="116" y="1"/>
                  </a:lnTo>
                  <a:lnTo>
                    <a:pt x="110" y="0"/>
                  </a:lnTo>
                  <a:lnTo>
                    <a:pt x="100" y="0"/>
                  </a:lnTo>
                  <a:lnTo>
                    <a:pt x="88" y="0"/>
                  </a:lnTo>
                  <a:lnTo>
                    <a:pt x="82" y="0"/>
                  </a:lnTo>
                  <a:lnTo>
                    <a:pt x="77" y="1"/>
                  </a:lnTo>
                  <a:lnTo>
                    <a:pt x="74" y="2"/>
                  </a:lnTo>
                  <a:lnTo>
                    <a:pt x="73" y="4"/>
                  </a:lnTo>
                  <a:lnTo>
                    <a:pt x="72" y="7"/>
                  </a:lnTo>
                  <a:lnTo>
                    <a:pt x="68" y="11"/>
                  </a:lnTo>
                  <a:lnTo>
                    <a:pt x="63" y="16"/>
                  </a:lnTo>
                  <a:lnTo>
                    <a:pt x="59" y="21"/>
                  </a:lnTo>
                  <a:lnTo>
                    <a:pt x="57" y="27"/>
                  </a:lnTo>
                  <a:lnTo>
                    <a:pt x="57" y="34"/>
                  </a:lnTo>
                  <a:lnTo>
                    <a:pt x="57" y="42"/>
                  </a:lnTo>
                  <a:lnTo>
                    <a:pt x="58" y="48"/>
                  </a:lnTo>
                  <a:lnTo>
                    <a:pt x="59" y="54"/>
                  </a:lnTo>
                  <a:lnTo>
                    <a:pt x="60" y="58"/>
                  </a:lnTo>
                  <a:lnTo>
                    <a:pt x="62" y="60"/>
                  </a:lnTo>
                  <a:lnTo>
                    <a:pt x="75" y="92"/>
                  </a:lnTo>
                  <a:lnTo>
                    <a:pt x="78" y="103"/>
                  </a:lnTo>
                  <a:lnTo>
                    <a:pt x="74" y="106"/>
                  </a:lnTo>
                  <a:lnTo>
                    <a:pt x="68" y="110"/>
                  </a:lnTo>
                  <a:lnTo>
                    <a:pt x="58" y="116"/>
                  </a:lnTo>
                  <a:lnTo>
                    <a:pt x="47" y="123"/>
                  </a:lnTo>
                  <a:lnTo>
                    <a:pt x="36" y="131"/>
                  </a:lnTo>
                  <a:lnTo>
                    <a:pt x="26" y="138"/>
                  </a:lnTo>
                  <a:lnTo>
                    <a:pt x="19" y="144"/>
                  </a:lnTo>
                  <a:lnTo>
                    <a:pt x="17" y="148"/>
                  </a:lnTo>
                  <a:lnTo>
                    <a:pt x="16" y="155"/>
                  </a:lnTo>
                  <a:lnTo>
                    <a:pt x="14" y="170"/>
                  </a:lnTo>
                  <a:lnTo>
                    <a:pt x="12" y="189"/>
                  </a:lnTo>
                  <a:lnTo>
                    <a:pt x="9" y="210"/>
                  </a:lnTo>
                  <a:lnTo>
                    <a:pt x="7" y="232"/>
                  </a:lnTo>
                  <a:lnTo>
                    <a:pt x="4" y="252"/>
                  </a:lnTo>
                  <a:lnTo>
                    <a:pt x="3" y="268"/>
                  </a:lnTo>
                  <a:lnTo>
                    <a:pt x="2" y="278"/>
                  </a:lnTo>
                  <a:lnTo>
                    <a:pt x="2" y="284"/>
                  </a:lnTo>
                  <a:lnTo>
                    <a:pt x="2" y="298"/>
                  </a:lnTo>
                  <a:lnTo>
                    <a:pt x="1" y="314"/>
                  </a:lnTo>
                  <a:lnTo>
                    <a:pt x="0" y="334"/>
                  </a:lnTo>
                  <a:lnTo>
                    <a:pt x="0" y="353"/>
                  </a:lnTo>
                  <a:lnTo>
                    <a:pt x="0" y="372"/>
                  </a:lnTo>
                  <a:lnTo>
                    <a:pt x="1" y="388"/>
                  </a:lnTo>
                  <a:lnTo>
                    <a:pt x="3" y="400"/>
                  </a:lnTo>
                  <a:lnTo>
                    <a:pt x="6" y="405"/>
                  </a:lnTo>
                  <a:lnTo>
                    <a:pt x="8" y="408"/>
                  </a:lnTo>
                  <a:lnTo>
                    <a:pt x="12" y="410"/>
                  </a:lnTo>
                  <a:lnTo>
                    <a:pt x="17" y="410"/>
                  </a:lnTo>
                  <a:lnTo>
                    <a:pt x="21" y="412"/>
                  </a:lnTo>
                  <a:lnTo>
                    <a:pt x="23" y="412"/>
                  </a:lnTo>
                  <a:lnTo>
                    <a:pt x="26" y="410"/>
                  </a:lnTo>
                  <a:lnTo>
                    <a:pt x="27" y="410"/>
                  </a:lnTo>
                  <a:lnTo>
                    <a:pt x="14" y="393"/>
                  </a:lnTo>
                  <a:lnTo>
                    <a:pt x="34" y="262"/>
                  </a:lnTo>
                  <a:lnTo>
                    <a:pt x="34" y="402"/>
                  </a:lnTo>
                  <a:lnTo>
                    <a:pt x="63" y="665"/>
                  </a:lnTo>
                  <a:lnTo>
                    <a:pt x="39" y="694"/>
                  </a:lnTo>
                  <a:lnTo>
                    <a:pt x="34" y="714"/>
                  </a:lnTo>
                  <a:lnTo>
                    <a:pt x="72" y="711"/>
                  </a:lnTo>
                  <a:lnTo>
                    <a:pt x="101" y="689"/>
                  </a:lnTo>
                  <a:lnTo>
                    <a:pt x="103" y="690"/>
                  </a:lnTo>
                  <a:lnTo>
                    <a:pt x="108" y="692"/>
                  </a:lnTo>
                  <a:lnTo>
                    <a:pt x="114" y="696"/>
                  </a:lnTo>
                  <a:lnTo>
                    <a:pt x="121" y="700"/>
                  </a:lnTo>
                  <a:lnTo>
                    <a:pt x="129" y="705"/>
                  </a:lnTo>
                  <a:lnTo>
                    <a:pt x="136" y="709"/>
                  </a:lnTo>
                  <a:lnTo>
                    <a:pt x="144" y="711"/>
                  </a:lnTo>
                  <a:lnTo>
                    <a:pt x="149" y="714"/>
                  </a:lnTo>
                  <a:lnTo>
                    <a:pt x="152" y="714"/>
                  </a:lnTo>
                  <a:lnTo>
                    <a:pt x="157" y="714"/>
                  </a:lnTo>
                  <a:lnTo>
                    <a:pt x="162" y="714"/>
                  </a:lnTo>
                  <a:lnTo>
                    <a:pt x="166" y="712"/>
                  </a:lnTo>
                  <a:lnTo>
                    <a:pt x="171" y="711"/>
                  </a:lnTo>
                  <a:lnTo>
                    <a:pt x="174" y="710"/>
                  </a:lnTo>
                  <a:lnTo>
                    <a:pt x="176" y="710"/>
                  </a:lnTo>
                  <a:lnTo>
                    <a:pt x="176" y="709"/>
                  </a:lnTo>
                  <a:lnTo>
                    <a:pt x="169" y="683"/>
                  </a:lnTo>
                  <a:lnTo>
                    <a:pt x="142" y="666"/>
                  </a:lnTo>
                  <a:lnTo>
                    <a:pt x="167" y="419"/>
                  </a:lnTo>
                  <a:lnTo>
                    <a:pt x="177" y="391"/>
                  </a:lnTo>
                  <a:lnTo>
                    <a:pt x="165" y="249"/>
                  </a:lnTo>
                  <a:lnTo>
                    <a:pt x="193" y="394"/>
                  </a:lnTo>
                  <a:lnTo>
                    <a:pt x="185" y="407"/>
                  </a:lnTo>
                  <a:lnTo>
                    <a:pt x="185" y="407"/>
                  </a:lnTo>
                  <a:lnTo>
                    <a:pt x="185" y="407"/>
                  </a:lnTo>
                  <a:lnTo>
                    <a:pt x="186" y="408"/>
                  </a:lnTo>
                  <a:lnTo>
                    <a:pt x="186" y="409"/>
                  </a:lnTo>
                  <a:lnTo>
                    <a:pt x="187" y="409"/>
                  </a:lnTo>
                  <a:lnTo>
                    <a:pt x="188" y="410"/>
                  </a:lnTo>
                  <a:lnTo>
                    <a:pt x="190" y="412"/>
                  </a:lnTo>
                  <a:lnTo>
                    <a:pt x="191" y="413"/>
                  </a:lnTo>
                  <a:lnTo>
                    <a:pt x="191" y="428"/>
                  </a:lnTo>
                  <a:lnTo>
                    <a:pt x="176" y="428"/>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Freeform 23"/>
            <p:cNvSpPr>
              <a:spLocks/>
            </p:cNvSpPr>
            <p:nvPr/>
          </p:nvSpPr>
          <p:spPr bwMode="auto">
            <a:xfrm>
              <a:off x="4127" y="1279"/>
              <a:ext cx="222" cy="683"/>
            </a:xfrm>
            <a:custGeom>
              <a:avLst/>
              <a:gdLst>
                <a:gd name="T0" fmla="*/ 83 w 222"/>
                <a:gd name="T1" fmla="*/ 517 h 683"/>
                <a:gd name="T2" fmla="*/ 81 w 222"/>
                <a:gd name="T3" fmla="*/ 532 h 683"/>
                <a:gd name="T4" fmla="*/ 83 w 222"/>
                <a:gd name="T5" fmla="*/ 558 h 683"/>
                <a:gd name="T6" fmla="*/ 93 w 222"/>
                <a:gd name="T7" fmla="*/ 601 h 683"/>
                <a:gd name="T8" fmla="*/ 88 w 222"/>
                <a:gd name="T9" fmla="*/ 670 h 683"/>
                <a:gd name="T10" fmla="*/ 96 w 222"/>
                <a:gd name="T11" fmla="*/ 677 h 683"/>
                <a:gd name="T12" fmla="*/ 111 w 222"/>
                <a:gd name="T13" fmla="*/ 679 h 683"/>
                <a:gd name="T14" fmla="*/ 121 w 222"/>
                <a:gd name="T15" fmla="*/ 663 h 683"/>
                <a:gd name="T16" fmla="*/ 122 w 222"/>
                <a:gd name="T17" fmla="*/ 652 h 683"/>
                <a:gd name="T18" fmla="*/ 135 w 222"/>
                <a:gd name="T19" fmla="*/ 509 h 683"/>
                <a:gd name="T20" fmla="*/ 150 w 222"/>
                <a:gd name="T21" fmla="*/ 496 h 683"/>
                <a:gd name="T22" fmla="*/ 152 w 222"/>
                <a:gd name="T23" fmla="*/ 522 h 683"/>
                <a:gd name="T24" fmla="*/ 158 w 222"/>
                <a:gd name="T25" fmla="*/ 561 h 683"/>
                <a:gd name="T26" fmla="*/ 167 w 222"/>
                <a:gd name="T27" fmla="*/ 601 h 683"/>
                <a:gd name="T28" fmla="*/ 168 w 222"/>
                <a:gd name="T29" fmla="*/ 618 h 683"/>
                <a:gd name="T30" fmla="*/ 171 w 222"/>
                <a:gd name="T31" fmla="*/ 664 h 683"/>
                <a:gd name="T32" fmla="*/ 189 w 222"/>
                <a:gd name="T33" fmla="*/ 682 h 683"/>
                <a:gd name="T34" fmla="*/ 208 w 222"/>
                <a:gd name="T35" fmla="*/ 680 h 683"/>
                <a:gd name="T36" fmla="*/ 208 w 222"/>
                <a:gd name="T37" fmla="*/ 664 h 683"/>
                <a:gd name="T38" fmla="*/ 196 w 222"/>
                <a:gd name="T39" fmla="*/ 632 h 683"/>
                <a:gd name="T40" fmla="*/ 191 w 222"/>
                <a:gd name="T41" fmla="*/ 586 h 683"/>
                <a:gd name="T42" fmla="*/ 198 w 222"/>
                <a:gd name="T43" fmla="*/ 505 h 683"/>
                <a:gd name="T44" fmla="*/ 202 w 222"/>
                <a:gd name="T45" fmla="*/ 470 h 683"/>
                <a:gd name="T46" fmla="*/ 209 w 222"/>
                <a:gd name="T47" fmla="*/ 461 h 683"/>
                <a:gd name="T48" fmla="*/ 214 w 222"/>
                <a:gd name="T49" fmla="*/ 431 h 683"/>
                <a:gd name="T50" fmla="*/ 212 w 222"/>
                <a:gd name="T51" fmla="*/ 363 h 683"/>
                <a:gd name="T52" fmla="*/ 216 w 222"/>
                <a:gd name="T53" fmla="*/ 321 h 683"/>
                <a:gd name="T54" fmla="*/ 221 w 222"/>
                <a:gd name="T55" fmla="*/ 302 h 683"/>
                <a:gd name="T56" fmla="*/ 208 w 222"/>
                <a:gd name="T57" fmla="*/ 268 h 683"/>
                <a:gd name="T58" fmla="*/ 216 w 222"/>
                <a:gd name="T59" fmla="*/ 221 h 683"/>
                <a:gd name="T60" fmla="*/ 197 w 222"/>
                <a:gd name="T61" fmla="*/ 125 h 683"/>
                <a:gd name="T62" fmla="*/ 183 w 222"/>
                <a:gd name="T63" fmla="*/ 115 h 683"/>
                <a:gd name="T64" fmla="*/ 178 w 222"/>
                <a:gd name="T65" fmla="*/ 113 h 683"/>
                <a:gd name="T66" fmla="*/ 165 w 222"/>
                <a:gd name="T67" fmla="*/ 106 h 683"/>
                <a:gd name="T68" fmla="*/ 162 w 222"/>
                <a:gd name="T69" fmla="*/ 97 h 683"/>
                <a:gd name="T70" fmla="*/ 171 w 222"/>
                <a:gd name="T71" fmla="*/ 89 h 683"/>
                <a:gd name="T72" fmla="*/ 175 w 222"/>
                <a:gd name="T73" fmla="*/ 77 h 683"/>
                <a:gd name="T74" fmla="*/ 167 w 222"/>
                <a:gd name="T75" fmla="*/ 74 h 683"/>
                <a:gd name="T76" fmla="*/ 168 w 222"/>
                <a:gd name="T77" fmla="*/ 56 h 683"/>
                <a:gd name="T78" fmla="*/ 170 w 222"/>
                <a:gd name="T79" fmla="*/ 30 h 683"/>
                <a:gd name="T80" fmla="*/ 168 w 222"/>
                <a:gd name="T81" fmla="*/ 24 h 683"/>
                <a:gd name="T82" fmla="*/ 168 w 222"/>
                <a:gd name="T83" fmla="*/ 18 h 683"/>
                <a:gd name="T84" fmla="*/ 166 w 222"/>
                <a:gd name="T85" fmla="*/ 7 h 683"/>
                <a:gd name="T86" fmla="*/ 131 w 222"/>
                <a:gd name="T87" fmla="*/ 0 h 683"/>
                <a:gd name="T88" fmla="*/ 94 w 222"/>
                <a:gd name="T89" fmla="*/ 12 h 683"/>
                <a:gd name="T90" fmla="*/ 85 w 222"/>
                <a:gd name="T91" fmla="*/ 45 h 683"/>
                <a:gd name="T92" fmla="*/ 86 w 222"/>
                <a:gd name="T93" fmla="*/ 73 h 683"/>
                <a:gd name="T94" fmla="*/ 76 w 222"/>
                <a:gd name="T95" fmla="*/ 84 h 683"/>
                <a:gd name="T96" fmla="*/ 84 w 222"/>
                <a:gd name="T97" fmla="*/ 101 h 683"/>
                <a:gd name="T98" fmla="*/ 85 w 222"/>
                <a:gd name="T99" fmla="*/ 105 h 683"/>
                <a:gd name="T100" fmla="*/ 57 w 222"/>
                <a:gd name="T101" fmla="*/ 125 h 683"/>
                <a:gd name="T102" fmla="*/ 38 w 222"/>
                <a:gd name="T103" fmla="*/ 180 h 683"/>
                <a:gd name="T104" fmla="*/ 33 w 222"/>
                <a:gd name="T105" fmla="*/ 233 h 683"/>
                <a:gd name="T106" fmla="*/ 40 w 222"/>
                <a:gd name="T107" fmla="*/ 266 h 683"/>
                <a:gd name="T108" fmla="*/ 53 w 222"/>
                <a:gd name="T109" fmla="*/ 303 h 683"/>
                <a:gd name="T110" fmla="*/ 40 w 222"/>
                <a:gd name="T111" fmla="*/ 341 h 683"/>
                <a:gd name="T112" fmla="*/ 38 w 222"/>
                <a:gd name="T113" fmla="*/ 352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2" h="683">
                  <a:moveTo>
                    <a:pt x="0" y="497"/>
                  </a:moveTo>
                  <a:lnTo>
                    <a:pt x="84" y="509"/>
                  </a:lnTo>
                  <a:lnTo>
                    <a:pt x="84" y="513"/>
                  </a:lnTo>
                  <a:lnTo>
                    <a:pt x="83" y="517"/>
                  </a:lnTo>
                  <a:lnTo>
                    <a:pt x="83" y="521"/>
                  </a:lnTo>
                  <a:lnTo>
                    <a:pt x="83" y="524"/>
                  </a:lnTo>
                  <a:lnTo>
                    <a:pt x="81" y="528"/>
                  </a:lnTo>
                  <a:lnTo>
                    <a:pt x="81" y="532"/>
                  </a:lnTo>
                  <a:lnTo>
                    <a:pt x="81" y="535"/>
                  </a:lnTo>
                  <a:lnTo>
                    <a:pt x="81" y="539"/>
                  </a:lnTo>
                  <a:lnTo>
                    <a:pt x="81" y="548"/>
                  </a:lnTo>
                  <a:lnTo>
                    <a:pt x="83" y="558"/>
                  </a:lnTo>
                  <a:lnTo>
                    <a:pt x="85" y="569"/>
                  </a:lnTo>
                  <a:lnTo>
                    <a:pt x="88" y="581"/>
                  </a:lnTo>
                  <a:lnTo>
                    <a:pt x="90" y="592"/>
                  </a:lnTo>
                  <a:lnTo>
                    <a:pt x="93" y="601"/>
                  </a:lnTo>
                  <a:lnTo>
                    <a:pt x="95" y="607"/>
                  </a:lnTo>
                  <a:lnTo>
                    <a:pt x="95" y="610"/>
                  </a:lnTo>
                  <a:lnTo>
                    <a:pt x="85" y="633"/>
                  </a:lnTo>
                  <a:lnTo>
                    <a:pt x="88" y="670"/>
                  </a:lnTo>
                  <a:lnTo>
                    <a:pt x="89" y="670"/>
                  </a:lnTo>
                  <a:lnTo>
                    <a:pt x="90" y="673"/>
                  </a:lnTo>
                  <a:lnTo>
                    <a:pt x="93" y="674"/>
                  </a:lnTo>
                  <a:lnTo>
                    <a:pt x="96" y="677"/>
                  </a:lnTo>
                  <a:lnTo>
                    <a:pt x="100" y="679"/>
                  </a:lnTo>
                  <a:lnTo>
                    <a:pt x="104" y="680"/>
                  </a:lnTo>
                  <a:lnTo>
                    <a:pt x="109" y="680"/>
                  </a:lnTo>
                  <a:lnTo>
                    <a:pt x="111" y="679"/>
                  </a:lnTo>
                  <a:lnTo>
                    <a:pt x="115" y="675"/>
                  </a:lnTo>
                  <a:lnTo>
                    <a:pt x="117" y="672"/>
                  </a:lnTo>
                  <a:lnTo>
                    <a:pt x="119" y="667"/>
                  </a:lnTo>
                  <a:lnTo>
                    <a:pt x="121" y="663"/>
                  </a:lnTo>
                  <a:lnTo>
                    <a:pt x="121" y="658"/>
                  </a:lnTo>
                  <a:lnTo>
                    <a:pt x="122" y="656"/>
                  </a:lnTo>
                  <a:lnTo>
                    <a:pt x="122" y="653"/>
                  </a:lnTo>
                  <a:lnTo>
                    <a:pt x="122" y="652"/>
                  </a:lnTo>
                  <a:lnTo>
                    <a:pt x="114" y="605"/>
                  </a:lnTo>
                  <a:lnTo>
                    <a:pt x="129" y="509"/>
                  </a:lnTo>
                  <a:lnTo>
                    <a:pt x="129" y="509"/>
                  </a:lnTo>
                  <a:lnTo>
                    <a:pt x="135" y="509"/>
                  </a:lnTo>
                  <a:lnTo>
                    <a:pt x="135" y="492"/>
                  </a:lnTo>
                  <a:lnTo>
                    <a:pt x="150" y="492"/>
                  </a:lnTo>
                  <a:lnTo>
                    <a:pt x="150" y="493"/>
                  </a:lnTo>
                  <a:lnTo>
                    <a:pt x="150" y="496"/>
                  </a:lnTo>
                  <a:lnTo>
                    <a:pt x="150" y="501"/>
                  </a:lnTo>
                  <a:lnTo>
                    <a:pt x="151" y="507"/>
                  </a:lnTo>
                  <a:lnTo>
                    <a:pt x="151" y="513"/>
                  </a:lnTo>
                  <a:lnTo>
                    <a:pt x="152" y="522"/>
                  </a:lnTo>
                  <a:lnTo>
                    <a:pt x="152" y="530"/>
                  </a:lnTo>
                  <a:lnTo>
                    <a:pt x="153" y="539"/>
                  </a:lnTo>
                  <a:lnTo>
                    <a:pt x="156" y="550"/>
                  </a:lnTo>
                  <a:lnTo>
                    <a:pt x="158" y="561"/>
                  </a:lnTo>
                  <a:lnTo>
                    <a:pt x="161" y="573"/>
                  </a:lnTo>
                  <a:lnTo>
                    <a:pt x="162" y="584"/>
                  </a:lnTo>
                  <a:lnTo>
                    <a:pt x="165" y="594"/>
                  </a:lnTo>
                  <a:lnTo>
                    <a:pt x="167" y="601"/>
                  </a:lnTo>
                  <a:lnTo>
                    <a:pt x="168" y="606"/>
                  </a:lnTo>
                  <a:lnTo>
                    <a:pt x="168" y="608"/>
                  </a:lnTo>
                  <a:lnTo>
                    <a:pt x="168" y="611"/>
                  </a:lnTo>
                  <a:lnTo>
                    <a:pt x="168" y="618"/>
                  </a:lnTo>
                  <a:lnTo>
                    <a:pt x="167" y="628"/>
                  </a:lnTo>
                  <a:lnTo>
                    <a:pt x="168" y="641"/>
                  </a:lnTo>
                  <a:lnTo>
                    <a:pt x="168" y="653"/>
                  </a:lnTo>
                  <a:lnTo>
                    <a:pt x="171" y="664"/>
                  </a:lnTo>
                  <a:lnTo>
                    <a:pt x="173" y="674"/>
                  </a:lnTo>
                  <a:lnTo>
                    <a:pt x="178" y="679"/>
                  </a:lnTo>
                  <a:lnTo>
                    <a:pt x="183" y="680"/>
                  </a:lnTo>
                  <a:lnTo>
                    <a:pt x="189" y="682"/>
                  </a:lnTo>
                  <a:lnTo>
                    <a:pt x="194" y="682"/>
                  </a:lnTo>
                  <a:lnTo>
                    <a:pt x="199" y="682"/>
                  </a:lnTo>
                  <a:lnTo>
                    <a:pt x="204" y="680"/>
                  </a:lnTo>
                  <a:lnTo>
                    <a:pt x="208" y="680"/>
                  </a:lnTo>
                  <a:lnTo>
                    <a:pt x="211" y="679"/>
                  </a:lnTo>
                  <a:lnTo>
                    <a:pt x="211" y="679"/>
                  </a:lnTo>
                  <a:lnTo>
                    <a:pt x="209" y="665"/>
                  </a:lnTo>
                  <a:lnTo>
                    <a:pt x="208" y="664"/>
                  </a:lnTo>
                  <a:lnTo>
                    <a:pt x="206" y="659"/>
                  </a:lnTo>
                  <a:lnTo>
                    <a:pt x="203" y="652"/>
                  </a:lnTo>
                  <a:lnTo>
                    <a:pt x="199" y="642"/>
                  </a:lnTo>
                  <a:lnTo>
                    <a:pt x="196" y="632"/>
                  </a:lnTo>
                  <a:lnTo>
                    <a:pt x="193" y="620"/>
                  </a:lnTo>
                  <a:lnTo>
                    <a:pt x="191" y="610"/>
                  </a:lnTo>
                  <a:lnTo>
                    <a:pt x="191" y="599"/>
                  </a:lnTo>
                  <a:lnTo>
                    <a:pt x="191" y="586"/>
                  </a:lnTo>
                  <a:lnTo>
                    <a:pt x="192" y="568"/>
                  </a:lnTo>
                  <a:lnTo>
                    <a:pt x="193" y="547"/>
                  </a:lnTo>
                  <a:lnTo>
                    <a:pt x="196" y="524"/>
                  </a:lnTo>
                  <a:lnTo>
                    <a:pt x="198" y="505"/>
                  </a:lnTo>
                  <a:lnTo>
                    <a:pt x="199" y="486"/>
                  </a:lnTo>
                  <a:lnTo>
                    <a:pt x="201" y="475"/>
                  </a:lnTo>
                  <a:lnTo>
                    <a:pt x="201" y="470"/>
                  </a:lnTo>
                  <a:lnTo>
                    <a:pt x="202" y="470"/>
                  </a:lnTo>
                  <a:lnTo>
                    <a:pt x="203" y="469"/>
                  </a:lnTo>
                  <a:lnTo>
                    <a:pt x="204" y="467"/>
                  </a:lnTo>
                  <a:lnTo>
                    <a:pt x="207" y="465"/>
                  </a:lnTo>
                  <a:lnTo>
                    <a:pt x="209" y="461"/>
                  </a:lnTo>
                  <a:lnTo>
                    <a:pt x="211" y="455"/>
                  </a:lnTo>
                  <a:lnTo>
                    <a:pt x="213" y="446"/>
                  </a:lnTo>
                  <a:lnTo>
                    <a:pt x="214" y="435"/>
                  </a:lnTo>
                  <a:lnTo>
                    <a:pt x="214" y="431"/>
                  </a:lnTo>
                  <a:lnTo>
                    <a:pt x="213" y="419"/>
                  </a:lnTo>
                  <a:lnTo>
                    <a:pt x="213" y="403"/>
                  </a:lnTo>
                  <a:lnTo>
                    <a:pt x="212" y="383"/>
                  </a:lnTo>
                  <a:lnTo>
                    <a:pt x="212" y="363"/>
                  </a:lnTo>
                  <a:lnTo>
                    <a:pt x="212" y="346"/>
                  </a:lnTo>
                  <a:lnTo>
                    <a:pt x="212" y="332"/>
                  </a:lnTo>
                  <a:lnTo>
                    <a:pt x="214" y="325"/>
                  </a:lnTo>
                  <a:lnTo>
                    <a:pt x="216" y="321"/>
                  </a:lnTo>
                  <a:lnTo>
                    <a:pt x="218" y="318"/>
                  </a:lnTo>
                  <a:lnTo>
                    <a:pt x="219" y="313"/>
                  </a:lnTo>
                  <a:lnTo>
                    <a:pt x="221" y="308"/>
                  </a:lnTo>
                  <a:lnTo>
                    <a:pt x="221" y="302"/>
                  </a:lnTo>
                  <a:lnTo>
                    <a:pt x="221" y="295"/>
                  </a:lnTo>
                  <a:lnTo>
                    <a:pt x="218" y="289"/>
                  </a:lnTo>
                  <a:lnTo>
                    <a:pt x="214" y="280"/>
                  </a:lnTo>
                  <a:lnTo>
                    <a:pt x="208" y="268"/>
                  </a:lnTo>
                  <a:lnTo>
                    <a:pt x="208" y="258"/>
                  </a:lnTo>
                  <a:lnTo>
                    <a:pt x="209" y="248"/>
                  </a:lnTo>
                  <a:lnTo>
                    <a:pt x="213" y="237"/>
                  </a:lnTo>
                  <a:lnTo>
                    <a:pt x="216" y="221"/>
                  </a:lnTo>
                  <a:lnTo>
                    <a:pt x="214" y="200"/>
                  </a:lnTo>
                  <a:lnTo>
                    <a:pt x="211" y="170"/>
                  </a:lnTo>
                  <a:lnTo>
                    <a:pt x="199" y="131"/>
                  </a:lnTo>
                  <a:lnTo>
                    <a:pt x="197" y="125"/>
                  </a:lnTo>
                  <a:lnTo>
                    <a:pt x="193" y="121"/>
                  </a:lnTo>
                  <a:lnTo>
                    <a:pt x="191" y="117"/>
                  </a:lnTo>
                  <a:lnTo>
                    <a:pt x="187" y="116"/>
                  </a:lnTo>
                  <a:lnTo>
                    <a:pt x="183" y="115"/>
                  </a:lnTo>
                  <a:lnTo>
                    <a:pt x="181" y="113"/>
                  </a:lnTo>
                  <a:lnTo>
                    <a:pt x="180" y="113"/>
                  </a:lnTo>
                  <a:lnTo>
                    <a:pt x="178" y="113"/>
                  </a:lnTo>
                  <a:lnTo>
                    <a:pt x="178" y="113"/>
                  </a:lnTo>
                  <a:lnTo>
                    <a:pt x="176" y="112"/>
                  </a:lnTo>
                  <a:lnTo>
                    <a:pt x="172" y="111"/>
                  </a:lnTo>
                  <a:lnTo>
                    <a:pt x="168" y="108"/>
                  </a:lnTo>
                  <a:lnTo>
                    <a:pt x="165" y="106"/>
                  </a:lnTo>
                  <a:lnTo>
                    <a:pt x="162" y="103"/>
                  </a:lnTo>
                  <a:lnTo>
                    <a:pt x="161" y="101"/>
                  </a:lnTo>
                  <a:lnTo>
                    <a:pt x="161" y="100"/>
                  </a:lnTo>
                  <a:lnTo>
                    <a:pt x="162" y="97"/>
                  </a:lnTo>
                  <a:lnTo>
                    <a:pt x="163" y="95"/>
                  </a:lnTo>
                  <a:lnTo>
                    <a:pt x="166" y="94"/>
                  </a:lnTo>
                  <a:lnTo>
                    <a:pt x="168" y="91"/>
                  </a:lnTo>
                  <a:lnTo>
                    <a:pt x="171" y="89"/>
                  </a:lnTo>
                  <a:lnTo>
                    <a:pt x="172" y="86"/>
                  </a:lnTo>
                  <a:lnTo>
                    <a:pt x="175" y="84"/>
                  </a:lnTo>
                  <a:lnTo>
                    <a:pt x="175" y="81"/>
                  </a:lnTo>
                  <a:lnTo>
                    <a:pt x="175" y="77"/>
                  </a:lnTo>
                  <a:lnTo>
                    <a:pt x="173" y="75"/>
                  </a:lnTo>
                  <a:lnTo>
                    <a:pt x="172" y="75"/>
                  </a:lnTo>
                  <a:lnTo>
                    <a:pt x="170" y="74"/>
                  </a:lnTo>
                  <a:lnTo>
                    <a:pt x="167" y="74"/>
                  </a:lnTo>
                  <a:lnTo>
                    <a:pt x="166" y="73"/>
                  </a:lnTo>
                  <a:lnTo>
                    <a:pt x="165" y="71"/>
                  </a:lnTo>
                  <a:lnTo>
                    <a:pt x="166" y="66"/>
                  </a:lnTo>
                  <a:lnTo>
                    <a:pt x="168" y="56"/>
                  </a:lnTo>
                  <a:lnTo>
                    <a:pt x="170" y="48"/>
                  </a:lnTo>
                  <a:lnTo>
                    <a:pt x="171" y="40"/>
                  </a:lnTo>
                  <a:lnTo>
                    <a:pt x="171" y="34"/>
                  </a:lnTo>
                  <a:lnTo>
                    <a:pt x="170" y="30"/>
                  </a:lnTo>
                  <a:lnTo>
                    <a:pt x="170" y="27"/>
                  </a:lnTo>
                  <a:lnTo>
                    <a:pt x="168" y="25"/>
                  </a:lnTo>
                  <a:lnTo>
                    <a:pt x="168" y="24"/>
                  </a:lnTo>
                  <a:lnTo>
                    <a:pt x="168" y="24"/>
                  </a:lnTo>
                  <a:lnTo>
                    <a:pt x="168" y="23"/>
                  </a:lnTo>
                  <a:lnTo>
                    <a:pt x="168" y="22"/>
                  </a:lnTo>
                  <a:lnTo>
                    <a:pt x="168" y="21"/>
                  </a:lnTo>
                  <a:lnTo>
                    <a:pt x="168" y="18"/>
                  </a:lnTo>
                  <a:lnTo>
                    <a:pt x="168" y="16"/>
                  </a:lnTo>
                  <a:lnTo>
                    <a:pt x="167" y="13"/>
                  </a:lnTo>
                  <a:lnTo>
                    <a:pt x="167" y="11"/>
                  </a:lnTo>
                  <a:lnTo>
                    <a:pt x="166" y="7"/>
                  </a:lnTo>
                  <a:lnTo>
                    <a:pt x="160" y="4"/>
                  </a:lnTo>
                  <a:lnTo>
                    <a:pt x="151" y="2"/>
                  </a:lnTo>
                  <a:lnTo>
                    <a:pt x="141" y="1"/>
                  </a:lnTo>
                  <a:lnTo>
                    <a:pt x="131" y="0"/>
                  </a:lnTo>
                  <a:lnTo>
                    <a:pt x="121" y="0"/>
                  </a:lnTo>
                  <a:lnTo>
                    <a:pt x="114" y="0"/>
                  </a:lnTo>
                  <a:lnTo>
                    <a:pt x="109" y="1"/>
                  </a:lnTo>
                  <a:lnTo>
                    <a:pt x="94" y="12"/>
                  </a:lnTo>
                  <a:lnTo>
                    <a:pt x="85" y="21"/>
                  </a:lnTo>
                  <a:lnTo>
                    <a:pt x="83" y="29"/>
                  </a:lnTo>
                  <a:lnTo>
                    <a:pt x="83" y="37"/>
                  </a:lnTo>
                  <a:lnTo>
                    <a:pt x="85" y="45"/>
                  </a:lnTo>
                  <a:lnTo>
                    <a:pt x="88" y="51"/>
                  </a:lnTo>
                  <a:lnTo>
                    <a:pt x="90" y="59"/>
                  </a:lnTo>
                  <a:lnTo>
                    <a:pt x="89" y="66"/>
                  </a:lnTo>
                  <a:lnTo>
                    <a:pt x="86" y="73"/>
                  </a:lnTo>
                  <a:lnTo>
                    <a:pt x="84" y="77"/>
                  </a:lnTo>
                  <a:lnTo>
                    <a:pt x="81" y="81"/>
                  </a:lnTo>
                  <a:lnTo>
                    <a:pt x="79" y="84"/>
                  </a:lnTo>
                  <a:lnTo>
                    <a:pt x="76" y="84"/>
                  </a:lnTo>
                  <a:lnTo>
                    <a:pt x="75" y="85"/>
                  </a:lnTo>
                  <a:lnTo>
                    <a:pt x="73" y="85"/>
                  </a:lnTo>
                  <a:lnTo>
                    <a:pt x="73" y="85"/>
                  </a:lnTo>
                  <a:lnTo>
                    <a:pt x="84" y="101"/>
                  </a:lnTo>
                  <a:lnTo>
                    <a:pt x="84" y="101"/>
                  </a:lnTo>
                  <a:lnTo>
                    <a:pt x="85" y="102"/>
                  </a:lnTo>
                  <a:lnTo>
                    <a:pt x="85" y="102"/>
                  </a:lnTo>
                  <a:lnTo>
                    <a:pt x="85" y="105"/>
                  </a:lnTo>
                  <a:lnTo>
                    <a:pt x="83" y="107"/>
                  </a:lnTo>
                  <a:lnTo>
                    <a:pt x="78" y="112"/>
                  </a:lnTo>
                  <a:lnTo>
                    <a:pt x="69" y="117"/>
                  </a:lnTo>
                  <a:lnTo>
                    <a:pt x="57" y="125"/>
                  </a:lnTo>
                  <a:lnTo>
                    <a:pt x="50" y="132"/>
                  </a:lnTo>
                  <a:lnTo>
                    <a:pt x="45" y="144"/>
                  </a:lnTo>
                  <a:lnTo>
                    <a:pt x="42" y="162"/>
                  </a:lnTo>
                  <a:lnTo>
                    <a:pt x="38" y="180"/>
                  </a:lnTo>
                  <a:lnTo>
                    <a:pt x="36" y="199"/>
                  </a:lnTo>
                  <a:lnTo>
                    <a:pt x="34" y="215"/>
                  </a:lnTo>
                  <a:lnTo>
                    <a:pt x="33" y="227"/>
                  </a:lnTo>
                  <a:lnTo>
                    <a:pt x="33" y="233"/>
                  </a:lnTo>
                  <a:lnTo>
                    <a:pt x="33" y="237"/>
                  </a:lnTo>
                  <a:lnTo>
                    <a:pt x="36" y="245"/>
                  </a:lnTo>
                  <a:lnTo>
                    <a:pt x="38" y="254"/>
                  </a:lnTo>
                  <a:lnTo>
                    <a:pt x="40" y="266"/>
                  </a:lnTo>
                  <a:lnTo>
                    <a:pt x="44" y="278"/>
                  </a:lnTo>
                  <a:lnTo>
                    <a:pt x="48" y="288"/>
                  </a:lnTo>
                  <a:lnTo>
                    <a:pt x="50" y="297"/>
                  </a:lnTo>
                  <a:lnTo>
                    <a:pt x="53" y="303"/>
                  </a:lnTo>
                  <a:lnTo>
                    <a:pt x="48" y="335"/>
                  </a:lnTo>
                  <a:lnTo>
                    <a:pt x="44" y="336"/>
                  </a:lnTo>
                  <a:lnTo>
                    <a:pt x="43" y="339"/>
                  </a:lnTo>
                  <a:lnTo>
                    <a:pt x="40" y="341"/>
                  </a:lnTo>
                  <a:lnTo>
                    <a:pt x="39" y="344"/>
                  </a:lnTo>
                  <a:lnTo>
                    <a:pt x="39" y="347"/>
                  </a:lnTo>
                  <a:lnTo>
                    <a:pt x="38" y="350"/>
                  </a:lnTo>
                  <a:lnTo>
                    <a:pt x="38" y="352"/>
                  </a:lnTo>
                  <a:lnTo>
                    <a:pt x="38" y="353"/>
                  </a:lnTo>
                  <a:lnTo>
                    <a:pt x="0" y="356"/>
                  </a:lnTo>
                  <a:lnTo>
                    <a:pt x="0" y="497"/>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Freeform 24"/>
            <p:cNvSpPr>
              <a:spLocks/>
            </p:cNvSpPr>
            <p:nvPr/>
          </p:nvSpPr>
          <p:spPr bwMode="auto">
            <a:xfrm>
              <a:off x="4442" y="1325"/>
              <a:ext cx="234" cy="686"/>
            </a:xfrm>
            <a:custGeom>
              <a:avLst/>
              <a:gdLst>
                <a:gd name="T0" fmla="*/ 215 w 234"/>
                <a:gd name="T1" fmla="*/ 646 h 686"/>
                <a:gd name="T2" fmla="*/ 183 w 234"/>
                <a:gd name="T3" fmla="*/ 613 h 686"/>
                <a:gd name="T4" fmla="*/ 184 w 234"/>
                <a:gd name="T5" fmla="*/ 551 h 686"/>
                <a:gd name="T6" fmla="*/ 192 w 234"/>
                <a:gd name="T7" fmla="*/ 479 h 686"/>
                <a:gd name="T8" fmla="*/ 195 w 234"/>
                <a:gd name="T9" fmla="*/ 471 h 686"/>
                <a:gd name="T10" fmla="*/ 204 w 234"/>
                <a:gd name="T11" fmla="*/ 450 h 686"/>
                <a:gd name="T12" fmla="*/ 190 w 234"/>
                <a:gd name="T13" fmla="*/ 307 h 686"/>
                <a:gd name="T14" fmla="*/ 198 w 234"/>
                <a:gd name="T15" fmla="*/ 325 h 686"/>
                <a:gd name="T16" fmla="*/ 206 w 234"/>
                <a:gd name="T17" fmla="*/ 325 h 686"/>
                <a:gd name="T18" fmla="*/ 211 w 234"/>
                <a:gd name="T19" fmla="*/ 305 h 686"/>
                <a:gd name="T20" fmla="*/ 199 w 234"/>
                <a:gd name="T21" fmla="*/ 272 h 686"/>
                <a:gd name="T22" fmla="*/ 205 w 234"/>
                <a:gd name="T23" fmla="*/ 225 h 686"/>
                <a:gd name="T24" fmla="*/ 187 w 234"/>
                <a:gd name="T25" fmla="*/ 127 h 686"/>
                <a:gd name="T26" fmla="*/ 166 w 234"/>
                <a:gd name="T27" fmla="*/ 107 h 686"/>
                <a:gd name="T28" fmla="*/ 156 w 234"/>
                <a:gd name="T29" fmla="*/ 101 h 686"/>
                <a:gd name="T30" fmla="*/ 164 w 234"/>
                <a:gd name="T31" fmla="*/ 99 h 686"/>
                <a:gd name="T32" fmla="*/ 171 w 234"/>
                <a:gd name="T33" fmla="*/ 84 h 686"/>
                <a:gd name="T34" fmla="*/ 166 w 234"/>
                <a:gd name="T35" fmla="*/ 68 h 686"/>
                <a:gd name="T36" fmla="*/ 154 w 234"/>
                <a:gd name="T37" fmla="*/ 49 h 686"/>
                <a:gd name="T38" fmla="*/ 151 w 234"/>
                <a:gd name="T39" fmla="*/ 30 h 686"/>
                <a:gd name="T40" fmla="*/ 149 w 234"/>
                <a:gd name="T41" fmla="*/ 24 h 686"/>
                <a:gd name="T42" fmla="*/ 147 w 234"/>
                <a:gd name="T43" fmla="*/ 13 h 686"/>
                <a:gd name="T44" fmla="*/ 145 w 234"/>
                <a:gd name="T45" fmla="*/ 1 h 686"/>
                <a:gd name="T46" fmla="*/ 118 w 234"/>
                <a:gd name="T47" fmla="*/ 1 h 686"/>
                <a:gd name="T48" fmla="*/ 95 w 234"/>
                <a:gd name="T49" fmla="*/ 8 h 686"/>
                <a:gd name="T50" fmla="*/ 79 w 234"/>
                <a:gd name="T51" fmla="*/ 34 h 686"/>
                <a:gd name="T52" fmla="*/ 68 w 234"/>
                <a:gd name="T53" fmla="*/ 66 h 686"/>
                <a:gd name="T54" fmla="*/ 57 w 234"/>
                <a:gd name="T55" fmla="*/ 86 h 686"/>
                <a:gd name="T56" fmla="*/ 59 w 234"/>
                <a:gd name="T57" fmla="*/ 97 h 686"/>
                <a:gd name="T58" fmla="*/ 65 w 234"/>
                <a:gd name="T59" fmla="*/ 104 h 686"/>
                <a:gd name="T60" fmla="*/ 59 w 234"/>
                <a:gd name="T61" fmla="*/ 116 h 686"/>
                <a:gd name="T62" fmla="*/ 29 w 234"/>
                <a:gd name="T63" fmla="*/ 178 h 686"/>
                <a:gd name="T64" fmla="*/ 12 w 234"/>
                <a:gd name="T65" fmla="*/ 240 h 686"/>
                <a:gd name="T66" fmla="*/ 16 w 234"/>
                <a:gd name="T67" fmla="*/ 250 h 686"/>
                <a:gd name="T68" fmla="*/ 23 w 234"/>
                <a:gd name="T69" fmla="*/ 265 h 686"/>
                <a:gd name="T70" fmla="*/ 4 w 234"/>
                <a:gd name="T71" fmla="*/ 330 h 686"/>
                <a:gd name="T72" fmla="*/ 1 w 234"/>
                <a:gd name="T73" fmla="*/ 390 h 686"/>
                <a:gd name="T74" fmla="*/ 12 w 234"/>
                <a:gd name="T75" fmla="*/ 400 h 686"/>
                <a:gd name="T76" fmla="*/ 35 w 234"/>
                <a:gd name="T77" fmla="*/ 403 h 686"/>
                <a:gd name="T78" fmla="*/ 39 w 234"/>
                <a:gd name="T79" fmla="*/ 437 h 686"/>
                <a:gd name="T80" fmla="*/ 35 w 234"/>
                <a:gd name="T81" fmla="*/ 462 h 686"/>
                <a:gd name="T82" fmla="*/ 44 w 234"/>
                <a:gd name="T83" fmla="*/ 470 h 686"/>
                <a:gd name="T84" fmla="*/ 64 w 234"/>
                <a:gd name="T85" fmla="*/ 478 h 686"/>
                <a:gd name="T86" fmla="*/ 69 w 234"/>
                <a:gd name="T87" fmla="*/ 489 h 686"/>
                <a:gd name="T88" fmla="*/ 76 w 234"/>
                <a:gd name="T89" fmla="*/ 515 h 686"/>
                <a:gd name="T90" fmla="*/ 76 w 234"/>
                <a:gd name="T91" fmla="*/ 520 h 686"/>
                <a:gd name="T92" fmla="*/ 73 w 234"/>
                <a:gd name="T93" fmla="*/ 537 h 686"/>
                <a:gd name="T94" fmla="*/ 75 w 234"/>
                <a:gd name="T95" fmla="*/ 574 h 686"/>
                <a:gd name="T96" fmla="*/ 86 w 234"/>
                <a:gd name="T97" fmla="*/ 611 h 686"/>
                <a:gd name="T98" fmla="*/ 80 w 234"/>
                <a:gd name="T99" fmla="*/ 675 h 686"/>
                <a:gd name="T100" fmla="*/ 91 w 234"/>
                <a:gd name="T101" fmla="*/ 683 h 686"/>
                <a:gd name="T102" fmla="*/ 106 w 234"/>
                <a:gd name="T103" fmla="*/ 680 h 686"/>
                <a:gd name="T104" fmla="*/ 112 w 234"/>
                <a:gd name="T105" fmla="*/ 662 h 686"/>
                <a:gd name="T106" fmla="*/ 105 w 234"/>
                <a:gd name="T107" fmla="*/ 609 h 686"/>
                <a:gd name="T108" fmla="*/ 141 w 234"/>
                <a:gd name="T109" fmla="*/ 497 h 686"/>
                <a:gd name="T110" fmla="*/ 142 w 234"/>
                <a:gd name="T111" fmla="*/ 519 h 686"/>
                <a:gd name="T112" fmla="*/ 147 w 234"/>
                <a:gd name="T113" fmla="*/ 554 h 686"/>
                <a:gd name="T114" fmla="*/ 156 w 234"/>
                <a:gd name="T115" fmla="*/ 598 h 686"/>
                <a:gd name="T116" fmla="*/ 156 w 234"/>
                <a:gd name="T117" fmla="*/ 655 h 686"/>
                <a:gd name="T118" fmla="*/ 171 w 234"/>
                <a:gd name="T119" fmla="*/ 654 h 686"/>
                <a:gd name="T120" fmla="*/ 188 w 234"/>
                <a:gd name="T121" fmla="*/ 663 h 686"/>
                <a:gd name="T122" fmla="*/ 210 w 234"/>
                <a:gd name="T123" fmla="*/ 672 h 686"/>
                <a:gd name="T124" fmla="*/ 229 w 234"/>
                <a:gd name="T125" fmla="*/ 67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686">
                  <a:moveTo>
                    <a:pt x="230" y="656"/>
                  </a:moveTo>
                  <a:lnTo>
                    <a:pt x="228" y="655"/>
                  </a:lnTo>
                  <a:lnTo>
                    <a:pt x="223" y="651"/>
                  </a:lnTo>
                  <a:lnTo>
                    <a:pt x="215" y="646"/>
                  </a:lnTo>
                  <a:lnTo>
                    <a:pt x="205" y="639"/>
                  </a:lnTo>
                  <a:lnTo>
                    <a:pt x="197" y="631"/>
                  </a:lnTo>
                  <a:lnTo>
                    <a:pt x="189" y="623"/>
                  </a:lnTo>
                  <a:lnTo>
                    <a:pt x="183" y="613"/>
                  </a:lnTo>
                  <a:lnTo>
                    <a:pt x="182" y="603"/>
                  </a:lnTo>
                  <a:lnTo>
                    <a:pt x="182" y="590"/>
                  </a:lnTo>
                  <a:lnTo>
                    <a:pt x="183" y="572"/>
                  </a:lnTo>
                  <a:lnTo>
                    <a:pt x="184" y="551"/>
                  </a:lnTo>
                  <a:lnTo>
                    <a:pt x="187" y="530"/>
                  </a:lnTo>
                  <a:lnTo>
                    <a:pt x="188" y="509"/>
                  </a:lnTo>
                  <a:lnTo>
                    <a:pt x="190" y="491"/>
                  </a:lnTo>
                  <a:lnTo>
                    <a:pt x="192" y="479"/>
                  </a:lnTo>
                  <a:lnTo>
                    <a:pt x="192" y="474"/>
                  </a:lnTo>
                  <a:lnTo>
                    <a:pt x="193" y="474"/>
                  </a:lnTo>
                  <a:lnTo>
                    <a:pt x="194" y="474"/>
                  </a:lnTo>
                  <a:lnTo>
                    <a:pt x="195" y="471"/>
                  </a:lnTo>
                  <a:lnTo>
                    <a:pt x="198" y="469"/>
                  </a:lnTo>
                  <a:lnTo>
                    <a:pt x="200" y="465"/>
                  </a:lnTo>
                  <a:lnTo>
                    <a:pt x="202" y="459"/>
                  </a:lnTo>
                  <a:lnTo>
                    <a:pt x="204" y="450"/>
                  </a:lnTo>
                  <a:lnTo>
                    <a:pt x="205" y="439"/>
                  </a:lnTo>
                  <a:lnTo>
                    <a:pt x="190" y="307"/>
                  </a:lnTo>
                  <a:lnTo>
                    <a:pt x="190" y="305"/>
                  </a:lnTo>
                  <a:lnTo>
                    <a:pt x="190" y="307"/>
                  </a:lnTo>
                  <a:lnTo>
                    <a:pt x="192" y="310"/>
                  </a:lnTo>
                  <a:lnTo>
                    <a:pt x="193" y="315"/>
                  </a:lnTo>
                  <a:lnTo>
                    <a:pt x="195" y="320"/>
                  </a:lnTo>
                  <a:lnTo>
                    <a:pt x="198" y="325"/>
                  </a:lnTo>
                  <a:lnTo>
                    <a:pt x="200" y="329"/>
                  </a:lnTo>
                  <a:lnTo>
                    <a:pt x="203" y="330"/>
                  </a:lnTo>
                  <a:lnTo>
                    <a:pt x="205" y="329"/>
                  </a:lnTo>
                  <a:lnTo>
                    <a:pt x="206" y="325"/>
                  </a:lnTo>
                  <a:lnTo>
                    <a:pt x="209" y="322"/>
                  </a:lnTo>
                  <a:lnTo>
                    <a:pt x="210" y="317"/>
                  </a:lnTo>
                  <a:lnTo>
                    <a:pt x="211" y="312"/>
                  </a:lnTo>
                  <a:lnTo>
                    <a:pt x="211" y="305"/>
                  </a:lnTo>
                  <a:lnTo>
                    <a:pt x="210" y="299"/>
                  </a:lnTo>
                  <a:lnTo>
                    <a:pt x="209" y="293"/>
                  </a:lnTo>
                  <a:lnTo>
                    <a:pt x="205" y="284"/>
                  </a:lnTo>
                  <a:lnTo>
                    <a:pt x="199" y="272"/>
                  </a:lnTo>
                  <a:lnTo>
                    <a:pt x="199" y="262"/>
                  </a:lnTo>
                  <a:lnTo>
                    <a:pt x="200" y="252"/>
                  </a:lnTo>
                  <a:lnTo>
                    <a:pt x="204" y="241"/>
                  </a:lnTo>
                  <a:lnTo>
                    <a:pt x="205" y="225"/>
                  </a:lnTo>
                  <a:lnTo>
                    <a:pt x="205" y="204"/>
                  </a:lnTo>
                  <a:lnTo>
                    <a:pt x="200" y="174"/>
                  </a:lnTo>
                  <a:lnTo>
                    <a:pt x="190" y="135"/>
                  </a:lnTo>
                  <a:lnTo>
                    <a:pt x="187" y="127"/>
                  </a:lnTo>
                  <a:lnTo>
                    <a:pt x="183" y="122"/>
                  </a:lnTo>
                  <a:lnTo>
                    <a:pt x="177" y="116"/>
                  </a:lnTo>
                  <a:lnTo>
                    <a:pt x="171" y="111"/>
                  </a:lnTo>
                  <a:lnTo>
                    <a:pt x="166" y="107"/>
                  </a:lnTo>
                  <a:lnTo>
                    <a:pt x="161" y="104"/>
                  </a:lnTo>
                  <a:lnTo>
                    <a:pt x="157" y="102"/>
                  </a:lnTo>
                  <a:lnTo>
                    <a:pt x="156" y="101"/>
                  </a:lnTo>
                  <a:lnTo>
                    <a:pt x="156" y="101"/>
                  </a:lnTo>
                  <a:lnTo>
                    <a:pt x="158" y="101"/>
                  </a:lnTo>
                  <a:lnTo>
                    <a:pt x="159" y="101"/>
                  </a:lnTo>
                  <a:lnTo>
                    <a:pt x="162" y="100"/>
                  </a:lnTo>
                  <a:lnTo>
                    <a:pt x="164" y="99"/>
                  </a:lnTo>
                  <a:lnTo>
                    <a:pt x="167" y="96"/>
                  </a:lnTo>
                  <a:lnTo>
                    <a:pt x="169" y="92"/>
                  </a:lnTo>
                  <a:lnTo>
                    <a:pt x="171" y="89"/>
                  </a:lnTo>
                  <a:lnTo>
                    <a:pt x="171" y="84"/>
                  </a:lnTo>
                  <a:lnTo>
                    <a:pt x="171" y="80"/>
                  </a:lnTo>
                  <a:lnTo>
                    <a:pt x="169" y="75"/>
                  </a:lnTo>
                  <a:lnTo>
                    <a:pt x="167" y="71"/>
                  </a:lnTo>
                  <a:lnTo>
                    <a:pt x="166" y="68"/>
                  </a:lnTo>
                  <a:lnTo>
                    <a:pt x="163" y="63"/>
                  </a:lnTo>
                  <a:lnTo>
                    <a:pt x="161" y="59"/>
                  </a:lnTo>
                  <a:lnTo>
                    <a:pt x="157" y="54"/>
                  </a:lnTo>
                  <a:lnTo>
                    <a:pt x="154" y="49"/>
                  </a:lnTo>
                  <a:lnTo>
                    <a:pt x="153" y="44"/>
                  </a:lnTo>
                  <a:lnTo>
                    <a:pt x="152" y="39"/>
                  </a:lnTo>
                  <a:lnTo>
                    <a:pt x="151" y="34"/>
                  </a:lnTo>
                  <a:lnTo>
                    <a:pt x="151" y="30"/>
                  </a:lnTo>
                  <a:lnTo>
                    <a:pt x="151" y="28"/>
                  </a:lnTo>
                  <a:lnTo>
                    <a:pt x="151" y="26"/>
                  </a:lnTo>
                  <a:lnTo>
                    <a:pt x="151" y="26"/>
                  </a:lnTo>
                  <a:lnTo>
                    <a:pt x="149" y="24"/>
                  </a:lnTo>
                  <a:lnTo>
                    <a:pt x="149" y="23"/>
                  </a:lnTo>
                  <a:lnTo>
                    <a:pt x="149" y="21"/>
                  </a:lnTo>
                  <a:lnTo>
                    <a:pt x="148" y="17"/>
                  </a:lnTo>
                  <a:lnTo>
                    <a:pt x="147" y="13"/>
                  </a:lnTo>
                  <a:lnTo>
                    <a:pt x="147" y="9"/>
                  </a:lnTo>
                  <a:lnTo>
                    <a:pt x="147" y="6"/>
                  </a:lnTo>
                  <a:lnTo>
                    <a:pt x="147" y="3"/>
                  </a:lnTo>
                  <a:lnTo>
                    <a:pt x="145" y="1"/>
                  </a:lnTo>
                  <a:lnTo>
                    <a:pt x="141" y="0"/>
                  </a:lnTo>
                  <a:lnTo>
                    <a:pt x="135" y="0"/>
                  </a:lnTo>
                  <a:lnTo>
                    <a:pt x="127" y="0"/>
                  </a:lnTo>
                  <a:lnTo>
                    <a:pt x="118" y="1"/>
                  </a:lnTo>
                  <a:lnTo>
                    <a:pt x="111" y="2"/>
                  </a:lnTo>
                  <a:lnTo>
                    <a:pt x="105" y="3"/>
                  </a:lnTo>
                  <a:lnTo>
                    <a:pt x="99" y="4"/>
                  </a:lnTo>
                  <a:lnTo>
                    <a:pt x="95" y="8"/>
                  </a:lnTo>
                  <a:lnTo>
                    <a:pt x="91" y="12"/>
                  </a:lnTo>
                  <a:lnTo>
                    <a:pt x="86" y="18"/>
                  </a:lnTo>
                  <a:lnTo>
                    <a:pt x="83" y="26"/>
                  </a:lnTo>
                  <a:lnTo>
                    <a:pt x="79" y="34"/>
                  </a:lnTo>
                  <a:lnTo>
                    <a:pt x="75" y="43"/>
                  </a:lnTo>
                  <a:lnTo>
                    <a:pt x="73" y="52"/>
                  </a:lnTo>
                  <a:lnTo>
                    <a:pt x="70" y="59"/>
                  </a:lnTo>
                  <a:lnTo>
                    <a:pt x="68" y="66"/>
                  </a:lnTo>
                  <a:lnTo>
                    <a:pt x="65" y="73"/>
                  </a:lnTo>
                  <a:lnTo>
                    <a:pt x="61" y="78"/>
                  </a:lnTo>
                  <a:lnTo>
                    <a:pt x="59" y="82"/>
                  </a:lnTo>
                  <a:lnTo>
                    <a:pt x="57" y="86"/>
                  </a:lnTo>
                  <a:lnTo>
                    <a:pt x="54" y="89"/>
                  </a:lnTo>
                  <a:lnTo>
                    <a:pt x="53" y="90"/>
                  </a:lnTo>
                  <a:lnTo>
                    <a:pt x="52" y="90"/>
                  </a:lnTo>
                  <a:lnTo>
                    <a:pt x="59" y="97"/>
                  </a:lnTo>
                  <a:lnTo>
                    <a:pt x="60" y="99"/>
                  </a:lnTo>
                  <a:lnTo>
                    <a:pt x="61" y="100"/>
                  </a:lnTo>
                  <a:lnTo>
                    <a:pt x="64" y="101"/>
                  </a:lnTo>
                  <a:lnTo>
                    <a:pt x="65" y="104"/>
                  </a:lnTo>
                  <a:lnTo>
                    <a:pt x="66" y="106"/>
                  </a:lnTo>
                  <a:lnTo>
                    <a:pt x="66" y="110"/>
                  </a:lnTo>
                  <a:lnTo>
                    <a:pt x="64" y="112"/>
                  </a:lnTo>
                  <a:lnTo>
                    <a:pt x="59" y="116"/>
                  </a:lnTo>
                  <a:lnTo>
                    <a:pt x="53" y="123"/>
                  </a:lnTo>
                  <a:lnTo>
                    <a:pt x="45" y="138"/>
                  </a:lnTo>
                  <a:lnTo>
                    <a:pt x="37" y="157"/>
                  </a:lnTo>
                  <a:lnTo>
                    <a:pt x="29" y="178"/>
                  </a:lnTo>
                  <a:lnTo>
                    <a:pt x="23" y="200"/>
                  </a:lnTo>
                  <a:lnTo>
                    <a:pt x="17" y="219"/>
                  </a:lnTo>
                  <a:lnTo>
                    <a:pt x="13" y="232"/>
                  </a:lnTo>
                  <a:lnTo>
                    <a:pt x="12" y="240"/>
                  </a:lnTo>
                  <a:lnTo>
                    <a:pt x="12" y="241"/>
                  </a:lnTo>
                  <a:lnTo>
                    <a:pt x="13" y="244"/>
                  </a:lnTo>
                  <a:lnTo>
                    <a:pt x="14" y="247"/>
                  </a:lnTo>
                  <a:lnTo>
                    <a:pt x="16" y="250"/>
                  </a:lnTo>
                  <a:lnTo>
                    <a:pt x="17" y="253"/>
                  </a:lnTo>
                  <a:lnTo>
                    <a:pt x="19" y="257"/>
                  </a:lnTo>
                  <a:lnTo>
                    <a:pt x="21" y="261"/>
                  </a:lnTo>
                  <a:lnTo>
                    <a:pt x="23" y="265"/>
                  </a:lnTo>
                  <a:lnTo>
                    <a:pt x="13" y="299"/>
                  </a:lnTo>
                  <a:lnTo>
                    <a:pt x="11" y="305"/>
                  </a:lnTo>
                  <a:lnTo>
                    <a:pt x="7" y="315"/>
                  </a:lnTo>
                  <a:lnTo>
                    <a:pt x="4" y="330"/>
                  </a:lnTo>
                  <a:lnTo>
                    <a:pt x="2" y="348"/>
                  </a:lnTo>
                  <a:lnTo>
                    <a:pt x="1" y="364"/>
                  </a:lnTo>
                  <a:lnTo>
                    <a:pt x="0" y="379"/>
                  </a:lnTo>
                  <a:lnTo>
                    <a:pt x="1" y="390"/>
                  </a:lnTo>
                  <a:lnTo>
                    <a:pt x="3" y="396"/>
                  </a:lnTo>
                  <a:lnTo>
                    <a:pt x="4" y="397"/>
                  </a:lnTo>
                  <a:lnTo>
                    <a:pt x="8" y="398"/>
                  </a:lnTo>
                  <a:lnTo>
                    <a:pt x="12" y="400"/>
                  </a:lnTo>
                  <a:lnTo>
                    <a:pt x="17" y="401"/>
                  </a:lnTo>
                  <a:lnTo>
                    <a:pt x="23" y="402"/>
                  </a:lnTo>
                  <a:lnTo>
                    <a:pt x="29" y="403"/>
                  </a:lnTo>
                  <a:lnTo>
                    <a:pt x="35" y="403"/>
                  </a:lnTo>
                  <a:lnTo>
                    <a:pt x="43" y="405"/>
                  </a:lnTo>
                  <a:lnTo>
                    <a:pt x="42" y="416"/>
                  </a:lnTo>
                  <a:lnTo>
                    <a:pt x="40" y="427"/>
                  </a:lnTo>
                  <a:lnTo>
                    <a:pt x="39" y="437"/>
                  </a:lnTo>
                  <a:lnTo>
                    <a:pt x="38" y="445"/>
                  </a:lnTo>
                  <a:lnTo>
                    <a:pt x="37" y="453"/>
                  </a:lnTo>
                  <a:lnTo>
                    <a:pt x="35" y="459"/>
                  </a:lnTo>
                  <a:lnTo>
                    <a:pt x="35" y="462"/>
                  </a:lnTo>
                  <a:lnTo>
                    <a:pt x="35" y="463"/>
                  </a:lnTo>
                  <a:lnTo>
                    <a:pt x="37" y="464"/>
                  </a:lnTo>
                  <a:lnTo>
                    <a:pt x="40" y="466"/>
                  </a:lnTo>
                  <a:lnTo>
                    <a:pt x="44" y="470"/>
                  </a:lnTo>
                  <a:lnTo>
                    <a:pt x="50" y="473"/>
                  </a:lnTo>
                  <a:lnTo>
                    <a:pt x="55" y="476"/>
                  </a:lnTo>
                  <a:lnTo>
                    <a:pt x="60" y="478"/>
                  </a:lnTo>
                  <a:lnTo>
                    <a:pt x="64" y="478"/>
                  </a:lnTo>
                  <a:lnTo>
                    <a:pt x="65" y="474"/>
                  </a:lnTo>
                  <a:lnTo>
                    <a:pt x="65" y="478"/>
                  </a:lnTo>
                  <a:lnTo>
                    <a:pt x="66" y="483"/>
                  </a:lnTo>
                  <a:lnTo>
                    <a:pt x="69" y="489"/>
                  </a:lnTo>
                  <a:lnTo>
                    <a:pt x="71" y="496"/>
                  </a:lnTo>
                  <a:lnTo>
                    <a:pt x="74" y="504"/>
                  </a:lnTo>
                  <a:lnTo>
                    <a:pt x="75" y="510"/>
                  </a:lnTo>
                  <a:lnTo>
                    <a:pt x="76" y="515"/>
                  </a:lnTo>
                  <a:lnTo>
                    <a:pt x="78" y="516"/>
                  </a:lnTo>
                  <a:lnTo>
                    <a:pt x="78" y="516"/>
                  </a:lnTo>
                  <a:lnTo>
                    <a:pt x="76" y="517"/>
                  </a:lnTo>
                  <a:lnTo>
                    <a:pt x="76" y="520"/>
                  </a:lnTo>
                  <a:lnTo>
                    <a:pt x="75" y="522"/>
                  </a:lnTo>
                  <a:lnTo>
                    <a:pt x="74" y="527"/>
                  </a:lnTo>
                  <a:lnTo>
                    <a:pt x="74" y="531"/>
                  </a:lnTo>
                  <a:lnTo>
                    <a:pt x="73" y="537"/>
                  </a:lnTo>
                  <a:lnTo>
                    <a:pt x="71" y="543"/>
                  </a:lnTo>
                  <a:lnTo>
                    <a:pt x="71" y="552"/>
                  </a:lnTo>
                  <a:lnTo>
                    <a:pt x="74" y="562"/>
                  </a:lnTo>
                  <a:lnTo>
                    <a:pt x="75" y="574"/>
                  </a:lnTo>
                  <a:lnTo>
                    <a:pt x="79" y="585"/>
                  </a:lnTo>
                  <a:lnTo>
                    <a:pt x="81" y="597"/>
                  </a:lnTo>
                  <a:lnTo>
                    <a:pt x="84" y="605"/>
                  </a:lnTo>
                  <a:lnTo>
                    <a:pt x="86" y="611"/>
                  </a:lnTo>
                  <a:lnTo>
                    <a:pt x="86" y="614"/>
                  </a:lnTo>
                  <a:lnTo>
                    <a:pt x="75" y="637"/>
                  </a:lnTo>
                  <a:lnTo>
                    <a:pt x="79" y="675"/>
                  </a:lnTo>
                  <a:lnTo>
                    <a:pt x="80" y="675"/>
                  </a:lnTo>
                  <a:lnTo>
                    <a:pt x="81" y="677"/>
                  </a:lnTo>
                  <a:lnTo>
                    <a:pt x="84" y="680"/>
                  </a:lnTo>
                  <a:lnTo>
                    <a:pt x="87" y="682"/>
                  </a:lnTo>
                  <a:lnTo>
                    <a:pt x="91" y="683"/>
                  </a:lnTo>
                  <a:lnTo>
                    <a:pt x="95" y="685"/>
                  </a:lnTo>
                  <a:lnTo>
                    <a:pt x="99" y="685"/>
                  </a:lnTo>
                  <a:lnTo>
                    <a:pt x="102" y="683"/>
                  </a:lnTo>
                  <a:lnTo>
                    <a:pt x="106" y="680"/>
                  </a:lnTo>
                  <a:lnTo>
                    <a:pt x="109" y="676"/>
                  </a:lnTo>
                  <a:lnTo>
                    <a:pt x="110" y="671"/>
                  </a:lnTo>
                  <a:lnTo>
                    <a:pt x="111" y="667"/>
                  </a:lnTo>
                  <a:lnTo>
                    <a:pt x="112" y="662"/>
                  </a:lnTo>
                  <a:lnTo>
                    <a:pt x="114" y="660"/>
                  </a:lnTo>
                  <a:lnTo>
                    <a:pt x="114" y="657"/>
                  </a:lnTo>
                  <a:lnTo>
                    <a:pt x="114" y="656"/>
                  </a:lnTo>
                  <a:lnTo>
                    <a:pt x="105" y="609"/>
                  </a:lnTo>
                  <a:lnTo>
                    <a:pt x="120" y="515"/>
                  </a:lnTo>
                  <a:lnTo>
                    <a:pt x="123" y="496"/>
                  </a:lnTo>
                  <a:lnTo>
                    <a:pt x="141" y="496"/>
                  </a:lnTo>
                  <a:lnTo>
                    <a:pt x="141" y="497"/>
                  </a:lnTo>
                  <a:lnTo>
                    <a:pt x="141" y="500"/>
                  </a:lnTo>
                  <a:lnTo>
                    <a:pt x="141" y="505"/>
                  </a:lnTo>
                  <a:lnTo>
                    <a:pt x="142" y="511"/>
                  </a:lnTo>
                  <a:lnTo>
                    <a:pt x="142" y="519"/>
                  </a:lnTo>
                  <a:lnTo>
                    <a:pt x="142" y="526"/>
                  </a:lnTo>
                  <a:lnTo>
                    <a:pt x="143" y="535"/>
                  </a:lnTo>
                  <a:lnTo>
                    <a:pt x="145" y="543"/>
                  </a:lnTo>
                  <a:lnTo>
                    <a:pt x="147" y="554"/>
                  </a:lnTo>
                  <a:lnTo>
                    <a:pt x="148" y="566"/>
                  </a:lnTo>
                  <a:lnTo>
                    <a:pt x="151" y="578"/>
                  </a:lnTo>
                  <a:lnTo>
                    <a:pt x="153" y="588"/>
                  </a:lnTo>
                  <a:lnTo>
                    <a:pt x="156" y="598"/>
                  </a:lnTo>
                  <a:lnTo>
                    <a:pt x="158" y="605"/>
                  </a:lnTo>
                  <a:lnTo>
                    <a:pt x="158" y="610"/>
                  </a:lnTo>
                  <a:lnTo>
                    <a:pt x="159" y="613"/>
                  </a:lnTo>
                  <a:lnTo>
                    <a:pt x="156" y="655"/>
                  </a:lnTo>
                  <a:lnTo>
                    <a:pt x="168" y="657"/>
                  </a:lnTo>
                  <a:lnTo>
                    <a:pt x="168" y="652"/>
                  </a:lnTo>
                  <a:lnTo>
                    <a:pt x="169" y="652"/>
                  </a:lnTo>
                  <a:lnTo>
                    <a:pt x="171" y="654"/>
                  </a:lnTo>
                  <a:lnTo>
                    <a:pt x="174" y="656"/>
                  </a:lnTo>
                  <a:lnTo>
                    <a:pt x="178" y="657"/>
                  </a:lnTo>
                  <a:lnTo>
                    <a:pt x="183" y="661"/>
                  </a:lnTo>
                  <a:lnTo>
                    <a:pt x="188" y="663"/>
                  </a:lnTo>
                  <a:lnTo>
                    <a:pt x="194" y="666"/>
                  </a:lnTo>
                  <a:lnTo>
                    <a:pt x="199" y="668"/>
                  </a:lnTo>
                  <a:lnTo>
                    <a:pt x="205" y="671"/>
                  </a:lnTo>
                  <a:lnTo>
                    <a:pt x="210" y="672"/>
                  </a:lnTo>
                  <a:lnTo>
                    <a:pt x="216" y="672"/>
                  </a:lnTo>
                  <a:lnTo>
                    <a:pt x="221" y="671"/>
                  </a:lnTo>
                  <a:lnTo>
                    <a:pt x="225" y="671"/>
                  </a:lnTo>
                  <a:lnTo>
                    <a:pt x="229" y="670"/>
                  </a:lnTo>
                  <a:lnTo>
                    <a:pt x="231" y="670"/>
                  </a:lnTo>
                  <a:lnTo>
                    <a:pt x="233" y="668"/>
                  </a:lnTo>
                  <a:lnTo>
                    <a:pt x="230" y="656"/>
                  </a:lnTo>
                </a:path>
              </a:pathLst>
            </a:custGeom>
            <a:solidFill>
              <a:srgbClr val="FF99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Freeform 25"/>
            <p:cNvSpPr>
              <a:spLocks/>
            </p:cNvSpPr>
            <p:nvPr/>
          </p:nvSpPr>
          <p:spPr bwMode="auto">
            <a:xfrm>
              <a:off x="4813" y="1294"/>
              <a:ext cx="220" cy="717"/>
            </a:xfrm>
            <a:custGeom>
              <a:avLst/>
              <a:gdLst>
                <a:gd name="T0" fmla="*/ 219 w 220"/>
                <a:gd name="T1" fmla="*/ 600 h 717"/>
                <a:gd name="T2" fmla="*/ 202 w 220"/>
                <a:gd name="T3" fmla="*/ 416 h 717"/>
                <a:gd name="T4" fmla="*/ 207 w 220"/>
                <a:gd name="T5" fmla="*/ 408 h 717"/>
                <a:gd name="T6" fmla="*/ 211 w 220"/>
                <a:gd name="T7" fmla="*/ 402 h 717"/>
                <a:gd name="T8" fmla="*/ 209 w 220"/>
                <a:gd name="T9" fmla="*/ 380 h 717"/>
                <a:gd name="T10" fmla="*/ 210 w 220"/>
                <a:gd name="T11" fmla="*/ 297 h 717"/>
                <a:gd name="T12" fmla="*/ 206 w 220"/>
                <a:gd name="T13" fmla="*/ 236 h 717"/>
                <a:gd name="T14" fmla="*/ 196 w 220"/>
                <a:gd name="T15" fmla="*/ 167 h 717"/>
                <a:gd name="T16" fmla="*/ 174 w 220"/>
                <a:gd name="T17" fmla="*/ 137 h 717"/>
                <a:gd name="T18" fmla="*/ 142 w 220"/>
                <a:gd name="T19" fmla="*/ 115 h 717"/>
                <a:gd name="T20" fmla="*/ 126 w 220"/>
                <a:gd name="T21" fmla="*/ 105 h 717"/>
                <a:gd name="T22" fmla="*/ 138 w 220"/>
                <a:gd name="T23" fmla="*/ 64 h 717"/>
                <a:gd name="T24" fmla="*/ 141 w 220"/>
                <a:gd name="T25" fmla="*/ 49 h 717"/>
                <a:gd name="T26" fmla="*/ 138 w 220"/>
                <a:gd name="T27" fmla="*/ 28 h 717"/>
                <a:gd name="T28" fmla="*/ 128 w 220"/>
                <a:gd name="T29" fmla="*/ 12 h 717"/>
                <a:gd name="T30" fmla="*/ 121 w 220"/>
                <a:gd name="T31" fmla="*/ 3 h 717"/>
                <a:gd name="T32" fmla="*/ 100 w 220"/>
                <a:gd name="T33" fmla="*/ 0 h 717"/>
                <a:gd name="T34" fmla="*/ 77 w 220"/>
                <a:gd name="T35" fmla="*/ 2 h 717"/>
                <a:gd name="T36" fmla="*/ 71 w 220"/>
                <a:gd name="T37" fmla="*/ 8 h 717"/>
                <a:gd name="T38" fmla="*/ 59 w 220"/>
                <a:gd name="T39" fmla="*/ 21 h 717"/>
                <a:gd name="T40" fmla="*/ 58 w 220"/>
                <a:gd name="T41" fmla="*/ 42 h 717"/>
                <a:gd name="T42" fmla="*/ 60 w 220"/>
                <a:gd name="T43" fmla="*/ 59 h 717"/>
                <a:gd name="T44" fmla="*/ 77 w 220"/>
                <a:gd name="T45" fmla="*/ 105 h 717"/>
                <a:gd name="T46" fmla="*/ 58 w 220"/>
                <a:gd name="T47" fmla="*/ 117 h 717"/>
                <a:gd name="T48" fmla="*/ 27 w 220"/>
                <a:gd name="T49" fmla="*/ 139 h 717"/>
                <a:gd name="T50" fmla="*/ 16 w 220"/>
                <a:gd name="T51" fmla="*/ 157 h 717"/>
                <a:gd name="T52" fmla="*/ 9 w 220"/>
                <a:gd name="T53" fmla="*/ 211 h 717"/>
                <a:gd name="T54" fmla="*/ 3 w 220"/>
                <a:gd name="T55" fmla="*/ 268 h 717"/>
                <a:gd name="T56" fmla="*/ 2 w 220"/>
                <a:gd name="T57" fmla="*/ 298 h 717"/>
                <a:gd name="T58" fmla="*/ 0 w 220"/>
                <a:gd name="T59" fmla="*/ 354 h 717"/>
                <a:gd name="T60" fmla="*/ 3 w 220"/>
                <a:gd name="T61" fmla="*/ 402 h 717"/>
                <a:gd name="T62" fmla="*/ 13 w 220"/>
                <a:gd name="T63" fmla="*/ 411 h 717"/>
                <a:gd name="T64" fmla="*/ 24 w 220"/>
                <a:gd name="T65" fmla="*/ 412 h 717"/>
                <a:gd name="T66" fmla="*/ 14 w 220"/>
                <a:gd name="T67" fmla="*/ 393 h 717"/>
                <a:gd name="T68" fmla="*/ 63 w 220"/>
                <a:gd name="T69" fmla="*/ 666 h 717"/>
                <a:gd name="T70" fmla="*/ 71 w 220"/>
                <a:gd name="T71" fmla="*/ 713 h 717"/>
                <a:gd name="T72" fmla="*/ 107 w 220"/>
                <a:gd name="T73" fmla="*/ 694 h 717"/>
                <a:gd name="T74" fmla="*/ 128 w 220"/>
                <a:gd name="T75" fmla="*/ 706 h 717"/>
                <a:gd name="T76" fmla="*/ 148 w 220"/>
                <a:gd name="T77" fmla="*/ 714 h 717"/>
                <a:gd name="T78" fmla="*/ 162 w 220"/>
                <a:gd name="T79" fmla="*/ 714 h 717"/>
                <a:gd name="T80" fmla="*/ 173 w 220"/>
                <a:gd name="T81" fmla="*/ 712 h 717"/>
                <a:gd name="T82" fmla="*/ 168 w 220"/>
                <a:gd name="T83" fmla="*/ 685 h 717"/>
                <a:gd name="T84" fmla="*/ 178 w 220"/>
                <a:gd name="T85" fmla="*/ 392 h 717"/>
                <a:gd name="T86" fmla="*/ 184 w 220"/>
                <a:gd name="T87" fmla="*/ 408 h 717"/>
                <a:gd name="T88" fmla="*/ 185 w 220"/>
                <a:gd name="T89" fmla="*/ 410 h 717"/>
                <a:gd name="T90" fmla="*/ 188 w 220"/>
                <a:gd name="T91" fmla="*/ 412 h 717"/>
                <a:gd name="T92" fmla="*/ 190 w 220"/>
                <a:gd name="T93" fmla="*/ 429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0" h="717">
                  <a:moveTo>
                    <a:pt x="175" y="429"/>
                  </a:moveTo>
                  <a:lnTo>
                    <a:pt x="175" y="600"/>
                  </a:lnTo>
                  <a:lnTo>
                    <a:pt x="219" y="600"/>
                  </a:lnTo>
                  <a:lnTo>
                    <a:pt x="219" y="429"/>
                  </a:lnTo>
                  <a:lnTo>
                    <a:pt x="202" y="429"/>
                  </a:lnTo>
                  <a:lnTo>
                    <a:pt x="202" y="416"/>
                  </a:lnTo>
                  <a:lnTo>
                    <a:pt x="204" y="413"/>
                  </a:lnTo>
                  <a:lnTo>
                    <a:pt x="206" y="411"/>
                  </a:lnTo>
                  <a:lnTo>
                    <a:pt x="207" y="408"/>
                  </a:lnTo>
                  <a:lnTo>
                    <a:pt x="210" y="406"/>
                  </a:lnTo>
                  <a:lnTo>
                    <a:pt x="211" y="403"/>
                  </a:lnTo>
                  <a:lnTo>
                    <a:pt x="211" y="402"/>
                  </a:lnTo>
                  <a:lnTo>
                    <a:pt x="212" y="400"/>
                  </a:lnTo>
                  <a:lnTo>
                    <a:pt x="212" y="400"/>
                  </a:lnTo>
                  <a:lnTo>
                    <a:pt x="209" y="380"/>
                  </a:lnTo>
                  <a:lnTo>
                    <a:pt x="209" y="380"/>
                  </a:lnTo>
                  <a:lnTo>
                    <a:pt x="210" y="302"/>
                  </a:lnTo>
                  <a:lnTo>
                    <a:pt x="210" y="297"/>
                  </a:lnTo>
                  <a:lnTo>
                    <a:pt x="209" y="282"/>
                  </a:lnTo>
                  <a:lnTo>
                    <a:pt x="209" y="261"/>
                  </a:lnTo>
                  <a:lnTo>
                    <a:pt x="206" y="236"/>
                  </a:lnTo>
                  <a:lnTo>
                    <a:pt x="204" y="210"/>
                  </a:lnTo>
                  <a:lnTo>
                    <a:pt x="201" y="187"/>
                  </a:lnTo>
                  <a:lnTo>
                    <a:pt x="196" y="167"/>
                  </a:lnTo>
                  <a:lnTo>
                    <a:pt x="191" y="154"/>
                  </a:lnTo>
                  <a:lnTo>
                    <a:pt x="184" y="146"/>
                  </a:lnTo>
                  <a:lnTo>
                    <a:pt x="174" y="137"/>
                  </a:lnTo>
                  <a:lnTo>
                    <a:pt x="163" y="130"/>
                  </a:lnTo>
                  <a:lnTo>
                    <a:pt x="152" y="121"/>
                  </a:lnTo>
                  <a:lnTo>
                    <a:pt x="142" y="115"/>
                  </a:lnTo>
                  <a:lnTo>
                    <a:pt x="133" y="110"/>
                  </a:lnTo>
                  <a:lnTo>
                    <a:pt x="128" y="106"/>
                  </a:lnTo>
                  <a:lnTo>
                    <a:pt x="126" y="105"/>
                  </a:lnTo>
                  <a:lnTo>
                    <a:pt x="128" y="86"/>
                  </a:lnTo>
                  <a:lnTo>
                    <a:pt x="138" y="65"/>
                  </a:lnTo>
                  <a:lnTo>
                    <a:pt x="138" y="64"/>
                  </a:lnTo>
                  <a:lnTo>
                    <a:pt x="139" y="60"/>
                  </a:lnTo>
                  <a:lnTo>
                    <a:pt x="141" y="55"/>
                  </a:lnTo>
                  <a:lnTo>
                    <a:pt x="141" y="49"/>
                  </a:lnTo>
                  <a:lnTo>
                    <a:pt x="141" y="43"/>
                  </a:lnTo>
                  <a:lnTo>
                    <a:pt x="139" y="35"/>
                  </a:lnTo>
                  <a:lnTo>
                    <a:pt x="138" y="28"/>
                  </a:lnTo>
                  <a:lnTo>
                    <a:pt x="134" y="22"/>
                  </a:lnTo>
                  <a:lnTo>
                    <a:pt x="129" y="17"/>
                  </a:lnTo>
                  <a:lnTo>
                    <a:pt x="128" y="12"/>
                  </a:lnTo>
                  <a:lnTo>
                    <a:pt x="126" y="8"/>
                  </a:lnTo>
                  <a:lnTo>
                    <a:pt x="124" y="6"/>
                  </a:lnTo>
                  <a:lnTo>
                    <a:pt x="121" y="3"/>
                  </a:lnTo>
                  <a:lnTo>
                    <a:pt x="117" y="1"/>
                  </a:lnTo>
                  <a:lnTo>
                    <a:pt x="110" y="1"/>
                  </a:lnTo>
                  <a:lnTo>
                    <a:pt x="100" y="0"/>
                  </a:lnTo>
                  <a:lnTo>
                    <a:pt x="89" y="1"/>
                  </a:lnTo>
                  <a:lnTo>
                    <a:pt x="81" y="1"/>
                  </a:lnTo>
                  <a:lnTo>
                    <a:pt x="77" y="2"/>
                  </a:lnTo>
                  <a:lnTo>
                    <a:pt x="75" y="3"/>
                  </a:lnTo>
                  <a:lnTo>
                    <a:pt x="73" y="6"/>
                  </a:lnTo>
                  <a:lnTo>
                    <a:pt x="71" y="8"/>
                  </a:lnTo>
                  <a:lnTo>
                    <a:pt x="69" y="12"/>
                  </a:lnTo>
                  <a:lnTo>
                    <a:pt x="63" y="16"/>
                  </a:lnTo>
                  <a:lnTo>
                    <a:pt x="59" y="21"/>
                  </a:lnTo>
                  <a:lnTo>
                    <a:pt x="58" y="27"/>
                  </a:lnTo>
                  <a:lnTo>
                    <a:pt x="56" y="34"/>
                  </a:lnTo>
                  <a:lnTo>
                    <a:pt x="58" y="42"/>
                  </a:lnTo>
                  <a:lnTo>
                    <a:pt x="58" y="49"/>
                  </a:lnTo>
                  <a:lnTo>
                    <a:pt x="60" y="55"/>
                  </a:lnTo>
                  <a:lnTo>
                    <a:pt x="60" y="59"/>
                  </a:lnTo>
                  <a:lnTo>
                    <a:pt x="61" y="60"/>
                  </a:lnTo>
                  <a:lnTo>
                    <a:pt x="75" y="92"/>
                  </a:lnTo>
                  <a:lnTo>
                    <a:pt x="77" y="105"/>
                  </a:lnTo>
                  <a:lnTo>
                    <a:pt x="75" y="106"/>
                  </a:lnTo>
                  <a:lnTo>
                    <a:pt x="68" y="111"/>
                  </a:lnTo>
                  <a:lnTo>
                    <a:pt x="58" y="117"/>
                  </a:lnTo>
                  <a:lnTo>
                    <a:pt x="47" y="125"/>
                  </a:lnTo>
                  <a:lnTo>
                    <a:pt x="35" y="132"/>
                  </a:lnTo>
                  <a:lnTo>
                    <a:pt x="27" y="139"/>
                  </a:lnTo>
                  <a:lnTo>
                    <a:pt x="19" y="146"/>
                  </a:lnTo>
                  <a:lnTo>
                    <a:pt x="17" y="149"/>
                  </a:lnTo>
                  <a:lnTo>
                    <a:pt x="16" y="157"/>
                  </a:lnTo>
                  <a:lnTo>
                    <a:pt x="14" y="170"/>
                  </a:lnTo>
                  <a:lnTo>
                    <a:pt x="12" y="189"/>
                  </a:lnTo>
                  <a:lnTo>
                    <a:pt x="9" y="211"/>
                  </a:lnTo>
                  <a:lnTo>
                    <a:pt x="7" y="232"/>
                  </a:lnTo>
                  <a:lnTo>
                    <a:pt x="4" y="252"/>
                  </a:lnTo>
                  <a:lnTo>
                    <a:pt x="3" y="268"/>
                  </a:lnTo>
                  <a:lnTo>
                    <a:pt x="3" y="278"/>
                  </a:lnTo>
                  <a:lnTo>
                    <a:pt x="2" y="286"/>
                  </a:lnTo>
                  <a:lnTo>
                    <a:pt x="2" y="298"/>
                  </a:lnTo>
                  <a:lnTo>
                    <a:pt x="1" y="315"/>
                  </a:lnTo>
                  <a:lnTo>
                    <a:pt x="1" y="334"/>
                  </a:lnTo>
                  <a:lnTo>
                    <a:pt x="0" y="354"/>
                  </a:lnTo>
                  <a:lnTo>
                    <a:pt x="1" y="374"/>
                  </a:lnTo>
                  <a:lnTo>
                    <a:pt x="1" y="390"/>
                  </a:lnTo>
                  <a:lnTo>
                    <a:pt x="3" y="402"/>
                  </a:lnTo>
                  <a:lnTo>
                    <a:pt x="6" y="407"/>
                  </a:lnTo>
                  <a:lnTo>
                    <a:pt x="9" y="410"/>
                  </a:lnTo>
                  <a:lnTo>
                    <a:pt x="13" y="411"/>
                  </a:lnTo>
                  <a:lnTo>
                    <a:pt x="17" y="412"/>
                  </a:lnTo>
                  <a:lnTo>
                    <a:pt x="21" y="412"/>
                  </a:lnTo>
                  <a:lnTo>
                    <a:pt x="24" y="412"/>
                  </a:lnTo>
                  <a:lnTo>
                    <a:pt x="25" y="412"/>
                  </a:lnTo>
                  <a:lnTo>
                    <a:pt x="27" y="412"/>
                  </a:lnTo>
                  <a:lnTo>
                    <a:pt x="14" y="393"/>
                  </a:lnTo>
                  <a:lnTo>
                    <a:pt x="35" y="262"/>
                  </a:lnTo>
                  <a:lnTo>
                    <a:pt x="34" y="403"/>
                  </a:lnTo>
                  <a:lnTo>
                    <a:pt x="63" y="666"/>
                  </a:lnTo>
                  <a:lnTo>
                    <a:pt x="39" y="696"/>
                  </a:lnTo>
                  <a:lnTo>
                    <a:pt x="35" y="714"/>
                  </a:lnTo>
                  <a:lnTo>
                    <a:pt x="71" y="713"/>
                  </a:lnTo>
                  <a:lnTo>
                    <a:pt x="101" y="691"/>
                  </a:lnTo>
                  <a:lnTo>
                    <a:pt x="103" y="692"/>
                  </a:lnTo>
                  <a:lnTo>
                    <a:pt x="107" y="694"/>
                  </a:lnTo>
                  <a:lnTo>
                    <a:pt x="113" y="697"/>
                  </a:lnTo>
                  <a:lnTo>
                    <a:pt x="121" y="702"/>
                  </a:lnTo>
                  <a:lnTo>
                    <a:pt x="128" y="706"/>
                  </a:lnTo>
                  <a:lnTo>
                    <a:pt x="136" y="709"/>
                  </a:lnTo>
                  <a:lnTo>
                    <a:pt x="143" y="713"/>
                  </a:lnTo>
                  <a:lnTo>
                    <a:pt x="148" y="714"/>
                  </a:lnTo>
                  <a:lnTo>
                    <a:pt x="152" y="716"/>
                  </a:lnTo>
                  <a:lnTo>
                    <a:pt x="157" y="716"/>
                  </a:lnTo>
                  <a:lnTo>
                    <a:pt x="162" y="714"/>
                  </a:lnTo>
                  <a:lnTo>
                    <a:pt x="167" y="714"/>
                  </a:lnTo>
                  <a:lnTo>
                    <a:pt x="170" y="713"/>
                  </a:lnTo>
                  <a:lnTo>
                    <a:pt x="173" y="712"/>
                  </a:lnTo>
                  <a:lnTo>
                    <a:pt x="175" y="711"/>
                  </a:lnTo>
                  <a:lnTo>
                    <a:pt x="176" y="711"/>
                  </a:lnTo>
                  <a:lnTo>
                    <a:pt x="168" y="685"/>
                  </a:lnTo>
                  <a:lnTo>
                    <a:pt x="142" y="668"/>
                  </a:lnTo>
                  <a:lnTo>
                    <a:pt x="167" y="421"/>
                  </a:lnTo>
                  <a:lnTo>
                    <a:pt x="178" y="392"/>
                  </a:lnTo>
                  <a:lnTo>
                    <a:pt x="164" y="250"/>
                  </a:lnTo>
                  <a:lnTo>
                    <a:pt x="193" y="396"/>
                  </a:lnTo>
                  <a:lnTo>
                    <a:pt x="184" y="408"/>
                  </a:lnTo>
                  <a:lnTo>
                    <a:pt x="184" y="408"/>
                  </a:lnTo>
                  <a:lnTo>
                    <a:pt x="185" y="408"/>
                  </a:lnTo>
                  <a:lnTo>
                    <a:pt x="185" y="410"/>
                  </a:lnTo>
                  <a:lnTo>
                    <a:pt x="186" y="410"/>
                  </a:lnTo>
                  <a:lnTo>
                    <a:pt x="186" y="411"/>
                  </a:lnTo>
                  <a:lnTo>
                    <a:pt x="188" y="412"/>
                  </a:lnTo>
                  <a:lnTo>
                    <a:pt x="189" y="413"/>
                  </a:lnTo>
                  <a:lnTo>
                    <a:pt x="190" y="414"/>
                  </a:lnTo>
                  <a:lnTo>
                    <a:pt x="190" y="429"/>
                  </a:lnTo>
                  <a:lnTo>
                    <a:pt x="175" y="429"/>
                  </a:lnTo>
                </a:path>
              </a:pathLst>
            </a:custGeom>
            <a:solidFill>
              <a:srgbClr val="99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Freeform 26"/>
            <p:cNvSpPr>
              <a:spLocks/>
            </p:cNvSpPr>
            <p:nvPr/>
          </p:nvSpPr>
          <p:spPr bwMode="auto">
            <a:xfrm>
              <a:off x="4131" y="1279"/>
              <a:ext cx="206" cy="684"/>
            </a:xfrm>
            <a:custGeom>
              <a:avLst/>
              <a:gdLst>
                <a:gd name="T0" fmla="*/ 67 w 206"/>
                <a:gd name="T1" fmla="*/ 516 h 684"/>
                <a:gd name="T2" fmla="*/ 65 w 206"/>
                <a:gd name="T3" fmla="*/ 533 h 684"/>
                <a:gd name="T4" fmla="*/ 67 w 206"/>
                <a:gd name="T5" fmla="*/ 559 h 684"/>
                <a:gd name="T6" fmla="*/ 77 w 206"/>
                <a:gd name="T7" fmla="*/ 602 h 684"/>
                <a:gd name="T8" fmla="*/ 72 w 206"/>
                <a:gd name="T9" fmla="*/ 670 h 684"/>
                <a:gd name="T10" fmla="*/ 80 w 206"/>
                <a:gd name="T11" fmla="*/ 678 h 684"/>
                <a:gd name="T12" fmla="*/ 95 w 206"/>
                <a:gd name="T13" fmla="*/ 680 h 684"/>
                <a:gd name="T14" fmla="*/ 105 w 206"/>
                <a:gd name="T15" fmla="*/ 664 h 684"/>
                <a:gd name="T16" fmla="*/ 106 w 206"/>
                <a:gd name="T17" fmla="*/ 653 h 684"/>
                <a:gd name="T18" fmla="*/ 119 w 206"/>
                <a:gd name="T19" fmla="*/ 510 h 684"/>
                <a:gd name="T20" fmla="*/ 134 w 206"/>
                <a:gd name="T21" fmla="*/ 497 h 684"/>
                <a:gd name="T22" fmla="*/ 136 w 206"/>
                <a:gd name="T23" fmla="*/ 523 h 684"/>
                <a:gd name="T24" fmla="*/ 142 w 206"/>
                <a:gd name="T25" fmla="*/ 562 h 684"/>
                <a:gd name="T26" fmla="*/ 151 w 206"/>
                <a:gd name="T27" fmla="*/ 602 h 684"/>
                <a:gd name="T28" fmla="*/ 152 w 206"/>
                <a:gd name="T29" fmla="*/ 619 h 684"/>
                <a:gd name="T30" fmla="*/ 155 w 206"/>
                <a:gd name="T31" fmla="*/ 665 h 684"/>
                <a:gd name="T32" fmla="*/ 173 w 206"/>
                <a:gd name="T33" fmla="*/ 683 h 684"/>
                <a:gd name="T34" fmla="*/ 192 w 206"/>
                <a:gd name="T35" fmla="*/ 680 h 684"/>
                <a:gd name="T36" fmla="*/ 192 w 206"/>
                <a:gd name="T37" fmla="*/ 665 h 684"/>
                <a:gd name="T38" fmla="*/ 180 w 206"/>
                <a:gd name="T39" fmla="*/ 632 h 684"/>
                <a:gd name="T40" fmla="*/ 175 w 206"/>
                <a:gd name="T41" fmla="*/ 587 h 684"/>
                <a:gd name="T42" fmla="*/ 182 w 206"/>
                <a:gd name="T43" fmla="*/ 505 h 684"/>
                <a:gd name="T44" fmla="*/ 186 w 206"/>
                <a:gd name="T45" fmla="*/ 471 h 684"/>
                <a:gd name="T46" fmla="*/ 193 w 206"/>
                <a:gd name="T47" fmla="*/ 462 h 684"/>
                <a:gd name="T48" fmla="*/ 198 w 206"/>
                <a:gd name="T49" fmla="*/ 432 h 684"/>
                <a:gd name="T50" fmla="*/ 196 w 206"/>
                <a:gd name="T51" fmla="*/ 364 h 684"/>
                <a:gd name="T52" fmla="*/ 200 w 206"/>
                <a:gd name="T53" fmla="*/ 322 h 684"/>
                <a:gd name="T54" fmla="*/ 205 w 206"/>
                <a:gd name="T55" fmla="*/ 302 h 684"/>
                <a:gd name="T56" fmla="*/ 192 w 206"/>
                <a:gd name="T57" fmla="*/ 268 h 684"/>
                <a:gd name="T58" fmla="*/ 200 w 206"/>
                <a:gd name="T59" fmla="*/ 221 h 684"/>
                <a:gd name="T60" fmla="*/ 181 w 206"/>
                <a:gd name="T61" fmla="*/ 125 h 684"/>
                <a:gd name="T62" fmla="*/ 167 w 206"/>
                <a:gd name="T63" fmla="*/ 115 h 684"/>
                <a:gd name="T64" fmla="*/ 162 w 206"/>
                <a:gd name="T65" fmla="*/ 114 h 684"/>
                <a:gd name="T66" fmla="*/ 149 w 206"/>
                <a:gd name="T67" fmla="*/ 106 h 684"/>
                <a:gd name="T68" fmla="*/ 146 w 206"/>
                <a:gd name="T69" fmla="*/ 97 h 684"/>
                <a:gd name="T70" fmla="*/ 155 w 206"/>
                <a:gd name="T71" fmla="*/ 89 h 684"/>
                <a:gd name="T72" fmla="*/ 159 w 206"/>
                <a:gd name="T73" fmla="*/ 78 h 684"/>
                <a:gd name="T74" fmla="*/ 151 w 206"/>
                <a:gd name="T75" fmla="*/ 74 h 684"/>
                <a:gd name="T76" fmla="*/ 152 w 206"/>
                <a:gd name="T77" fmla="*/ 57 h 684"/>
                <a:gd name="T78" fmla="*/ 154 w 206"/>
                <a:gd name="T79" fmla="*/ 30 h 684"/>
                <a:gd name="T80" fmla="*/ 152 w 206"/>
                <a:gd name="T81" fmla="*/ 24 h 684"/>
                <a:gd name="T82" fmla="*/ 152 w 206"/>
                <a:gd name="T83" fmla="*/ 18 h 684"/>
                <a:gd name="T84" fmla="*/ 150 w 206"/>
                <a:gd name="T85" fmla="*/ 7 h 684"/>
                <a:gd name="T86" fmla="*/ 115 w 206"/>
                <a:gd name="T87" fmla="*/ 0 h 684"/>
                <a:gd name="T88" fmla="*/ 78 w 206"/>
                <a:gd name="T89" fmla="*/ 12 h 684"/>
                <a:gd name="T90" fmla="*/ 69 w 206"/>
                <a:gd name="T91" fmla="*/ 45 h 684"/>
                <a:gd name="T92" fmla="*/ 72 w 206"/>
                <a:gd name="T93" fmla="*/ 73 h 684"/>
                <a:gd name="T94" fmla="*/ 60 w 206"/>
                <a:gd name="T95" fmla="*/ 84 h 684"/>
                <a:gd name="T96" fmla="*/ 68 w 206"/>
                <a:gd name="T97" fmla="*/ 101 h 684"/>
                <a:gd name="T98" fmla="*/ 69 w 206"/>
                <a:gd name="T99" fmla="*/ 105 h 684"/>
                <a:gd name="T100" fmla="*/ 41 w 206"/>
                <a:gd name="T101" fmla="*/ 125 h 684"/>
                <a:gd name="T102" fmla="*/ 22 w 206"/>
                <a:gd name="T103" fmla="*/ 180 h 684"/>
                <a:gd name="T104" fmla="*/ 17 w 206"/>
                <a:gd name="T105" fmla="*/ 234 h 684"/>
                <a:gd name="T106" fmla="*/ 24 w 206"/>
                <a:gd name="T107" fmla="*/ 266 h 684"/>
                <a:gd name="T108" fmla="*/ 37 w 206"/>
                <a:gd name="T109" fmla="*/ 303 h 684"/>
                <a:gd name="T110" fmla="*/ 24 w 206"/>
                <a:gd name="T111" fmla="*/ 342 h 684"/>
                <a:gd name="T112" fmla="*/ 22 w 206"/>
                <a:gd name="T113" fmla="*/ 35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 h="684">
                  <a:moveTo>
                    <a:pt x="0" y="492"/>
                  </a:moveTo>
                  <a:lnTo>
                    <a:pt x="68" y="510"/>
                  </a:lnTo>
                  <a:lnTo>
                    <a:pt x="68" y="514"/>
                  </a:lnTo>
                  <a:lnTo>
                    <a:pt x="67" y="516"/>
                  </a:lnTo>
                  <a:lnTo>
                    <a:pt x="67" y="521"/>
                  </a:lnTo>
                  <a:lnTo>
                    <a:pt x="67" y="525"/>
                  </a:lnTo>
                  <a:lnTo>
                    <a:pt x="65" y="529"/>
                  </a:lnTo>
                  <a:lnTo>
                    <a:pt x="65" y="533"/>
                  </a:lnTo>
                  <a:lnTo>
                    <a:pt x="65" y="536"/>
                  </a:lnTo>
                  <a:lnTo>
                    <a:pt x="65" y="540"/>
                  </a:lnTo>
                  <a:lnTo>
                    <a:pt x="65" y="547"/>
                  </a:lnTo>
                  <a:lnTo>
                    <a:pt x="67" y="559"/>
                  </a:lnTo>
                  <a:lnTo>
                    <a:pt x="69" y="570"/>
                  </a:lnTo>
                  <a:lnTo>
                    <a:pt x="72" y="582"/>
                  </a:lnTo>
                  <a:lnTo>
                    <a:pt x="74" y="593"/>
                  </a:lnTo>
                  <a:lnTo>
                    <a:pt x="77" y="602"/>
                  </a:lnTo>
                  <a:lnTo>
                    <a:pt x="79" y="608"/>
                  </a:lnTo>
                  <a:lnTo>
                    <a:pt x="79" y="611"/>
                  </a:lnTo>
                  <a:lnTo>
                    <a:pt x="69" y="634"/>
                  </a:lnTo>
                  <a:lnTo>
                    <a:pt x="72" y="670"/>
                  </a:lnTo>
                  <a:lnTo>
                    <a:pt x="73" y="671"/>
                  </a:lnTo>
                  <a:lnTo>
                    <a:pt x="74" y="674"/>
                  </a:lnTo>
                  <a:lnTo>
                    <a:pt x="77" y="675"/>
                  </a:lnTo>
                  <a:lnTo>
                    <a:pt x="80" y="678"/>
                  </a:lnTo>
                  <a:lnTo>
                    <a:pt x="84" y="680"/>
                  </a:lnTo>
                  <a:lnTo>
                    <a:pt x="88" y="681"/>
                  </a:lnTo>
                  <a:lnTo>
                    <a:pt x="93" y="681"/>
                  </a:lnTo>
                  <a:lnTo>
                    <a:pt x="95" y="680"/>
                  </a:lnTo>
                  <a:lnTo>
                    <a:pt x="99" y="676"/>
                  </a:lnTo>
                  <a:lnTo>
                    <a:pt x="101" y="673"/>
                  </a:lnTo>
                  <a:lnTo>
                    <a:pt x="103" y="668"/>
                  </a:lnTo>
                  <a:lnTo>
                    <a:pt x="105" y="664"/>
                  </a:lnTo>
                  <a:lnTo>
                    <a:pt x="105" y="659"/>
                  </a:lnTo>
                  <a:lnTo>
                    <a:pt x="106" y="655"/>
                  </a:lnTo>
                  <a:lnTo>
                    <a:pt x="106" y="654"/>
                  </a:lnTo>
                  <a:lnTo>
                    <a:pt x="106" y="653"/>
                  </a:lnTo>
                  <a:lnTo>
                    <a:pt x="98" y="606"/>
                  </a:lnTo>
                  <a:lnTo>
                    <a:pt x="113" y="510"/>
                  </a:lnTo>
                  <a:lnTo>
                    <a:pt x="113" y="510"/>
                  </a:lnTo>
                  <a:lnTo>
                    <a:pt x="119" y="510"/>
                  </a:lnTo>
                  <a:lnTo>
                    <a:pt x="119" y="493"/>
                  </a:lnTo>
                  <a:lnTo>
                    <a:pt x="134" y="493"/>
                  </a:lnTo>
                  <a:lnTo>
                    <a:pt x="134" y="493"/>
                  </a:lnTo>
                  <a:lnTo>
                    <a:pt x="134" y="497"/>
                  </a:lnTo>
                  <a:lnTo>
                    <a:pt x="134" y="502"/>
                  </a:lnTo>
                  <a:lnTo>
                    <a:pt x="135" y="508"/>
                  </a:lnTo>
                  <a:lnTo>
                    <a:pt x="135" y="514"/>
                  </a:lnTo>
                  <a:lnTo>
                    <a:pt x="136" y="523"/>
                  </a:lnTo>
                  <a:lnTo>
                    <a:pt x="136" y="531"/>
                  </a:lnTo>
                  <a:lnTo>
                    <a:pt x="137" y="540"/>
                  </a:lnTo>
                  <a:lnTo>
                    <a:pt x="140" y="551"/>
                  </a:lnTo>
                  <a:lnTo>
                    <a:pt x="142" y="562"/>
                  </a:lnTo>
                  <a:lnTo>
                    <a:pt x="144" y="573"/>
                  </a:lnTo>
                  <a:lnTo>
                    <a:pt x="146" y="585"/>
                  </a:lnTo>
                  <a:lnTo>
                    <a:pt x="149" y="594"/>
                  </a:lnTo>
                  <a:lnTo>
                    <a:pt x="151" y="602"/>
                  </a:lnTo>
                  <a:lnTo>
                    <a:pt x="152" y="607"/>
                  </a:lnTo>
                  <a:lnTo>
                    <a:pt x="152" y="609"/>
                  </a:lnTo>
                  <a:lnTo>
                    <a:pt x="152" y="612"/>
                  </a:lnTo>
                  <a:lnTo>
                    <a:pt x="152" y="619"/>
                  </a:lnTo>
                  <a:lnTo>
                    <a:pt x="151" y="629"/>
                  </a:lnTo>
                  <a:lnTo>
                    <a:pt x="152" y="642"/>
                  </a:lnTo>
                  <a:lnTo>
                    <a:pt x="152" y="654"/>
                  </a:lnTo>
                  <a:lnTo>
                    <a:pt x="155" y="665"/>
                  </a:lnTo>
                  <a:lnTo>
                    <a:pt x="157" y="675"/>
                  </a:lnTo>
                  <a:lnTo>
                    <a:pt x="162" y="680"/>
                  </a:lnTo>
                  <a:lnTo>
                    <a:pt x="167" y="681"/>
                  </a:lnTo>
                  <a:lnTo>
                    <a:pt x="173" y="683"/>
                  </a:lnTo>
                  <a:lnTo>
                    <a:pt x="178" y="683"/>
                  </a:lnTo>
                  <a:lnTo>
                    <a:pt x="183" y="683"/>
                  </a:lnTo>
                  <a:lnTo>
                    <a:pt x="188" y="681"/>
                  </a:lnTo>
                  <a:lnTo>
                    <a:pt x="192" y="680"/>
                  </a:lnTo>
                  <a:lnTo>
                    <a:pt x="195" y="680"/>
                  </a:lnTo>
                  <a:lnTo>
                    <a:pt x="195" y="680"/>
                  </a:lnTo>
                  <a:lnTo>
                    <a:pt x="193" y="666"/>
                  </a:lnTo>
                  <a:lnTo>
                    <a:pt x="192" y="665"/>
                  </a:lnTo>
                  <a:lnTo>
                    <a:pt x="190" y="660"/>
                  </a:lnTo>
                  <a:lnTo>
                    <a:pt x="187" y="653"/>
                  </a:lnTo>
                  <a:lnTo>
                    <a:pt x="183" y="643"/>
                  </a:lnTo>
                  <a:lnTo>
                    <a:pt x="180" y="632"/>
                  </a:lnTo>
                  <a:lnTo>
                    <a:pt x="177" y="621"/>
                  </a:lnTo>
                  <a:lnTo>
                    <a:pt x="175" y="611"/>
                  </a:lnTo>
                  <a:lnTo>
                    <a:pt x="175" y="599"/>
                  </a:lnTo>
                  <a:lnTo>
                    <a:pt x="175" y="587"/>
                  </a:lnTo>
                  <a:lnTo>
                    <a:pt x="176" y="568"/>
                  </a:lnTo>
                  <a:lnTo>
                    <a:pt x="177" y="547"/>
                  </a:lnTo>
                  <a:lnTo>
                    <a:pt x="180" y="525"/>
                  </a:lnTo>
                  <a:lnTo>
                    <a:pt x="182" y="505"/>
                  </a:lnTo>
                  <a:lnTo>
                    <a:pt x="183" y="487"/>
                  </a:lnTo>
                  <a:lnTo>
                    <a:pt x="185" y="475"/>
                  </a:lnTo>
                  <a:lnTo>
                    <a:pt x="185" y="471"/>
                  </a:lnTo>
                  <a:lnTo>
                    <a:pt x="186" y="471"/>
                  </a:lnTo>
                  <a:lnTo>
                    <a:pt x="187" y="469"/>
                  </a:lnTo>
                  <a:lnTo>
                    <a:pt x="188" y="468"/>
                  </a:lnTo>
                  <a:lnTo>
                    <a:pt x="191" y="466"/>
                  </a:lnTo>
                  <a:lnTo>
                    <a:pt x="193" y="462"/>
                  </a:lnTo>
                  <a:lnTo>
                    <a:pt x="195" y="456"/>
                  </a:lnTo>
                  <a:lnTo>
                    <a:pt x="197" y="447"/>
                  </a:lnTo>
                  <a:lnTo>
                    <a:pt x="198" y="436"/>
                  </a:lnTo>
                  <a:lnTo>
                    <a:pt x="198" y="432"/>
                  </a:lnTo>
                  <a:lnTo>
                    <a:pt x="197" y="420"/>
                  </a:lnTo>
                  <a:lnTo>
                    <a:pt x="197" y="404"/>
                  </a:lnTo>
                  <a:lnTo>
                    <a:pt x="196" y="384"/>
                  </a:lnTo>
                  <a:lnTo>
                    <a:pt x="196" y="364"/>
                  </a:lnTo>
                  <a:lnTo>
                    <a:pt x="196" y="347"/>
                  </a:lnTo>
                  <a:lnTo>
                    <a:pt x="196" y="333"/>
                  </a:lnTo>
                  <a:lnTo>
                    <a:pt x="198" y="326"/>
                  </a:lnTo>
                  <a:lnTo>
                    <a:pt x="200" y="322"/>
                  </a:lnTo>
                  <a:lnTo>
                    <a:pt x="202" y="317"/>
                  </a:lnTo>
                  <a:lnTo>
                    <a:pt x="203" y="313"/>
                  </a:lnTo>
                  <a:lnTo>
                    <a:pt x="205" y="308"/>
                  </a:lnTo>
                  <a:lnTo>
                    <a:pt x="205" y="302"/>
                  </a:lnTo>
                  <a:lnTo>
                    <a:pt x="205" y="296"/>
                  </a:lnTo>
                  <a:lnTo>
                    <a:pt x="202" y="290"/>
                  </a:lnTo>
                  <a:lnTo>
                    <a:pt x="198" y="281"/>
                  </a:lnTo>
                  <a:lnTo>
                    <a:pt x="192" y="268"/>
                  </a:lnTo>
                  <a:lnTo>
                    <a:pt x="192" y="259"/>
                  </a:lnTo>
                  <a:lnTo>
                    <a:pt x="193" y="249"/>
                  </a:lnTo>
                  <a:lnTo>
                    <a:pt x="197" y="237"/>
                  </a:lnTo>
                  <a:lnTo>
                    <a:pt x="200" y="221"/>
                  </a:lnTo>
                  <a:lnTo>
                    <a:pt x="198" y="200"/>
                  </a:lnTo>
                  <a:lnTo>
                    <a:pt x="195" y="171"/>
                  </a:lnTo>
                  <a:lnTo>
                    <a:pt x="183" y="130"/>
                  </a:lnTo>
                  <a:lnTo>
                    <a:pt x="181" y="125"/>
                  </a:lnTo>
                  <a:lnTo>
                    <a:pt x="177" y="121"/>
                  </a:lnTo>
                  <a:lnTo>
                    <a:pt x="175" y="117"/>
                  </a:lnTo>
                  <a:lnTo>
                    <a:pt x="171" y="116"/>
                  </a:lnTo>
                  <a:lnTo>
                    <a:pt x="167" y="115"/>
                  </a:lnTo>
                  <a:lnTo>
                    <a:pt x="165" y="114"/>
                  </a:lnTo>
                  <a:lnTo>
                    <a:pt x="164" y="114"/>
                  </a:lnTo>
                  <a:lnTo>
                    <a:pt x="162" y="114"/>
                  </a:lnTo>
                  <a:lnTo>
                    <a:pt x="162" y="114"/>
                  </a:lnTo>
                  <a:lnTo>
                    <a:pt x="160" y="112"/>
                  </a:lnTo>
                  <a:lnTo>
                    <a:pt x="156" y="111"/>
                  </a:lnTo>
                  <a:lnTo>
                    <a:pt x="152" y="109"/>
                  </a:lnTo>
                  <a:lnTo>
                    <a:pt x="149" y="106"/>
                  </a:lnTo>
                  <a:lnTo>
                    <a:pt x="146" y="104"/>
                  </a:lnTo>
                  <a:lnTo>
                    <a:pt x="145" y="101"/>
                  </a:lnTo>
                  <a:lnTo>
                    <a:pt x="145" y="100"/>
                  </a:lnTo>
                  <a:lnTo>
                    <a:pt x="146" y="97"/>
                  </a:lnTo>
                  <a:lnTo>
                    <a:pt x="147" y="95"/>
                  </a:lnTo>
                  <a:lnTo>
                    <a:pt x="150" y="94"/>
                  </a:lnTo>
                  <a:lnTo>
                    <a:pt x="152" y="91"/>
                  </a:lnTo>
                  <a:lnTo>
                    <a:pt x="155" y="89"/>
                  </a:lnTo>
                  <a:lnTo>
                    <a:pt x="157" y="86"/>
                  </a:lnTo>
                  <a:lnTo>
                    <a:pt x="159" y="84"/>
                  </a:lnTo>
                  <a:lnTo>
                    <a:pt x="159" y="81"/>
                  </a:lnTo>
                  <a:lnTo>
                    <a:pt x="159" y="78"/>
                  </a:lnTo>
                  <a:lnTo>
                    <a:pt x="157" y="75"/>
                  </a:lnTo>
                  <a:lnTo>
                    <a:pt x="156" y="75"/>
                  </a:lnTo>
                  <a:lnTo>
                    <a:pt x="154" y="74"/>
                  </a:lnTo>
                  <a:lnTo>
                    <a:pt x="151" y="74"/>
                  </a:lnTo>
                  <a:lnTo>
                    <a:pt x="150" y="73"/>
                  </a:lnTo>
                  <a:lnTo>
                    <a:pt x="149" y="70"/>
                  </a:lnTo>
                  <a:lnTo>
                    <a:pt x="150" y="66"/>
                  </a:lnTo>
                  <a:lnTo>
                    <a:pt x="152" y="57"/>
                  </a:lnTo>
                  <a:lnTo>
                    <a:pt x="154" y="48"/>
                  </a:lnTo>
                  <a:lnTo>
                    <a:pt x="155" y="40"/>
                  </a:lnTo>
                  <a:lnTo>
                    <a:pt x="155" y="34"/>
                  </a:lnTo>
                  <a:lnTo>
                    <a:pt x="154" y="30"/>
                  </a:lnTo>
                  <a:lnTo>
                    <a:pt x="154" y="27"/>
                  </a:lnTo>
                  <a:lnTo>
                    <a:pt x="152" y="26"/>
                  </a:lnTo>
                  <a:lnTo>
                    <a:pt x="152" y="24"/>
                  </a:lnTo>
                  <a:lnTo>
                    <a:pt x="152" y="24"/>
                  </a:lnTo>
                  <a:lnTo>
                    <a:pt x="152" y="23"/>
                  </a:lnTo>
                  <a:lnTo>
                    <a:pt x="152" y="22"/>
                  </a:lnTo>
                  <a:lnTo>
                    <a:pt x="152" y="21"/>
                  </a:lnTo>
                  <a:lnTo>
                    <a:pt x="152" y="18"/>
                  </a:lnTo>
                  <a:lnTo>
                    <a:pt x="152" y="16"/>
                  </a:lnTo>
                  <a:lnTo>
                    <a:pt x="151" y="13"/>
                  </a:lnTo>
                  <a:lnTo>
                    <a:pt x="151" y="11"/>
                  </a:lnTo>
                  <a:lnTo>
                    <a:pt x="150" y="7"/>
                  </a:lnTo>
                  <a:lnTo>
                    <a:pt x="144" y="4"/>
                  </a:lnTo>
                  <a:lnTo>
                    <a:pt x="135" y="2"/>
                  </a:lnTo>
                  <a:lnTo>
                    <a:pt x="125" y="1"/>
                  </a:lnTo>
                  <a:lnTo>
                    <a:pt x="115" y="0"/>
                  </a:lnTo>
                  <a:lnTo>
                    <a:pt x="105" y="0"/>
                  </a:lnTo>
                  <a:lnTo>
                    <a:pt x="98" y="0"/>
                  </a:lnTo>
                  <a:lnTo>
                    <a:pt x="93" y="1"/>
                  </a:lnTo>
                  <a:lnTo>
                    <a:pt x="78" y="12"/>
                  </a:lnTo>
                  <a:lnTo>
                    <a:pt x="69" y="21"/>
                  </a:lnTo>
                  <a:lnTo>
                    <a:pt x="67" y="29"/>
                  </a:lnTo>
                  <a:lnTo>
                    <a:pt x="67" y="37"/>
                  </a:lnTo>
                  <a:lnTo>
                    <a:pt x="69" y="45"/>
                  </a:lnTo>
                  <a:lnTo>
                    <a:pt x="72" y="52"/>
                  </a:lnTo>
                  <a:lnTo>
                    <a:pt x="74" y="59"/>
                  </a:lnTo>
                  <a:lnTo>
                    <a:pt x="73" y="66"/>
                  </a:lnTo>
                  <a:lnTo>
                    <a:pt x="72" y="73"/>
                  </a:lnTo>
                  <a:lnTo>
                    <a:pt x="68" y="78"/>
                  </a:lnTo>
                  <a:lnTo>
                    <a:pt x="65" y="81"/>
                  </a:lnTo>
                  <a:lnTo>
                    <a:pt x="63" y="84"/>
                  </a:lnTo>
                  <a:lnTo>
                    <a:pt x="60" y="84"/>
                  </a:lnTo>
                  <a:lnTo>
                    <a:pt x="59" y="85"/>
                  </a:lnTo>
                  <a:lnTo>
                    <a:pt x="57" y="85"/>
                  </a:lnTo>
                  <a:lnTo>
                    <a:pt x="57" y="85"/>
                  </a:lnTo>
                  <a:lnTo>
                    <a:pt x="68" y="101"/>
                  </a:lnTo>
                  <a:lnTo>
                    <a:pt x="68" y="101"/>
                  </a:lnTo>
                  <a:lnTo>
                    <a:pt x="69" y="102"/>
                  </a:lnTo>
                  <a:lnTo>
                    <a:pt x="69" y="102"/>
                  </a:lnTo>
                  <a:lnTo>
                    <a:pt x="69" y="105"/>
                  </a:lnTo>
                  <a:lnTo>
                    <a:pt x="67" y="107"/>
                  </a:lnTo>
                  <a:lnTo>
                    <a:pt x="62" y="112"/>
                  </a:lnTo>
                  <a:lnTo>
                    <a:pt x="53" y="117"/>
                  </a:lnTo>
                  <a:lnTo>
                    <a:pt x="41" y="125"/>
                  </a:lnTo>
                  <a:lnTo>
                    <a:pt x="34" y="132"/>
                  </a:lnTo>
                  <a:lnTo>
                    <a:pt x="29" y="145"/>
                  </a:lnTo>
                  <a:lnTo>
                    <a:pt x="26" y="162"/>
                  </a:lnTo>
                  <a:lnTo>
                    <a:pt x="22" y="180"/>
                  </a:lnTo>
                  <a:lnTo>
                    <a:pt x="19" y="199"/>
                  </a:lnTo>
                  <a:lnTo>
                    <a:pt x="18" y="215"/>
                  </a:lnTo>
                  <a:lnTo>
                    <a:pt x="17" y="228"/>
                  </a:lnTo>
                  <a:lnTo>
                    <a:pt x="17" y="234"/>
                  </a:lnTo>
                  <a:lnTo>
                    <a:pt x="17" y="237"/>
                  </a:lnTo>
                  <a:lnTo>
                    <a:pt x="19" y="245"/>
                  </a:lnTo>
                  <a:lnTo>
                    <a:pt x="22" y="255"/>
                  </a:lnTo>
                  <a:lnTo>
                    <a:pt x="24" y="266"/>
                  </a:lnTo>
                  <a:lnTo>
                    <a:pt x="28" y="278"/>
                  </a:lnTo>
                  <a:lnTo>
                    <a:pt x="32" y="288"/>
                  </a:lnTo>
                  <a:lnTo>
                    <a:pt x="34" y="297"/>
                  </a:lnTo>
                  <a:lnTo>
                    <a:pt x="37" y="303"/>
                  </a:lnTo>
                  <a:lnTo>
                    <a:pt x="32" y="335"/>
                  </a:lnTo>
                  <a:lnTo>
                    <a:pt x="28" y="337"/>
                  </a:lnTo>
                  <a:lnTo>
                    <a:pt x="27" y="339"/>
                  </a:lnTo>
                  <a:lnTo>
                    <a:pt x="24" y="342"/>
                  </a:lnTo>
                  <a:lnTo>
                    <a:pt x="23" y="344"/>
                  </a:lnTo>
                  <a:lnTo>
                    <a:pt x="23" y="347"/>
                  </a:lnTo>
                  <a:lnTo>
                    <a:pt x="22" y="350"/>
                  </a:lnTo>
                  <a:lnTo>
                    <a:pt x="22" y="353"/>
                  </a:lnTo>
                  <a:lnTo>
                    <a:pt x="22" y="354"/>
                  </a:lnTo>
                  <a:lnTo>
                    <a:pt x="0" y="356"/>
                  </a:lnTo>
                  <a:lnTo>
                    <a:pt x="0" y="492"/>
                  </a:lnTo>
                </a:path>
              </a:pathLst>
            </a:custGeom>
            <a:solidFill>
              <a:srgbClr val="FFCC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Freeform 27"/>
            <p:cNvSpPr>
              <a:spLocks/>
            </p:cNvSpPr>
            <p:nvPr/>
          </p:nvSpPr>
          <p:spPr bwMode="auto">
            <a:xfrm>
              <a:off x="4464" y="1600"/>
              <a:ext cx="25" cy="27"/>
            </a:xfrm>
            <a:custGeom>
              <a:avLst/>
              <a:gdLst>
                <a:gd name="T0" fmla="*/ 6 w 25"/>
                <a:gd name="T1" fmla="*/ 0 h 27"/>
                <a:gd name="T2" fmla="*/ 0 w 25"/>
                <a:gd name="T3" fmla="*/ 24 h 27"/>
                <a:gd name="T4" fmla="*/ 22 w 25"/>
                <a:gd name="T5" fmla="*/ 26 h 27"/>
                <a:gd name="T6" fmla="*/ 24 w 25"/>
                <a:gd name="T7" fmla="*/ 14 h 27"/>
                <a:gd name="T8" fmla="*/ 12 w 25"/>
                <a:gd name="T9" fmla="*/ 6 h 27"/>
                <a:gd name="T10" fmla="*/ 6 w 25"/>
                <a:gd name="T11" fmla="*/ 0 h 27"/>
              </a:gdLst>
              <a:ahLst/>
              <a:cxnLst>
                <a:cxn ang="0">
                  <a:pos x="T0" y="T1"/>
                </a:cxn>
                <a:cxn ang="0">
                  <a:pos x="T2" y="T3"/>
                </a:cxn>
                <a:cxn ang="0">
                  <a:pos x="T4" y="T5"/>
                </a:cxn>
                <a:cxn ang="0">
                  <a:pos x="T6" y="T7"/>
                </a:cxn>
                <a:cxn ang="0">
                  <a:pos x="T8" y="T9"/>
                </a:cxn>
                <a:cxn ang="0">
                  <a:pos x="T10" y="T11"/>
                </a:cxn>
              </a:cxnLst>
              <a:rect l="0" t="0" r="r" b="b"/>
              <a:pathLst>
                <a:path w="25" h="27">
                  <a:moveTo>
                    <a:pt x="6" y="0"/>
                  </a:moveTo>
                  <a:lnTo>
                    <a:pt x="0" y="24"/>
                  </a:lnTo>
                  <a:lnTo>
                    <a:pt x="22" y="26"/>
                  </a:lnTo>
                  <a:lnTo>
                    <a:pt x="24" y="14"/>
                  </a:lnTo>
                  <a:lnTo>
                    <a:pt x="12" y="6"/>
                  </a:lnTo>
                  <a:lnTo>
                    <a:pt x="6" y="0"/>
                  </a:lnTo>
                </a:path>
              </a:pathLst>
            </a:custGeom>
            <a:solidFill>
              <a:srgbClr val="4C4C4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5" name="Group 36"/>
          <p:cNvGrpSpPr>
            <a:grpSpLocks/>
          </p:cNvGrpSpPr>
          <p:nvPr/>
        </p:nvGrpSpPr>
        <p:grpSpPr bwMode="auto">
          <a:xfrm>
            <a:off x="857329" y="2061954"/>
            <a:ext cx="414733" cy="282391"/>
            <a:chOff x="2791" y="2216"/>
            <a:chExt cx="876" cy="473"/>
          </a:xfrm>
        </p:grpSpPr>
        <p:sp>
          <p:nvSpPr>
            <p:cNvPr id="156" name="Oval 37"/>
            <p:cNvSpPr>
              <a:spLocks noChangeArrowheads="1"/>
            </p:cNvSpPr>
            <p:nvPr/>
          </p:nvSpPr>
          <p:spPr bwMode="auto">
            <a:xfrm rot="-911206">
              <a:off x="2832" y="2424"/>
              <a:ext cx="71" cy="11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157" name="Oval 38"/>
            <p:cNvSpPr>
              <a:spLocks noChangeArrowheads="1"/>
            </p:cNvSpPr>
            <p:nvPr/>
          </p:nvSpPr>
          <p:spPr bwMode="auto">
            <a:xfrm rot="-911206">
              <a:off x="3260" y="2579"/>
              <a:ext cx="71" cy="11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158" name="Freeform 39"/>
            <p:cNvSpPr>
              <a:spLocks/>
            </p:cNvSpPr>
            <p:nvPr/>
          </p:nvSpPr>
          <p:spPr bwMode="auto">
            <a:xfrm>
              <a:off x="2791" y="2303"/>
              <a:ext cx="876" cy="368"/>
            </a:xfrm>
            <a:custGeom>
              <a:avLst/>
              <a:gdLst>
                <a:gd name="T0" fmla="*/ 927 w 827"/>
                <a:gd name="T1" fmla="*/ 242 h 347"/>
                <a:gd name="T2" fmla="*/ 638 w 827"/>
                <a:gd name="T3" fmla="*/ 335 h 347"/>
                <a:gd name="T4" fmla="*/ 633 w 827"/>
                <a:gd name="T5" fmla="*/ 312 h 347"/>
                <a:gd name="T6" fmla="*/ 630 w 827"/>
                <a:gd name="T7" fmla="*/ 299 h 347"/>
                <a:gd name="T8" fmla="*/ 623 w 827"/>
                <a:gd name="T9" fmla="*/ 281 h 347"/>
                <a:gd name="T10" fmla="*/ 609 w 827"/>
                <a:gd name="T11" fmla="*/ 258 h 347"/>
                <a:gd name="T12" fmla="*/ 604 w 827"/>
                <a:gd name="T13" fmla="*/ 249 h 347"/>
                <a:gd name="T14" fmla="*/ 600 w 827"/>
                <a:gd name="T15" fmla="*/ 246 h 347"/>
                <a:gd name="T16" fmla="*/ 410 w 827"/>
                <a:gd name="T17" fmla="*/ 68 h 347"/>
                <a:gd name="T18" fmla="*/ 139 w 827"/>
                <a:gd name="T19" fmla="*/ 81 h 347"/>
                <a:gd name="T20" fmla="*/ 26 w 827"/>
                <a:gd name="T21" fmla="*/ 43 h 347"/>
                <a:gd name="T22" fmla="*/ 17 w 827"/>
                <a:gd name="T23" fmla="*/ 59 h 347"/>
                <a:gd name="T24" fmla="*/ 6 w 827"/>
                <a:gd name="T25" fmla="*/ 91 h 347"/>
                <a:gd name="T26" fmla="*/ 3 w 827"/>
                <a:gd name="T27" fmla="*/ 112 h 347"/>
                <a:gd name="T28" fmla="*/ 0 w 827"/>
                <a:gd name="T29" fmla="*/ 138 h 347"/>
                <a:gd name="T30" fmla="*/ 0 w 827"/>
                <a:gd name="T31" fmla="*/ 170 h 347"/>
                <a:gd name="T32" fmla="*/ 31 w 827"/>
                <a:gd name="T33" fmla="*/ 170 h 347"/>
                <a:gd name="T34" fmla="*/ 31 w 827"/>
                <a:gd name="T35" fmla="*/ 147 h 347"/>
                <a:gd name="T36" fmla="*/ 36 w 827"/>
                <a:gd name="T37" fmla="*/ 128 h 347"/>
                <a:gd name="T38" fmla="*/ 44 w 827"/>
                <a:gd name="T39" fmla="*/ 113 h 347"/>
                <a:gd name="T40" fmla="*/ 56 w 827"/>
                <a:gd name="T41" fmla="*/ 107 h 347"/>
                <a:gd name="T42" fmla="*/ 65 w 827"/>
                <a:gd name="T43" fmla="*/ 104 h 347"/>
                <a:gd name="T44" fmla="*/ 76 w 827"/>
                <a:gd name="T45" fmla="*/ 106 h 347"/>
                <a:gd name="T46" fmla="*/ 87 w 827"/>
                <a:gd name="T47" fmla="*/ 109 h 347"/>
                <a:gd name="T48" fmla="*/ 97 w 827"/>
                <a:gd name="T49" fmla="*/ 117 h 347"/>
                <a:gd name="T50" fmla="*/ 112 w 827"/>
                <a:gd name="T51" fmla="*/ 132 h 347"/>
                <a:gd name="T52" fmla="*/ 129 w 827"/>
                <a:gd name="T53" fmla="*/ 160 h 347"/>
                <a:gd name="T54" fmla="*/ 139 w 827"/>
                <a:gd name="T55" fmla="*/ 191 h 347"/>
                <a:gd name="T56" fmla="*/ 141 w 827"/>
                <a:gd name="T57" fmla="*/ 220 h 347"/>
                <a:gd name="T58" fmla="*/ 480 w 827"/>
                <a:gd name="T59" fmla="*/ 329 h 347"/>
                <a:gd name="T60" fmla="*/ 481 w 827"/>
                <a:gd name="T61" fmla="*/ 308 h 347"/>
                <a:gd name="T62" fmla="*/ 487 w 827"/>
                <a:gd name="T63" fmla="*/ 291 h 347"/>
                <a:gd name="T64" fmla="*/ 496 w 827"/>
                <a:gd name="T65" fmla="*/ 277 h 347"/>
                <a:gd name="T66" fmla="*/ 506 w 827"/>
                <a:gd name="T67" fmla="*/ 268 h 347"/>
                <a:gd name="T68" fmla="*/ 516 w 827"/>
                <a:gd name="T69" fmla="*/ 267 h 347"/>
                <a:gd name="T70" fmla="*/ 528 w 827"/>
                <a:gd name="T71" fmla="*/ 267 h 347"/>
                <a:gd name="T72" fmla="*/ 538 w 827"/>
                <a:gd name="T73" fmla="*/ 274 h 347"/>
                <a:gd name="T74" fmla="*/ 550 w 827"/>
                <a:gd name="T75" fmla="*/ 279 h 347"/>
                <a:gd name="T76" fmla="*/ 565 w 827"/>
                <a:gd name="T77" fmla="*/ 296 h 347"/>
                <a:gd name="T78" fmla="*/ 582 w 827"/>
                <a:gd name="T79" fmla="*/ 322 h 347"/>
                <a:gd name="T80" fmla="*/ 590 w 827"/>
                <a:gd name="T81" fmla="*/ 351 h 347"/>
                <a:gd name="T82" fmla="*/ 593 w 827"/>
                <a:gd name="T83" fmla="*/ 378 h 347"/>
                <a:gd name="T84" fmla="*/ 925 w 827"/>
                <a:gd name="T85" fmla="*/ 283 h 347"/>
                <a:gd name="T86" fmla="*/ 928 w 827"/>
                <a:gd name="T87" fmla="*/ 262 h 34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7"/>
                <a:gd name="T133" fmla="*/ 0 h 347"/>
                <a:gd name="T134" fmla="*/ 827 w 827"/>
                <a:gd name="T135" fmla="*/ 347 h 34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7" h="347">
                  <a:moveTo>
                    <a:pt x="827" y="215"/>
                  </a:moveTo>
                  <a:lnTo>
                    <a:pt x="826" y="215"/>
                  </a:lnTo>
                  <a:lnTo>
                    <a:pt x="568" y="309"/>
                  </a:lnTo>
                  <a:lnTo>
                    <a:pt x="568" y="298"/>
                  </a:lnTo>
                  <a:lnTo>
                    <a:pt x="567" y="287"/>
                  </a:lnTo>
                  <a:lnTo>
                    <a:pt x="565" y="277"/>
                  </a:lnTo>
                  <a:lnTo>
                    <a:pt x="562" y="267"/>
                  </a:lnTo>
                  <a:lnTo>
                    <a:pt x="562" y="266"/>
                  </a:lnTo>
                  <a:lnTo>
                    <a:pt x="558" y="258"/>
                  </a:lnTo>
                  <a:lnTo>
                    <a:pt x="555" y="250"/>
                  </a:lnTo>
                  <a:lnTo>
                    <a:pt x="551" y="243"/>
                  </a:lnTo>
                  <a:lnTo>
                    <a:pt x="543" y="229"/>
                  </a:lnTo>
                  <a:lnTo>
                    <a:pt x="539" y="224"/>
                  </a:lnTo>
                  <a:lnTo>
                    <a:pt x="538" y="222"/>
                  </a:lnTo>
                  <a:lnTo>
                    <a:pt x="535" y="219"/>
                  </a:lnTo>
                  <a:lnTo>
                    <a:pt x="534" y="219"/>
                  </a:lnTo>
                  <a:lnTo>
                    <a:pt x="417" y="175"/>
                  </a:lnTo>
                  <a:lnTo>
                    <a:pt x="365" y="60"/>
                  </a:lnTo>
                  <a:lnTo>
                    <a:pt x="189" y="0"/>
                  </a:lnTo>
                  <a:lnTo>
                    <a:pt x="124" y="72"/>
                  </a:lnTo>
                  <a:lnTo>
                    <a:pt x="24" y="39"/>
                  </a:lnTo>
                  <a:lnTo>
                    <a:pt x="20" y="45"/>
                  </a:lnTo>
                  <a:lnTo>
                    <a:pt x="15" y="53"/>
                  </a:lnTo>
                  <a:lnTo>
                    <a:pt x="11" y="65"/>
                  </a:lnTo>
                  <a:lnTo>
                    <a:pt x="6" y="81"/>
                  </a:lnTo>
                  <a:lnTo>
                    <a:pt x="4" y="90"/>
                  </a:lnTo>
                  <a:lnTo>
                    <a:pt x="3" y="100"/>
                  </a:lnTo>
                  <a:lnTo>
                    <a:pt x="1" y="112"/>
                  </a:lnTo>
                  <a:lnTo>
                    <a:pt x="0" y="123"/>
                  </a:lnTo>
                  <a:lnTo>
                    <a:pt x="0" y="137"/>
                  </a:lnTo>
                  <a:lnTo>
                    <a:pt x="0" y="151"/>
                  </a:lnTo>
                  <a:lnTo>
                    <a:pt x="28" y="161"/>
                  </a:lnTo>
                  <a:lnTo>
                    <a:pt x="27" y="151"/>
                  </a:lnTo>
                  <a:lnTo>
                    <a:pt x="26" y="141"/>
                  </a:lnTo>
                  <a:lnTo>
                    <a:pt x="27" y="131"/>
                  </a:lnTo>
                  <a:lnTo>
                    <a:pt x="28" y="122"/>
                  </a:lnTo>
                  <a:lnTo>
                    <a:pt x="32" y="114"/>
                  </a:lnTo>
                  <a:lnTo>
                    <a:pt x="35" y="107"/>
                  </a:lnTo>
                  <a:lnTo>
                    <a:pt x="40" y="101"/>
                  </a:lnTo>
                  <a:lnTo>
                    <a:pt x="45" y="97"/>
                  </a:lnTo>
                  <a:lnTo>
                    <a:pt x="50" y="95"/>
                  </a:lnTo>
                  <a:lnTo>
                    <a:pt x="54" y="93"/>
                  </a:lnTo>
                  <a:lnTo>
                    <a:pt x="58" y="92"/>
                  </a:lnTo>
                  <a:lnTo>
                    <a:pt x="63" y="93"/>
                  </a:lnTo>
                  <a:lnTo>
                    <a:pt x="68" y="94"/>
                  </a:lnTo>
                  <a:lnTo>
                    <a:pt x="72" y="95"/>
                  </a:lnTo>
                  <a:lnTo>
                    <a:pt x="77" y="97"/>
                  </a:lnTo>
                  <a:lnTo>
                    <a:pt x="82" y="100"/>
                  </a:lnTo>
                  <a:lnTo>
                    <a:pt x="87" y="104"/>
                  </a:lnTo>
                  <a:lnTo>
                    <a:pt x="91" y="107"/>
                  </a:lnTo>
                  <a:lnTo>
                    <a:pt x="100" y="117"/>
                  </a:lnTo>
                  <a:lnTo>
                    <a:pt x="109" y="129"/>
                  </a:lnTo>
                  <a:lnTo>
                    <a:pt x="115" y="142"/>
                  </a:lnTo>
                  <a:lnTo>
                    <a:pt x="121" y="156"/>
                  </a:lnTo>
                  <a:lnTo>
                    <a:pt x="124" y="170"/>
                  </a:lnTo>
                  <a:lnTo>
                    <a:pt x="126" y="183"/>
                  </a:lnTo>
                  <a:lnTo>
                    <a:pt x="126" y="195"/>
                  </a:lnTo>
                  <a:lnTo>
                    <a:pt x="430" y="302"/>
                  </a:lnTo>
                  <a:lnTo>
                    <a:pt x="428" y="292"/>
                  </a:lnTo>
                  <a:lnTo>
                    <a:pt x="428" y="282"/>
                  </a:lnTo>
                  <a:lnTo>
                    <a:pt x="429" y="273"/>
                  </a:lnTo>
                  <a:lnTo>
                    <a:pt x="431" y="265"/>
                  </a:lnTo>
                  <a:lnTo>
                    <a:pt x="434" y="258"/>
                  </a:lnTo>
                  <a:lnTo>
                    <a:pt x="437" y="251"/>
                  </a:lnTo>
                  <a:lnTo>
                    <a:pt x="442" y="246"/>
                  </a:lnTo>
                  <a:lnTo>
                    <a:pt x="447" y="242"/>
                  </a:lnTo>
                  <a:lnTo>
                    <a:pt x="451" y="239"/>
                  </a:lnTo>
                  <a:lnTo>
                    <a:pt x="456" y="238"/>
                  </a:lnTo>
                  <a:lnTo>
                    <a:pt x="460" y="238"/>
                  </a:lnTo>
                  <a:lnTo>
                    <a:pt x="465" y="238"/>
                  </a:lnTo>
                  <a:lnTo>
                    <a:pt x="470" y="238"/>
                  </a:lnTo>
                  <a:lnTo>
                    <a:pt x="475" y="240"/>
                  </a:lnTo>
                  <a:lnTo>
                    <a:pt x="480" y="243"/>
                  </a:lnTo>
                  <a:lnTo>
                    <a:pt x="485" y="245"/>
                  </a:lnTo>
                  <a:lnTo>
                    <a:pt x="490" y="248"/>
                  </a:lnTo>
                  <a:lnTo>
                    <a:pt x="494" y="253"/>
                  </a:lnTo>
                  <a:lnTo>
                    <a:pt x="503" y="263"/>
                  </a:lnTo>
                  <a:lnTo>
                    <a:pt x="511" y="274"/>
                  </a:lnTo>
                  <a:lnTo>
                    <a:pt x="518" y="287"/>
                  </a:lnTo>
                  <a:lnTo>
                    <a:pt x="523" y="300"/>
                  </a:lnTo>
                  <a:lnTo>
                    <a:pt x="526" y="312"/>
                  </a:lnTo>
                  <a:lnTo>
                    <a:pt x="528" y="325"/>
                  </a:lnTo>
                  <a:lnTo>
                    <a:pt x="529" y="336"/>
                  </a:lnTo>
                  <a:lnTo>
                    <a:pt x="560" y="347"/>
                  </a:lnTo>
                  <a:lnTo>
                    <a:pt x="824" y="252"/>
                  </a:lnTo>
                  <a:lnTo>
                    <a:pt x="826" y="240"/>
                  </a:lnTo>
                  <a:lnTo>
                    <a:pt x="827" y="233"/>
                  </a:lnTo>
                  <a:lnTo>
                    <a:pt x="827" y="21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159" name="Freeform 40"/>
            <p:cNvSpPr>
              <a:spLocks/>
            </p:cNvSpPr>
            <p:nvPr/>
          </p:nvSpPr>
          <p:spPr bwMode="auto">
            <a:xfrm>
              <a:off x="3351" y="2432"/>
              <a:ext cx="315" cy="203"/>
            </a:xfrm>
            <a:custGeom>
              <a:avLst/>
              <a:gdLst>
                <a:gd name="T0" fmla="*/ 4 w 309"/>
                <a:gd name="T1" fmla="*/ 110 h 199"/>
                <a:gd name="T2" fmla="*/ 5 w 309"/>
                <a:gd name="T3" fmla="*/ 113 h 199"/>
                <a:gd name="T4" fmla="*/ 10 w 309"/>
                <a:gd name="T5" fmla="*/ 118 h 199"/>
                <a:gd name="T6" fmla="*/ 18 w 309"/>
                <a:gd name="T7" fmla="*/ 135 h 199"/>
                <a:gd name="T8" fmla="*/ 22 w 309"/>
                <a:gd name="T9" fmla="*/ 142 h 199"/>
                <a:gd name="T10" fmla="*/ 25 w 309"/>
                <a:gd name="T11" fmla="*/ 151 h 199"/>
                <a:gd name="T12" fmla="*/ 32 w 309"/>
                <a:gd name="T13" fmla="*/ 159 h 199"/>
                <a:gd name="T14" fmla="*/ 32 w 309"/>
                <a:gd name="T15" fmla="*/ 160 h 199"/>
                <a:gd name="T16" fmla="*/ 35 w 309"/>
                <a:gd name="T17" fmla="*/ 171 h 199"/>
                <a:gd name="T18" fmla="*/ 37 w 309"/>
                <a:gd name="T19" fmla="*/ 184 h 199"/>
                <a:gd name="T20" fmla="*/ 38 w 309"/>
                <a:gd name="T21" fmla="*/ 195 h 199"/>
                <a:gd name="T22" fmla="*/ 38 w 309"/>
                <a:gd name="T23" fmla="*/ 207 h 199"/>
                <a:gd name="T24" fmla="*/ 317 w 309"/>
                <a:gd name="T25" fmla="*/ 108 h 199"/>
                <a:gd name="T26" fmla="*/ 321 w 309"/>
                <a:gd name="T27" fmla="*/ 92 h 199"/>
                <a:gd name="T28" fmla="*/ 321 w 309"/>
                <a:gd name="T29" fmla="*/ 81 h 199"/>
                <a:gd name="T30" fmla="*/ 319 w 309"/>
                <a:gd name="T31" fmla="*/ 66 h 199"/>
                <a:gd name="T32" fmla="*/ 316 w 309"/>
                <a:gd name="T33" fmla="*/ 53 h 199"/>
                <a:gd name="T34" fmla="*/ 311 w 309"/>
                <a:gd name="T35" fmla="*/ 40 h 199"/>
                <a:gd name="T36" fmla="*/ 306 w 309"/>
                <a:gd name="T37" fmla="*/ 28 h 199"/>
                <a:gd name="T38" fmla="*/ 300 w 309"/>
                <a:gd name="T39" fmla="*/ 13 h 199"/>
                <a:gd name="T40" fmla="*/ 288 w 309"/>
                <a:gd name="T41" fmla="*/ 0 h 199"/>
                <a:gd name="T42" fmla="*/ 0 w 309"/>
                <a:gd name="T43" fmla="*/ 107 h 199"/>
                <a:gd name="T44" fmla="*/ 1 w 309"/>
                <a:gd name="T45" fmla="*/ 107 h 199"/>
                <a:gd name="T46" fmla="*/ 4 w 309"/>
                <a:gd name="T47" fmla="*/ 110 h 1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09"/>
                <a:gd name="T73" fmla="*/ 0 h 199"/>
                <a:gd name="T74" fmla="*/ 309 w 309"/>
                <a:gd name="T75" fmla="*/ 199 h 1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09" h="199">
                  <a:moveTo>
                    <a:pt x="4" y="106"/>
                  </a:moveTo>
                  <a:lnTo>
                    <a:pt x="5" y="109"/>
                  </a:lnTo>
                  <a:lnTo>
                    <a:pt x="10" y="114"/>
                  </a:lnTo>
                  <a:lnTo>
                    <a:pt x="18" y="129"/>
                  </a:lnTo>
                  <a:lnTo>
                    <a:pt x="22" y="136"/>
                  </a:lnTo>
                  <a:lnTo>
                    <a:pt x="25" y="145"/>
                  </a:lnTo>
                  <a:lnTo>
                    <a:pt x="30" y="153"/>
                  </a:lnTo>
                  <a:lnTo>
                    <a:pt x="30" y="154"/>
                  </a:lnTo>
                  <a:lnTo>
                    <a:pt x="33" y="165"/>
                  </a:lnTo>
                  <a:lnTo>
                    <a:pt x="35" y="176"/>
                  </a:lnTo>
                  <a:lnTo>
                    <a:pt x="36" y="187"/>
                  </a:lnTo>
                  <a:lnTo>
                    <a:pt x="36" y="199"/>
                  </a:lnTo>
                  <a:lnTo>
                    <a:pt x="305" y="104"/>
                  </a:lnTo>
                  <a:lnTo>
                    <a:pt x="309" y="88"/>
                  </a:lnTo>
                  <a:lnTo>
                    <a:pt x="309" y="77"/>
                  </a:lnTo>
                  <a:lnTo>
                    <a:pt x="307" y="64"/>
                  </a:lnTo>
                  <a:lnTo>
                    <a:pt x="304" y="51"/>
                  </a:lnTo>
                  <a:lnTo>
                    <a:pt x="299" y="38"/>
                  </a:lnTo>
                  <a:lnTo>
                    <a:pt x="294" y="26"/>
                  </a:lnTo>
                  <a:lnTo>
                    <a:pt x="288" y="13"/>
                  </a:lnTo>
                  <a:lnTo>
                    <a:pt x="278" y="0"/>
                  </a:lnTo>
                  <a:lnTo>
                    <a:pt x="0" y="103"/>
                  </a:lnTo>
                  <a:lnTo>
                    <a:pt x="1" y="103"/>
                  </a:lnTo>
                  <a:lnTo>
                    <a:pt x="4" y="106"/>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160" name="Freeform 41"/>
            <p:cNvSpPr>
              <a:spLocks/>
            </p:cNvSpPr>
            <p:nvPr/>
          </p:nvSpPr>
          <p:spPr bwMode="auto">
            <a:xfrm>
              <a:off x="2816" y="2216"/>
              <a:ext cx="821" cy="322"/>
            </a:xfrm>
            <a:custGeom>
              <a:avLst/>
              <a:gdLst>
                <a:gd name="T0" fmla="*/ 184 w 775"/>
                <a:gd name="T1" fmla="*/ 97 h 304"/>
                <a:gd name="T2" fmla="*/ 382 w 775"/>
                <a:gd name="T3" fmla="*/ 162 h 304"/>
                <a:gd name="T4" fmla="*/ 441 w 775"/>
                <a:gd name="T5" fmla="*/ 288 h 304"/>
                <a:gd name="T6" fmla="*/ 573 w 775"/>
                <a:gd name="T7" fmla="*/ 341 h 304"/>
                <a:gd name="T8" fmla="*/ 870 w 775"/>
                <a:gd name="T9" fmla="*/ 233 h 304"/>
                <a:gd name="T10" fmla="*/ 867 w 775"/>
                <a:gd name="T11" fmla="*/ 228 h 304"/>
                <a:gd name="T12" fmla="*/ 715 w 775"/>
                <a:gd name="T13" fmla="*/ 172 h 304"/>
                <a:gd name="T14" fmla="*/ 650 w 775"/>
                <a:gd name="T15" fmla="*/ 77 h 304"/>
                <a:gd name="T16" fmla="*/ 447 w 775"/>
                <a:gd name="T17" fmla="*/ 0 h 304"/>
                <a:gd name="T18" fmla="*/ 333 w 775"/>
                <a:gd name="T19" fmla="*/ 40 h 304"/>
                <a:gd name="T20" fmla="*/ 288 w 775"/>
                <a:gd name="T21" fmla="*/ 24 h 304"/>
                <a:gd name="T22" fmla="*/ 0 w 775"/>
                <a:gd name="T23" fmla="*/ 136 h 304"/>
                <a:gd name="T24" fmla="*/ 112 w 775"/>
                <a:gd name="T25" fmla="*/ 173 h 304"/>
                <a:gd name="T26" fmla="*/ 184 w 775"/>
                <a:gd name="T27" fmla="*/ 97 h 3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75"/>
                <a:gd name="T43" fmla="*/ 0 h 304"/>
                <a:gd name="T44" fmla="*/ 775 w 775"/>
                <a:gd name="T45" fmla="*/ 304 h 3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75" h="304">
                  <a:moveTo>
                    <a:pt x="164" y="87"/>
                  </a:moveTo>
                  <a:lnTo>
                    <a:pt x="341" y="144"/>
                  </a:lnTo>
                  <a:lnTo>
                    <a:pt x="393" y="257"/>
                  </a:lnTo>
                  <a:lnTo>
                    <a:pt x="511" y="304"/>
                  </a:lnTo>
                  <a:lnTo>
                    <a:pt x="775" y="208"/>
                  </a:lnTo>
                  <a:lnTo>
                    <a:pt x="772" y="203"/>
                  </a:lnTo>
                  <a:lnTo>
                    <a:pt x="637" y="153"/>
                  </a:lnTo>
                  <a:lnTo>
                    <a:pt x="580" y="69"/>
                  </a:lnTo>
                  <a:lnTo>
                    <a:pt x="398" y="0"/>
                  </a:lnTo>
                  <a:lnTo>
                    <a:pt x="296" y="36"/>
                  </a:lnTo>
                  <a:lnTo>
                    <a:pt x="257" y="22"/>
                  </a:lnTo>
                  <a:lnTo>
                    <a:pt x="0" y="121"/>
                  </a:lnTo>
                  <a:lnTo>
                    <a:pt x="100" y="154"/>
                  </a:lnTo>
                  <a:lnTo>
                    <a:pt x="164" y="87"/>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161" name="Freeform 42"/>
            <p:cNvSpPr>
              <a:spLocks/>
            </p:cNvSpPr>
            <p:nvPr/>
          </p:nvSpPr>
          <p:spPr bwMode="auto">
            <a:xfrm>
              <a:off x="3210" y="2307"/>
              <a:ext cx="264" cy="166"/>
            </a:xfrm>
            <a:custGeom>
              <a:avLst/>
              <a:gdLst>
                <a:gd name="T0" fmla="*/ 280 w 249"/>
                <a:gd name="T1" fmla="*/ 87 h 156"/>
                <a:gd name="T2" fmla="*/ 221 w 249"/>
                <a:gd name="T3" fmla="*/ 0 h 156"/>
                <a:gd name="T4" fmla="*/ 0 w 249"/>
                <a:gd name="T5" fmla="*/ 78 h 156"/>
                <a:gd name="T6" fmla="*/ 45 w 249"/>
                <a:gd name="T7" fmla="*/ 177 h 156"/>
                <a:gd name="T8" fmla="*/ 280 w 249"/>
                <a:gd name="T9" fmla="*/ 87 h 156"/>
                <a:gd name="T10" fmla="*/ 0 60000 65536"/>
                <a:gd name="T11" fmla="*/ 0 60000 65536"/>
                <a:gd name="T12" fmla="*/ 0 60000 65536"/>
                <a:gd name="T13" fmla="*/ 0 60000 65536"/>
                <a:gd name="T14" fmla="*/ 0 60000 65536"/>
                <a:gd name="T15" fmla="*/ 0 w 249"/>
                <a:gd name="T16" fmla="*/ 0 h 156"/>
                <a:gd name="T17" fmla="*/ 249 w 249"/>
                <a:gd name="T18" fmla="*/ 156 h 156"/>
              </a:gdLst>
              <a:ahLst/>
              <a:cxnLst>
                <a:cxn ang="T10">
                  <a:pos x="T0" y="T1"/>
                </a:cxn>
                <a:cxn ang="T11">
                  <a:pos x="T2" y="T3"/>
                </a:cxn>
                <a:cxn ang="T12">
                  <a:pos x="T4" y="T5"/>
                </a:cxn>
                <a:cxn ang="T13">
                  <a:pos x="T6" y="T7"/>
                </a:cxn>
                <a:cxn ang="T14">
                  <a:pos x="T8" y="T9"/>
                </a:cxn>
              </a:cxnLst>
              <a:rect l="T15" t="T16" r="T17" b="T18"/>
              <a:pathLst>
                <a:path w="249" h="156">
                  <a:moveTo>
                    <a:pt x="249" y="77"/>
                  </a:moveTo>
                  <a:lnTo>
                    <a:pt x="196" y="0"/>
                  </a:lnTo>
                  <a:lnTo>
                    <a:pt x="0" y="69"/>
                  </a:lnTo>
                  <a:lnTo>
                    <a:pt x="40" y="156"/>
                  </a:lnTo>
                  <a:lnTo>
                    <a:pt x="249" y="7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162" name="Freeform 43"/>
            <p:cNvSpPr>
              <a:spLocks/>
            </p:cNvSpPr>
            <p:nvPr/>
          </p:nvSpPr>
          <p:spPr bwMode="auto">
            <a:xfrm>
              <a:off x="2954" y="2331"/>
              <a:ext cx="253" cy="148"/>
            </a:xfrm>
            <a:custGeom>
              <a:avLst/>
              <a:gdLst>
                <a:gd name="T0" fmla="*/ 268 w 239"/>
                <a:gd name="T1" fmla="*/ 156 h 140"/>
                <a:gd name="T2" fmla="*/ 223 w 239"/>
                <a:gd name="T3" fmla="*/ 59 h 140"/>
                <a:gd name="T4" fmla="*/ 56 w 239"/>
                <a:gd name="T5" fmla="*/ 0 h 140"/>
                <a:gd name="T6" fmla="*/ 0 w 239"/>
                <a:gd name="T7" fmla="*/ 66 h 140"/>
                <a:gd name="T8" fmla="*/ 268 w 239"/>
                <a:gd name="T9" fmla="*/ 156 h 140"/>
                <a:gd name="T10" fmla="*/ 0 60000 65536"/>
                <a:gd name="T11" fmla="*/ 0 60000 65536"/>
                <a:gd name="T12" fmla="*/ 0 60000 65536"/>
                <a:gd name="T13" fmla="*/ 0 60000 65536"/>
                <a:gd name="T14" fmla="*/ 0 60000 65536"/>
                <a:gd name="T15" fmla="*/ 0 w 239"/>
                <a:gd name="T16" fmla="*/ 0 h 140"/>
                <a:gd name="T17" fmla="*/ 239 w 239"/>
                <a:gd name="T18" fmla="*/ 140 h 140"/>
              </a:gdLst>
              <a:ahLst/>
              <a:cxnLst>
                <a:cxn ang="T10">
                  <a:pos x="T0" y="T1"/>
                </a:cxn>
                <a:cxn ang="T11">
                  <a:pos x="T2" y="T3"/>
                </a:cxn>
                <a:cxn ang="T12">
                  <a:pos x="T4" y="T5"/>
                </a:cxn>
                <a:cxn ang="T13">
                  <a:pos x="T6" y="T7"/>
                </a:cxn>
                <a:cxn ang="T14">
                  <a:pos x="T8" y="T9"/>
                </a:cxn>
              </a:cxnLst>
              <a:rect l="T15" t="T16" r="T17" b="T18"/>
              <a:pathLst>
                <a:path w="239" h="140">
                  <a:moveTo>
                    <a:pt x="239" y="140"/>
                  </a:moveTo>
                  <a:lnTo>
                    <a:pt x="199" y="53"/>
                  </a:lnTo>
                  <a:lnTo>
                    <a:pt x="50" y="0"/>
                  </a:lnTo>
                  <a:lnTo>
                    <a:pt x="0" y="59"/>
                  </a:lnTo>
                  <a:lnTo>
                    <a:pt x="239" y="1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163" name="Freeform 44"/>
            <p:cNvSpPr>
              <a:spLocks/>
            </p:cNvSpPr>
            <p:nvPr/>
          </p:nvSpPr>
          <p:spPr bwMode="white">
            <a:xfrm>
              <a:off x="3588" y="2463"/>
              <a:ext cx="43" cy="65"/>
            </a:xfrm>
            <a:custGeom>
              <a:avLst/>
              <a:gdLst>
                <a:gd name="T0" fmla="*/ 44 w 41"/>
                <a:gd name="T1" fmla="*/ 37 h 61"/>
                <a:gd name="T2" fmla="*/ 41 w 41"/>
                <a:gd name="T3" fmla="*/ 45 h 61"/>
                <a:gd name="T4" fmla="*/ 39 w 41"/>
                <a:gd name="T5" fmla="*/ 51 h 61"/>
                <a:gd name="T6" fmla="*/ 35 w 41"/>
                <a:gd name="T7" fmla="*/ 56 h 61"/>
                <a:gd name="T8" fmla="*/ 30 w 41"/>
                <a:gd name="T9" fmla="*/ 62 h 61"/>
                <a:gd name="T10" fmla="*/ 26 w 41"/>
                <a:gd name="T11" fmla="*/ 66 h 61"/>
                <a:gd name="T12" fmla="*/ 22 w 41"/>
                <a:gd name="T13" fmla="*/ 68 h 61"/>
                <a:gd name="T14" fmla="*/ 17 w 41"/>
                <a:gd name="T15" fmla="*/ 69 h 61"/>
                <a:gd name="T16" fmla="*/ 14 w 41"/>
                <a:gd name="T17" fmla="*/ 69 h 61"/>
                <a:gd name="T18" fmla="*/ 8 w 41"/>
                <a:gd name="T19" fmla="*/ 68 h 61"/>
                <a:gd name="T20" fmla="*/ 5 w 41"/>
                <a:gd name="T21" fmla="*/ 66 h 61"/>
                <a:gd name="T22" fmla="*/ 2 w 41"/>
                <a:gd name="T23" fmla="*/ 62 h 61"/>
                <a:gd name="T24" fmla="*/ 1 w 41"/>
                <a:gd name="T25" fmla="*/ 56 h 61"/>
                <a:gd name="T26" fmla="*/ 0 w 41"/>
                <a:gd name="T27" fmla="*/ 51 h 61"/>
                <a:gd name="T28" fmla="*/ 0 w 41"/>
                <a:gd name="T29" fmla="*/ 45 h 61"/>
                <a:gd name="T30" fmla="*/ 0 w 41"/>
                <a:gd name="T31" fmla="*/ 38 h 61"/>
                <a:gd name="T32" fmla="*/ 1 w 41"/>
                <a:gd name="T33" fmla="*/ 32 h 61"/>
                <a:gd name="T34" fmla="*/ 3 w 41"/>
                <a:gd name="T35" fmla="*/ 23 h 61"/>
                <a:gd name="T36" fmla="*/ 5 w 41"/>
                <a:gd name="T37" fmla="*/ 18 h 61"/>
                <a:gd name="T38" fmla="*/ 9 w 41"/>
                <a:gd name="T39" fmla="*/ 13 h 61"/>
                <a:gd name="T40" fmla="*/ 15 w 41"/>
                <a:gd name="T41" fmla="*/ 6 h 61"/>
                <a:gd name="T42" fmla="*/ 18 w 41"/>
                <a:gd name="T43" fmla="*/ 3 h 61"/>
                <a:gd name="T44" fmla="*/ 22 w 41"/>
                <a:gd name="T45" fmla="*/ 1 h 61"/>
                <a:gd name="T46" fmla="*/ 27 w 41"/>
                <a:gd name="T47" fmla="*/ 0 h 61"/>
                <a:gd name="T48" fmla="*/ 31 w 41"/>
                <a:gd name="T49" fmla="*/ 0 h 61"/>
                <a:gd name="T50" fmla="*/ 36 w 41"/>
                <a:gd name="T51" fmla="*/ 0 h 61"/>
                <a:gd name="T52" fmla="*/ 39 w 41"/>
                <a:gd name="T53" fmla="*/ 3 h 61"/>
                <a:gd name="T54" fmla="*/ 42 w 41"/>
                <a:gd name="T55" fmla="*/ 6 h 61"/>
                <a:gd name="T56" fmla="*/ 44 w 41"/>
                <a:gd name="T57" fmla="*/ 12 h 61"/>
                <a:gd name="T58" fmla="*/ 45 w 41"/>
                <a:gd name="T59" fmla="*/ 17 h 61"/>
                <a:gd name="T60" fmla="*/ 45 w 41"/>
                <a:gd name="T61" fmla="*/ 23 h 61"/>
                <a:gd name="T62" fmla="*/ 44 w 41"/>
                <a:gd name="T63" fmla="*/ 31 h 61"/>
                <a:gd name="T64" fmla="*/ 44 w 41"/>
                <a:gd name="T65" fmla="*/ 37 h 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
                <a:gd name="T100" fmla="*/ 0 h 61"/>
                <a:gd name="T101" fmla="*/ 41 w 41"/>
                <a:gd name="T102" fmla="*/ 61 h 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 h="61">
                  <a:moveTo>
                    <a:pt x="40" y="33"/>
                  </a:moveTo>
                  <a:lnTo>
                    <a:pt x="37" y="39"/>
                  </a:lnTo>
                  <a:lnTo>
                    <a:pt x="35" y="45"/>
                  </a:lnTo>
                  <a:lnTo>
                    <a:pt x="31" y="50"/>
                  </a:lnTo>
                  <a:lnTo>
                    <a:pt x="28" y="54"/>
                  </a:lnTo>
                  <a:lnTo>
                    <a:pt x="24" y="58"/>
                  </a:lnTo>
                  <a:lnTo>
                    <a:pt x="20" y="60"/>
                  </a:lnTo>
                  <a:lnTo>
                    <a:pt x="15" y="61"/>
                  </a:lnTo>
                  <a:lnTo>
                    <a:pt x="12" y="61"/>
                  </a:lnTo>
                  <a:lnTo>
                    <a:pt x="8" y="60"/>
                  </a:lnTo>
                  <a:lnTo>
                    <a:pt x="5" y="58"/>
                  </a:lnTo>
                  <a:lnTo>
                    <a:pt x="2" y="54"/>
                  </a:lnTo>
                  <a:lnTo>
                    <a:pt x="1" y="50"/>
                  </a:lnTo>
                  <a:lnTo>
                    <a:pt x="0" y="45"/>
                  </a:lnTo>
                  <a:lnTo>
                    <a:pt x="0" y="39"/>
                  </a:lnTo>
                  <a:lnTo>
                    <a:pt x="0" y="34"/>
                  </a:lnTo>
                  <a:lnTo>
                    <a:pt x="1" y="28"/>
                  </a:lnTo>
                  <a:lnTo>
                    <a:pt x="3" y="21"/>
                  </a:lnTo>
                  <a:lnTo>
                    <a:pt x="5" y="16"/>
                  </a:lnTo>
                  <a:lnTo>
                    <a:pt x="9" y="11"/>
                  </a:lnTo>
                  <a:lnTo>
                    <a:pt x="13" y="6"/>
                  </a:lnTo>
                  <a:lnTo>
                    <a:pt x="16" y="3"/>
                  </a:lnTo>
                  <a:lnTo>
                    <a:pt x="20" y="1"/>
                  </a:lnTo>
                  <a:lnTo>
                    <a:pt x="25" y="0"/>
                  </a:lnTo>
                  <a:lnTo>
                    <a:pt x="29" y="0"/>
                  </a:lnTo>
                  <a:lnTo>
                    <a:pt x="32" y="0"/>
                  </a:lnTo>
                  <a:lnTo>
                    <a:pt x="35" y="3"/>
                  </a:lnTo>
                  <a:lnTo>
                    <a:pt x="38" y="6"/>
                  </a:lnTo>
                  <a:lnTo>
                    <a:pt x="40" y="10"/>
                  </a:lnTo>
                  <a:lnTo>
                    <a:pt x="41" y="15"/>
                  </a:lnTo>
                  <a:lnTo>
                    <a:pt x="41" y="21"/>
                  </a:lnTo>
                  <a:lnTo>
                    <a:pt x="40" y="27"/>
                  </a:lnTo>
                  <a:lnTo>
                    <a:pt x="4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164" name="Freeform 45"/>
            <p:cNvSpPr>
              <a:spLocks/>
            </p:cNvSpPr>
            <p:nvPr/>
          </p:nvSpPr>
          <p:spPr bwMode="white">
            <a:xfrm>
              <a:off x="3402" y="2532"/>
              <a:ext cx="45" cy="65"/>
            </a:xfrm>
            <a:custGeom>
              <a:avLst/>
              <a:gdLst>
                <a:gd name="T0" fmla="*/ 46 w 42"/>
                <a:gd name="T1" fmla="*/ 38 h 61"/>
                <a:gd name="T2" fmla="*/ 45 w 42"/>
                <a:gd name="T3" fmla="*/ 46 h 61"/>
                <a:gd name="T4" fmla="*/ 41 w 42"/>
                <a:gd name="T5" fmla="*/ 52 h 61"/>
                <a:gd name="T6" fmla="*/ 36 w 42"/>
                <a:gd name="T7" fmla="*/ 58 h 61"/>
                <a:gd name="T8" fmla="*/ 33 w 42"/>
                <a:gd name="T9" fmla="*/ 63 h 61"/>
                <a:gd name="T10" fmla="*/ 29 w 42"/>
                <a:gd name="T11" fmla="*/ 66 h 61"/>
                <a:gd name="T12" fmla="*/ 25 w 42"/>
                <a:gd name="T13" fmla="*/ 69 h 61"/>
                <a:gd name="T14" fmla="*/ 19 w 42"/>
                <a:gd name="T15" fmla="*/ 69 h 61"/>
                <a:gd name="T16" fmla="*/ 15 w 42"/>
                <a:gd name="T17" fmla="*/ 69 h 61"/>
                <a:gd name="T18" fmla="*/ 11 w 42"/>
                <a:gd name="T19" fmla="*/ 69 h 61"/>
                <a:gd name="T20" fmla="*/ 6 w 42"/>
                <a:gd name="T21" fmla="*/ 66 h 61"/>
                <a:gd name="T22" fmla="*/ 4 w 42"/>
                <a:gd name="T23" fmla="*/ 63 h 61"/>
                <a:gd name="T24" fmla="*/ 1 w 42"/>
                <a:gd name="T25" fmla="*/ 58 h 61"/>
                <a:gd name="T26" fmla="*/ 0 w 42"/>
                <a:gd name="T27" fmla="*/ 52 h 61"/>
                <a:gd name="T28" fmla="*/ 0 w 42"/>
                <a:gd name="T29" fmla="*/ 47 h 61"/>
                <a:gd name="T30" fmla="*/ 0 w 42"/>
                <a:gd name="T31" fmla="*/ 38 h 61"/>
                <a:gd name="T32" fmla="*/ 2 w 42"/>
                <a:gd name="T33" fmla="*/ 32 h 61"/>
                <a:gd name="T34" fmla="*/ 4 w 42"/>
                <a:gd name="T35" fmla="*/ 25 h 61"/>
                <a:gd name="T36" fmla="*/ 7 w 42"/>
                <a:gd name="T37" fmla="*/ 19 h 61"/>
                <a:gd name="T38" fmla="*/ 12 w 42"/>
                <a:gd name="T39" fmla="*/ 14 h 61"/>
                <a:gd name="T40" fmla="*/ 16 w 42"/>
                <a:gd name="T41" fmla="*/ 10 h 61"/>
                <a:gd name="T42" fmla="*/ 20 w 42"/>
                <a:gd name="T43" fmla="*/ 4 h 61"/>
                <a:gd name="T44" fmla="*/ 25 w 42"/>
                <a:gd name="T45" fmla="*/ 2 h 61"/>
                <a:gd name="T46" fmla="*/ 29 w 42"/>
                <a:gd name="T47" fmla="*/ 0 h 61"/>
                <a:gd name="T48" fmla="*/ 34 w 42"/>
                <a:gd name="T49" fmla="*/ 0 h 61"/>
                <a:gd name="T50" fmla="*/ 39 w 42"/>
                <a:gd name="T51" fmla="*/ 2 h 61"/>
                <a:gd name="T52" fmla="*/ 42 w 42"/>
                <a:gd name="T53" fmla="*/ 3 h 61"/>
                <a:gd name="T54" fmla="*/ 45 w 42"/>
                <a:gd name="T55" fmla="*/ 7 h 61"/>
                <a:gd name="T56" fmla="*/ 47 w 42"/>
                <a:gd name="T57" fmla="*/ 13 h 61"/>
                <a:gd name="T58" fmla="*/ 48 w 42"/>
                <a:gd name="T59" fmla="*/ 18 h 61"/>
                <a:gd name="T60" fmla="*/ 48 w 42"/>
                <a:gd name="T61" fmla="*/ 25 h 61"/>
                <a:gd name="T62" fmla="*/ 48 w 42"/>
                <a:gd name="T63" fmla="*/ 31 h 61"/>
                <a:gd name="T64" fmla="*/ 46 w 42"/>
                <a:gd name="T65" fmla="*/ 38 h 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
                <a:gd name="T100" fmla="*/ 0 h 61"/>
                <a:gd name="T101" fmla="*/ 42 w 42"/>
                <a:gd name="T102" fmla="*/ 61 h 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 h="61">
                  <a:moveTo>
                    <a:pt x="40" y="34"/>
                  </a:moveTo>
                  <a:lnTo>
                    <a:pt x="39" y="40"/>
                  </a:lnTo>
                  <a:lnTo>
                    <a:pt x="35" y="46"/>
                  </a:lnTo>
                  <a:lnTo>
                    <a:pt x="32" y="51"/>
                  </a:lnTo>
                  <a:lnTo>
                    <a:pt x="29" y="55"/>
                  </a:lnTo>
                  <a:lnTo>
                    <a:pt x="25" y="58"/>
                  </a:lnTo>
                  <a:lnTo>
                    <a:pt x="21" y="61"/>
                  </a:lnTo>
                  <a:lnTo>
                    <a:pt x="17" y="61"/>
                  </a:lnTo>
                  <a:lnTo>
                    <a:pt x="13" y="61"/>
                  </a:lnTo>
                  <a:lnTo>
                    <a:pt x="9" y="61"/>
                  </a:lnTo>
                  <a:lnTo>
                    <a:pt x="6" y="58"/>
                  </a:lnTo>
                  <a:lnTo>
                    <a:pt x="4" y="55"/>
                  </a:lnTo>
                  <a:lnTo>
                    <a:pt x="1" y="51"/>
                  </a:lnTo>
                  <a:lnTo>
                    <a:pt x="0" y="46"/>
                  </a:lnTo>
                  <a:lnTo>
                    <a:pt x="0" y="41"/>
                  </a:lnTo>
                  <a:lnTo>
                    <a:pt x="0" y="34"/>
                  </a:lnTo>
                  <a:lnTo>
                    <a:pt x="2" y="28"/>
                  </a:lnTo>
                  <a:lnTo>
                    <a:pt x="4" y="22"/>
                  </a:lnTo>
                  <a:lnTo>
                    <a:pt x="7" y="17"/>
                  </a:lnTo>
                  <a:lnTo>
                    <a:pt x="10" y="12"/>
                  </a:lnTo>
                  <a:lnTo>
                    <a:pt x="14" y="8"/>
                  </a:lnTo>
                  <a:lnTo>
                    <a:pt x="18" y="4"/>
                  </a:lnTo>
                  <a:lnTo>
                    <a:pt x="21" y="2"/>
                  </a:lnTo>
                  <a:lnTo>
                    <a:pt x="25" y="0"/>
                  </a:lnTo>
                  <a:lnTo>
                    <a:pt x="30" y="0"/>
                  </a:lnTo>
                  <a:lnTo>
                    <a:pt x="34" y="2"/>
                  </a:lnTo>
                  <a:lnTo>
                    <a:pt x="36" y="3"/>
                  </a:lnTo>
                  <a:lnTo>
                    <a:pt x="39" y="7"/>
                  </a:lnTo>
                  <a:lnTo>
                    <a:pt x="41" y="11"/>
                  </a:lnTo>
                  <a:lnTo>
                    <a:pt x="42" y="16"/>
                  </a:lnTo>
                  <a:lnTo>
                    <a:pt x="42" y="22"/>
                  </a:lnTo>
                  <a:lnTo>
                    <a:pt x="42" y="27"/>
                  </a:lnTo>
                  <a:lnTo>
                    <a:pt x="4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grpSp>
      <p:pic>
        <p:nvPicPr>
          <p:cNvPr id="165" name="Picture 23" descr="flip ch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2916" y="1384325"/>
            <a:ext cx="498584" cy="50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8" descr="ANA0143G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7" y="2398495"/>
            <a:ext cx="442534" cy="594161"/>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8" descr="ANA0192G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flipV="1">
            <a:off x="6319154" y="2700098"/>
            <a:ext cx="416350" cy="49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9602" y="1316892"/>
            <a:ext cx="386102" cy="494163"/>
          </a:xfrm>
          <a:prstGeom prst="rect">
            <a:avLst/>
          </a:prstGeom>
          <a:noFill/>
          <a:extLst>
            <a:ext uri="{909E8E84-426E-40DD-AFC4-6F175D3DCCD1}">
              <a14:hiddenFill xmlns:a14="http://schemas.microsoft.com/office/drawing/2010/main">
                <a:solidFill>
                  <a:srgbClr val="FFFFFF"/>
                </a:solidFill>
              </a14:hiddenFill>
            </a:ext>
          </a:extLst>
        </p:spPr>
      </p:pic>
      <p:sp>
        <p:nvSpPr>
          <p:cNvPr id="169" name="圆角矩形 168"/>
          <p:cNvSpPr/>
          <p:nvPr/>
        </p:nvSpPr>
        <p:spPr>
          <a:xfrm>
            <a:off x="6350856" y="5159896"/>
            <a:ext cx="1904477" cy="6520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smtClean="0"/>
              <a:t>共享的大数据平台</a:t>
            </a:r>
            <a:endParaRPr lang="zh-CN" altLang="en-US" sz="1600" dirty="0"/>
          </a:p>
        </p:txBody>
      </p:sp>
      <p:cxnSp>
        <p:nvCxnSpPr>
          <p:cNvPr id="171" name="直接箭头连接符 170"/>
          <p:cNvCxnSpPr/>
          <p:nvPr/>
        </p:nvCxnSpPr>
        <p:spPr>
          <a:xfrm>
            <a:off x="6525786" y="3725388"/>
            <a:ext cx="336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文本框 171"/>
          <p:cNvSpPr txBox="1"/>
          <p:nvPr/>
        </p:nvSpPr>
        <p:spPr>
          <a:xfrm>
            <a:off x="6969129" y="3553331"/>
            <a:ext cx="1189296" cy="338554"/>
          </a:xfrm>
          <a:prstGeom prst="rect">
            <a:avLst/>
          </a:prstGeom>
          <a:noFill/>
        </p:spPr>
        <p:txBody>
          <a:bodyPr wrap="square" rtlCol="0">
            <a:spAutoFit/>
          </a:bodyPr>
          <a:lstStyle/>
          <a:p>
            <a:r>
              <a:rPr lang="zh-CN" altLang="en-US" sz="1600" dirty="0" smtClean="0"/>
              <a:t>深度分析</a:t>
            </a:r>
            <a:endParaRPr lang="zh-CN" altLang="en-US" sz="1600" dirty="0"/>
          </a:p>
        </p:txBody>
      </p:sp>
      <p:sp>
        <p:nvSpPr>
          <p:cNvPr id="173" name="文本框 172"/>
          <p:cNvSpPr txBox="1"/>
          <p:nvPr/>
        </p:nvSpPr>
        <p:spPr>
          <a:xfrm>
            <a:off x="6969129" y="3950694"/>
            <a:ext cx="1189296" cy="338554"/>
          </a:xfrm>
          <a:prstGeom prst="rect">
            <a:avLst/>
          </a:prstGeom>
          <a:noFill/>
        </p:spPr>
        <p:txBody>
          <a:bodyPr wrap="square" rtlCol="0">
            <a:spAutoFit/>
          </a:bodyPr>
          <a:lstStyle/>
          <a:p>
            <a:r>
              <a:rPr lang="zh-CN" altLang="en-US" sz="1600" dirty="0" smtClean="0"/>
              <a:t>高敏捷性</a:t>
            </a:r>
            <a:endParaRPr lang="zh-CN" altLang="en-US" sz="1600" dirty="0"/>
          </a:p>
        </p:txBody>
      </p:sp>
      <p:sp>
        <p:nvSpPr>
          <p:cNvPr id="174" name="文本框 173"/>
          <p:cNvSpPr txBox="1"/>
          <p:nvPr/>
        </p:nvSpPr>
        <p:spPr>
          <a:xfrm>
            <a:off x="6969129" y="4348057"/>
            <a:ext cx="1557596" cy="338554"/>
          </a:xfrm>
          <a:prstGeom prst="rect">
            <a:avLst/>
          </a:prstGeom>
          <a:noFill/>
        </p:spPr>
        <p:txBody>
          <a:bodyPr wrap="square" rtlCol="0">
            <a:spAutoFit/>
          </a:bodyPr>
          <a:lstStyle/>
          <a:p>
            <a:r>
              <a:rPr lang="zh-CN" altLang="en-US" sz="1600" dirty="0" smtClean="0"/>
              <a:t>高度可伸缩性</a:t>
            </a:r>
            <a:endParaRPr lang="zh-CN" altLang="en-US" sz="1600" dirty="0"/>
          </a:p>
        </p:txBody>
      </p:sp>
      <p:sp>
        <p:nvSpPr>
          <p:cNvPr id="175" name="文本框 174"/>
          <p:cNvSpPr txBox="1"/>
          <p:nvPr/>
        </p:nvSpPr>
        <p:spPr>
          <a:xfrm>
            <a:off x="6969129" y="4745420"/>
            <a:ext cx="1189296" cy="338554"/>
          </a:xfrm>
          <a:prstGeom prst="rect">
            <a:avLst/>
          </a:prstGeom>
          <a:noFill/>
        </p:spPr>
        <p:txBody>
          <a:bodyPr wrap="square" rtlCol="0">
            <a:spAutoFit/>
          </a:bodyPr>
          <a:lstStyle/>
          <a:p>
            <a:r>
              <a:rPr lang="zh-CN" altLang="en-US" sz="1600" dirty="0" smtClean="0"/>
              <a:t>实时</a:t>
            </a:r>
            <a:endParaRPr lang="zh-CN" altLang="en-US" sz="1600" dirty="0"/>
          </a:p>
        </p:txBody>
      </p:sp>
      <p:cxnSp>
        <p:nvCxnSpPr>
          <p:cNvPr id="176" name="直接箭头连接符 175"/>
          <p:cNvCxnSpPr/>
          <p:nvPr/>
        </p:nvCxnSpPr>
        <p:spPr>
          <a:xfrm>
            <a:off x="6525786" y="4131424"/>
            <a:ext cx="336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6525786" y="4537460"/>
            <a:ext cx="336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6525786" y="4943495"/>
            <a:ext cx="336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圆角右箭头 178"/>
          <p:cNvSpPr/>
          <p:nvPr/>
        </p:nvSpPr>
        <p:spPr>
          <a:xfrm>
            <a:off x="7503237" y="2453121"/>
            <a:ext cx="855331" cy="920614"/>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80" name="圆角矩形 179"/>
          <p:cNvSpPr/>
          <p:nvPr/>
        </p:nvSpPr>
        <p:spPr>
          <a:xfrm>
            <a:off x="8526725" y="2144715"/>
            <a:ext cx="3131875" cy="3015181"/>
          </a:xfrm>
          <a:prstGeom prst="roundRect">
            <a:avLst/>
          </a:prstGeom>
        </p:spPr>
        <p:style>
          <a:lnRef idx="2">
            <a:schemeClr val="accent1">
              <a:shade val="50000"/>
            </a:schemeClr>
          </a:lnRef>
          <a:fillRef idx="1003">
            <a:schemeClr val="l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zh-CN" altLang="en-US" sz="1600" dirty="0" smtClean="0">
                <a:solidFill>
                  <a:schemeClr val="tx1"/>
                </a:solidFill>
              </a:rPr>
              <a:t>市场宣传和精准营销</a:t>
            </a:r>
            <a:endParaRPr lang="en-US" altLang="zh-CN" sz="1600" dirty="0" smtClean="0">
              <a:solidFill>
                <a:schemeClr val="tx1"/>
              </a:solidFill>
            </a:endParaRPr>
          </a:p>
          <a:p>
            <a:pPr marL="285750" indent="-285750">
              <a:lnSpc>
                <a:spcPct val="150000"/>
              </a:lnSpc>
              <a:buFont typeface="Arial" panose="020B0604020202020204" pitchFamily="34" charset="0"/>
              <a:buChar char="•"/>
            </a:pPr>
            <a:r>
              <a:rPr lang="zh-CN" altLang="en-US" sz="1600" dirty="0" smtClean="0">
                <a:solidFill>
                  <a:schemeClr val="tx1"/>
                </a:solidFill>
              </a:rPr>
              <a:t>提升客户服务和满意度</a:t>
            </a:r>
            <a:endParaRPr lang="en-US" altLang="zh-CN" sz="1600" dirty="0" smtClean="0">
              <a:solidFill>
                <a:schemeClr val="tx1"/>
              </a:solidFill>
            </a:endParaRPr>
          </a:p>
          <a:p>
            <a:pPr marL="285750" indent="-285750">
              <a:lnSpc>
                <a:spcPct val="150000"/>
              </a:lnSpc>
              <a:buFont typeface="Arial" panose="020B0604020202020204" pitchFamily="34" charset="0"/>
              <a:buChar char="•"/>
            </a:pPr>
            <a:r>
              <a:rPr lang="zh-CN" altLang="en-US" sz="1600" dirty="0">
                <a:solidFill>
                  <a:schemeClr val="tx1"/>
                </a:solidFill>
              </a:rPr>
              <a:t>把握</a:t>
            </a:r>
            <a:r>
              <a:rPr lang="zh-CN" altLang="en-US" sz="1600" dirty="0" smtClean="0">
                <a:solidFill>
                  <a:schemeClr val="tx1"/>
                </a:solidFill>
              </a:rPr>
              <a:t>市场需求和供应</a:t>
            </a:r>
            <a:endParaRPr lang="en-US" altLang="zh-CN" sz="1600" dirty="0" smtClean="0">
              <a:solidFill>
                <a:schemeClr val="tx1"/>
              </a:solidFill>
            </a:endParaRPr>
          </a:p>
          <a:p>
            <a:pPr marL="285750" indent="-285750">
              <a:lnSpc>
                <a:spcPct val="150000"/>
              </a:lnSpc>
              <a:buFont typeface="Arial" panose="020B0604020202020204" pitchFamily="34" charset="0"/>
              <a:buChar char="•"/>
            </a:pPr>
            <a:r>
              <a:rPr lang="zh-CN" altLang="en-US" sz="1600" dirty="0" smtClean="0">
                <a:solidFill>
                  <a:schemeClr val="tx1"/>
                </a:solidFill>
              </a:rPr>
              <a:t>掌握车辆状态和质量提升</a:t>
            </a:r>
            <a:endParaRPr lang="en-US" altLang="zh-CN" sz="1600" dirty="0" smtClean="0">
              <a:solidFill>
                <a:schemeClr val="tx1"/>
              </a:solidFill>
            </a:endParaRPr>
          </a:p>
          <a:p>
            <a:pPr marL="285750" indent="-285750">
              <a:lnSpc>
                <a:spcPct val="150000"/>
              </a:lnSpc>
              <a:buFont typeface="Arial" panose="020B0604020202020204" pitchFamily="34" charset="0"/>
              <a:buChar char="•"/>
            </a:pPr>
            <a:r>
              <a:rPr lang="zh-CN" altLang="en-US" sz="1600" dirty="0" smtClean="0">
                <a:solidFill>
                  <a:schemeClr val="tx1"/>
                </a:solidFill>
              </a:rPr>
              <a:t>支持管理决策和集团管控</a:t>
            </a:r>
            <a:endParaRPr lang="zh-CN" altLang="en-US" sz="1600" dirty="0">
              <a:solidFill>
                <a:schemeClr val="tx1"/>
              </a:solidFill>
            </a:endParaRPr>
          </a:p>
        </p:txBody>
      </p:sp>
    </p:spTree>
    <p:extLst>
      <p:ext uri="{BB962C8B-B14F-4D97-AF65-F5344CB8AC3E}">
        <p14:creationId xmlns:p14="http://schemas.microsoft.com/office/powerpoint/2010/main" val="761378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仿宋" pitchFamily="49" charset="-122"/>
                <a:ea typeface="仿宋" pitchFamily="49" charset="-122"/>
              </a:rPr>
              <a:t>大</a:t>
            </a:r>
            <a:r>
              <a:rPr lang="zh-CN" altLang="en-US" b="1" dirty="0" smtClean="0">
                <a:latin typeface="仿宋" pitchFamily="49" charset="-122"/>
                <a:ea typeface="仿宋" pitchFamily="49" charset="-122"/>
              </a:rPr>
              <a:t>数据在汽车制造行业大有作为</a:t>
            </a:r>
            <a:endParaRPr lang="zh-CN" altLang="en-US" b="1" dirty="0">
              <a:latin typeface="仿宋" pitchFamily="49" charset="-122"/>
              <a:ea typeface="仿宋" pitchFamily="49" charset="-122"/>
            </a:endParaRPr>
          </a:p>
        </p:txBody>
      </p:sp>
      <p:sp>
        <p:nvSpPr>
          <p:cNvPr id="5" name="文本框 4"/>
          <p:cNvSpPr txBox="1"/>
          <p:nvPr/>
        </p:nvSpPr>
        <p:spPr>
          <a:xfrm>
            <a:off x="1612900" y="1181100"/>
            <a:ext cx="8940800" cy="369332"/>
          </a:xfrm>
          <a:prstGeom prst="rect">
            <a:avLst/>
          </a:prstGeom>
          <a:noFill/>
        </p:spPr>
        <p:txBody>
          <a:bodyPr wrap="square" rtlCol="0">
            <a:spAutoFit/>
          </a:bodyPr>
          <a:lstStyle/>
          <a:p>
            <a:r>
              <a:rPr lang="zh-CN" altLang="en-US" dirty="0" smtClean="0"/>
              <a:t>保证基础信息质量，保证数据揭示的信息达到最佳使用效果</a:t>
            </a:r>
            <a:endParaRPr lang="zh-CN" altLang="en-US" dirty="0"/>
          </a:p>
        </p:txBody>
      </p:sp>
      <p:grpSp>
        <p:nvGrpSpPr>
          <p:cNvPr id="6" name="组合 5"/>
          <p:cNvGrpSpPr/>
          <p:nvPr/>
        </p:nvGrpSpPr>
        <p:grpSpPr>
          <a:xfrm>
            <a:off x="1128059" y="1997525"/>
            <a:ext cx="2218765" cy="3415553"/>
            <a:chOff x="874059" y="1559859"/>
            <a:chExt cx="2218765" cy="3415553"/>
          </a:xfrm>
        </p:grpSpPr>
        <p:sp>
          <p:nvSpPr>
            <p:cNvPr id="7" name="圆角矩形 6"/>
            <p:cNvSpPr/>
            <p:nvPr/>
          </p:nvSpPr>
          <p:spPr>
            <a:xfrm>
              <a:off x="874059" y="1559859"/>
              <a:ext cx="2218765" cy="341555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8" name="流程图: 联系 7"/>
            <p:cNvSpPr/>
            <p:nvPr/>
          </p:nvSpPr>
          <p:spPr>
            <a:xfrm>
              <a:off x="1257301" y="1922925"/>
              <a:ext cx="1358152" cy="131781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647" y="2245658"/>
              <a:ext cx="653585" cy="605116"/>
            </a:xfrm>
            <a:prstGeom prst="rect">
              <a:avLst/>
            </a:prstGeom>
          </p:spPr>
          <p:style>
            <a:lnRef idx="3">
              <a:schemeClr val="lt1"/>
            </a:lnRef>
            <a:fillRef idx="1">
              <a:schemeClr val="accent2"/>
            </a:fillRef>
            <a:effectRef idx="1">
              <a:schemeClr val="accent2"/>
            </a:effectRef>
            <a:fontRef idx="minor">
              <a:schemeClr val="lt1"/>
            </a:fontRef>
          </p:style>
        </p:pic>
        <p:sp>
          <p:nvSpPr>
            <p:cNvPr id="10" name="文本框 9"/>
            <p:cNvSpPr txBox="1"/>
            <p:nvPr/>
          </p:nvSpPr>
          <p:spPr>
            <a:xfrm>
              <a:off x="1430575" y="3267631"/>
              <a:ext cx="1358152"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dirty="0" smtClean="0">
                  <a:solidFill>
                    <a:schemeClr val="bg1"/>
                  </a:solidFill>
                </a:rPr>
                <a:t>产品创新</a:t>
              </a:r>
              <a:endParaRPr lang="zh-CN" altLang="en-US" dirty="0">
                <a:solidFill>
                  <a:schemeClr val="bg1"/>
                </a:solidFill>
              </a:endParaRPr>
            </a:p>
          </p:txBody>
        </p:sp>
      </p:grpSp>
      <p:grpSp>
        <p:nvGrpSpPr>
          <p:cNvPr id="11" name="组合 10"/>
          <p:cNvGrpSpPr/>
          <p:nvPr/>
        </p:nvGrpSpPr>
        <p:grpSpPr>
          <a:xfrm>
            <a:off x="3578512" y="1997525"/>
            <a:ext cx="2218765" cy="3415553"/>
            <a:chOff x="3843618" y="1559856"/>
            <a:chExt cx="2218765" cy="3415553"/>
          </a:xfrm>
        </p:grpSpPr>
        <p:sp>
          <p:nvSpPr>
            <p:cNvPr id="12" name="圆角矩形 11"/>
            <p:cNvSpPr/>
            <p:nvPr/>
          </p:nvSpPr>
          <p:spPr>
            <a:xfrm>
              <a:off x="3843618" y="1559856"/>
              <a:ext cx="2218765" cy="341555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13" name="流程图: 联系 12"/>
            <p:cNvSpPr/>
            <p:nvPr/>
          </p:nvSpPr>
          <p:spPr>
            <a:xfrm>
              <a:off x="4273924" y="1922924"/>
              <a:ext cx="1358152" cy="131781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007" y="2291316"/>
              <a:ext cx="876300" cy="581025"/>
            </a:xfrm>
            <a:prstGeom prst="rect">
              <a:avLst/>
            </a:prstGeom>
          </p:spPr>
          <p:style>
            <a:lnRef idx="3">
              <a:schemeClr val="lt1"/>
            </a:lnRef>
            <a:fillRef idx="1">
              <a:schemeClr val="accent2"/>
            </a:fillRef>
            <a:effectRef idx="1">
              <a:schemeClr val="accent2"/>
            </a:effectRef>
            <a:fontRef idx="minor">
              <a:schemeClr val="lt1"/>
            </a:fontRef>
          </p:style>
        </p:pic>
        <p:sp>
          <p:nvSpPr>
            <p:cNvPr id="15" name="文本框 14"/>
            <p:cNvSpPr txBox="1"/>
            <p:nvPr/>
          </p:nvSpPr>
          <p:spPr>
            <a:xfrm>
              <a:off x="4380382" y="3324032"/>
              <a:ext cx="1358152"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dirty="0" smtClean="0">
                  <a:solidFill>
                    <a:schemeClr val="bg1"/>
                  </a:solidFill>
                </a:rPr>
                <a:t>供应优化</a:t>
              </a:r>
              <a:endParaRPr lang="zh-CN" altLang="en-US" dirty="0">
                <a:solidFill>
                  <a:schemeClr val="bg1"/>
                </a:solidFill>
              </a:endParaRPr>
            </a:p>
          </p:txBody>
        </p:sp>
      </p:grpSp>
      <p:grpSp>
        <p:nvGrpSpPr>
          <p:cNvPr id="16" name="组合 15"/>
          <p:cNvGrpSpPr/>
          <p:nvPr/>
        </p:nvGrpSpPr>
        <p:grpSpPr>
          <a:xfrm>
            <a:off x="6028965" y="1997525"/>
            <a:ext cx="2218765" cy="3415553"/>
            <a:chOff x="6813177" y="1559857"/>
            <a:chExt cx="2218765" cy="3415553"/>
          </a:xfrm>
        </p:grpSpPr>
        <p:sp>
          <p:nvSpPr>
            <p:cNvPr id="17" name="圆角矩形 16"/>
            <p:cNvSpPr/>
            <p:nvPr/>
          </p:nvSpPr>
          <p:spPr>
            <a:xfrm>
              <a:off x="6813177" y="1559857"/>
              <a:ext cx="2218765" cy="341555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18" name="流程图: 联系 17"/>
            <p:cNvSpPr/>
            <p:nvPr/>
          </p:nvSpPr>
          <p:spPr>
            <a:xfrm>
              <a:off x="7243483" y="1889310"/>
              <a:ext cx="1358152" cy="131781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051" y="2184858"/>
              <a:ext cx="885825" cy="619125"/>
            </a:xfrm>
            <a:prstGeom prst="rect">
              <a:avLst/>
            </a:prstGeom>
          </p:spPr>
          <p:style>
            <a:lnRef idx="3">
              <a:schemeClr val="lt1"/>
            </a:lnRef>
            <a:fillRef idx="1">
              <a:schemeClr val="accent2"/>
            </a:fillRef>
            <a:effectRef idx="1">
              <a:schemeClr val="accent2"/>
            </a:effectRef>
            <a:fontRef idx="minor">
              <a:schemeClr val="lt1"/>
            </a:fontRef>
          </p:style>
        </p:pic>
        <p:sp>
          <p:nvSpPr>
            <p:cNvPr id="20" name="文本框 19"/>
            <p:cNvSpPr txBox="1"/>
            <p:nvPr/>
          </p:nvSpPr>
          <p:spPr>
            <a:xfrm>
              <a:off x="7429082" y="3314930"/>
              <a:ext cx="1358152"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dirty="0" smtClean="0">
                  <a:solidFill>
                    <a:schemeClr val="bg1"/>
                  </a:solidFill>
                </a:rPr>
                <a:t>精准营销</a:t>
              </a:r>
              <a:endParaRPr lang="zh-CN" altLang="en-US" dirty="0">
                <a:solidFill>
                  <a:schemeClr val="bg1"/>
                </a:solidFill>
              </a:endParaRPr>
            </a:p>
          </p:txBody>
        </p:sp>
      </p:grpSp>
      <p:grpSp>
        <p:nvGrpSpPr>
          <p:cNvPr id="21" name="组合 20"/>
          <p:cNvGrpSpPr/>
          <p:nvPr/>
        </p:nvGrpSpPr>
        <p:grpSpPr>
          <a:xfrm>
            <a:off x="8479417" y="1997525"/>
            <a:ext cx="2218765" cy="3415553"/>
            <a:chOff x="9782736" y="1559855"/>
            <a:chExt cx="2218765" cy="3415553"/>
          </a:xfrm>
        </p:grpSpPr>
        <p:sp>
          <p:nvSpPr>
            <p:cNvPr id="22" name="圆角矩形 21"/>
            <p:cNvSpPr/>
            <p:nvPr/>
          </p:nvSpPr>
          <p:spPr>
            <a:xfrm>
              <a:off x="9782736" y="1559855"/>
              <a:ext cx="2218765" cy="341555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23" name="流程图: 联系 22"/>
            <p:cNvSpPr/>
            <p:nvPr/>
          </p:nvSpPr>
          <p:spPr>
            <a:xfrm>
              <a:off x="10213042" y="1835516"/>
              <a:ext cx="1358152" cy="131781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9035" y="2245658"/>
              <a:ext cx="904875" cy="561975"/>
            </a:xfrm>
            <a:prstGeom prst="rect">
              <a:avLst/>
            </a:prstGeom>
          </p:spPr>
          <p:style>
            <a:lnRef idx="3">
              <a:schemeClr val="lt1"/>
            </a:lnRef>
            <a:fillRef idx="1">
              <a:schemeClr val="accent2"/>
            </a:fillRef>
            <a:effectRef idx="1">
              <a:schemeClr val="accent2"/>
            </a:effectRef>
            <a:fontRef idx="minor">
              <a:schemeClr val="lt1"/>
            </a:fontRef>
          </p:style>
        </p:pic>
        <p:sp>
          <p:nvSpPr>
            <p:cNvPr id="25" name="文本框 24"/>
            <p:cNvSpPr txBox="1"/>
            <p:nvPr/>
          </p:nvSpPr>
          <p:spPr>
            <a:xfrm>
              <a:off x="10415588" y="3267631"/>
              <a:ext cx="1358152"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dirty="0" smtClean="0">
                  <a:solidFill>
                    <a:schemeClr val="bg1"/>
                  </a:solidFill>
                </a:rPr>
                <a:t>服务提升</a:t>
              </a:r>
              <a:endParaRPr lang="zh-CN" altLang="en-US" dirty="0">
                <a:solidFill>
                  <a:schemeClr val="bg1"/>
                </a:solidFill>
              </a:endParaRPr>
            </a:p>
          </p:txBody>
        </p:sp>
      </p:grpSp>
      <p:sp>
        <p:nvSpPr>
          <p:cNvPr id="26" name="左右箭头 25"/>
          <p:cNvSpPr/>
          <p:nvPr/>
        </p:nvSpPr>
        <p:spPr>
          <a:xfrm>
            <a:off x="1120788" y="4505169"/>
            <a:ext cx="9816353" cy="647840"/>
          </a:xfrm>
          <a:prstGeom prst="lef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t>深入洞察客户所想，所需，所感，所在及所得</a:t>
            </a:r>
            <a:endParaRPr lang="zh-CN" altLang="en-US" dirty="0"/>
          </a:p>
        </p:txBody>
      </p:sp>
    </p:spTree>
    <p:extLst>
      <p:ext uri="{BB962C8B-B14F-4D97-AF65-F5344CB8AC3E}">
        <p14:creationId xmlns:p14="http://schemas.microsoft.com/office/powerpoint/2010/main" val="859471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仿宋" pitchFamily="49" charset="-122"/>
                <a:ea typeface="仿宋" pitchFamily="49" charset="-122"/>
              </a:rPr>
              <a:t>通过大数据连接客户和产品</a:t>
            </a:r>
            <a:endParaRPr lang="zh-CN" altLang="en-US" b="1" dirty="0">
              <a:latin typeface="仿宋" pitchFamily="49" charset="-122"/>
              <a:ea typeface="仿宋" pitchFamily="49" charset="-122"/>
            </a:endParaRPr>
          </a:p>
        </p:txBody>
      </p:sp>
      <p:sp>
        <p:nvSpPr>
          <p:cNvPr id="5" name="文本框 4"/>
          <p:cNvSpPr txBox="1"/>
          <p:nvPr/>
        </p:nvSpPr>
        <p:spPr>
          <a:xfrm>
            <a:off x="1130300" y="1092200"/>
            <a:ext cx="9296400" cy="369332"/>
          </a:xfrm>
          <a:prstGeom prst="rect">
            <a:avLst/>
          </a:prstGeom>
          <a:noFill/>
        </p:spPr>
        <p:txBody>
          <a:bodyPr wrap="square" rtlCol="0">
            <a:spAutoFit/>
          </a:bodyPr>
          <a:lstStyle/>
          <a:p>
            <a:r>
              <a:rPr lang="zh-CN" altLang="en-US" dirty="0" smtClean="0"/>
              <a:t>加强客户和产品生命周期管理</a:t>
            </a:r>
            <a:endParaRPr lang="zh-CN" altLang="en-US" dirty="0"/>
          </a:p>
        </p:txBody>
      </p:sp>
      <p:cxnSp>
        <p:nvCxnSpPr>
          <p:cNvPr id="64" name="直接连接符 63"/>
          <p:cNvCxnSpPr>
            <a:endCxn id="80" idx="0"/>
          </p:cNvCxnSpPr>
          <p:nvPr/>
        </p:nvCxnSpPr>
        <p:spPr>
          <a:xfrm flipH="1">
            <a:off x="8707755" y="2905244"/>
            <a:ext cx="48477" cy="1967469"/>
          </a:xfrm>
          <a:prstGeom prst="line">
            <a:avLst/>
          </a:prstGeom>
          <a:noFill/>
          <a:ln w="6350" cap="flat" cmpd="sng" algn="ctr">
            <a:solidFill>
              <a:srgbClr val="5B9BD5"/>
            </a:solidFill>
            <a:prstDash val="solid"/>
            <a:miter lim="800000"/>
          </a:ln>
          <a:effectLst/>
        </p:spPr>
      </p:cxnSp>
      <p:cxnSp>
        <p:nvCxnSpPr>
          <p:cNvPr id="65" name="直接连接符 64"/>
          <p:cNvCxnSpPr>
            <a:stCxn id="83" idx="6"/>
            <a:endCxn id="87" idx="2"/>
          </p:cNvCxnSpPr>
          <p:nvPr/>
        </p:nvCxnSpPr>
        <p:spPr>
          <a:xfrm>
            <a:off x="7620028" y="3901758"/>
            <a:ext cx="2204322" cy="2832"/>
          </a:xfrm>
          <a:prstGeom prst="line">
            <a:avLst/>
          </a:prstGeom>
          <a:noFill/>
          <a:ln w="6350" cap="flat" cmpd="sng" algn="ctr">
            <a:solidFill>
              <a:srgbClr val="5B9BD5"/>
            </a:solidFill>
            <a:prstDash val="solid"/>
            <a:miter lim="800000"/>
          </a:ln>
          <a:effectLst/>
        </p:spPr>
      </p:cxnSp>
      <p:grpSp>
        <p:nvGrpSpPr>
          <p:cNvPr id="66" name="组合 65"/>
          <p:cNvGrpSpPr/>
          <p:nvPr/>
        </p:nvGrpSpPr>
        <p:grpSpPr>
          <a:xfrm>
            <a:off x="6582644" y="1804069"/>
            <a:ext cx="4423561" cy="4286894"/>
            <a:chOff x="2339753" y="1772816"/>
            <a:chExt cx="4423561" cy="4286894"/>
          </a:xfrm>
        </p:grpSpPr>
        <p:sp>
          <p:nvSpPr>
            <p:cNvPr id="67" name="空心弧 66"/>
            <p:cNvSpPr/>
            <p:nvPr/>
          </p:nvSpPr>
          <p:spPr bwMode="auto">
            <a:xfrm>
              <a:off x="2907060" y="2283967"/>
              <a:ext cx="3213100" cy="3214687"/>
            </a:xfrm>
            <a:prstGeom prst="blockArc">
              <a:avLst>
                <a:gd name="adj1" fmla="val 16200000"/>
                <a:gd name="adj2" fmla="val 0"/>
                <a:gd name="adj3" fmla="val 4642"/>
              </a:avLst>
            </a:prstGeom>
            <a:gradFill flip="none" rotWithShape="1">
              <a:gsLst>
                <a:gs pos="0">
                  <a:sysClr val="window" lastClr="FFFFFF">
                    <a:shade val="30000"/>
                    <a:satMod val="115000"/>
                    <a:lumMod val="86000"/>
                    <a:lumOff val="14000"/>
                  </a:sysClr>
                </a:gs>
                <a:gs pos="50000">
                  <a:sysClr val="window" lastClr="FFFFFF">
                    <a:shade val="67500"/>
                    <a:satMod val="115000"/>
                    <a:lumMod val="100000"/>
                  </a:sysClr>
                </a:gs>
                <a:gs pos="100000">
                  <a:sysClr val="window" lastClr="FFFFFF">
                    <a:shade val="100000"/>
                    <a:satMod val="115000"/>
                    <a:lumMod val="100000"/>
                  </a:sysClr>
                </a:gs>
              </a:gsLst>
              <a:lin ang="16200000" scaled="1"/>
              <a:tileRect/>
            </a:gradFill>
            <a:ln>
              <a:noFill/>
            </a:ln>
            <a:effectLst/>
          </p:spPr>
        </p:sp>
        <p:sp>
          <p:nvSpPr>
            <p:cNvPr id="68" name="空心弧 67"/>
            <p:cNvSpPr/>
            <p:nvPr/>
          </p:nvSpPr>
          <p:spPr bwMode="auto">
            <a:xfrm>
              <a:off x="2907060" y="2283967"/>
              <a:ext cx="3213100" cy="3214687"/>
            </a:xfrm>
            <a:prstGeom prst="blockArc">
              <a:avLst>
                <a:gd name="adj1" fmla="val 10800000"/>
                <a:gd name="adj2" fmla="val 16200000"/>
                <a:gd name="adj3" fmla="val 4642"/>
              </a:avLst>
            </a:prstGeom>
            <a:gradFill flip="none" rotWithShape="1">
              <a:gsLst>
                <a:gs pos="0">
                  <a:sysClr val="window" lastClr="FFFFFF">
                    <a:shade val="30000"/>
                    <a:satMod val="115000"/>
                    <a:lumMod val="86000"/>
                    <a:lumOff val="14000"/>
                  </a:sysClr>
                </a:gs>
                <a:gs pos="50000">
                  <a:sysClr val="window" lastClr="FFFFFF">
                    <a:shade val="67500"/>
                    <a:satMod val="115000"/>
                    <a:lumMod val="100000"/>
                  </a:sysClr>
                </a:gs>
                <a:gs pos="100000">
                  <a:sysClr val="window" lastClr="FFFFFF">
                    <a:shade val="100000"/>
                    <a:satMod val="115000"/>
                    <a:lumMod val="100000"/>
                  </a:sysClr>
                </a:gs>
              </a:gsLst>
              <a:lin ang="16200000" scaled="1"/>
              <a:tileRect/>
            </a:gradFill>
            <a:ln>
              <a:noFill/>
            </a:ln>
            <a:effectLst/>
          </p:spPr>
        </p:sp>
        <p:sp>
          <p:nvSpPr>
            <p:cNvPr id="69" name="空心弧 68"/>
            <p:cNvSpPr/>
            <p:nvPr/>
          </p:nvSpPr>
          <p:spPr bwMode="auto">
            <a:xfrm>
              <a:off x="2907060" y="2283967"/>
              <a:ext cx="3213100" cy="3214687"/>
            </a:xfrm>
            <a:prstGeom prst="blockArc">
              <a:avLst>
                <a:gd name="adj1" fmla="val 5400000"/>
                <a:gd name="adj2" fmla="val 10800000"/>
                <a:gd name="adj3" fmla="val 4642"/>
              </a:avLst>
            </a:prstGeom>
            <a:gradFill flip="none" rotWithShape="1">
              <a:gsLst>
                <a:gs pos="0">
                  <a:sysClr val="window" lastClr="FFFFFF">
                    <a:shade val="30000"/>
                    <a:satMod val="115000"/>
                    <a:lumMod val="86000"/>
                    <a:lumOff val="14000"/>
                  </a:sysClr>
                </a:gs>
                <a:gs pos="50000">
                  <a:sysClr val="window" lastClr="FFFFFF">
                    <a:shade val="67500"/>
                    <a:satMod val="115000"/>
                    <a:lumMod val="100000"/>
                  </a:sysClr>
                </a:gs>
                <a:gs pos="100000">
                  <a:sysClr val="window" lastClr="FFFFFF">
                    <a:shade val="100000"/>
                    <a:satMod val="115000"/>
                    <a:lumMod val="100000"/>
                  </a:sysClr>
                </a:gs>
              </a:gsLst>
              <a:lin ang="2700000" scaled="1"/>
              <a:tileRect/>
            </a:gradFill>
            <a:ln>
              <a:noFill/>
            </a:ln>
            <a:effectLst/>
          </p:spPr>
        </p:sp>
        <p:sp>
          <p:nvSpPr>
            <p:cNvPr id="70" name="空心弧 69"/>
            <p:cNvSpPr/>
            <p:nvPr/>
          </p:nvSpPr>
          <p:spPr bwMode="auto">
            <a:xfrm>
              <a:off x="2907060" y="2283967"/>
              <a:ext cx="3213100" cy="3214687"/>
            </a:xfrm>
            <a:prstGeom prst="blockArc">
              <a:avLst>
                <a:gd name="adj1" fmla="val 0"/>
                <a:gd name="adj2" fmla="val 5400000"/>
                <a:gd name="adj3" fmla="val 4642"/>
              </a:avLst>
            </a:prstGeom>
            <a:gradFill flip="none" rotWithShape="1">
              <a:gsLst>
                <a:gs pos="0">
                  <a:sysClr val="window" lastClr="FFFFFF">
                    <a:shade val="30000"/>
                    <a:satMod val="115000"/>
                    <a:lumMod val="86000"/>
                    <a:lumOff val="14000"/>
                  </a:sysClr>
                </a:gs>
                <a:gs pos="50000">
                  <a:sysClr val="window" lastClr="FFFFFF">
                    <a:shade val="67500"/>
                    <a:satMod val="115000"/>
                    <a:lumMod val="100000"/>
                  </a:sysClr>
                </a:gs>
                <a:gs pos="100000">
                  <a:sysClr val="window" lastClr="FFFFFF">
                    <a:shade val="100000"/>
                    <a:satMod val="115000"/>
                    <a:lumMod val="100000"/>
                  </a:sysClr>
                </a:gs>
              </a:gsLst>
              <a:lin ang="10800000" scaled="1"/>
              <a:tileRect/>
            </a:gradFill>
            <a:ln>
              <a:noFill/>
            </a:ln>
            <a:effectLst/>
          </p:spPr>
        </p:sp>
        <p:grpSp>
          <p:nvGrpSpPr>
            <p:cNvPr id="71" name="组合 2"/>
            <p:cNvGrpSpPr>
              <a:grpSpLocks/>
            </p:cNvGrpSpPr>
            <p:nvPr/>
          </p:nvGrpSpPr>
          <p:grpSpPr bwMode="auto">
            <a:xfrm>
              <a:off x="4069110" y="1772816"/>
              <a:ext cx="1049337" cy="857250"/>
              <a:chOff x="2028846" y="523907"/>
              <a:chExt cx="1714108" cy="1400526"/>
            </a:xfrm>
          </p:grpSpPr>
          <p:sp>
            <p:nvSpPr>
              <p:cNvPr id="102" name="椭圆 6"/>
              <p:cNvSpPr/>
              <p:nvPr/>
            </p:nvSpPr>
            <p:spPr bwMode="auto">
              <a:xfrm>
                <a:off x="2132574" y="523907"/>
                <a:ext cx="1255111" cy="1084111"/>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华文细黑" pitchFamily="2" charset="-122"/>
                  <a:ea typeface="华文细黑" pitchFamily="2" charset="-122"/>
                </a:endParaRPr>
              </a:p>
            </p:txBody>
          </p:sp>
          <p:sp>
            <p:nvSpPr>
              <p:cNvPr id="103" name="TextBox 3"/>
              <p:cNvSpPr txBox="1"/>
              <p:nvPr/>
            </p:nvSpPr>
            <p:spPr>
              <a:xfrm>
                <a:off x="2028846" y="1148956"/>
                <a:ext cx="1714108" cy="775477"/>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gradFill flip="none" rotWithShape="1">
                    <a:gsLst>
                      <a:gs pos="0">
                        <a:srgbClr val="FFFFFF">
                          <a:lumMod val="75000"/>
                        </a:srgbClr>
                      </a:gs>
                      <a:gs pos="58000">
                        <a:srgbClr val="000000"/>
                      </a:gs>
                    </a:gsLst>
                    <a:lin ang="5400000" scaled="1"/>
                    <a:tileRect/>
                  </a:gradFill>
                  <a:effectLst/>
                  <a:uLnTx/>
                  <a:uFillTx/>
                  <a:latin typeface="华文细黑" pitchFamily="2" charset="-122"/>
                  <a:ea typeface="华文细黑" pitchFamily="2" charset="-122"/>
                  <a:cs typeface="Times New Roman" pitchFamily="18" charset="0"/>
                </a:endParaRPr>
              </a:p>
            </p:txBody>
          </p:sp>
        </p:grpSp>
        <p:grpSp>
          <p:nvGrpSpPr>
            <p:cNvPr id="72" name="组合 45"/>
            <p:cNvGrpSpPr>
              <a:grpSpLocks/>
            </p:cNvGrpSpPr>
            <p:nvPr/>
          </p:nvGrpSpPr>
          <p:grpSpPr bwMode="auto">
            <a:xfrm>
              <a:off x="2398122" y="2422724"/>
              <a:ext cx="4365192" cy="3636986"/>
              <a:chOff x="4236100" y="2369212"/>
              <a:chExt cx="4365192" cy="3636986"/>
            </a:xfrm>
          </p:grpSpPr>
          <p:sp>
            <p:nvSpPr>
              <p:cNvPr id="93" name="TextBox 8"/>
              <p:cNvSpPr txBox="1"/>
              <p:nvPr/>
            </p:nvSpPr>
            <p:spPr bwMode="auto">
              <a:xfrm>
                <a:off x="5738813" y="3659205"/>
                <a:ext cx="1436687" cy="523220"/>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gradFill flip="none" rotWithShape="1">
                    <a:gsLst>
                      <a:gs pos="0">
                        <a:srgbClr val="FFFFFF">
                          <a:lumMod val="75000"/>
                        </a:srgbClr>
                      </a:gs>
                      <a:gs pos="58000">
                        <a:srgbClr val="000000"/>
                      </a:gs>
                    </a:gsLst>
                    <a:lin ang="5400000" scaled="1"/>
                    <a:tileRect/>
                  </a:gradFill>
                  <a:effectLst/>
                  <a:uLnTx/>
                  <a:uFillTx/>
                  <a:latin typeface="微软雅黑" pitchFamily="34" charset="-122"/>
                  <a:ea typeface="微软雅黑" pitchFamily="34" charset="-122"/>
                  <a:cs typeface="Times New Roman" pitchFamily="18" charset="0"/>
                </a:endParaRPr>
              </a:p>
            </p:txBody>
          </p:sp>
          <p:pic>
            <p:nvPicPr>
              <p:cNvPr id="94" name="Picture 15" descr="light_shadow"/>
              <p:cNvPicPr>
                <a:picLocks noChangeAspect="1" noChangeArrowheads="1"/>
              </p:cNvPicPr>
              <p:nvPr/>
            </p:nvPicPr>
            <p:blipFill>
              <a:blip r:embed="rId2">
                <a:lum bright="-30000" contrast="-4000"/>
                <a:grayscl/>
                <a:extLst>
                  <a:ext uri="{28A0092B-C50C-407E-A947-70E740481C1C}">
                    <a14:useLocalDpi xmlns:a14="http://schemas.microsoft.com/office/drawing/2010/main" val="0"/>
                  </a:ext>
                </a:extLst>
              </a:blip>
              <a:srcRect/>
              <a:stretch>
                <a:fillRect/>
              </a:stretch>
            </p:blipFill>
            <p:spPr bwMode="gray">
              <a:xfrm>
                <a:off x="5803862" y="4424821"/>
                <a:ext cx="1101990" cy="20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椭圆 9"/>
              <p:cNvSpPr>
                <a:spLocks noChangeArrowheads="1"/>
              </p:cNvSpPr>
              <p:nvPr/>
            </p:nvSpPr>
            <p:spPr bwMode="auto">
              <a:xfrm>
                <a:off x="5637213" y="3141680"/>
                <a:ext cx="1411287" cy="1412875"/>
              </a:xfrm>
              <a:prstGeom prst="ellipse">
                <a:avLst/>
              </a:prstGeom>
              <a:solidFill>
                <a:srgbClr val="4472C4"/>
              </a:solidFill>
              <a:ln w="12700" cap="flat" cmpd="sng" algn="ctr">
                <a:solidFill>
                  <a:srgbClr val="4472C4">
                    <a:shade val="50000"/>
                  </a:srgbClr>
                </a:solidFill>
                <a:prstDash val="solid"/>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96" name="椭圆 10"/>
              <p:cNvSpPr/>
              <p:nvPr/>
            </p:nvSpPr>
            <p:spPr bwMode="auto">
              <a:xfrm>
                <a:off x="5827713" y="3136917"/>
                <a:ext cx="1050925" cy="906463"/>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97" name="TextBox 6"/>
              <p:cNvSpPr txBox="1"/>
              <p:nvPr/>
            </p:nvSpPr>
            <p:spPr bwMode="auto">
              <a:xfrm>
                <a:off x="5942440" y="3601464"/>
                <a:ext cx="800219" cy="461665"/>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Arial" pitchFamily="34" charset="0"/>
                  </a:rPr>
                  <a:t>客户</a:t>
                </a:r>
              </a:p>
            </p:txBody>
          </p:sp>
          <p:pic>
            <p:nvPicPr>
              <p:cNvPr id="98" name="Picture 15" descr="light_shadow"/>
              <p:cNvPicPr>
                <a:picLocks noChangeAspect="1" noChangeArrowheads="1"/>
              </p:cNvPicPr>
              <p:nvPr/>
            </p:nvPicPr>
            <p:blipFill>
              <a:blip r:embed="rId2">
                <a:lum bright="-30000" contrast="-4000"/>
                <a:grayscl/>
                <a:extLst>
                  <a:ext uri="{28A0092B-C50C-407E-A947-70E740481C1C}">
                    <a14:useLocalDpi xmlns:a14="http://schemas.microsoft.com/office/drawing/2010/main" val="0"/>
                  </a:ext>
                </a:extLst>
              </a:blip>
              <a:srcRect/>
              <a:stretch>
                <a:fillRect/>
              </a:stretch>
            </p:blipFill>
            <p:spPr bwMode="gray">
              <a:xfrm>
                <a:off x="6009004" y="2369212"/>
                <a:ext cx="1101990" cy="54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5" descr="light_shadow"/>
              <p:cNvPicPr>
                <a:picLocks noChangeAspect="1" noChangeArrowheads="1"/>
              </p:cNvPicPr>
              <p:nvPr/>
            </p:nvPicPr>
            <p:blipFill>
              <a:blip r:embed="rId2">
                <a:lum bright="-30000" contrast="-4000"/>
                <a:grayscl/>
                <a:extLst>
                  <a:ext uri="{28A0092B-C50C-407E-A947-70E740481C1C}">
                    <a14:useLocalDpi xmlns:a14="http://schemas.microsoft.com/office/drawing/2010/main" val="0"/>
                  </a:ext>
                </a:extLst>
              </a:blip>
              <a:srcRect/>
              <a:stretch>
                <a:fillRect/>
              </a:stretch>
            </p:blipFill>
            <p:spPr bwMode="gray">
              <a:xfrm>
                <a:off x="7499302" y="3916802"/>
                <a:ext cx="1101990" cy="54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15" descr="light_shadow"/>
              <p:cNvPicPr>
                <a:picLocks noChangeAspect="1" noChangeArrowheads="1"/>
              </p:cNvPicPr>
              <p:nvPr/>
            </p:nvPicPr>
            <p:blipFill>
              <a:blip r:embed="rId2">
                <a:lum bright="-30000" contrast="-4000"/>
                <a:grayscl/>
                <a:extLst>
                  <a:ext uri="{28A0092B-C50C-407E-A947-70E740481C1C}">
                    <a14:useLocalDpi xmlns:a14="http://schemas.microsoft.com/office/drawing/2010/main" val="0"/>
                  </a:ext>
                </a:extLst>
              </a:blip>
              <a:srcRect/>
              <a:stretch>
                <a:fillRect/>
              </a:stretch>
            </p:blipFill>
            <p:spPr bwMode="gray">
              <a:xfrm>
                <a:off x="5864988" y="5465556"/>
                <a:ext cx="1101990" cy="54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5" descr="light_shadow"/>
              <p:cNvPicPr>
                <a:picLocks noChangeAspect="1" noChangeArrowheads="1"/>
              </p:cNvPicPr>
              <p:nvPr/>
            </p:nvPicPr>
            <p:blipFill>
              <a:blip r:embed="rId2">
                <a:lum bright="-30000" contrast="-4000"/>
                <a:grayscl/>
                <a:extLst>
                  <a:ext uri="{28A0092B-C50C-407E-A947-70E740481C1C}">
                    <a14:useLocalDpi xmlns:a14="http://schemas.microsoft.com/office/drawing/2010/main" val="0"/>
                  </a:ext>
                </a:extLst>
              </a:blip>
              <a:srcRect/>
              <a:stretch>
                <a:fillRect/>
              </a:stretch>
            </p:blipFill>
            <p:spPr bwMode="gray">
              <a:xfrm>
                <a:off x="4236100" y="4025396"/>
                <a:ext cx="1101990" cy="54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 name="组合 22"/>
            <p:cNvGrpSpPr>
              <a:grpSpLocks/>
            </p:cNvGrpSpPr>
            <p:nvPr/>
          </p:nvGrpSpPr>
          <p:grpSpPr bwMode="auto">
            <a:xfrm>
              <a:off x="4029360" y="1805638"/>
              <a:ext cx="1038225" cy="1038743"/>
              <a:chOff x="3807439" y="4031487"/>
              <a:chExt cx="1554247" cy="1555648"/>
            </a:xfrm>
          </p:grpSpPr>
          <p:grpSp>
            <p:nvGrpSpPr>
              <p:cNvPr id="89" name="组合 7"/>
              <p:cNvGrpSpPr>
                <a:grpSpLocks/>
              </p:cNvGrpSpPr>
              <p:nvPr/>
            </p:nvGrpSpPr>
            <p:grpSpPr bwMode="auto">
              <a:xfrm rot="-202676">
                <a:off x="3807439" y="4031487"/>
                <a:ext cx="1554247" cy="1555648"/>
                <a:chOff x="2211569" y="1474932"/>
                <a:chExt cx="2790094" cy="2791063"/>
              </a:xfrm>
            </p:grpSpPr>
            <p:sp>
              <p:nvSpPr>
                <p:cNvPr id="91" name="椭圆 90"/>
                <p:cNvSpPr/>
                <p:nvPr/>
              </p:nvSpPr>
              <p:spPr>
                <a:xfrm>
                  <a:off x="2211820" y="1476331"/>
                  <a:ext cx="2790094" cy="2785407"/>
                </a:xfrm>
                <a:prstGeom prst="ellipse">
                  <a:avLst/>
                </a:prstGeom>
                <a:gradFill>
                  <a:gsLst>
                    <a:gs pos="0">
                      <a:srgbClr val="0092DB"/>
                    </a:gs>
                    <a:gs pos="100000">
                      <a:srgbClr val="006CA2"/>
                    </a:gs>
                  </a:gsLst>
                  <a:lin ang="5400000" scaled="1"/>
                </a:gradFill>
                <a:ln w="6350" cap="flat" cmpd="sng" algn="ctr">
                  <a:solidFill>
                    <a:srgbClr val="0080C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92" name="椭圆 91"/>
                <p:cNvSpPr/>
                <p:nvPr/>
              </p:nvSpPr>
              <p:spPr>
                <a:xfrm>
                  <a:off x="2561138" y="1474932"/>
                  <a:ext cx="2073373" cy="1791532"/>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grpSp>
          <p:sp>
            <p:nvSpPr>
              <p:cNvPr id="90" name="TextBox 26"/>
              <p:cNvSpPr txBox="1"/>
              <p:nvPr/>
            </p:nvSpPr>
            <p:spPr>
              <a:xfrm>
                <a:off x="4149681" y="4487098"/>
                <a:ext cx="890783" cy="507027"/>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Arial" pitchFamily="34" charset="0"/>
                  </a:rPr>
                  <a:t>销售</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Arial" pitchFamily="34" charset="0"/>
                </a:endParaRPr>
              </a:p>
            </p:txBody>
          </p:sp>
        </p:grpSp>
        <p:grpSp>
          <p:nvGrpSpPr>
            <p:cNvPr id="74" name="组合 22"/>
            <p:cNvGrpSpPr>
              <a:grpSpLocks/>
            </p:cNvGrpSpPr>
            <p:nvPr/>
          </p:nvGrpSpPr>
          <p:grpSpPr bwMode="auto">
            <a:xfrm>
              <a:off x="5580496" y="3323915"/>
              <a:ext cx="1038225" cy="1038743"/>
              <a:chOff x="3807439" y="4031487"/>
              <a:chExt cx="1554247" cy="1555648"/>
            </a:xfrm>
          </p:grpSpPr>
          <p:grpSp>
            <p:nvGrpSpPr>
              <p:cNvPr id="85" name="组合 7"/>
              <p:cNvGrpSpPr>
                <a:grpSpLocks/>
              </p:cNvGrpSpPr>
              <p:nvPr/>
            </p:nvGrpSpPr>
            <p:grpSpPr bwMode="auto">
              <a:xfrm rot="-202676">
                <a:off x="3807439" y="4031487"/>
                <a:ext cx="1554247" cy="1555648"/>
                <a:chOff x="2211569" y="1474932"/>
                <a:chExt cx="2790094" cy="2791063"/>
              </a:xfrm>
            </p:grpSpPr>
            <p:sp>
              <p:nvSpPr>
                <p:cNvPr id="87" name="椭圆 86"/>
                <p:cNvSpPr/>
                <p:nvPr/>
              </p:nvSpPr>
              <p:spPr>
                <a:xfrm>
                  <a:off x="2211820" y="1476331"/>
                  <a:ext cx="2790094" cy="2785407"/>
                </a:xfrm>
                <a:prstGeom prst="ellipse">
                  <a:avLst/>
                </a:prstGeom>
                <a:gradFill>
                  <a:gsLst>
                    <a:gs pos="0">
                      <a:srgbClr val="0092DB"/>
                    </a:gs>
                    <a:gs pos="100000">
                      <a:srgbClr val="006CA2"/>
                    </a:gs>
                  </a:gsLst>
                  <a:lin ang="5400000" scaled="1"/>
                </a:gradFill>
                <a:ln w="6350" cap="flat" cmpd="sng" algn="ctr">
                  <a:solidFill>
                    <a:srgbClr val="006CA2"/>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88" name="椭圆 87"/>
                <p:cNvSpPr/>
                <p:nvPr/>
              </p:nvSpPr>
              <p:spPr>
                <a:xfrm>
                  <a:off x="2561138" y="1474932"/>
                  <a:ext cx="2073373" cy="1791532"/>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grpSp>
          <p:sp>
            <p:nvSpPr>
              <p:cNvPr id="86" name="TextBox 22"/>
              <p:cNvSpPr txBox="1"/>
              <p:nvPr/>
            </p:nvSpPr>
            <p:spPr>
              <a:xfrm>
                <a:off x="4164605" y="4571949"/>
                <a:ext cx="890781" cy="507027"/>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Arial" pitchFamily="34" charset="0"/>
                  </a:rPr>
                  <a:t>营销</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Arial" pitchFamily="34" charset="0"/>
                </a:endParaRPr>
              </a:p>
            </p:txBody>
          </p:sp>
        </p:grpSp>
        <p:grpSp>
          <p:nvGrpSpPr>
            <p:cNvPr id="75" name="组合 22"/>
            <p:cNvGrpSpPr>
              <a:grpSpLocks/>
            </p:cNvGrpSpPr>
            <p:nvPr/>
          </p:nvGrpSpPr>
          <p:grpSpPr bwMode="auto">
            <a:xfrm>
              <a:off x="2339753" y="3382257"/>
              <a:ext cx="1038225" cy="1038743"/>
              <a:chOff x="3807439" y="4031487"/>
              <a:chExt cx="1554247" cy="1555648"/>
            </a:xfrm>
          </p:grpSpPr>
          <p:grpSp>
            <p:nvGrpSpPr>
              <p:cNvPr id="81" name="组合 7"/>
              <p:cNvGrpSpPr>
                <a:grpSpLocks/>
              </p:cNvGrpSpPr>
              <p:nvPr/>
            </p:nvGrpSpPr>
            <p:grpSpPr bwMode="auto">
              <a:xfrm rot="-202676">
                <a:off x="3807439" y="4031487"/>
                <a:ext cx="1554247" cy="1555648"/>
                <a:chOff x="2211569" y="1474932"/>
                <a:chExt cx="2790094" cy="2791063"/>
              </a:xfrm>
            </p:grpSpPr>
            <p:sp>
              <p:nvSpPr>
                <p:cNvPr id="83" name="椭圆 82"/>
                <p:cNvSpPr/>
                <p:nvPr/>
              </p:nvSpPr>
              <p:spPr>
                <a:xfrm>
                  <a:off x="2211820" y="1476331"/>
                  <a:ext cx="2790094" cy="2785407"/>
                </a:xfrm>
                <a:prstGeom prst="ellipse">
                  <a:avLst/>
                </a:prstGeom>
                <a:gradFill>
                  <a:gsLst>
                    <a:gs pos="0">
                      <a:srgbClr val="5EC8FE"/>
                    </a:gs>
                    <a:gs pos="0">
                      <a:srgbClr val="0092DB"/>
                    </a:gs>
                    <a:gs pos="100000">
                      <a:srgbClr val="006CA2"/>
                    </a:gs>
                  </a:gsLst>
                  <a:lin ang="5400000" scaled="1"/>
                </a:gradFill>
                <a:ln w="6350" cap="flat" cmpd="sng" algn="ctr">
                  <a:solidFill>
                    <a:srgbClr val="006CA2"/>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84" name="椭圆 83"/>
                <p:cNvSpPr/>
                <p:nvPr/>
              </p:nvSpPr>
              <p:spPr>
                <a:xfrm>
                  <a:off x="2561138" y="1474932"/>
                  <a:ext cx="2073373" cy="1791532"/>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grpSp>
          <p:sp>
            <p:nvSpPr>
              <p:cNvPr id="82" name="TextBox 18"/>
              <p:cNvSpPr txBox="1"/>
              <p:nvPr/>
            </p:nvSpPr>
            <p:spPr>
              <a:xfrm>
                <a:off x="3951059" y="4532104"/>
                <a:ext cx="1197946" cy="507027"/>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Arial" pitchFamily="34" charset="0"/>
                  </a:rPr>
                  <a:t>忠诚度</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Arial" pitchFamily="34" charset="0"/>
                </a:endParaRPr>
              </a:p>
            </p:txBody>
          </p:sp>
        </p:grpSp>
        <p:grpSp>
          <p:nvGrpSpPr>
            <p:cNvPr id="76" name="组合 22"/>
            <p:cNvGrpSpPr>
              <a:grpSpLocks/>
            </p:cNvGrpSpPr>
            <p:nvPr/>
          </p:nvGrpSpPr>
          <p:grpSpPr bwMode="auto">
            <a:xfrm>
              <a:off x="3979666" y="4840360"/>
              <a:ext cx="1038225" cy="1037159"/>
              <a:chOff x="3807509" y="4031480"/>
              <a:chExt cx="1554247" cy="1553276"/>
            </a:xfrm>
          </p:grpSpPr>
          <p:grpSp>
            <p:nvGrpSpPr>
              <p:cNvPr id="77" name="组合 7"/>
              <p:cNvGrpSpPr>
                <a:grpSpLocks/>
              </p:cNvGrpSpPr>
              <p:nvPr/>
            </p:nvGrpSpPr>
            <p:grpSpPr bwMode="auto">
              <a:xfrm rot="-202676">
                <a:off x="3807509" y="4031480"/>
                <a:ext cx="1554247" cy="1553276"/>
                <a:chOff x="2211820" y="1474931"/>
                <a:chExt cx="2790094" cy="2786807"/>
              </a:xfrm>
            </p:grpSpPr>
            <p:sp>
              <p:nvSpPr>
                <p:cNvPr id="79" name="椭圆 78"/>
                <p:cNvSpPr/>
                <p:nvPr/>
              </p:nvSpPr>
              <p:spPr>
                <a:xfrm>
                  <a:off x="2211820" y="1476331"/>
                  <a:ext cx="2790094" cy="2785407"/>
                </a:xfrm>
                <a:prstGeom prst="ellipse">
                  <a:avLst/>
                </a:prstGeom>
                <a:gradFill>
                  <a:gsLst>
                    <a:gs pos="0">
                      <a:srgbClr val="008FD6"/>
                    </a:gs>
                    <a:gs pos="100000">
                      <a:srgbClr val="006CA2"/>
                    </a:gs>
                  </a:gsLst>
                  <a:lin ang="5400000" scaled="1"/>
                </a:gradFill>
                <a:ln w="6350" cap="flat" cmpd="sng" algn="ctr">
                  <a:solidFill>
                    <a:srgbClr val="006CA2"/>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80" name="椭圆 79"/>
                <p:cNvSpPr/>
                <p:nvPr/>
              </p:nvSpPr>
              <p:spPr>
                <a:xfrm>
                  <a:off x="2561139" y="1474931"/>
                  <a:ext cx="2073373" cy="1791531"/>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grpSp>
          <p:sp>
            <p:nvSpPr>
              <p:cNvPr id="78" name="TextBox 14"/>
              <p:cNvSpPr txBox="1"/>
              <p:nvPr/>
            </p:nvSpPr>
            <p:spPr>
              <a:xfrm>
                <a:off x="4139263" y="4552326"/>
                <a:ext cx="890781" cy="507027"/>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Arial" pitchFamily="34" charset="0"/>
                  </a:rPr>
                  <a:t>服务</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Arial" pitchFamily="34" charset="0"/>
                </a:endParaRPr>
              </a:p>
            </p:txBody>
          </p:sp>
        </p:grpSp>
      </p:grpSp>
      <p:sp>
        <p:nvSpPr>
          <p:cNvPr id="104" name="右箭头 103"/>
          <p:cNvSpPr/>
          <p:nvPr/>
        </p:nvSpPr>
        <p:spPr>
          <a:xfrm rot="10800000">
            <a:off x="4955901" y="1890405"/>
            <a:ext cx="1656696" cy="1871488"/>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5" name="左箭头 104"/>
          <p:cNvSpPr/>
          <p:nvPr/>
        </p:nvSpPr>
        <p:spPr>
          <a:xfrm rot="10800000">
            <a:off x="5209975" y="3761893"/>
            <a:ext cx="1648785" cy="1971784"/>
          </a:xfrm>
          <a:prstGeom prst="lef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06" name="文本框 105"/>
          <p:cNvSpPr txBox="1"/>
          <p:nvPr/>
        </p:nvSpPr>
        <p:spPr>
          <a:xfrm>
            <a:off x="5246767" y="2403571"/>
            <a:ext cx="1218119" cy="369332"/>
          </a:xfrm>
          <a:prstGeom prst="rect">
            <a:avLst/>
          </a:prstGeom>
          <a:noFill/>
        </p:spPr>
        <p:txBody>
          <a:bodyPr wrap="square" rtlCol="0">
            <a:spAutoFit/>
          </a:bodyPr>
          <a:lstStyle/>
          <a:p>
            <a:r>
              <a:rPr lang="zh-CN" altLang="en-US" dirty="0" smtClean="0">
                <a:solidFill>
                  <a:prstClr val="white"/>
                </a:solidFill>
                <a:latin typeface="Calibri" panose="020F0502020204030204"/>
                <a:ea typeface="宋体" panose="02010600030101010101" pitchFamily="2" charset="-122"/>
              </a:rPr>
              <a:t>驾驶习惯</a:t>
            </a:r>
            <a:endParaRPr lang="zh-CN" altLang="en-US" dirty="0">
              <a:solidFill>
                <a:prstClr val="white"/>
              </a:solidFill>
              <a:latin typeface="Calibri" panose="020F0502020204030204"/>
              <a:ea typeface="宋体" panose="02010600030101010101" pitchFamily="2" charset="-122"/>
            </a:endParaRPr>
          </a:p>
        </p:txBody>
      </p:sp>
      <p:sp>
        <p:nvSpPr>
          <p:cNvPr id="107" name="文本框 106"/>
          <p:cNvSpPr txBox="1"/>
          <p:nvPr/>
        </p:nvSpPr>
        <p:spPr>
          <a:xfrm>
            <a:off x="5246768" y="2690467"/>
            <a:ext cx="1240565" cy="369332"/>
          </a:xfrm>
          <a:prstGeom prst="rect">
            <a:avLst/>
          </a:prstGeom>
          <a:noFill/>
        </p:spPr>
        <p:txBody>
          <a:bodyPr wrap="square" rtlCol="0">
            <a:spAutoFit/>
          </a:bodyPr>
          <a:lstStyle/>
          <a:p>
            <a:r>
              <a:rPr lang="zh-CN" altLang="en-US" dirty="0" smtClean="0">
                <a:solidFill>
                  <a:prstClr val="white"/>
                </a:solidFill>
                <a:latin typeface="Calibri" panose="020F0502020204030204"/>
                <a:ea typeface="宋体" panose="02010600030101010101" pitchFamily="2" charset="-122"/>
              </a:rPr>
              <a:t>喜爱偏好</a:t>
            </a:r>
            <a:endParaRPr lang="zh-CN" altLang="en-US" dirty="0">
              <a:solidFill>
                <a:prstClr val="white"/>
              </a:solidFill>
              <a:latin typeface="Calibri" panose="020F0502020204030204"/>
              <a:ea typeface="宋体" panose="02010600030101010101" pitchFamily="2" charset="-122"/>
            </a:endParaRPr>
          </a:p>
        </p:txBody>
      </p:sp>
      <p:sp>
        <p:nvSpPr>
          <p:cNvPr id="108" name="文本框 107"/>
          <p:cNvSpPr txBox="1"/>
          <p:nvPr/>
        </p:nvSpPr>
        <p:spPr>
          <a:xfrm>
            <a:off x="5257035" y="2962446"/>
            <a:ext cx="1219902" cy="369332"/>
          </a:xfrm>
          <a:prstGeom prst="rect">
            <a:avLst/>
          </a:prstGeom>
          <a:noFill/>
        </p:spPr>
        <p:txBody>
          <a:bodyPr wrap="square" rtlCol="0">
            <a:spAutoFit/>
          </a:bodyPr>
          <a:lstStyle/>
          <a:p>
            <a:r>
              <a:rPr lang="zh-CN" altLang="en-US" dirty="0" smtClean="0">
                <a:solidFill>
                  <a:prstClr val="white"/>
                </a:solidFill>
                <a:latin typeface="Calibri" panose="020F0502020204030204"/>
                <a:ea typeface="宋体" panose="02010600030101010101" pitchFamily="2" charset="-122"/>
              </a:rPr>
              <a:t>购买行为</a:t>
            </a:r>
            <a:endParaRPr lang="zh-CN" altLang="en-US" dirty="0">
              <a:solidFill>
                <a:prstClr val="white"/>
              </a:solidFill>
              <a:latin typeface="Calibri" panose="020F0502020204030204"/>
              <a:ea typeface="宋体" panose="02010600030101010101" pitchFamily="2" charset="-122"/>
            </a:endParaRPr>
          </a:p>
        </p:txBody>
      </p:sp>
      <p:sp>
        <p:nvSpPr>
          <p:cNvPr id="109" name="文本框 108"/>
          <p:cNvSpPr txBox="1"/>
          <p:nvPr/>
        </p:nvSpPr>
        <p:spPr>
          <a:xfrm>
            <a:off x="5457398" y="4267190"/>
            <a:ext cx="1143480" cy="369332"/>
          </a:xfrm>
          <a:prstGeom prst="rect">
            <a:avLst/>
          </a:prstGeom>
          <a:noFill/>
        </p:spPr>
        <p:txBody>
          <a:bodyPr wrap="square" rtlCol="0">
            <a:spAutoFit/>
          </a:bodyPr>
          <a:lstStyle/>
          <a:p>
            <a:r>
              <a:rPr lang="zh-CN" altLang="en-US" dirty="0" smtClean="0">
                <a:solidFill>
                  <a:prstClr val="white"/>
                </a:solidFill>
                <a:latin typeface="Calibri" panose="020F0502020204030204"/>
                <a:ea typeface="宋体" panose="02010600030101010101" pitchFamily="2" charset="-122"/>
              </a:rPr>
              <a:t>品牌形象</a:t>
            </a:r>
            <a:endParaRPr lang="zh-CN" altLang="en-US" dirty="0">
              <a:solidFill>
                <a:prstClr val="white"/>
              </a:solidFill>
              <a:latin typeface="Calibri" panose="020F0502020204030204"/>
              <a:ea typeface="宋体" panose="02010600030101010101" pitchFamily="2" charset="-122"/>
            </a:endParaRPr>
          </a:p>
        </p:txBody>
      </p:sp>
      <p:sp>
        <p:nvSpPr>
          <p:cNvPr id="110" name="文本框 109"/>
          <p:cNvSpPr txBox="1"/>
          <p:nvPr/>
        </p:nvSpPr>
        <p:spPr>
          <a:xfrm>
            <a:off x="5459963" y="4561955"/>
            <a:ext cx="1253504" cy="369332"/>
          </a:xfrm>
          <a:prstGeom prst="rect">
            <a:avLst/>
          </a:prstGeom>
          <a:noFill/>
        </p:spPr>
        <p:txBody>
          <a:bodyPr wrap="square" rtlCol="0">
            <a:spAutoFit/>
          </a:bodyPr>
          <a:lstStyle/>
          <a:p>
            <a:r>
              <a:rPr lang="zh-CN" altLang="en-US" dirty="0" smtClean="0">
                <a:solidFill>
                  <a:prstClr val="white"/>
                </a:solidFill>
                <a:latin typeface="Calibri" panose="020F0502020204030204"/>
                <a:ea typeface="宋体" panose="02010600030101010101" pitchFamily="2" charset="-122"/>
              </a:rPr>
              <a:t>市场定位</a:t>
            </a:r>
            <a:endParaRPr lang="zh-CN" altLang="en-US" dirty="0">
              <a:solidFill>
                <a:prstClr val="white"/>
              </a:solidFill>
              <a:latin typeface="Calibri" panose="020F0502020204030204"/>
              <a:ea typeface="宋体" panose="02010600030101010101" pitchFamily="2" charset="-122"/>
            </a:endParaRPr>
          </a:p>
        </p:txBody>
      </p:sp>
      <p:sp>
        <p:nvSpPr>
          <p:cNvPr id="111" name="文本框 110"/>
          <p:cNvSpPr txBox="1"/>
          <p:nvPr/>
        </p:nvSpPr>
        <p:spPr>
          <a:xfrm>
            <a:off x="5439977" y="4856720"/>
            <a:ext cx="1339102" cy="369332"/>
          </a:xfrm>
          <a:prstGeom prst="rect">
            <a:avLst/>
          </a:prstGeom>
          <a:noFill/>
        </p:spPr>
        <p:txBody>
          <a:bodyPr wrap="square" rtlCol="0">
            <a:spAutoFit/>
          </a:bodyPr>
          <a:lstStyle/>
          <a:p>
            <a:r>
              <a:rPr lang="zh-CN" altLang="en-US" dirty="0" smtClean="0">
                <a:solidFill>
                  <a:prstClr val="white"/>
                </a:solidFill>
                <a:latin typeface="Calibri" panose="020F0502020204030204"/>
                <a:ea typeface="宋体" panose="02010600030101010101" pitchFamily="2" charset="-122"/>
              </a:rPr>
              <a:t>营销渠道</a:t>
            </a:r>
            <a:endParaRPr lang="zh-CN" altLang="en-US" dirty="0">
              <a:solidFill>
                <a:prstClr val="white"/>
              </a:solidFill>
              <a:latin typeface="Calibri" panose="020F0502020204030204"/>
              <a:ea typeface="宋体" panose="02010600030101010101" pitchFamily="2" charset="-122"/>
            </a:endParaRPr>
          </a:p>
        </p:txBody>
      </p:sp>
      <p:sp>
        <p:nvSpPr>
          <p:cNvPr id="112" name="空心弧 111"/>
          <p:cNvSpPr/>
          <p:nvPr/>
        </p:nvSpPr>
        <p:spPr>
          <a:xfrm>
            <a:off x="1383191" y="1819825"/>
            <a:ext cx="3502877" cy="3884136"/>
          </a:xfrm>
          <a:prstGeom prst="blockArc">
            <a:avLst>
              <a:gd name="adj1" fmla="val 17325441"/>
              <a:gd name="adj2" fmla="val 14289429"/>
              <a:gd name="adj3" fmla="val 8615"/>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sp>
        <p:nvSpPr>
          <p:cNvPr id="113" name="右箭头 112"/>
          <p:cNvSpPr/>
          <p:nvPr/>
        </p:nvSpPr>
        <p:spPr>
          <a:xfrm rot="19749013">
            <a:off x="1974443" y="1974902"/>
            <a:ext cx="786715" cy="505799"/>
          </a:xfrm>
          <a:prstGeom prst="rightArrow">
            <a:avLst>
              <a:gd name="adj1" fmla="val 62442"/>
              <a:gd name="adj2" fmla="val 54148"/>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14" name="圆角矩形 113"/>
          <p:cNvSpPr/>
          <p:nvPr/>
        </p:nvSpPr>
        <p:spPr>
          <a:xfrm>
            <a:off x="1269134" y="2186656"/>
            <a:ext cx="1129553" cy="607857"/>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置换</a:t>
            </a:r>
          </a:p>
        </p:txBody>
      </p:sp>
      <p:sp>
        <p:nvSpPr>
          <p:cNvPr id="115" name="圆角矩形 114"/>
          <p:cNvSpPr/>
          <p:nvPr/>
        </p:nvSpPr>
        <p:spPr>
          <a:xfrm>
            <a:off x="2814551" y="1701431"/>
            <a:ext cx="1129553" cy="607857"/>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设计</a:t>
            </a:r>
          </a:p>
        </p:txBody>
      </p:sp>
      <p:sp>
        <p:nvSpPr>
          <p:cNvPr id="116" name="圆角矩形 115"/>
          <p:cNvSpPr/>
          <p:nvPr/>
        </p:nvSpPr>
        <p:spPr>
          <a:xfrm>
            <a:off x="3800973" y="2522221"/>
            <a:ext cx="1129553" cy="607857"/>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研发</a:t>
            </a:r>
          </a:p>
        </p:txBody>
      </p:sp>
      <p:sp>
        <p:nvSpPr>
          <p:cNvPr id="117" name="圆角矩形 116"/>
          <p:cNvSpPr/>
          <p:nvPr/>
        </p:nvSpPr>
        <p:spPr>
          <a:xfrm>
            <a:off x="887369" y="3488810"/>
            <a:ext cx="1129553" cy="607857"/>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服务</a:t>
            </a:r>
          </a:p>
        </p:txBody>
      </p:sp>
      <p:sp>
        <p:nvSpPr>
          <p:cNvPr id="118" name="圆角矩形 117"/>
          <p:cNvSpPr/>
          <p:nvPr/>
        </p:nvSpPr>
        <p:spPr>
          <a:xfrm>
            <a:off x="1535095" y="4915465"/>
            <a:ext cx="1129553" cy="607857"/>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销售</a:t>
            </a:r>
          </a:p>
        </p:txBody>
      </p:sp>
      <p:sp>
        <p:nvSpPr>
          <p:cNvPr id="119" name="圆角矩形 118"/>
          <p:cNvSpPr/>
          <p:nvPr/>
        </p:nvSpPr>
        <p:spPr>
          <a:xfrm>
            <a:off x="3453247" y="4856720"/>
            <a:ext cx="1129553" cy="607857"/>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供应</a:t>
            </a:r>
          </a:p>
        </p:txBody>
      </p:sp>
      <p:sp>
        <p:nvSpPr>
          <p:cNvPr id="120" name="圆角矩形 119"/>
          <p:cNvSpPr/>
          <p:nvPr/>
        </p:nvSpPr>
        <p:spPr>
          <a:xfrm>
            <a:off x="3990147" y="3610310"/>
            <a:ext cx="1129553" cy="607857"/>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生产</a:t>
            </a:r>
          </a:p>
        </p:txBody>
      </p:sp>
      <p:pic>
        <p:nvPicPr>
          <p:cNvPr id="121" name="图片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696" y="3090764"/>
            <a:ext cx="1508782" cy="1411640"/>
          </a:xfrm>
          <a:prstGeom prst="rect">
            <a:avLst/>
          </a:prstGeom>
        </p:spPr>
      </p:pic>
    </p:spTree>
    <p:extLst>
      <p:ext uri="{BB962C8B-B14F-4D97-AF65-F5344CB8AC3E}">
        <p14:creationId xmlns:p14="http://schemas.microsoft.com/office/powerpoint/2010/main" val="2086357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仿宋" pitchFamily="49" charset="-122"/>
                <a:ea typeface="仿宋" pitchFamily="49" charset="-122"/>
              </a:rPr>
              <a:t>感知客户行为，实时精准营销与服务</a:t>
            </a:r>
            <a:endParaRPr lang="zh-CN" altLang="en-US" b="1" dirty="0">
              <a:latin typeface="仿宋" pitchFamily="49" charset="-122"/>
              <a:ea typeface="仿宋" pitchFamily="49" charset="-122"/>
            </a:endParaRPr>
          </a:p>
        </p:txBody>
      </p:sp>
      <p:pic>
        <p:nvPicPr>
          <p:cNvPr id="3" name="图片 2"/>
          <p:cNvPicPr>
            <a:picLocks noChangeAspect="1"/>
          </p:cNvPicPr>
          <p:nvPr/>
        </p:nvPicPr>
        <p:blipFill>
          <a:blip r:embed="rId2"/>
          <a:stretch>
            <a:fillRect/>
          </a:stretch>
        </p:blipFill>
        <p:spPr>
          <a:xfrm>
            <a:off x="1370012" y="1633537"/>
            <a:ext cx="9221788" cy="4195857"/>
          </a:xfrm>
          <a:prstGeom prst="rect">
            <a:avLst/>
          </a:prstGeom>
        </p:spPr>
      </p:pic>
    </p:spTree>
    <p:extLst>
      <p:ext uri="{BB962C8B-B14F-4D97-AF65-F5344CB8AC3E}">
        <p14:creationId xmlns:p14="http://schemas.microsoft.com/office/powerpoint/2010/main" val="35949707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目录</a:t>
            </a:r>
            <a:endParaRPr lang="zh-CN" altLang="en-US" dirty="0"/>
          </a:p>
        </p:txBody>
      </p:sp>
      <p:grpSp>
        <p:nvGrpSpPr>
          <p:cNvPr id="3" name="Group 433"/>
          <p:cNvGrpSpPr>
            <a:grpSpLocks/>
          </p:cNvGrpSpPr>
          <p:nvPr/>
        </p:nvGrpSpPr>
        <p:grpSpPr bwMode="auto">
          <a:xfrm>
            <a:off x="1933585" y="1481742"/>
            <a:ext cx="8791204" cy="3926898"/>
            <a:chOff x="2359" y="2311"/>
            <a:chExt cx="3394" cy="1685"/>
          </a:xfrm>
        </p:grpSpPr>
        <p:sp>
          <p:nvSpPr>
            <p:cNvPr id="4" name="Freeform 434"/>
            <p:cNvSpPr>
              <a:spLocks/>
            </p:cNvSpPr>
            <p:nvPr/>
          </p:nvSpPr>
          <p:spPr bwMode="auto">
            <a:xfrm>
              <a:off x="3401" y="2311"/>
              <a:ext cx="446" cy="239"/>
            </a:xfrm>
            <a:custGeom>
              <a:avLst/>
              <a:gdLst>
                <a:gd name="T0" fmla="*/ 369 w 446"/>
                <a:gd name="T1" fmla="*/ 3 h 239"/>
                <a:gd name="T2" fmla="*/ 360 w 446"/>
                <a:gd name="T3" fmla="*/ 7 h 239"/>
                <a:gd name="T4" fmla="*/ 387 w 446"/>
                <a:gd name="T5" fmla="*/ 10 h 239"/>
                <a:gd name="T6" fmla="*/ 386 w 446"/>
                <a:gd name="T7" fmla="*/ 13 h 239"/>
                <a:gd name="T8" fmla="*/ 360 w 446"/>
                <a:gd name="T9" fmla="*/ 16 h 239"/>
                <a:gd name="T10" fmla="*/ 364 w 446"/>
                <a:gd name="T11" fmla="*/ 20 h 239"/>
                <a:gd name="T12" fmla="*/ 406 w 446"/>
                <a:gd name="T13" fmla="*/ 13 h 239"/>
                <a:gd name="T14" fmla="*/ 444 w 446"/>
                <a:gd name="T15" fmla="*/ 14 h 239"/>
                <a:gd name="T16" fmla="*/ 442 w 446"/>
                <a:gd name="T17" fmla="*/ 22 h 239"/>
                <a:gd name="T18" fmla="*/ 412 w 446"/>
                <a:gd name="T19" fmla="*/ 24 h 239"/>
                <a:gd name="T20" fmla="*/ 387 w 446"/>
                <a:gd name="T21" fmla="*/ 34 h 239"/>
                <a:gd name="T22" fmla="*/ 376 w 446"/>
                <a:gd name="T23" fmla="*/ 46 h 239"/>
                <a:gd name="T24" fmla="*/ 389 w 446"/>
                <a:gd name="T25" fmla="*/ 54 h 239"/>
                <a:gd name="T26" fmla="*/ 376 w 446"/>
                <a:gd name="T27" fmla="*/ 57 h 239"/>
                <a:gd name="T28" fmla="*/ 364 w 446"/>
                <a:gd name="T29" fmla="*/ 63 h 239"/>
                <a:gd name="T30" fmla="*/ 376 w 446"/>
                <a:gd name="T31" fmla="*/ 67 h 239"/>
                <a:gd name="T32" fmla="*/ 376 w 446"/>
                <a:gd name="T33" fmla="*/ 73 h 239"/>
                <a:gd name="T34" fmla="*/ 386 w 446"/>
                <a:gd name="T35" fmla="*/ 76 h 239"/>
                <a:gd name="T36" fmla="*/ 367 w 446"/>
                <a:gd name="T37" fmla="*/ 79 h 239"/>
                <a:gd name="T38" fmla="*/ 359 w 446"/>
                <a:gd name="T39" fmla="*/ 89 h 239"/>
                <a:gd name="T40" fmla="*/ 340 w 446"/>
                <a:gd name="T41" fmla="*/ 96 h 239"/>
                <a:gd name="T42" fmla="*/ 337 w 446"/>
                <a:gd name="T43" fmla="*/ 107 h 239"/>
                <a:gd name="T44" fmla="*/ 337 w 446"/>
                <a:gd name="T45" fmla="*/ 110 h 239"/>
                <a:gd name="T46" fmla="*/ 339 w 446"/>
                <a:gd name="T47" fmla="*/ 120 h 239"/>
                <a:gd name="T48" fmla="*/ 307 w 446"/>
                <a:gd name="T49" fmla="*/ 113 h 239"/>
                <a:gd name="T50" fmla="*/ 303 w 446"/>
                <a:gd name="T51" fmla="*/ 119 h 239"/>
                <a:gd name="T52" fmla="*/ 297 w 446"/>
                <a:gd name="T53" fmla="*/ 124 h 239"/>
                <a:gd name="T54" fmla="*/ 329 w 446"/>
                <a:gd name="T55" fmla="*/ 127 h 239"/>
                <a:gd name="T56" fmla="*/ 306 w 446"/>
                <a:gd name="T57" fmla="*/ 140 h 239"/>
                <a:gd name="T58" fmla="*/ 263 w 446"/>
                <a:gd name="T59" fmla="*/ 149 h 239"/>
                <a:gd name="T60" fmla="*/ 219 w 446"/>
                <a:gd name="T61" fmla="*/ 171 h 239"/>
                <a:gd name="T62" fmla="*/ 176 w 446"/>
                <a:gd name="T63" fmla="*/ 179 h 239"/>
                <a:gd name="T64" fmla="*/ 160 w 446"/>
                <a:gd name="T65" fmla="*/ 197 h 239"/>
                <a:gd name="T66" fmla="*/ 137 w 446"/>
                <a:gd name="T67" fmla="*/ 216 h 239"/>
                <a:gd name="T68" fmla="*/ 112 w 446"/>
                <a:gd name="T69" fmla="*/ 239 h 239"/>
                <a:gd name="T70" fmla="*/ 87 w 446"/>
                <a:gd name="T71" fmla="*/ 230 h 239"/>
                <a:gd name="T72" fmla="*/ 67 w 446"/>
                <a:gd name="T73" fmla="*/ 196 h 239"/>
                <a:gd name="T74" fmla="*/ 73 w 446"/>
                <a:gd name="T75" fmla="*/ 187 h 239"/>
                <a:gd name="T76" fmla="*/ 66 w 446"/>
                <a:gd name="T77" fmla="*/ 190 h 239"/>
                <a:gd name="T78" fmla="*/ 76 w 446"/>
                <a:gd name="T79" fmla="*/ 149 h 239"/>
                <a:gd name="T80" fmla="*/ 86 w 446"/>
                <a:gd name="T81" fmla="*/ 151 h 239"/>
                <a:gd name="T82" fmla="*/ 90 w 446"/>
                <a:gd name="T83" fmla="*/ 147 h 239"/>
                <a:gd name="T84" fmla="*/ 107 w 446"/>
                <a:gd name="T85" fmla="*/ 133 h 239"/>
                <a:gd name="T86" fmla="*/ 96 w 446"/>
                <a:gd name="T87" fmla="*/ 110 h 239"/>
                <a:gd name="T88" fmla="*/ 83 w 446"/>
                <a:gd name="T89" fmla="*/ 103 h 239"/>
                <a:gd name="T90" fmla="*/ 90 w 446"/>
                <a:gd name="T91" fmla="*/ 89 h 239"/>
                <a:gd name="T92" fmla="*/ 77 w 446"/>
                <a:gd name="T93" fmla="*/ 67 h 239"/>
                <a:gd name="T94" fmla="*/ 29 w 446"/>
                <a:gd name="T95" fmla="*/ 64 h 239"/>
                <a:gd name="T96" fmla="*/ 12 w 446"/>
                <a:gd name="T97" fmla="*/ 59 h 239"/>
                <a:gd name="T98" fmla="*/ 28 w 446"/>
                <a:gd name="T99" fmla="*/ 56 h 239"/>
                <a:gd name="T100" fmla="*/ 39 w 446"/>
                <a:gd name="T101" fmla="*/ 56 h 239"/>
                <a:gd name="T102" fmla="*/ 25 w 446"/>
                <a:gd name="T103" fmla="*/ 52 h 239"/>
                <a:gd name="T104" fmla="*/ 6 w 446"/>
                <a:gd name="T105" fmla="*/ 50 h 239"/>
                <a:gd name="T106" fmla="*/ 2 w 446"/>
                <a:gd name="T107" fmla="*/ 44 h 239"/>
                <a:gd name="T108" fmla="*/ 23 w 446"/>
                <a:gd name="T109" fmla="*/ 37 h 239"/>
                <a:gd name="T110" fmla="*/ 59 w 446"/>
                <a:gd name="T111" fmla="*/ 36 h 239"/>
                <a:gd name="T112" fmla="*/ 67 w 446"/>
                <a:gd name="T113" fmla="*/ 24 h 239"/>
                <a:gd name="T114" fmla="*/ 123 w 446"/>
                <a:gd name="T115" fmla="*/ 17 h 239"/>
                <a:gd name="T116" fmla="*/ 166 w 446"/>
                <a:gd name="T117" fmla="*/ 14 h 239"/>
                <a:gd name="T118" fmla="*/ 220 w 446"/>
                <a:gd name="T119" fmla="*/ 10 h 239"/>
                <a:gd name="T120" fmla="*/ 293 w 446"/>
                <a:gd name="T121" fmla="*/ 4 h 239"/>
                <a:gd name="T122" fmla="*/ 326 w 446"/>
                <a:gd name="T123" fmla="*/ 2 h 2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6"/>
                <a:gd name="T187" fmla="*/ 0 h 239"/>
                <a:gd name="T188" fmla="*/ 446 w 446"/>
                <a:gd name="T189" fmla="*/ 239 h 2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6" h="239">
                  <a:moveTo>
                    <a:pt x="332" y="0"/>
                  </a:moveTo>
                  <a:lnTo>
                    <a:pt x="350" y="2"/>
                  </a:lnTo>
                  <a:lnTo>
                    <a:pt x="369" y="3"/>
                  </a:lnTo>
                  <a:lnTo>
                    <a:pt x="370" y="4"/>
                  </a:lnTo>
                  <a:lnTo>
                    <a:pt x="370" y="6"/>
                  </a:lnTo>
                  <a:lnTo>
                    <a:pt x="360" y="7"/>
                  </a:lnTo>
                  <a:lnTo>
                    <a:pt x="352" y="9"/>
                  </a:lnTo>
                  <a:lnTo>
                    <a:pt x="370" y="9"/>
                  </a:lnTo>
                  <a:lnTo>
                    <a:pt x="387" y="10"/>
                  </a:lnTo>
                  <a:lnTo>
                    <a:pt x="387" y="12"/>
                  </a:lnTo>
                  <a:lnTo>
                    <a:pt x="386" y="13"/>
                  </a:lnTo>
                  <a:lnTo>
                    <a:pt x="383" y="14"/>
                  </a:lnTo>
                  <a:lnTo>
                    <a:pt x="372" y="14"/>
                  </a:lnTo>
                  <a:lnTo>
                    <a:pt x="360" y="16"/>
                  </a:lnTo>
                  <a:lnTo>
                    <a:pt x="360" y="17"/>
                  </a:lnTo>
                  <a:lnTo>
                    <a:pt x="360" y="20"/>
                  </a:lnTo>
                  <a:lnTo>
                    <a:pt x="364" y="20"/>
                  </a:lnTo>
                  <a:lnTo>
                    <a:pt x="367" y="20"/>
                  </a:lnTo>
                  <a:lnTo>
                    <a:pt x="386" y="16"/>
                  </a:lnTo>
                  <a:lnTo>
                    <a:pt x="406" y="13"/>
                  </a:lnTo>
                  <a:lnTo>
                    <a:pt x="426" y="12"/>
                  </a:lnTo>
                  <a:lnTo>
                    <a:pt x="444" y="13"/>
                  </a:lnTo>
                  <a:lnTo>
                    <a:pt x="444" y="14"/>
                  </a:lnTo>
                  <a:lnTo>
                    <a:pt x="446" y="16"/>
                  </a:lnTo>
                  <a:lnTo>
                    <a:pt x="444" y="19"/>
                  </a:lnTo>
                  <a:lnTo>
                    <a:pt x="442" y="22"/>
                  </a:lnTo>
                  <a:lnTo>
                    <a:pt x="432" y="22"/>
                  </a:lnTo>
                  <a:lnTo>
                    <a:pt x="422" y="23"/>
                  </a:lnTo>
                  <a:lnTo>
                    <a:pt x="412" y="24"/>
                  </a:lnTo>
                  <a:lnTo>
                    <a:pt x="403" y="27"/>
                  </a:lnTo>
                  <a:lnTo>
                    <a:pt x="394" y="30"/>
                  </a:lnTo>
                  <a:lnTo>
                    <a:pt x="387" y="34"/>
                  </a:lnTo>
                  <a:lnTo>
                    <a:pt x="380" y="37"/>
                  </a:lnTo>
                  <a:lnTo>
                    <a:pt x="374" y="42"/>
                  </a:lnTo>
                  <a:lnTo>
                    <a:pt x="376" y="46"/>
                  </a:lnTo>
                  <a:lnTo>
                    <a:pt x="376" y="50"/>
                  </a:lnTo>
                  <a:lnTo>
                    <a:pt x="383" y="53"/>
                  </a:lnTo>
                  <a:lnTo>
                    <a:pt x="389" y="54"/>
                  </a:lnTo>
                  <a:lnTo>
                    <a:pt x="389" y="56"/>
                  </a:lnTo>
                  <a:lnTo>
                    <a:pt x="387" y="57"/>
                  </a:lnTo>
                  <a:lnTo>
                    <a:pt x="376" y="57"/>
                  </a:lnTo>
                  <a:lnTo>
                    <a:pt x="364" y="59"/>
                  </a:lnTo>
                  <a:lnTo>
                    <a:pt x="364" y="60"/>
                  </a:lnTo>
                  <a:lnTo>
                    <a:pt x="364" y="63"/>
                  </a:lnTo>
                  <a:lnTo>
                    <a:pt x="370" y="63"/>
                  </a:lnTo>
                  <a:lnTo>
                    <a:pt x="374" y="64"/>
                  </a:lnTo>
                  <a:lnTo>
                    <a:pt x="376" y="67"/>
                  </a:lnTo>
                  <a:lnTo>
                    <a:pt x="376" y="72"/>
                  </a:lnTo>
                  <a:lnTo>
                    <a:pt x="376" y="73"/>
                  </a:lnTo>
                  <a:lnTo>
                    <a:pt x="382" y="73"/>
                  </a:lnTo>
                  <a:lnTo>
                    <a:pt x="386" y="73"/>
                  </a:lnTo>
                  <a:lnTo>
                    <a:pt x="386" y="76"/>
                  </a:lnTo>
                  <a:lnTo>
                    <a:pt x="384" y="79"/>
                  </a:lnTo>
                  <a:lnTo>
                    <a:pt x="376" y="79"/>
                  </a:lnTo>
                  <a:lnTo>
                    <a:pt x="367" y="79"/>
                  </a:lnTo>
                  <a:lnTo>
                    <a:pt x="367" y="83"/>
                  </a:lnTo>
                  <a:lnTo>
                    <a:pt x="367" y="87"/>
                  </a:lnTo>
                  <a:lnTo>
                    <a:pt x="359" y="89"/>
                  </a:lnTo>
                  <a:lnTo>
                    <a:pt x="353" y="90"/>
                  </a:lnTo>
                  <a:lnTo>
                    <a:pt x="347" y="93"/>
                  </a:lnTo>
                  <a:lnTo>
                    <a:pt x="340" y="96"/>
                  </a:lnTo>
                  <a:lnTo>
                    <a:pt x="342" y="102"/>
                  </a:lnTo>
                  <a:lnTo>
                    <a:pt x="343" y="107"/>
                  </a:lnTo>
                  <a:lnTo>
                    <a:pt x="337" y="107"/>
                  </a:lnTo>
                  <a:lnTo>
                    <a:pt x="332" y="107"/>
                  </a:lnTo>
                  <a:lnTo>
                    <a:pt x="336" y="109"/>
                  </a:lnTo>
                  <a:lnTo>
                    <a:pt x="337" y="110"/>
                  </a:lnTo>
                  <a:lnTo>
                    <a:pt x="339" y="113"/>
                  </a:lnTo>
                  <a:lnTo>
                    <a:pt x="340" y="119"/>
                  </a:lnTo>
                  <a:lnTo>
                    <a:pt x="339" y="120"/>
                  </a:lnTo>
                  <a:lnTo>
                    <a:pt x="339" y="121"/>
                  </a:lnTo>
                  <a:lnTo>
                    <a:pt x="322" y="117"/>
                  </a:lnTo>
                  <a:lnTo>
                    <a:pt x="307" y="113"/>
                  </a:lnTo>
                  <a:lnTo>
                    <a:pt x="309" y="116"/>
                  </a:lnTo>
                  <a:lnTo>
                    <a:pt x="310" y="119"/>
                  </a:lnTo>
                  <a:lnTo>
                    <a:pt x="303" y="119"/>
                  </a:lnTo>
                  <a:lnTo>
                    <a:pt x="297" y="119"/>
                  </a:lnTo>
                  <a:lnTo>
                    <a:pt x="297" y="121"/>
                  </a:lnTo>
                  <a:lnTo>
                    <a:pt x="297" y="124"/>
                  </a:lnTo>
                  <a:lnTo>
                    <a:pt x="313" y="124"/>
                  </a:lnTo>
                  <a:lnTo>
                    <a:pt x="327" y="124"/>
                  </a:lnTo>
                  <a:lnTo>
                    <a:pt x="329" y="127"/>
                  </a:lnTo>
                  <a:lnTo>
                    <a:pt x="329" y="131"/>
                  </a:lnTo>
                  <a:lnTo>
                    <a:pt x="317" y="136"/>
                  </a:lnTo>
                  <a:lnTo>
                    <a:pt x="306" y="140"/>
                  </a:lnTo>
                  <a:lnTo>
                    <a:pt x="294" y="143"/>
                  </a:lnTo>
                  <a:lnTo>
                    <a:pt x="285" y="147"/>
                  </a:lnTo>
                  <a:lnTo>
                    <a:pt x="263" y="149"/>
                  </a:lnTo>
                  <a:lnTo>
                    <a:pt x="243" y="150"/>
                  </a:lnTo>
                  <a:lnTo>
                    <a:pt x="232" y="161"/>
                  </a:lnTo>
                  <a:lnTo>
                    <a:pt x="219" y="171"/>
                  </a:lnTo>
                  <a:lnTo>
                    <a:pt x="207" y="174"/>
                  </a:lnTo>
                  <a:lnTo>
                    <a:pt x="192" y="177"/>
                  </a:lnTo>
                  <a:lnTo>
                    <a:pt x="176" y="179"/>
                  </a:lnTo>
                  <a:lnTo>
                    <a:pt x="163" y="181"/>
                  </a:lnTo>
                  <a:lnTo>
                    <a:pt x="162" y="190"/>
                  </a:lnTo>
                  <a:lnTo>
                    <a:pt x="160" y="197"/>
                  </a:lnTo>
                  <a:lnTo>
                    <a:pt x="149" y="204"/>
                  </a:lnTo>
                  <a:lnTo>
                    <a:pt x="139" y="210"/>
                  </a:lnTo>
                  <a:lnTo>
                    <a:pt x="137" y="216"/>
                  </a:lnTo>
                  <a:lnTo>
                    <a:pt x="136" y="221"/>
                  </a:lnTo>
                  <a:lnTo>
                    <a:pt x="125" y="230"/>
                  </a:lnTo>
                  <a:lnTo>
                    <a:pt x="112" y="239"/>
                  </a:lnTo>
                  <a:lnTo>
                    <a:pt x="105" y="233"/>
                  </a:lnTo>
                  <a:lnTo>
                    <a:pt x="95" y="229"/>
                  </a:lnTo>
                  <a:lnTo>
                    <a:pt x="87" y="230"/>
                  </a:lnTo>
                  <a:lnTo>
                    <a:pt x="80" y="230"/>
                  </a:lnTo>
                  <a:lnTo>
                    <a:pt x="75" y="213"/>
                  </a:lnTo>
                  <a:lnTo>
                    <a:pt x="67" y="196"/>
                  </a:lnTo>
                  <a:lnTo>
                    <a:pt x="72" y="191"/>
                  </a:lnTo>
                  <a:lnTo>
                    <a:pt x="76" y="187"/>
                  </a:lnTo>
                  <a:lnTo>
                    <a:pt x="73" y="187"/>
                  </a:lnTo>
                  <a:lnTo>
                    <a:pt x="70" y="187"/>
                  </a:lnTo>
                  <a:lnTo>
                    <a:pt x="69" y="189"/>
                  </a:lnTo>
                  <a:lnTo>
                    <a:pt x="66" y="190"/>
                  </a:lnTo>
                  <a:lnTo>
                    <a:pt x="70" y="170"/>
                  </a:lnTo>
                  <a:lnTo>
                    <a:pt x="76" y="149"/>
                  </a:lnTo>
                  <a:lnTo>
                    <a:pt x="77" y="149"/>
                  </a:lnTo>
                  <a:lnTo>
                    <a:pt x="82" y="150"/>
                  </a:lnTo>
                  <a:lnTo>
                    <a:pt x="86" y="151"/>
                  </a:lnTo>
                  <a:lnTo>
                    <a:pt x="89" y="151"/>
                  </a:lnTo>
                  <a:lnTo>
                    <a:pt x="93" y="150"/>
                  </a:lnTo>
                  <a:lnTo>
                    <a:pt x="90" y="147"/>
                  </a:lnTo>
                  <a:lnTo>
                    <a:pt x="89" y="144"/>
                  </a:lnTo>
                  <a:lnTo>
                    <a:pt x="99" y="139"/>
                  </a:lnTo>
                  <a:lnTo>
                    <a:pt x="107" y="133"/>
                  </a:lnTo>
                  <a:lnTo>
                    <a:pt x="106" y="121"/>
                  </a:lnTo>
                  <a:lnTo>
                    <a:pt x="103" y="110"/>
                  </a:lnTo>
                  <a:lnTo>
                    <a:pt x="96" y="110"/>
                  </a:lnTo>
                  <a:lnTo>
                    <a:pt x="90" y="109"/>
                  </a:lnTo>
                  <a:lnTo>
                    <a:pt x="86" y="107"/>
                  </a:lnTo>
                  <a:lnTo>
                    <a:pt x="83" y="103"/>
                  </a:lnTo>
                  <a:lnTo>
                    <a:pt x="86" y="99"/>
                  </a:lnTo>
                  <a:lnTo>
                    <a:pt x="89" y="94"/>
                  </a:lnTo>
                  <a:lnTo>
                    <a:pt x="90" y="89"/>
                  </a:lnTo>
                  <a:lnTo>
                    <a:pt x="92" y="82"/>
                  </a:lnTo>
                  <a:lnTo>
                    <a:pt x="83" y="76"/>
                  </a:lnTo>
                  <a:lnTo>
                    <a:pt x="77" y="67"/>
                  </a:lnTo>
                  <a:lnTo>
                    <a:pt x="60" y="66"/>
                  </a:lnTo>
                  <a:lnTo>
                    <a:pt x="45" y="66"/>
                  </a:lnTo>
                  <a:lnTo>
                    <a:pt x="29" y="64"/>
                  </a:lnTo>
                  <a:lnTo>
                    <a:pt x="12" y="64"/>
                  </a:lnTo>
                  <a:lnTo>
                    <a:pt x="12" y="62"/>
                  </a:lnTo>
                  <a:lnTo>
                    <a:pt x="12" y="59"/>
                  </a:lnTo>
                  <a:lnTo>
                    <a:pt x="13" y="57"/>
                  </a:lnTo>
                  <a:lnTo>
                    <a:pt x="15" y="56"/>
                  </a:lnTo>
                  <a:lnTo>
                    <a:pt x="28" y="56"/>
                  </a:lnTo>
                  <a:lnTo>
                    <a:pt x="39" y="57"/>
                  </a:lnTo>
                  <a:lnTo>
                    <a:pt x="39" y="56"/>
                  </a:lnTo>
                  <a:lnTo>
                    <a:pt x="38" y="53"/>
                  </a:lnTo>
                  <a:lnTo>
                    <a:pt x="36" y="50"/>
                  </a:lnTo>
                  <a:lnTo>
                    <a:pt x="25" y="52"/>
                  </a:lnTo>
                  <a:lnTo>
                    <a:pt x="15" y="52"/>
                  </a:lnTo>
                  <a:lnTo>
                    <a:pt x="10" y="52"/>
                  </a:lnTo>
                  <a:lnTo>
                    <a:pt x="6" y="50"/>
                  </a:lnTo>
                  <a:lnTo>
                    <a:pt x="3" y="49"/>
                  </a:lnTo>
                  <a:lnTo>
                    <a:pt x="0" y="46"/>
                  </a:lnTo>
                  <a:lnTo>
                    <a:pt x="2" y="44"/>
                  </a:lnTo>
                  <a:lnTo>
                    <a:pt x="5" y="42"/>
                  </a:lnTo>
                  <a:lnTo>
                    <a:pt x="15" y="39"/>
                  </a:lnTo>
                  <a:lnTo>
                    <a:pt x="23" y="37"/>
                  </a:lnTo>
                  <a:lnTo>
                    <a:pt x="32" y="36"/>
                  </a:lnTo>
                  <a:lnTo>
                    <a:pt x="42" y="36"/>
                  </a:lnTo>
                  <a:lnTo>
                    <a:pt x="59" y="36"/>
                  </a:lnTo>
                  <a:lnTo>
                    <a:pt x="76" y="36"/>
                  </a:lnTo>
                  <a:lnTo>
                    <a:pt x="72" y="30"/>
                  </a:lnTo>
                  <a:lnTo>
                    <a:pt x="67" y="24"/>
                  </a:lnTo>
                  <a:lnTo>
                    <a:pt x="87" y="23"/>
                  </a:lnTo>
                  <a:lnTo>
                    <a:pt x="106" y="22"/>
                  </a:lnTo>
                  <a:lnTo>
                    <a:pt x="123" y="17"/>
                  </a:lnTo>
                  <a:lnTo>
                    <a:pt x="140" y="12"/>
                  </a:lnTo>
                  <a:lnTo>
                    <a:pt x="153" y="13"/>
                  </a:lnTo>
                  <a:lnTo>
                    <a:pt x="166" y="14"/>
                  </a:lnTo>
                  <a:lnTo>
                    <a:pt x="180" y="14"/>
                  </a:lnTo>
                  <a:lnTo>
                    <a:pt x="193" y="13"/>
                  </a:lnTo>
                  <a:lnTo>
                    <a:pt x="220" y="10"/>
                  </a:lnTo>
                  <a:lnTo>
                    <a:pt x="249" y="6"/>
                  </a:lnTo>
                  <a:lnTo>
                    <a:pt x="267" y="4"/>
                  </a:lnTo>
                  <a:lnTo>
                    <a:pt x="293" y="4"/>
                  </a:lnTo>
                  <a:lnTo>
                    <a:pt x="306" y="3"/>
                  </a:lnTo>
                  <a:lnTo>
                    <a:pt x="317" y="3"/>
                  </a:lnTo>
                  <a:lnTo>
                    <a:pt x="326" y="2"/>
                  </a:lnTo>
                  <a:lnTo>
                    <a:pt x="33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 name="Freeform 435"/>
            <p:cNvSpPr>
              <a:spLocks/>
            </p:cNvSpPr>
            <p:nvPr/>
          </p:nvSpPr>
          <p:spPr bwMode="auto">
            <a:xfrm>
              <a:off x="3276" y="2315"/>
              <a:ext cx="234" cy="63"/>
            </a:xfrm>
            <a:custGeom>
              <a:avLst/>
              <a:gdLst>
                <a:gd name="T0" fmla="*/ 175 w 234"/>
                <a:gd name="T1" fmla="*/ 2 h 63"/>
                <a:gd name="T2" fmla="*/ 214 w 234"/>
                <a:gd name="T3" fmla="*/ 5 h 63"/>
                <a:gd name="T4" fmla="*/ 234 w 234"/>
                <a:gd name="T5" fmla="*/ 8 h 63"/>
                <a:gd name="T6" fmla="*/ 211 w 234"/>
                <a:gd name="T7" fmla="*/ 12 h 63"/>
                <a:gd name="T8" fmla="*/ 180 w 234"/>
                <a:gd name="T9" fmla="*/ 20 h 63"/>
                <a:gd name="T10" fmla="*/ 145 w 234"/>
                <a:gd name="T11" fmla="*/ 28 h 63"/>
                <a:gd name="T12" fmla="*/ 114 w 234"/>
                <a:gd name="T13" fmla="*/ 30 h 63"/>
                <a:gd name="T14" fmla="*/ 100 w 234"/>
                <a:gd name="T15" fmla="*/ 33 h 63"/>
                <a:gd name="T16" fmla="*/ 104 w 234"/>
                <a:gd name="T17" fmla="*/ 35 h 63"/>
                <a:gd name="T18" fmla="*/ 108 w 234"/>
                <a:gd name="T19" fmla="*/ 39 h 63"/>
                <a:gd name="T20" fmla="*/ 107 w 234"/>
                <a:gd name="T21" fmla="*/ 42 h 63"/>
                <a:gd name="T22" fmla="*/ 93 w 234"/>
                <a:gd name="T23" fmla="*/ 45 h 63"/>
                <a:gd name="T24" fmla="*/ 71 w 234"/>
                <a:gd name="T25" fmla="*/ 56 h 63"/>
                <a:gd name="T26" fmla="*/ 53 w 234"/>
                <a:gd name="T27" fmla="*/ 63 h 63"/>
                <a:gd name="T28" fmla="*/ 13 w 234"/>
                <a:gd name="T29" fmla="*/ 59 h 63"/>
                <a:gd name="T30" fmla="*/ 0 w 234"/>
                <a:gd name="T31" fmla="*/ 56 h 63"/>
                <a:gd name="T32" fmla="*/ 0 w 234"/>
                <a:gd name="T33" fmla="*/ 53 h 63"/>
                <a:gd name="T34" fmla="*/ 11 w 234"/>
                <a:gd name="T35" fmla="*/ 53 h 63"/>
                <a:gd name="T36" fmla="*/ 30 w 234"/>
                <a:gd name="T37" fmla="*/ 50 h 63"/>
                <a:gd name="T38" fmla="*/ 38 w 234"/>
                <a:gd name="T39" fmla="*/ 46 h 63"/>
                <a:gd name="T40" fmla="*/ 40 w 234"/>
                <a:gd name="T41" fmla="*/ 43 h 63"/>
                <a:gd name="T42" fmla="*/ 47 w 234"/>
                <a:gd name="T43" fmla="*/ 40 h 63"/>
                <a:gd name="T44" fmla="*/ 51 w 234"/>
                <a:gd name="T45" fmla="*/ 38 h 63"/>
                <a:gd name="T46" fmla="*/ 53 w 234"/>
                <a:gd name="T47" fmla="*/ 38 h 63"/>
                <a:gd name="T48" fmla="*/ 61 w 234"/>
                <a:gd name="T49" fmla="*/ 38 h 63"/>
                <a:gd name="T50" fmla="*/ 60 w 234"/>
                <a:gd name="T51" fmla="*/ 33 h 63"/>
                <a:gd name="T52" fmla="*/ 57 w 234"/>
                <a:gd name="T53" fmla="*/ 26 h 63"/>
                <a:gd name="T54" fmla="*/ 73 w 234"/>
                <a:gd name="T55" fmla="*/ 26 h 63"/>
                <a:gd name="T56" fmla="*/ 88 w 234"/>
                <a:gd name="T57" fmla="*/ 26 h 63"/>
                <a:gd name="T58" fmla="*/ 98 w 234"/>
                <a:gd name="T59" fmla="*/ 22 h 63"/>
                <a:gd name="T60" fmla="*/ 110 w 234"/>
                <a:gd name="T61" fmla="*/ 20 h 63"/>
                <a:gd name="T62" fmla="*/ 120 w 234"/>
                <a:gd name="T63" fmla="*/ 18 h 63"/>
                <a:gd name="T64" fmla="*/ 107 w 234"/>
                <a:gd name="T65" fmla="*/ 18 h 63"/>
                <a:gd name="T66" fmla="*/ 80 w 234"/>
                <a:gd name="T67" fmla="*/ 16 h 63"/>
                <a:gd name="T68" fmla="*/ 64 w 234"/>
                <a:gd name="T69" fmla="*/ 13 h 63"/>
                <a:gd name="T70" fmla="*/ 57 w 234"/>
                <a:gd name="T71" fmla="*/ 9 h 63"/>
                <a:gd name="T72" fmla="*/ 83 w 234"/>
                <a:gd name="T73" fmla="*/ 6 h 63"/>
                <a:gd name="T74" fmla="*/ 123 w 234"/>
                <a:gd name="T75" fmla="*/ 6 h 63"/>
                <a:gd name="T76" fmla="*/ 145 w 234"/>
                <a:gd name="T77" fmla="*/ 3 h 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63"/>
                <a:gd name="T119" fmla="*/ 234 w 234"/>
                <a:gd name="T120" fmla="*/ 63 h 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63">
                  <a:moveTo>
                    <a:pt x="155" y="0"/>
                  </a:moveTo>
                  <a:lnTo>
                    <a:pt x="175" y="2"/>
                  </a:lnTo>
                  <a:lnTo>
                    <a:pt x="194" y="3"/>
                  </a:lnTo>
                  <a:lnTo>
                    <a:pt x="214" y="5"/>
                  </a:lnTo>
                  <a:lnTo>
                    <a:pt x="234" y="6"/>
                  </a:lnTo>
                  <a:lnTo>
                    <a:pt x="234" y="8"/>
                  </a:lnTo>
                  <a:lnTo>
                    <a:pt x="232" y="9"/>
                  </a:lnTo>
                  <a:lnTo>
                    <a:pt x="211" y="12"/>
                  </a:lnTo>
                  <a:lnTo>
                    <a:pt x="194" y="16"/>
                  </a:lnTo>
                  <a:lnTo>
                    <a:pt x="180" y="20"/>
                  </a:lnTo>
                  <a:lnTo>
                    <a:pt x="161" y="26"/>
                  </a:lnTo>
                  <a:lnTo>
                    <a:pt x="145" y="28"/>
                  </a:lnTo>
                  <a:lnTo>
                    <a:pt x="130" y="29"/>
                  </a:lnTo>
                  <a:lnTo>
                    <a:pt x="114" y="30"/>
                  </a:lnTo>
                  <a:lnTo>
                    <a:pt x="100" y="32"/>
                  </a:lnTo>
                  <a:lnTo>
                    <a:pt x="100" y="33"/>
                  </a:lnTo>
                  <a:lnTo>
                    <a:pt x="104" y="35"/>
                  </a:lnTo>
                  <a:lnTo>
                    <a:pt x="108" y="35"/>
                  </a:lnTo>
                  <a:lnTo>
                    <a:pt x="108" y="39"/>
                  </a:lnTo>
                  <a:lnTo>
                    <a:pt x="108" y="42"/>
                  </a:lnTo>
                  <a:lnTo>
                    <a:pt x="107" y="42"/>
                  </a:lnTo>
                  <a:lnTo>
                    <a:pt x="105" y="42"/>
                  </a:lnTo>
                  <a:lnTo>
                    <a:pt x="93" y="45"/>
                  </a:lnTo>
                  <a:lnTo>
                    <a:pt x="78" y="48"/>
                  </a:lnTo>
                  <a:lnTo>
                    <a:pt x="71" y="56"/>
                  </a:lnTo>
                  <a:lnTo>
                    <a:pt x="63" y="63"/>
                  </a:lnTo>
                  <a:lnTo>
                    <a:pt x="53" y="63"/>
                  </a:lnTo>
                  <a:lnTo>
                    <a:pt x="33" y="60"/>
                  </a:lnTo>
                  <a:lnTo>
                    <a:pt x="13" y="59"/>
                  </a:lnTo>
                  <a:lnTo>
                    <a:pt x="1" y="58"/>
                  </a:lnTo>
                  <a:lnTo>
                    <a:pt x="0" y="56"/>
                  </a:lnTo>
                  <a:lnTo>
                    <a:pt x="0" y="55"/>
                  </a:lnTo>
                  <a:lnTo>
                    <a:pt x="0" y="53"/>
                  </a:lnTo>
                  <a:lnTo>
                    <a:pt x="11" y="53"/>
                  </a:lnTo>
                  <a:lnTo>
                    <a:pt x="24" y="52"/>
                  </a:lnTo>
                  <a:lnTo>
                    <a:pt x="30" y="50"/>
                  </a:lnTo>
                  <a:lnTo>
                    <a:pt x="35" y="49"/>
                  </a:lnTo>
                  <a:lnTo>
                    <a:pt x="38" y="46"/>
                  </a:lnTo>
                  <a:lnTo>
                    <a:pt x="40" y="43"/>
                  </a:lnTo>
                  <a:lnTo>
                    <a:pt x="40" y="42"/>
                  </a:lnTo>
                  <a:lnTo>
                    <a:pt x="47" y="40"/>
                  </a:lnTo>
                  <a:lnTo>
                    <a:pt x="55" y="39"/>
                  </a:lnTo>
                  <a:lnTo>
                    <a:pt x="51" y="38"/>
                  </a:lnTo>
                  <a:lnTo>
                    <a:pt x="47" y="36"/>
                  </a:lnTo>
                  <a:lnTo>
                    <a:pt x="53" y="38"/>
                  </a:lnTo>
                  <a:lnTo>
                    <a:pt x="57" y="38"/>
                  </a:lnTo>
                  <a:lnTo>
                    <a:pt x="61" y="38"/>
                  </a:lnTo>
                  <a:lnTo>
                    <a:pt x="64" y="36"/>
                  </a:lnTo>
                  <a:lnTo>
                    <a:pt x="60" y="33"/>
                  </a:lnTo>
                  <a:lnTo>
                    <a:pt x="57" y="29"/>
                  </a:lnTo>
                  <a:lnTo>
                    <a:pt x="57" y="26"/>
                  </a:lnTo>
                  <a:lnTo>
                    <a:pt x="58" y="23"/>
                  </a:lnTo>
                  <a:lnTo>
                    <a:pt x="73" y="26"/>
                  </a:lnTo>
                  <a:lnTo>
                    <a:pt x="85" y="30"/>
                  </a:lnTo>
                  <a:lnTo>
                    <a:pt x="88" y="26"/>
                  </a:lnTo>
                  <a:lnTo>
                    <a:pt x="93" y="25"/>
                  </a:lnTo>
                  <a:lnTo>
                    <a:pt x="98" y="22"/>
                  </a:lnTo>
                  <a:lnTo>
                    <a:pt x="104" y="22"/>
                  </a:lnTo>
                  <a:lnTo>
                    <a:pt x="110" y="20"/>
                  </a:lnTo>
                  <a:lnTo>
                    <a:pt x="115" y="19"/>
                  </a:lnTo>
                  <a:lnTo>
                    <a:pt x="120" y="18"/>
                  </a:lnTo>
                  <a:lnTo>
                    <a:pt x="124" y="15"/>
                  </a:lnTo>
                  <a:lnTo>
                    <a:pt x="107" y="18"/>
                  </a:lnTo>
                  <a:lnTo>
                    <a:pt x="90" y="18"/>
                  </a:lnTo>
                  <a:lnTo>
                    <a:pt x="80" y="16"/>
                  </a:lnTo>
                  <a:lnTo>
                    <a:pt x="73" y="15"/>
                  </a:lnTo>
                  <a:lnTo>
                    <a:pt x="64" y="13"/>
                  </a:lnTo>
                  <a:lnTo>
                    <a:pt x="57" y="10"/>
                  </a:lnTo>
                  <a:lnTo>
                    <a:pt x="57" y="9"/>
                  </a:lnTo>
                  <a:lnTo>
                    <a:pt x="58" y="8"/>
                  </a:lnTo>
                  <a:lnTo>
                    <a:pt x="83" y="6"/>
                  </a:lnTo>
                  <a:lnTo>
                    <a:pt x="110" y="6"/>
                  </a:lnTo>
                  <a:lnTo>
                    <a:pt x="123" y="6"/>
                  </a:lnTo>
                  <a:lnTo>
                    <a:pt x="134" y="6"/>
                  </a:lnTo>
                  <a:lnTo>
                    <a:pt x="145" y="3"/>
                  </a:lnTo>
                  <a:lnTo>
                    <a:pt x="15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 name="Freeform 436"/>
            <p:cNvSpPr>
              <a:spLocks/>
            </p:cNvSpPr>
            <p:nvPr/>
          </p:nvSpPr>
          <p:spPr bwMode="auto">
            <a:xfrm>
              <a:off x="4565" y="2328"/>
              <a:ext cx="64" cy="23"/>
            </a:xfrm>
            <a:custGeom>
              <a:avLst/>
              <a:gdLst>
                <a:gd name="T0" fmla="*/ 0 w 64"/>
                <a:gd name="T1" fmla="*/ 12 h 23"/>
                <a:gd name="T2" fmla="*/ 0 w 64"/>
                <a:gd name="T3" fmla="*/ 6 h 23"/>
                <a:gd name="T4" fmla="*/ 0 w 64"/>
                <a:gd name="T5" fmla="*/ 0 h 23"/>
                <a:gd name="T6" fmla="*/ 16 w 64"/>
                <a:gd name="T7" fmla="*/ 0 h 23"/>
                <a:gd name="T8" fmla="*/ 34 w 64"/>
                <a:gd name="T9" fmla="*/ 2 h 23"/>
                <a:gd name="T10" fmla="*/ 49 w 64"/>
                <a:gd name="T11" fmla="*/ 10 h 23"/>
                <a:gd name="T12" fmla="*/ 64 w 64"/>
                <a:gd name="T13" fmla="*/ 17 h 23"/>
                <a:gd name="T14" fmla="*/ 64 w 64"/>
                <a:gd name="T15" fmla="*/ 20 h 23"/>
                <a:gd name="T16" fmla="*/ 64 w 64"/>
                <a:gd name="T17" fmla="*/ 23 h 23"/>
                <a:gd name="T18" fmla="*/ 61 w 64"/>
                <a:gd name="T19" fmla="*/ 23 h 23"/>
                <a:gd name="T20" fmla="*/ 57 w 64"/>
                <a:gd name="T21" fmla="*/ 23 h 23"/>
                <a:gd name="T22" fmla="*/ 44 w 64"/>
                <a:gd name="T23" fmla="*/ 20 h 23"/>
                <a:gd name="T24" fmla="*/ 29 w 64"/>
                <a:gd name="T25" fmla="*/ 16 h 23"/>
                <a:gd name="T26" fmla="*/ 11 w 64"/>
                <a:gd name="T27" fmla="*/ 13 h 23"/>
                <a:gd name="T28" fmla="*/ 0 w 64"/>
                <a:gd name="T29" fmla="*/ 12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23"/>
                <a:gd name="T47" fmla="*/ 64 w 64"/>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23">
                  <a:moveTo>
                    <a:pt x="0" y="12"/>
                  </a:moveTo>
                  <a:lnTo>
                    <a:pt x="0" y="6"/>
                  </a:lnTo>
                  <a:lnTo>
                    <a:pt x="0" y="0"/>
                  </a:lnTo>
                  <a:lnTo>
                    <a:pt x="16" y="0"/>
                  </a:lnTo>
                  <a:lnTo>
                    <a:pt x="34" y="2"/>
                  </a:lnTo>
                  <a:lnTo>
                    <a:pt x="49" y="10"/>
                  </a:lnTo>
                  <a:lnTo>
                    <a:pt x="64" y="17"/>
                  </a:lnTo>
                  <a:lnTo>
                    <a:pt x="64" y="20"/>
                  </a:lnTo>
                  <a:lnTo>
                    <a:pt x="64" y="23"/>
                  </a:lnTo>
                  <a:lnTo>
                    <a:pt x="61" y="23"/>
                  </a:lnTo>
                  <a:lnTo>
                    <a:pt x="57" y="23"/>
                  </a:lnTo>
                  <a:lnTo>
                    <a:pt x="44" y="20"/>
                  </a:lnTo>
                  <a:lnTo>
                    <a:pt x="29" y="16"/>
                  </a:lnTo>
                  <a:lnTo>
                    <a:pt x="11" y="13"/>
                  </a:lnTo>
                  <a:lnTo>
                    <a:pt x="0" y="12"/>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 name="Freeform 437"/>
            <p:cNvSpPr>
              <a:spLocks/>
            </p:cNvSpPr>
            <p:nvPr/>
          </p:nvSpPr>
          <p:spPr bwMode="auto">
            <a:xfrm>
              <a:off x="3250" y="2330"/>
              <a:ext cx="70" cy="27"/>
            </a:xfrm>
            <a:custGeom>
              <a:avLst/>
              <a:gdLst>
                <a:gd name="T0" fmla="*/ 33 w 70"/>
                <a:gd name="T1" fmla="*/ 0 h 27"/>
                <a:gd name="T2" fmla="*/ 39 w 70"/>
                <a:gd name="T3" fmla="*/ 0 h 27"/>
                <a:gd name="T4" fmla="*/ 46 w 70"/>
                <a:gd name="T5" fmla="*/ 1 h 27"/>
                <a:gd name="T6" fmla="*/ 51 w 70"/>
                <a:gd name="T7" fmla="*/ 3 h 27"/>
                <a:gd name="T8" fmla="*/ 56 w 70"/>
                <a:gd name="T9" fmla="*/ 5 h 27"/>
                <a:gd name="T10" fmla="*/ 61 w 70"/>
                <a:gd name="T11" fmla="*/ 8 h 27"/>
                <a:gd name="T12" fmla="*/ 64 w 70"/>
                <a:gd name="T13" fmla="*/ 11 h 27"/>
                <a:gd name="T14" fmla="*/ 67 w 70"/>
                <a:gd name="T15" fmla="*/ 15 h 27"/>
                <a:gd name="T16" fmla="*/ 70 w 70"/>
                <a:gd name="T17" fmla="*/ 20 h 27"/>
                <a:gd name="T18" fmla="*/ 69 w 70"/>
                <a:gd name="T19" fmla="*/ 20 h 27"/>
                <a:gd name="T20" fmla="*/ 67 w 70"/>
                <a:gd name="T21" fmla="*/ 20 h 27"/>
                <a:gd name="T22" fmla="*/ 56 w 70"/>
                <a:gd name="T23" fmla="*/ 24 h 27"/>
                <a:gd name="T24" fmla="*/ 43 w 70"/>
                <a:gd name="T25" fmla="*/ 25 h 27"/>
                <a:gd name="T26" fmla="*/ 31 w 70"/>
                <a:gd name="T27" fmla="*/ 27 h 27"/>
                <a:gd name="T28" fmla="*/ 24 w 70"/>
                <a:gd name="T29" fmla="*/ 27 h 27"/>
                <a:gd name="T30" fmla="*/ 17 w 70"/>
                <a:gd name="T31" fmla="*/ 25 h 27"/>
                <a:gd name="T32" fmla="*/ 10 w 70"/>
                <a:gd name="T33" fmla="*/ 21 h 27"/>
                <a:gd name="T34" fmla="*/ 4 w 70"/>
                <a:gd name="T35" fmla="*/ 17 h 27"/>
                <a:gd name="T36" fmla="*/ 0 w 70"/>
                <a:gd name="T37" fmla="*/ 11 h 27"/>
                <a:gd name="T38" fmla="*/ 9 w 70"/>
                <a:gd name="T39" fmla="*/ 11 h 27"/>
                <a:gd name="T40" fmla="*/ 17 w 70"/>
                <a:gd name="T41" fmla="*/ 8 h 27"/>
                <a:gd name="T42" fmla="*/ 26 w 70"/>
                <a:gd name="T43" fmla="*/ 4 h 27"/>
                <a:gd name="T44" fmla="*/ 33 w 70"/>
                <a:gd name="T45" fmla="*/ 0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27"/>
                <a:gd name="T71" fmla="*/ 70 w 70"/>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27">
                  <a:moveTo>
                    <a:pt x="33" y="0"/>
                  </a:moveTo>
                  <a:lnTo>
                    <a:pt x="39" y="0"/>
                  </a:lnTo>
                  <a:lnTo>
                    <a:pt x="46" y="1"/>
                  </a:lnTo>
                  <a:lnTo>
                    <a:pt x="51" y="3"/>
                  </a:lnTo>
                  <a:lnTo>
                    <a:pt x="56" y="5"/>
                  </a:lnTo>
                  <a:lnTo>
                    <a:pt x="61" y="8"/>
                  </a:lnTo>
                  <a:lnTo>
                    <a:pt x="64" y="11"/>
                  </a:lnTo>
                  <a:lnTo>
                    <a:pt x="67" y="15"/>
                  </a:lnTo>
                  <a:lnTo>
                    <a:pt x="70" y="20"/>
                  </a:lnTo>
                  <a:lnTo>
                    <a:pt x="69" y="20"/>
                  </a:lnTo>
                  <a:lnTo>
                    <a:pt x="67" y="20"/>
                  </a:lnTo>
                  <a:lnTo>
                    <a:pt x="56" y="24"/>
                  </a:lnTo>
                  <a:lnTo>
                    <a:pt x="43" y="25"/>
                  </a:lnTo>
                  <a:lnTo>
                    <a:pt x="31" y="27"/>
                  </a:lnTo>
                  <a:lnTo>
                    <a:pt x="24" y="27"/>
                  </a:lnTo>
                  <a:lnTo>
                    <a:pt x="17" y="25"/>
                  </a:lnTo>
                  <a:lnTo>
                    <a:pt x="10" y="21"/>
                  </a:lnTo>
                  <a:lnTo>
                    <a:pt x="4" y="17"/>
                  </a:lnTo>
                  <a:lnTo>
                    <a:pt x="0" y="11"/>
                  </a:lnTo>
                  <a:lnTo>
                    <a:pt x="9" y="11"/>
                  </a:lnTo>
                  <a:lnTo>
                    <a:pt x="17" y="8"/>
                  </a:lnTo>
                  <a:lnTo>
                    <a:pt x="26" y="4"/>
                  </a:lnTo>
                  <a:lnTo>
                    <a:pt x="3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8" name="Freeform 438"/>
            <p:cNvSpPr>
              <a:spLocks/>
            </p:cNvSpPr>
            <p:nvPr/>
          </p:nvSpPr>
          <p:spPr bwMode="auto">
            <a:xfrm>
              <a:off x="4062" y="2338"/>
              <a:ext cx="3" cy="1"/>
            </a:xfrm>
            <a:custGeom>
              <a:avLst/>
              <a:gdLst>
                <a:gd name="T0" fmla="*/ 0 w 3"/>
                <a:gd name="T1" fmla="*/ 0 h 1"/>
                <a:gd name="T2" fmla="*/ 2 w 3"/>
                <a:gd name="T3" fmla="*/ 0 h 1"/>
                <a:gd name="T4" fmla="*/ 3 w 3"/>
                <a:gd name="T5" fmla="*/ 0 h 1"/>
                <a:gd name="T6" fmla="*/ 2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0"/>
                  </a:lnTo>
                  <a:lnTo>
                    <a:pt x="2" y="0"/>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9" name="Freeform 439"/>
            <p:cNvSpPr>
              <a:spLocks/>
            </p:cNvSpPr>
            <p:nvPr/>
          </p:nvSpPr>
          <p:spPr bwMode="auto">
            <a:xfrm>
              <a:off x="4070" y="2338"/>
              <a:ext cx="48" cy="12"/>
            </a:xfrm>
            <a:custGeom>
              <a:avLst/>
              <a:gdLst>
                <a:gd name="T0" fmla="*/ 0 w 48"/>
                <a:gd name="T1" fmla="*/ 0 h 12"/>
                <a:gd name="T2" fmla="*/ 11 w 48"/>
                <a:gd name="T3" fmla="*/ 0 h 12"/>
                <a:gd name="T4" fmla="*/ 24 w 48"/>
                <a:gd name="T5" fmla="*/ 2 h 12"/>
                <a:gd name="T6" fmla="*/ 35 w 48"/>
                <a:gd name="T7" fmla="*/ 2 h 12"/>
                <a:gd name="T8" fmla="*/ 48 w 48"/>
                <a:gd name="T9" fmla="*/ 2 h 12"/>
                <a:gd name="T10" fmla="*/ 48 w 48"/>
                <a:gd name="T11" fmla="*/ 3 h 12"/>
                <a:gd name="T12" fmla="*/ 48 w 48"/>
                <a:gd name="T13" fmla="*/ 3 h 12"/>
                <a:gd name="T14" fmla="*/ 48 w 48"/>
                <a:gd name="T15" fmla="*/ 5 h 12"/>
                <a:gd name="T16" fmla="*/ 48 w 48"/>
                <a:gd name="T17" fmla="*/ 6 h 12"/>
                <a:gd name="T18" fmla="*/ 40 w 48"/>
                <a:gd name="T19" fmla="*/ 9 h 12"/>
                <a:gd name="T20" fmla="*/ 30 w 48"/>
                <a:gd name="T21" fmla="*/ 12 h 12"/>
                <a:gd name="T22" fmla="*/ 20 w 48"/>
                <a:gd name="T23" fmla="*/ 12 h 12"/>
                <a:gd name="T24" fmla="*/ 8 w 48"/>
                <a:gd name="T25" fmla="*/ 10 h 12"/>
                <a:gd name="T26" fmla="*/ 4 w 48"/>
                <a:gd name="T27" fmla="*/ 6 h 12"/>
                <a:gd name="T28" fmla="*/ 0 w 48"/>
                <a:gd name="T29" fmla="*/ 0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12"/>
                <a:gd name="T47" fmla="*/ 48 w 48"/>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12">
                  <a:moveTo>
                    <a:pt x="0" y="0"/>
                  </a:moveTo>
                  <a:lnTo>
                    <a:pt x="11" y="0"/>
                  </a:lnTo>
                  <a:lnTo>
                    <a:pt x="24" y="2"/>
                  </a:lnTo>
                  <a:lnTo>
                    <a:pt x="35" y="2"/>
                  </a:lnTo>
                  <a:lnTo>
                    <a:pt x="48" y="2"/>
                  </a:lnTo>
                  <a:lnTo>
                    <a:pt x="48" y="3"/>
                  </a:lnTo>
                  <a:lnTo>
                    <a:pt x="48" y="5"/>
                  </a:lnTo>
                  <a:lnTo>
                    <a:pt x="48" y="6"/>
                  </a:lnTo>
                  <a:lnTo>
                    <a:pt x="40" y="9"/>
                  </a:lnTo>
                  <a:lnTo>
                    <a:pt x="30" y="12"/>
                  </a:lnTo>
                  <a:lnTo>
                    <a:pt x="20" y="12"/>
                  </a:lnTo>
                  <a:lnTo>
                    <a:pt x="8" y="10"/>
                  </a:lnTo>
                  <a:lnTo>
                    <a:pt x="4" y="6"/>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0" name="Freeform 440"/>
            <p:cNvSpPr>
              <a:spLocks/>
            </p:cNvSpPr>
            <p:nvPr/>
          </p:nvSpPr>
          <p:spPr bwMode="auto">
            <a:xfrm>
              <a:off x="3177" y="2344"/>
              <a:ext cx="36" cy="14"/>
            </a:xfrm>
            <a:custGeom>
              <a:avLst/>
              <a:gdLst>
                <a:gd name="T0" fmla="*/ 19 w 36"/>
                <a:gd name="T1" fmla="*/ 0 h 14"/>
                <a:gd name="T2" fmla="*/ 27 w 36"/>
                <a:gd name="T3" fmla="*/ 3 h 14"/>
                <a:gd name="T4" fmla="*/ 36 w 36"/>
                <a:gd name="T5" fmla="*/ 4 h 14"/>
                <a:gd name="T6" fmla="*/ 36 w 36"/>
                <a:gd name="T7" fmla="*/ 6 h 14"/>
                <a:gd name="T8" fmla="*/ 36 w 36"/>
                <a:gd name="T9" fmla="*/ 6 h 14"/>
                <a:gd name="T10" fmla="*/ 34 w 36"/>
                <a:gd name="T11" fmla="*/ 9 h 14"/>
                <a:gd name="T12" fmla="*/ 34 w 36"/>
                <a:gd name="T13" fmla="*/ 11 h 14"/>
                <a:gd name="T14" fmla="*/ 30 w 36"/>
                <a:gd name="T15" fmla="*/ 13 h 14"/>
                <a:gd name="T16" fmla="*/ 26 w 36"/>
                <a:gd name="T17" fmla="*/ 14 h 14"/>
                <a:gd name="T18" fmla="*/ 13 w 36"/>
                <a:gd name="T19" fmla="*/ 11 h 14"/>
                <a:gd name="T20" fmla="*/ 0 w 36"/>
                <a:gd name="T21" fmla="*/ 9 h 14"/>
                <a:gd name="T22" fmla="*/ 9 w 36"/>
                <a:gd name="T23" fmla="*/ 4 h 14"/>
                <a:gd name="T24" fmla="*/ 19 w 36"/>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4"/>
                <a:gd name="T41" fmla="*/ 36 w 36"/>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4">
                  <a:moveTo>
                    <a:pt x="19" y="0"/>
                  </a:moveTo>
                  <a:lnTo>
                    <a:pt x="27" y="3"/>
                  </a:lnTo>
                  <a:lnTo>
                    <a:pt x="36" y="4"/>
                  </a:lnTo>
                  <a:lnTo>
                    <a:pt x="36" y="6"/>
                  </a:lnTo>
                  <a:lnTo>
                    <a:pt x="34" y="9"/>
                  </a:lnTo>
                  <a:lnTo>
                    <a:pt x="34" y="11"/>
                  </a:lnTo>
                  <a:lnTo>
                    <a:pt x="30" y="13"/>
                  </a:lnTo>
                  <a:lnTo>
                    <a:pt x="26" y="14"/>
                  </a:lnTo>
                  <a:lnTo>
                    <a:pt x="13" y="11"/>
                  </a:lnTo>
                  <a:lnTo>
                    <a:pt x="0" y="9"/>
                  </a:lnTo>
                  <a:lnTo>
                    <a:pt x="9" y="4"/>
                  </a:lnTo>
                  <a:lnTo>
                    <a:pt x="1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1" name="Freeform 441"/>
            <p:cNvSpPr>
              <a:spLocks/>
            </p:cNvSpPr>
            <p:nvPr/>
          </p:nvSpPr>
          <p:spPr bwMode="auto">
            <a:xfrm>
              <a:off x="4005" y="2344"/>
              <a:ext cx="63" cy="31"/>
            </a:xfrm>
            <a:custGeom>
              <a:avLst/>
              <a:gdLst>
                <a:gd name="T0" fmla="*/ 0 w 63"/>
                <a:gd name="T1" fmla="*/ 0 h 31"/>
                <a:gd name="T2" fmla="*/ 13 w 63"/>
                <a:gd name="T3" fmla="*/ 1 h 31"/>
                <a:gd name="T4" fmla="*/ 30 w 63"/>
                <a:gd name="T5" fmla="*/ 1 h 31"/>
                <a:gd name="T6" fmla="*/ 47 w 63"/>
                <a:gd name="T7" fmla="*/ 3 h 31"/>
                <a:gd name="T8" fmla="*/ 59 w 63"/>
                <a:gd name="T9" fmla="*/ 4 h 31"/>
                <a:gd name="T10" fmla="*/ 60 w 63"/>
                <a:gd name="T11" fmla="*/ 6 h 31"/>
                <a:gd name="T12" fmla="*/ 63 w 63"/>
                <a:gd name="T13" fmla="*/ 7 h 31"/>
                <a:gd name="T14" fmla="*/ 63 w 63"/>
                <a:gd name="T15" fmla="*/ 9 h 31"/>
                <a:gd name="T16" fmla="*/ 63 w 63"/>
                <a:gd name="T17" fmla="*/ 10 h 31"/>
                <a:gd name="T18" fmla="*/ 52 w 63"/>
                <a:gd name="T19" fmla="*/ 21 h 31"/>
                <a:gd name="T20" fmla="*/ 40 w 63"/>
                <a:gd name="T21" fmla="*/ 31 h 31"/>
                <a:gd name="T22" fmla="*/ 36 w 63"/>
                <a:gd name="T23" fmla="*/ 30 h 31"/>
                <a:gd name="T24" fmla="*/ 32 w 63"/>
                <a:gd name="T25" fmla="*/ 30 h 31"/>
                <a:gd name="T26" fmla="*/ 25 w 63"/>
                <a:gd name="T27" fmla="*/ 24 h 31"/>
                <a:gd name="T28" fmla="*/ 15 w 63"/>
                <a:gd name="T29" fmla="*/ 17 h 31"/>
                <a:gd name="T30" fmla="*/ 5 w 63"/>
                <a:gd name="T31" fmla="*/ 7 h 31"/>
                <a:gd name="T32" fmla="*/ 0 w 63"/>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31"/>
                <a:gd name="T53" fmla="*/ 63 w 63"/>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31">
                  <a:moveTo>
                    <a:pt x="0" y="0"/>
                  </a:moveTo>
                  <a:lnTo>
                    <a:pt x="13" y="1"/>
                  </a:lnTo>
                  <a:lnTo>
                    <a:pt x="30" y="1"/>
                  </a:lnTo>
                  <a:lnTo>
                    <a:pt x="47" y="3"/>
                  </a:lnTo>
                  <a:lnTo>
                    <a:pt x="59" y="4"/>
                  </a:lnTo>
                  <a:lnTo>
                    <a:pt x="60" y="6"/>
                  </a:lnTo>
                  <a:lnTo>
                    <a:pt x="63" y="7"/>
                  </a:lnTo>
                  <a:lnTo>
                    <a:pt x="63" y="9"/>
                  </a:lnTo>
                  <a:lnTo>
                    <a:pt x="63" y="10"/>
                  </a:lnTo>
                  <a:lnTo>
                    <a:pt x="52" y="21"/>
                  </a:lnTo>
                  <a:lnTo>
                    <a:pt x="40" y="31"/>
                  </a:lnTo>
                  <a:lnTo>
                    <a:pt x="36" y="30"/>
                  </a:lnTo>
                  <a:lnTo>
                    <a:pt x="32" y="30"/>
                  </a:lnTo>
                  <a:lnTo>
                    <a:pt x="25" y="24"/>
                  </a:lnTo>
                  <a:lnTo>
                    <a:pt x="15" y="17"/>
                  </a:lnTo>
                  <a:lnTo>
                    <a:pt x="5" y="7"/>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2" name="Freeform 442"/>
            <p:cNvSpPr>
              <a:spLocks/>
            </p:cNvSpPr>
            <p:nvPr/>
          </p:nvSpPr>
          <p:spPr bwMode="auto">
            <a:xfrm>
              <a:off x="3224" y="2347"/>
              <a:ext cx="20" cy="16"/>
            </a:xfrm>
            <a:custGeom>
              <a:avLst/>
              <a:gdLst>
                <a:gd name="T0" fmla="*/ 6 w 20"/>
                <a:gd name="T1" fmla="*/ 0 h 16"/>
                <a:gd name="T2" fmla="*/ 7 w 20"/>
                <a:gd name="T3" fmla="*/ 0 h 16"/>
                <a:gd name="T4" fmla="*/ 10 w 20"/>
                <a:gd name="T5" fmla="*/ 0 h 16"/>
                <a:gd name="T6" fmla="*/ 16 w 20"/>
                <a:gd name="T7" fmla="*/ 7 h 16"/>
                <a:gd name="T8" fmla="*/ 20 w 20"/>
                <a:gd name="T9" fmla="*/ 13 h 16"/>
                <a:gd name="T10" fmla="*/ 20 w 20"/>
                <a:gd name="T11" fmla="*/ 14 h 16"/>
                <a:gd name="T12" fmla="*/ 19 w 20"/>
                <a:gd name="T13" fmla="*/ 16 h 16"/>
                <a:gd name="T14" fmla="*/ 12 w 20"/>
                <a:gd name="T15" fmla="*/ 16 h 16"/>
                <a:gd name="T16" fmla="*/ 6 w 20"/>
                <a:gd name="T17" fmla="*/ 14 h 16"/>
                <a:gd name="T18" fmla="*/ 2 w 20"/>
                <a:gd name="T19" fmla="*/ 11 h 16"/>
                <a:gd name="T20" fmla="*/ 0 w 20"/>
                <a:gd name="T21" fmla="*/ 4 h 16"/>
                <a:gd name="T22" fmla="*/ 3 w 20"/>
                <a:gd name="T23" fmla="*/ 3 h 16"/>
                <a:gd name="T24" fmla="*/ 6 w 20"/>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6"/>
                <a:gd name="T41" fmla="*/ 20 w 20"/>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6">
                  <a:moveTo>
                    <a:pt x="6" y="0"/>
                  </a:moveTo>
                  <a:lnTo>
                    <a:pt x="7" y="0"/>
                  </a:lnTo>
                  <a:lnTo>
                    <a:pt x="10" y="0"/>
                  </a:lnTo>
                  <a:lnTo>
                    <a:pt x="16" y="7"/>
                  </a:lnTo>
                  <a:lnTo>
                    <a:pt x="20" y="13"/>
                  </a:lnTo>
                  <a:lnTo>
                    <a:pt x="20" y="14"/>
                  </a:lnTo>
                  <a:lnTo>
                    <a:pt x="19" y="16"/>
                  </a:lnTo>
                  <a:lnTo>
                    <a:pt x="12" y="16"/>
                  </a:lnTo>
                  <a:lnTo>
                    <a:pt x="6" y="14"/>
                  </a:lnTo>
                  <a:lnTo>
                    <a:pt x="2" y="11"/>
                  </a:lnTo>
                  <a:lnTo>
                    <a:pt x="0" y="4"/>
                  </a:lnTo>
                  <a:lnTo>
                    <a:pt x="3" y="3"/>
                  </a:lnTo>
                  <a:lnTo>
                    <a:pt x="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3" name="Freeform 443"/>
            <p:cNvSpPr>
              <a:spLocks/>
            </p:cNvSpPr>
            <p:nvPr/>
          </p:nvSpPr>
          <p:spPr bwMode="auto">
            <a:xfrm>
              <a:off x="3104" y="2350"/>
              <a:ext cx="36" cy="17"/>
            </a:xfrm>
            <a:custGeom>
              <a:avLst/>
              <a:gdLst>
                <a:gd name="T0" fmla="*/ 19 w 36"/>
                <a:gd name="T1" fmla="*/ 0 h 17"/>
                <a:gd name="T2" fmla="*/ 28 w 36"/>
                <a:gd name="T3" fmla="*/ 1 h 17"/>
                <a:gd name="T4" fmla="*/ 36 w 36"/>
                <a:gd name="T5" fmla="*/ 1 h 17"/>
                <a:gd name="T6" fmla="*/ 36 w 36"/>
                <a:gd name="T7" fmla="*/ 3 h 17"/>
                <a:gd name="T8" fmla="*/ 36 w 36"/>
                <a:gd name="T9" fmla="*/ 3 h 17"/>
                <a:gd name="T10" fmla="*/ 36 w 36"/>
                <a:gd name="T11" fmla="*/ 4 h 17"/>
                <a:gd name="T12" fmla="*/ 36 w 36"/>
                <a:gd name="T13" fmla="*/ 4 h 17"/>
                <a:gd name="T14" fmla="*/ 29 w 36"/>
                <a:gd name="T15" fmla="*/ 10 h 17"/>
                <a:gd name="T16" fmla="*/ 19 w 36"/>
                <a:gd name="T17" fmla="*/ 14 h 17"/>
                <a:gd name="T18" fmla="*/ 15 w 36"/>
                <a:gd name="T19" fmla="*/ 17 h 17"/>
                <a:gd name="T20" fmla="*/ 9 w 36"/>
                <a:gd name="T21" fmla="*/ 17 h 17"/>
                <a:gd name="T22" fmla="*/ 5 w 36"/>
                <a:gd name="T23" fmla="*/ 15 h 17"/>
                <a:gd name="T24" fmla="*/ 0 w 36"/>
                <a:gd name="T25" fmla="*/ 11 h 17"/>
                <a:gd name="T26" fmla="*/ 9 w 36"/>
                <a:gd name="T27" fmla="*/ 5 h 17"/>
                <a:gd name="T28" fmla="*/ 19 w 36"/>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17"/>
                <a:gd name="T47" fmla="*/ 36 w 36"/>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17">
                  <a:moveTo>
                    <a:pt x="19" y="0"/>
                  </a:moveTo>
                  <a:lnTo>
                    <a:pt x="28" y="1"/>
                  </a:lnTo>
                  <a:lnTo>
                    <a:pt x="36" y="1"/>
                  </a:lnTo>
                  <a:lnTo>
                    <a:pt x="36" y="3"/>
                  </a:lnTo>
                  <a:lnTo>
                    <a:pt x="36" y="4"/>
                  </a:lnTo>
                  <a:lnTo>
                    <a:pt x="29" y="10"/>
                  </a:lnTo>
                  <a:lnTo>
                    <a:pt x="19" y="14"/>
                  </a:lnTo>
                  <a:lnTo>
                    <a:pt x="15" y="17"/>
                  </a:lnTo>
                  <a:lnTo>
                    <a:pt x="9" y="17"/>
                  </a:lnTo>
                  <a:lnTo>
                    <a:pt x="5" y="15"/>
                  </a:lnTo>
                  <a:lnTo>
                    <a:pt x="0" y="11"/>
                  </a:lnTo>
                  <a:lnTo>
                    <a:pt x="9" y="5"/>
                  </a:lnTo>
                  <a:lnTo>
                    <a:pt x="1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4" name="Freeform 444"/>
            <p:cNvSpPr>
              <a:spLocks/>
            </p:cNvSpPr>
            <p:nvPr/>
          </p:nvSpPr>
          <p:spPr bwMode="auto">
            <a:xfrm>
              <a:off x="4638" y="2350"/>
              <a:ext cx="34" cy="10"/>
            </a:xfrm>
            <a:custGeom>
              <a:avLst/>
              <a:gdLst>
                <a:gd name="T0" fmla="*/ 34 w 34"/>
                <a:gd name="T1" fmla="*/ 8 h 10"/>
                <a:gd name="T2" fmla="*/ 23 w 34"/>
                <a:gd name="T3" fmla="*/ 10 h 10"/>
                <a:gd name="T4" fmla="*/ 14 w 34"/>
                <a:gd name="T5" fmla="*/ 8 h 10"/>
                <a:gd name="T6" fmla="*/ 7 w 34"/>
                <a:gd name="T7" fmla="*/ 7 h 10"/>
                <a:gd name="T8" fmla="*/ 0 w 34"/>
                <a:gd name="T9" fmla="*/ 1 h 10"/>
                <a:gd name="T10" fmla="*/ 0 w 34"/>
                <a:gd name="T11" fmla="*/ 1 h 10"/>
                <a:gd name="T12" fmla="*/ 0 w 34"/>
                <a:gd name="T13" fmla="*/ 0 h 10"/>
                <a:gd name="T14" fmla="*/ 17 w 34"/>
                <a:gd name="T15" fmla="*/ 1 h 10"/>
                <a:gd name="T16" fmla="*/ 34 w 34"/>
                <a:gd name="T17" fmla="*/ 1 h 10"/>
                <a:gd name="T18" fmla="*/ 34 w 34"/>
                <a:gd name="T19" fmla="*/ 5 h 10"/>
                <a:gd name="T20" fmla="*/ 34 w 34"/>
                <a:gd name="T21" fmla="*/ 8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10"/>
                <a:gd name="T35" fmla="*/ 34 w 34"/>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10">
                  <a:moveTo>
                    <a:pt x="34" y="8"/>
                  </a:moveTo>
                  <a:lnTo>
                    <a:pt x="23" y="10"/>
                  </a:lnTo>
                  <a:lnTo>
                    <a:pt x="14" y="8"/>
                  </a:lnTo>
                  <a:lnTo>
                    <a:pt x="7" y="7"/>
                  </a:lnTo>
                  <a:lnTo>
                    <a:pt x="0" y="1"/>
                  </a:lnTo>
                  <a:lnTo>
                    <a:pt x="0" y="0"/>
                  </a:lnTo>
                  <a:lnTo>
                    <a:pt x="17" y="1"/>
                  </a:lnTo>
                  <a:lnTo>
                    <a:pt x="34" y="1"/>
                  </a:lnTo>
                  <a:lnTo>
                    <a:pt x="34" y="5"/>
                  </a:lnTo>
                  <a:lnTo>
                    <a:pt x="34" y="8"/>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5" name="Freeform 445"/>
            <p:cNvSpPr>
              <a:spLocks/>
            </p:cNvSpPr>
            <p:nvPr/>
          </p:nvSpPr>
          <p:spPr bwMode="auto">
            <a:xfrm>
              <a:off x="3010" y="2358"/>
              <a:ext cx="130" cy="30"/>
            </a:xfrm>
            <a:custGeom>
              <a:avLst/>
              <a:gdLst>
                <a:gd name="T0" fmla="*/ 64 w 130"/>
                <a:gd name="T1" fmla="*/ 0 h 30"/>
                <a:gd name="T2" fmla="*/ 70 w 130"/>
                <a:gd name="T3" fmla="*/ 2 h 30"/>
                <a:gd name="T4" fmla="*/ 74 w 130"/>
                <a:gd name="T5" fmla="*/ 3 h 30"/>
                <a:gd name="T6" fmla="*/ 76 w 130"/>
                <a:gd name="T7" fmla="*/ 12 h 30"/>
                <a:gd name="T8" fmla="*/ 77 w 130"/>
                <a:gd name="T9" fmla="*/ 20 h 30"/>
                <a:gd name="T10" fmla="*/ 79 w 130"/>
                <a:gd name="T11" fmla="*/ 20 h 30"/>
                <a:gd name="T12" fmla="*/ 80 w 130"/>
                <a:gd name="T13" fmla="*/ 22 h 30"/>
                <a:gd name="T14" fmla="*/ 94 w 130"/>
                <a:gd name="T15" fmla="*/ 19 h 30"/>
                <a:gd name="T16" fmla="*/ 104 w 130"/>
                <a:gd name="T17" fmla="*/ 15 h 30"/>
                <a:gd name="T18" fmla="*/ 112 w 130"/>
                <a:gd name="T19" fmla="*/ 15 h 30"/>
                <a:gd name="T20" fmla="*/ 119 w 130"/>
                <a:gd name="T21" fmla="*/ 17 h 30"/>
                <a:gd name="T22" fmla="*/ 124 w 130"/>
                <a:gd name="T23" fmla="*/ 20 h 30"/>
                <a:gd name="T24" fmla="*/ 130 w 130"/>
                <a:gd name="T25" fmla="*/ 23 h 30"/>
                <a:gd name="T26" fmla="*/ 130 w 130"/>
                <a:gd name="T27" fmla="*/ 26 h 30"/>
                <a:gd name="T28" fmla="*/ 129 w 130"/>
                <a:gd name="T29" fmla="*/ 29 h 30"/>
                <a:gd name="T30" fmla="*/ 113 w 130"/>
                <a:gd name="T31" fmla="*/ 29 h 30"/>
                <a:gd name="T32" fmla="*/ 96 w 130"/>
                <a:gd name="T33" fmla="*/ 30 h 30"/>
                <a:gd name="T34" fmla="*/ 94 w 130"/>
                <a:gd name="T35" fmla="*/ 27 h 30"/>
                <a:gd name="T36" fmla="*/ 94 w 130"/>
                <a:gd name="T37" fmla="*/ 26 h 30"/>
                <a:gd name="T38" fmla="*/ 93 w 130"/>
                <a:gd name="T39" fmla="*/ 26 h 30"/>
                <a:gd name="T40" fmla="*/ 90 w 130"/>
                <a:gd name="T41" fmla="*/ 25 h 30"/>
                <a:gd name="T42" fmla="*/ 84 w 130"/>
                <a:gd name="T43" fmla="*/ 27 h 30"/>
                <a:gd name="T44" fmla="*/ 77 w 130"/>
                <a:gd name="T45" fmla="*/ 29 h 30"/>
                <a:gd name="T46" fmla="*/ 70 w 130"/>
                <a:gd name="T47" fmla="*/ 27 h 30"/>
                <a:gd name="T48" fmla="*/ 64 w 130"/>
                <a:gd name="T49" fmla="*/ 26 h 30"/>
                <a:gd name="T50" fmla="*/ 59 w 130"/>
                <a:gd name="T51" fmla="*/ 23 h 30"/>
                <a:gd name="T52" fmla="*/ 53 w 130"/>
                <a:gd name="T53" fmla="*/ 20 h 30"/>
                <a:gd name="T54" fmla="*/ 47 w 130"/>
                <a:gd name="T55" fmla="*/ 19 h 30"/>
                <a:gd name="T56" fmla="*/ 43 w 130"/>
                <a:gd name="T57" fmla="*/ 19 h 30"/>
                <a:gd name="T58" fmla="*/ 42 w 130"/>
                <a:gd name="T59" fmla="*/ 22 h 30"/>
                <a:gd name="T60" fmla="*/ 39 w 130"/>
                <a:gd name="T61" fmla="*/ 25 h 30"/>
                <a:gd name="T62" fmla="*/ 37 w 130"/>
                <a:gd name="T63" fmla="*/ 25 h 30"/>
                <a:gd name="T64" fmla="*/ 32 w 130"/>
                <a:gd name="T65" fmla="*/ 26 h 30"/>
                <a:gd name="T66" fmla="*/ 16 w 130"/>
                <a:gd name="T67" fmla="*/ 22 h 30"/>
                <a:gd name="T68" fmla="*/ 0 w 130"/>
                <a:gd name="T69" fmla="*/ 16 h 30"/>
                <a:gd name="T70" fmla="*/ 12 w 130"/>
                <a:gd name="T71" fmla="*/ 15 h 30"/>
                <a:gd name="T72" fmla="*/ 30 w 130"/>
                <a:gd name="T73" fmla="*/ 10 h 30"/>
                <a:gd name="T74" fmla="*/ 52 w 130"/>
                <a:gd name="T75" fmla="*/ 6 h 30"/>
                <a:gd name="T76" fmla="*/ 64 w 130"/>
                <a:gd name="T77" fmla="*/ 0 h 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0"/>
                <a:gd name="T118" fmla="*/ 0 h 30"/>
                <a:gd name="T119" fmla="*/ 130 w 130"/>
                <a:gd name="T120" fmla="*/ 30 h 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0" h="30">
                  <a:moveTo>
                    <a:pt x="64" y="0"/>
                  </a:moveTo>
                  <a:lnTo>
                    <a:pt x="70" y="2"/>
                  </a:lnTo>
                  <a:lnTo>
                    <a:pt x="74" y="3"/>
                  </a:lnTo>
                  <a:lnTo>
                    <a:pt x="76" y="12"/>
                  </a:lnTo>
                  <a:lnTo>
                    <a:pt x="77" y="20"/>
                  </a:lnTo>
                  <a:lnTo>
                    <a:pt x="79" y="20"/>
                  </a:lnTo>
                  <a:lnTo>
                    <a:pt x="80" y="22"/>
                  </a:lnTo>
                  <a:lnTo>
                    <a:pt x="94" y="19"/>
                  </a:lnTo>
                  <a:lnTo>
                    <a:pt x="104" y="15"/>
                  </a:lnTo>
                  <a:lnTo>
                    <a:pt x="112" y="15"/>
                  </a:lnTo>
                  <a:lnTo>
                    <a:pt x="119" y="17"/>
                  </a:lnTo>
                  <a:lnTo>
                    <a:pt x="124" y="20"/>
                  </a:lnTo>
                  <a:lnTo>
                    <a:pt x="130" y="23"/>
                  </a:lnTo>
                  <a:lnTo>
                    <a:pt x="130" y="26"/>
                  </a:lnTo>
                  <a:lnTo>
                    <a:pt x="129" y="29"/>
                  </a:lnTo>
                  <a:lnTo>
                    <a:pt x="113" y="29"/>
                  </a:lnTo>
                  <a:lnTo>
                    <a:pt x="96" y="30"/>
                  </a:lnTo>
                  <a:lnTo>
                    <a:pt x="94" y="27"/>
                  </a:lnTo>
                  <a:lnTo>
                    <a:pt x="94" y="26"/>
                  </a:lnTo>
                  <a:lnTo>
                    <a:pt x="93" y="26"/>
                  </a:lnTo>
                  <a:lnTo>
                    <a:pt x="90" y="25"/>
                  </a:lnTo>
                  <a:lnTo>
                    <a:pt x="84" y="27"/>
                  </a:lnTo>
                  <a:lnTo>
                    <a:pt x="77" y="29"/>
                  </a:lnTo>
                  <a:lnTo>
                    <a:pt x="70" y="27"/>
                  </a:lnTo>
                  <a:lnTo>
                    <a:pt x="64" y="26"/>
                  </a:lnTo>
                  <a:lnTo>
                    <a:pt x="59" y="23"/>
                  </a:lnTo>
                  <a:lnTo>
                    <a:pt x="53" y="20"/>
                  </a:lnTo>
                  <a:lnTo>
                    <a:pt x="47" y="19"/>
                  </a:lnTo>
                  <a:lnTo>
                    <a:pt x="43" y="19"/>
                  </a:lnTo>
                  <a:lnTo>
                    <a:pt x="42" y="22"/>
                  </a:lnTo>
                  <a:lnTo>
                    <a:pt x="39" y="25"/>
                  </a:lnTo>
                  <a:lnTo>
                    <a:pt x="37" y="25"/>
                  </a:lnTo>
                  <a:lnTo>
                    <a:pt x="32" y="26"/>
                  </a:lnTo>
                  <a:lnTo>
                    <a:pt x="16" y="22"/>
                  </a:lnTo>
                  <a:lnTo>
                    <a:pt x="0" y="16"/>
                  </a:lnTo>
                  <a:lnTo>
                    <a:pt x="12" y="15"/>
                  </a:lnTo>
                  <a:lnTo>
                    <a:pt x="30" y="10"/>
                  </a:lnTo>
                  <a:lnTo>
                    <a:pt x="52" y="6"/>
                  </a:lnTo>
                  <a:lnTo>
                    <a:pt x="6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6" name="Freeform 446"/>
            <p:cNvSpPr>
              <a:spLocks/>
            </p:cNvSpPr>
            <p:nvPr/>
          </p:nvSpPr>
          <p:spPr bwMode="auto">
            <a:xfrm>
              <a:off x="3693" y="2365"/>
              <a:ext cx="1819" cy="1375"/>
            </a:xfrm>
            <a:custGeom>
              <a:avLst/>
              <a:gdLst>
                <a:gd name="T0" fmla="*/ 1369 w 1819"/>
                <a:gd name="T1" fmla="*/ 59 h 1375"/>
                <a:gd name="T2" fmla="*/ 1617 w 1819"/>
                <a:gd name="T3" fmla="*/ 89 h 1375"/>
                <a:gd name="T4" fmla="*/ 1819 w 1819"/>
                <a:gd name="T5" fmla="*/ 136 h 1375"/>
                <a:gd name="T6" fmla="*/ 1784 w 1819"/>
                <a:gd name="T7" fmla="*/ 156 h 1375"/>
                <a:gd name="T8" fmla="*/ 1689 w 1819"/>
                <a:gd name="T9" fmla="*/ 205 h 1375"/>
                <a:gd name="T10" fmla="*/ 1664 w 1819"/>
                <a:gd name="T11" fmla="*/ 247 h 1375"/>
                <a:gd name="T12" fmla="*/ 1624 w 1819"/>
                <a:gd name="T13" fmla="*/ 166 h 1375"/>
                <a:gd name="T14" fmla="*/ 1494 w 1819"/>
                <a:gd name="T15" fmla="*/ 213 h 1375"/>
                <a:gd name="T16" fmla="*/ 1606 w 1819"/>
                <a:gd name="T17" fmla="*/ 316 h 1375"/>
                <a:gd name="T18" fmla="*/ 1573 w 1819"/>
                <a:gd name="T19" fmla="*/ 306 h 1375"/>
                <a:gd name="T20" fmla="*/ 1530 w 1819"/>
                <a:gd name="T21" fmla="*/ 427 h 1375"/>
                <a:gd name="T22" fmla="*/ 1530 w 1819"/>
                <a:gd name="T23" fmla="*/ 473 h 1375"/>
                <a:gd name="T24" fmla="*/ 1436 w 1819"/>
                <a:gd name="T25" fmla="*/ 434 h 1375"/>
                <a:gd name="T26" fmla="*/ 1474 w 1819"/>
                <a:gd name="T27" fmla="*/ 472 h 1375"/>
                <a:gd name="T28" fmla="*/ 1492 w 1819"/>
                <a:gd name="T29" fmla="*/ 556 h 1375"/>
                <a:gd name="T30" fmla="*/ 1433 w 1819"/>
                <a:gd name="T31" fmla="*/ 654 h 1375"/>
                <a:gd name="T32" fmla="*/ 1383 w 1819"/>
                <a:gd name="T33" fmla="*/ 730 h 1375"/>
                <a:gd name="T34" fmla="*/ 1323 w 1819"/>
                <a:gd name="T35" fmla="*/ 774 h 1375"/>
                <a:gd name="T36" fmla="*/ 1333 w 1819"/>
                <a:gd name="T37" fmla="*/ 856 h 1375"/>
                <a:gd name="T38" fmla="*/ 1297 w 1819"/>
                <a:gd name="T39" fmla="*/ 844 h 1375"/>
                <a:gd name="T40" fmla="*/ 1273 w 1819"/>
                <a:gd name="T41" fmla="*/ 737 h 1375"/>
                <a:gd name="T42" fmla="*/ 1198 w 1819"/>
                <a:gd name="T43" fmla="*/ 650 h 1375"/>
                <a:gd name="T44" fmla="*/ 1090 w 1819"/>
                <a:gd name="T45" fmla="*/ 734 h 1375"/>
                <a:gd name="T46" fmla="*/ 993 w 1819"/>
                <a:gd name="T47" fmla="*/ 674 h 1375"/>
                <a:gd name="T48" fmla="*/ 968 w 1819"/>
                <a:gd name="T49" fmla="*/ 646 h 1375"/>
                <a:gd name="T50" fmla="*/ 765 w 1819"/>
                <a:gd name="T51" fmla="*/ 593 h 1375"/>
                <a:gd name="T52" fmla="*/ 791 w 1819"/>
                <a:gd name="T53" fmla="*/ 629 h 1375"/>
                <a:gd name="T54" fmla="*/ 748 w 1819"/>
                <a:gd name="T55" fmla="*/ 751 h 1375"/>
                <a:gd name="T56" fmla="*/ 624 w 1819"/>
                <a:gd name="T57" fmla="*/ 669 h 1375"/>
                <a:gd name="T58" fmla="*/ 551 w 1819"/>
                <a:gd name="T59" fmla="*/ 567 h 1375"/>
                <a:gd name="T60" fmla="*/ 641 w 1819"/>
                <a:gd name="T61" fmla="*/ 744 h 1375"/>
                <a:gd name="T62" fmla="*/ 719 w 1819"/>
                <a:gd name="T63" fmla="*/ 891 h 1375"/>
                <a:gd name="T64" fmla="*/ 641 w 1819"/>
                <a:gd name="T65" fmla="*/ 1095 h 1375"/>
                <a:gd name="T66" fmla="*/ 576 w 1819"/>
                <a:gd name="T67" fmla="*/ 1227 h 1375"/>
                <a:gd name="T68" fmla="*/ 491 w 1819"/>
                <a:gd name="T69" fmla="*/ 1355 h 1375"/>
                <a:gd name="T70" fmla="*/ 332 w 1819"/>
                <a:gd name="T71" fmla="*/ 1183 h 1375"/>
                <a:gd name="T72" fmla="*/ 289 w 1819"/>
                <a:gd name="T73" fmla="*/ 937 h 1375"/>
                <a:gd name="T74" fmla="*/ 162 w 1819"/>
                <a:gd name="T75" fmla="*/ 876 h 1375"/>
                <a:gd name="T76" fmla="*/ 10 w 1819"/>
                <a:gd name="T77" fmla="*/ 763 h 1375"/>
                <a:gd name="T78" fmla="*/ 42 w 1819"/>
                <a:gd name="T79" fmla="*/ 597 h 1375"/>
                <a:gd name="T80" fmla="*/ 135 w 1819"/>
                <a:gd name="T81" fmla="*/ 483 h 1375"/>
                <a:gd name="T82" fmla="*/ 181 w 1819"/>
                <a:gd name="T83" fmla="*/ 382 h 1375"/>
                <a:gd name="T84" fmla="*/ 184 w 1819"/>
                <a:gd name="T85" fmla="*/ 310 h 1375"/>
                <a:gd name="T86" fmla="*/ 311 w 1819"/>
                <a:gd name="T87" fmla="*/ 226 h 1375"/>
                <a:gd name="T88" fmla="*/ 399 w 1819"/>
                <a:gd name="T89" fmla="*/ 245 h 1375"/>
                <a:gd name="T90" fmla="*/ 471 w 1819"/>
                <a:gd name="T91" fmla="*/ 182 h 1375"/>
                <a:gd name="T92" fmla="*/ 428 w 1819"/>
                <a:gd name="T93" fmla="*/ 119 h 1375"/>
                <a:gd name="T94" fmla="*/ 361 w 1819"/>
                <a:gd name="T95" fmla="*/ 223 h 1375"/>
                <a:gd name="T96" fmla="*/ 285 w 1819"/>
                <a:gd name="T97" fmla="*/ 205 h 1375"/>
                <a:gd name="T98" fmla="*/ 374 w 1819"/>
                <a:gd name="T99" fmla="*/ 79 h 1375"/>
                <a:gd name="T100" fmla="*/ 562 w 1819"/>
                <a:gd name="T101" fmla="*/ 116 h 1375"/>
                <a:gd name="T102" fmla="*/ 549 w 1819"/>
                <a:gd name="T103" fmla="*/ 132 h 1375"/>
                <a:gd name="T104" fmla="*/ 599 w 1819"/>
                <a:gd name="T105" fmla="*/ 110 h 1375"/>
                <a:gd name="T106" fmla="*/ 696 w 1819"/>
                <a:gd name="T107" fmla="*/ 70 h 1375"/>
                <a:gd name="T108" fmla="*/ 799 w 1819"/>
                <a:gd name="T109" fmla="*/ 63 h 1375"/>
                <a:gd name="T110" fmla="*/ 846 w 1819"/>
                <a:gd name="T111" fmla="*/ 90 h 1375"/>
                <a:gd name="T112" fmla="*/ 836 w 1819"/>
                <a:gd name="T113" fmla="*/ 65 h 1375"/>
                <a:gd name="T114" fmla="*/ 849 w 1819"/>
                <a:gd name="T115" fmla="*/ 36 h 1375"/>
                <a:gd name="T116" fmla="*/ 978 w 1819"/>
                <a:gd name="T117" fmla="*/ 0 h 1375"/>
                <a:gd name="T118" fmla="*/ 1052 w 1819"/>
                <a:gd name="T119" fmla="*/ 43 h 1375"/>
                <a:gd name="T120" fmla="*/ 1242 w 1819"/>
                <a:gd name="T121" fmla="*/ 56 h 13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19"/>
                <a:gd name="T184" fmla="*/ 0 h 1375"/>
                <a:gd name="T185" fmla="*/ 1819 w 1819"/>
                <a:gd name="T186" fmla="*/ 1375 h 137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19" h="1375">
                  <a:moveTo>
                    <a:pt x="1272" y="66"/>
                  </a:moveTo>
                  <a:lnTo>
                    <a:pt x="1272" y="62"/>
                  </a:lnTo>
                  <a:lnTo>
                    <a:pt x="1272" y="59"/>
                  </a:lnTo>
                  <a:lnTo>
                    <a:pt x="1286" y="60"/>
                  </a:lnTo>
                  <a:lnTo>
                    <a:pt x="1302" y="62"/>
                  </a:lnTo>
                  <a:lnTo>
                    <a:pt x="1317" y="63"/>
                  </a:lnTo>
                  <a:lnTo>
                    <a:pt x="1333" y="65"/>
                  </a:lnTo>
                  <a:lnTo>
                    <a:pt x="1333" y="63"/>
                  </a:lnTo>
                  <a:lnTo>
                    <a:pt x="1335" y="62"/>
                  </a:lnTo>
                  <a:lnTo>
                    <a:pt x="1330" y="59"/>
                  </a:lnTo>
                  <a:lnTo>
                    <a:pt x="1327" y="56"/>
                  </a:lnTo>
                  <a:lnTo>
                    <a:pt x="1325" y="53"/>
                  </a:lnTo>
                  <a:lnTo>
                    <a:pt x="1323" y="48"/>
                  </a:lnTo>
                  <a:lnTo>
                    <a:pt x="1337" y="48"/>
                  </a:lnTo>
                  <a:lnTo>
                    <a:pt x="1350" y="49"/>
                  </a:lnTo>
                  <a:lnTo>
                    <a:pt x="1356" y="50"/>
                  </a:lnTo>
                  <a:lnTo>
                    <a:pt x="1362" y="52"/>
                  </a:lnTo>
                  <a:lnTo>
                    <a:pt x="1366" y="55"/>
                  </a:lnTo>
                  <a:lnTo>
                    <a:pt x="1369" y="59"/>
                  </a:lnTo>
                  <a:lnTo>
                    <a:pt x="1377" y="55"/>
                  </a:lnTo>
                  <a:lnTo>
                    <a:pt x="1385" y="53"/>
                  </a:lnTo>
                  <a:lnTo>
                    <a:pt x="1390" y="53"/>
                  </a:lnTo>
                  <a:lnTo>
                    <a:pt x="1396" y="53"/>
                  </a:lnTo>
                  <a:lnTo>
                    <a:pt x="1406" y="58"/>
                  </a:lnTo>
                  <a:lnTo>
                    <a:pt x="1417" y="65"/>
                  </a:lnTo>
                  <a:lnTo>
                    <a:pt x="1435" y="65"/>
                  </a:lnTo>
                  <a:lnTo>
                    <a:pt x="1452" y="65"/>
                  </a:lnTo>
                  <a:lnTo>
                    <a:pt x="1467" y="66"/>
                  </a:lnTo>
                  <a:lnTo>
                    <a:pt x="1484" y="66"/>
                  </a:lnTo>
                  <a:lnTo>
                    <a:pt x="1504" y="72"/>
                  </a:lnTo>
                  <a:lnTo>
                    <a:pt x="1524" y="79"/>
                  </a:lnTo>
                  <a:lnTo>
                    <a:pt x="1542" y="79"/>
                  </a:lnTo>
                  <a:lnTo>
                    <a:pt x="1557" y="80"/>
                  </a:lnTo>
                  <a:lnTo>
                    <a:pt x="1573" y="80"/>
                  </a:lnTo>
                  <a:lnTo>
                    <a:pt x="1590" y="80"/>
                  </a:lnTo>
                  <a:lnTo>
                    <a:pt x="1602" y="86"/>
                  </a:lnTo>
                  <a:lnTo>
                    <a:pt x="1617" y="89"/>
                  </a:lnTo>
                  <a:lnTo>
                    <a:pt x="1617" y="87"/>
                  </a:lnTo>
                  <a:lnTo>
                    <a:pt x="1616" y="85"/>
                  </a:lnTo>
                  <a:lnTo>
                    <a:pt x="1613" y="82"/>
                  </a:lnTo>
                  <a:lnTo>
                    <a:pt x="1606" y="80"/>
                  </a:lnTo>
                  <a:lnTo>
                    <a:pt x="1600" y="77"/>
                  </a:lnTo>
                  <a:lnTo>
                    <a:pt x="1600" y="76"/>
                  </a:lnTo>
                  <a:lnTo>
                    <a:pt x="1600" y="75"/>
                  </a:lnTo>
                  <a:lnTo>
                    <a:pt x="1600" y="73"/>
                  </a:lnTo>
                  <a:lnTo>
                    <a:pt x="1602" y="72"/>
                  </a:lnTo>
                  <a:lnTo>
                    <a:pt x="1623" y="72"/>
                  </a:lnTo>
                  <a:lnTo>
                    <a:pt x="1646" y="76"/>
                  </a:lnTo>
                  <a:lnTo>
                    <a:pt x="1667" y="80"/>
                  </a:lnTo>
                  <a:lnTo>
                    <a:pt x="1687" y="86"/>
                  </a:lnTo>
                  <a:lnTo>
                    <a:pt x="1727" y="99"/>
                  </a:lnTo>
                  <a:lnTo>
                    <a:pt x="1764" y="112"/>
                  </a:lnTo>
                  <a:lnTo>
                    <a:pt x="1787" y="113"/>
                  </a:lnTo>
                  <a:lnTo>
                    <a:pt x="1807" y="117"/>
                  </a:lnTo>
                  <a:lnTo>
                    <a:pt x="1813" y="126"/>
                  </a:lnTo>
                  <a:lnTo>
                    <a:pt x="1819" y="136"/>
                  </a:lnTo>
                  <a:lnTo>
                    <a:pt x="1800" y="133"/>
                  </a:lnTo>
                  <a:lnTo>
                    <a:pt x="1776" y="127"/>
                  </a:lnTo>
                  <a:lnTo>
                    <a:pt x="1763" y="125"/>
                  </a:lnTo>
                  <a:lnTo>
                    <a:pt x="1753" y="123"/>
                  </a:lnTo>
                  <a:lnTo>
                    <a:pt x="1744" y="122"/>
                  </a:lnTo>
                  <a:lnTo>
                    <a:pt x="1740" y="123"/>
                  </a:lnTo>
                  <a:lnTo>
                    <a:pt x="1743" y="126"/>
                  </a:lnTo>
                  <a:lnTo>
                    <a:pt x="1746" y="130"/>
                  </a:lnTo>
                  <a:lnTo>
                    <a:pt x="1737" y="130"/>
                  </a:lnTo>
                  <a:lnTo>
                    <a:pt x="1729" y="132"/>
                  </a:lnTo>
                  <a:lnTo>
                    <a:pt x="1729" y="133"/>
                  </a:lnTo>
                  <a:lnTo>
                    <a:pt x="1737" y="133"/>
                  </a:lnTo>
                  <a:lnTo>
                    <a:pt x="1744" y="136"/>
                  </a:lnTo>
                  <a:lnTo>
                    <a:pt x="1750" y="137"/>
                  </a:lnTo>
                  <a:lnTo>
                    <a:pt x="1757" y="140"/>
                  </a:lnTo>
                  <a:lnTo>
                    <a:pt x="1770" y="146"/>
                  </a:lnTo>
                  <a:lnTo>
                    <a:pt x="1784" y="152"/>
                  </a:lnTo>
                  <a:lnTo>
                    <a:pt x="1784" y="156"/>
                  </a:lnTo>
                  <a:lnTo>
                    <a:pt x="1784" y="160"/>
                  </a:lnTo>
                  <a:lnTo>
                    <a:pt x="1783" y="162"/>
                  </a:lnTo>
                  <a:lnTo>
                    <a:pt x="1781" y="163"/>
                  </a:lnTo>
                  <a:lnTo>
                    <a:pt x="1767" y="162"/>
                  </a:lnTo>
                  <a:lnTo>
                    <a:pt x="1753" y="165"/>
                  </a:lnTo>
                  <a:lnTo>
                    <a:pt x="1749" y="166"/>
                  </a:lnTo>
                  <a:lnTo>
                    <a:pt x="1744" y="170"/>
                  </a:lnTo>
                  <a:lnTo>
                    <a:pt x="1740" y="176"/>
                  </a:lnTo>
                  <a:lnTo>
                    <a:pt x="1739" y="185"/>
                  </a:lnTo>
                  <a:lnTo>
                    <a:pt x="1731" y="186"/>
                  </a:lnTo>
                  <a:lnTo>
                    <a:pt x="1724" y="186"/>
                  </a:lnTo>
                  <a:lnTo>
                    <a:pt x="1723" y="182"/>
                  </a:lnTo>
                  <a:lnTo>
                    <a:pt x="1720" y="179"/>
                  </a:lnTo>
                  <a:lnTo>
                    <a:pt x="1710" y="180"/>
                  </a:lnTo>
                  <a:lnTo>
                    <a:pt x="1700" y="183"/>
                  </a:lnTo>
                  <a:lnTo>
                    <a:pt x="1690" y="187"/>
                  </a:lnTo>
                  <a:lnTo>
                    <a:pt x="1683" y="193"/>
                  </a:lnTo>
                  <a:lnTo>
                    <a:pt x="1686" y="200"/>
                  </a:lnTo>
                  <a:lnTo>
                    <a:pt x="1689" y="205"/>
                  </a:lnTo>
                  <a:lnTo>
                    <a:pt x="1692" y="207"/>
                  </a:lnTo>
                  <a:lnTo>
                    <a:pt x="1694" y="210"/>
                  </a:lnTo>
                  <a:lnTo>
                    <a:pt x="1702" y="213"/>
                  </a:lnTo>
                  <a:lnTo>
                    <a:pt x="1713" y="219"/>
                  </a:lnTo>
                  <a:lnTo>
                    <a:pt x="1714" y="226"/>
                  </a:lnTo>
                  <a:lnTo>
                    <a:pt x="1716" y="235"/>
                  </a:lnTo>
                  <a:lnTo>
                    <a:pt x="1720" y="235"/>
                  </a:lnTo>
                  <a:lnTo>
                    <a:pt x="1723" y="237"/>
                  </a:lnTo>
                  <a:lnTo>
                    <a:pt x="1726" y="245"/>
                  </a:lnTo>
                  <a:lnTo>
                    <a:pt x="1727" y="252"/>
                  </a:lnTo>
                  <a:lnTo>
                    <a:pt x="1727" y="259"/>
                  </a:lnTo>
                  <a:lnTo>
                    <a:pt x="1727" y="266"/>
                  </a:lnTo>
                  <a:lnTo>
                    <a:pt x="1727" y="277"/>
                  </a:lnTo>
                  <a:lnTo>
                    <a:pt x="1727" y="290"/>
                  </a:lnTo>
                  <a:lnTo>
                    <a:pt x="1723" y="290"/>
                  </a:lnTo>
                  <a:lnTo>
                    <a:pt x="1717" y="290"/>
                  </a:lnTo>
                  <a:lnTo>
                    <a:pt x="1700" y="277"/>
                  </a:lnTo>
                  <a:lnTo>
                    <a:pt x="1682" y="263"/>
                  </a:lnTo>
                  <a:lnTo>
                    <a:pt x="1664" y="247"/>
                  </a:lnTo>
                  <a:lnTo>
                    <a:pt x="1650" y="232"/>
                  </a:lnTo>
                  <a:lnTo>
                    <a:pt x="1652" y="222"/>
                  </a:lnTo>
                  <a:lnTo>
                    <a:pt x="1653" y="212"/>
                  </a:lnTo>
                  <a:lnTo>
                    <a:pt x="1657" y="202"/>
                  </a:lnTo>
                  <a:lnTo>
                    <a:pt x="1660" y="193"/>
                  </a:lnTo>
                  <a:lnTo>
                    <a:pt x="1663" y="185"/>
                  </a:lnTo>
                  <a:lnTo>
                    <a:pt x="1664" y="176"/>
                  </a:lnTo>
                  <a:lnTo>
                    <a:pt x="1664" y="167"/>
                  </a:lnTo>
                  <a:lnTo>
                    <a:pt x="1662" y="160"/>
                  </a:lnTo>
                  <a:lnTo>
                    <a:pt x="1656" y="160"/>
                  </a:lnTo>
                  <a:lnTo>
                    <a:pt x="1650" y="160"/>
                  </a:lnTo>
                  <a:lnTo>
                    <a:pt x="1649" y="166"/>
                  </a:lnTo>
                  <a:lnTo>
                    <a:pt x="1649" y="173"/>
                  </a:lnTo>
                  <a:lnTo>
                    <a:pt x="1646" y="173"/>
                  </a:lnTo>
                  <a:lnTo>
                    <a:pt x="1644" y="175"/>
                  </a:lnTo>
                  <a:lnTo>
                    <a:pt x="1639" y="175"/>
                  </a:lnTo>
                  <a:lnTo>
                    <a:pt x="1633" y="176"/>
                  </a:lnTo>
                  <a:lnTo>
                    <a:pt x="1629" y="170"/>
                  </a:lnTo>
                  <a:lnTo>
                    <a:pt x="1624" y="166"/>
                  </a:lnTo>
                  <a:lnTo>
                    <a:pt x="1619" y="166"/>
                  </a:lnTo>
                  <a:lnTo>
                    <a:pt x="1614" y="166"/>
                  </a:lnTo>
                  <a:lnTo>
                    <a:pt x="1609" y="166"/>
                  </a:lnTo>
                  <a:lnTo>
                    <a:pt x="1606" y="169"/>
                  </a:lnTo>
                  <a:lnTo>
                    <a:pt x="1603" y="170"/>
                  </a:lnTo>
                  <a:lnTo>
                    <a:pt x="1600" y="173"/>
                  </a:lnTo>
                  <a:lnTo>
                    <a:pt x="1600" y="180"/>
                  </a:lnTo>
                  <a:lnTo>
                    <a:pt x="1600" y="187"/>
                  </a:lnTo>
                  <a:lnTo>
                    <a:pt x="1603" y="190"/>
                  </a:lnTo>
                  <a:lnTo>
                    <a:pt x="1607" y="192"/>
                  </a:lnTo>
                  <a:lnTo>
                    <a:pt x="1606" y="193"/>
                  </a:lnTo>
                  <a:lnTo>
                    <a:pt x="1606" y="195"/>
                  </a:lnTo>
                  <a:lnTo>
                    <a:pt x="1582" y="196"/>
                  </a:lnTo>
                  <a:lnTo>
                    <a:pt x="1553" y="196"/>
                  </a:lnTo>
                  <a:lnTo>
                    <a:pt x="1539" y="195"/>
                  </a:lnTo>
                  <a:lnTo>
                    <a:pt x="1524" y="196"/>
                  </a:lnTo>
                  <a:lnTo>
                    <a:pt x="1512" y="197"/>
                  </a:lnTo>
                  <a:lnTo>
                    <a:pt x="1499" y="200"/>
                  </a:lnTo>
                  <a:lnTo>
                    <a:pt x="1494" y="213"/>
                  </a:lnTo>
                  <a:lnTo>
                    <a:pt x="1490" y="227"/>
                  </a:lnTo>
                  <a:lnTo>
                    <a:pt x="1484" y="239"/>
                  </a:lnTo>
                  <a:lnTo>
                    <a:pt x="1480" y="250"/>
                  </a:lnTo>
                  <a:lnTo>
                    <a:pt x="1496" y="257"/>
                  </a:lnTo>
                  <a:lnTo>
                    <a:pt x="1510" y="262"/>
                  </a:lnTo>
                  <a:lnTo>
                    <a:pt x="1520" y="259"/>
                  </a:lnTo>
                  <a:lnTo>
                    <a:pt x="1534" y="256"/>
                  </a:lnTo>
                  <a:lnTo>
                    <a:pt x="1539" y="263"/>
                  </a:lnTo>
                  <a:lnTo>
                    <a:pt x="1544" y="267"/>
                  </a:lnTo>
                  <a:lnTo>
                    <a:pt x="1552" y="273"/>
                  </a:lnTo>
                  <a:lnTo>
                    <a:pt x="1559" y="277"/>
                  </a:lnTo>
                  <a:lnTo>
                    <a:pt x="1557" y="266"/>
                  </a:lnTo>
                  <a:lnTo>
                    <a:pt x="1556" y="256"/>
                  </a:lnTo>
                  <a:lnTo>
                    <a:pt x="1569" y="267"/>
                  </a:lnTo>
                  <a:lnTo>
                    <a:pt x="1590" y="287"/>
                  </a:lnTo>
                  <a:lnTo>
                    <a:pt x="1612" y="307"/>
                  </a:lnTo>
                  <a:lnTo>
                    <a:pt x="1623" y="322"/>
                  </a:lnTo>
                  <a:lnTo>
                    <a:pt x="1614" y="319"/>
                  </a:lnTo>
                  <a:lnTo>
                    <a:pt x="1606" y="316"/>
                  </a:lnTo>
                  <a:lnTo>
                    <a:pt x="1606" y="317"/>
                  </a:lnTo>
                  <a:lnTo>
                    <a:pt x="1606" y="319"/>
                  </a:lnTo>
                  <a:lnTo>
                    <a:pt x="1620" y="334"/>
                  </a:lnTo>
                  <a:lnTo>
                    <a:pt x="1632" y="352"/>
                  </a:lnTo>
                  <a:lnTo>
                    <a:pt x="1632" y="353"/>
                  </a:lnTo>
                  <a:lnTo>
                    <a:pt x="1630" y="353"/>
                  </a:lnTo>
                  <a:lnTo>
                    <a:pt x="1623" y="353"/>
                  </a:lnTo>
                  <a:lnTo>
                    <a:pt x="1616" y="352"/>
                  </a:lnTo>
                  <a:lnTo>
                    <a:pt x="1613" y="343"/>
                  </a:lnTo>
                  <a:lnTo>
                    <a:pt x="1607" y="333"/>
                  </a:lnTo>
                  <a:lnTo>
                    <a:pt x="1602" y="323"/>
                  </a:lnTo>
                  <a:lnTo>
                    <a:pt x="1593" y="312"/>
                  </a:lnTo>
                  <a:lnTo>
                    <a:pt x="1586" y="300"/>
                  </a:lnTo>
                  <a:lnTo>
                    <a:pt x="1577" y="290"/>
                  </a:lnTo>
                  <a:lnTo>
                    <a:pt x="1570" y="283"/>
                  </a:lnTo>
                  <a:lnTo>
                    <a:pt x="1563" y="279"/>
                  </a:lnTo>
                  <a:lnTo>
                    <a:pt x="1563" y="280"/>
                  </a:lnTo>
                  <a:lnTo>
                    <a:pt x="1563" y="283"/>
                  </a:lnTo>
                  <a:lnTo>
                    <a:pt x="1573" y="306"/>
                  </a:lnTo>
                  <a:lnTo>
                    <a:pt x="1579" y="326"/>
                  </a:lnTo>
                  <a:lnTo>
                    <a:pt x="1580" y="334"/>
                  </a:lnTo>
                  <a:lnTo>
                    <a:pt x="1579" y="346"/>
                  </a:lnTo>
                  <a:lnTo>
                    <a:pt x="1576" y="359"/>
                  </a:lnTo>
                  <a:lnTo>
                    <a:pt x="1572" y="374"/>
                  </a:lnTo>
                  <a:lnTo>
                    <a:pt x="1570" y="380"/>
                  </a:lnTo>
                  <a:lnTo>
                    <a:pt x="1570" y="386"/>
                  </a:lnTo>
                  <a:lnTo>
                    <a:pt x="1570" y="389"/>
                  </a:lnTo>
                  <a:lnTo>
                    <a:pt x="1566" y="393"/>
                  </a:lnTo>
                  <a:lnTo>
                    <a:pt x="1559" y="396"/>
                  </a:lnTo>
                  <a:lnTo>
                    <a:pt x="1552" y="396"/>
                  </a:lnTo>
                  <a:lnTo>
                    <a:pt x="1544" y="396"/>
                  </a:lnTo>
                  <a:lnTo>
                    <a:pt x="1536" y="394"/>
                  </a:lnTo>
                  <a:lnTo>
                    <a:pt x="1532" y="399"/>
                  </a:lnTo>
                  <a:lnTo>
                    <a:pt x="1527" y="403"/>
                  </a:lnTo>
                  <a:lnTo>
                    <a:pt x="1532" y="412"/>
                  </a:lnTo>
                  <a:lnTo>
                    <a:pt x="1536" y="420"/>
                  </a:lnTo>
                  <a:lnTo>
                    <a:pt x="1533" y="424"/>
                  </a:lnTo>
                  <a:lnTo>
                    <a:pt x="1530" y="427"/>
                  </a:lnTo>
                  <a:lnTo>
                    <a:pt x="1527" y="429"/>
                  </a:lnTo>
                  <a:lnTo>
                    <a:pt x="1523" y="432"/>
                  </a:lnTo>
                  <a:lnTo>
                    <a:pt x="1523" y="437"/>
                  </a:lnTo>
                  <a:lnTo>
                    <a:pt x="1523" y="443"/>
                  </a:lnTo>
                  <a:lnTo>
                    <a:pt x="1529" y="444"/>
                  </a:lnTo>
                  <a:lnTo>
                    <a:pt x="1536" y="449"/>
                  </a:lnTo>
                  <a:lnTo>
                    <a:pt x="1542" y="453"/>
                  </a:lnTo>
                  <a:lnTo>
                    <a:pt x="1547" y="459"/>
                  </a:lnTo>
                  <a:lnTo>
                    <a:pt x="1552" y="464"/>
                  </a:lnTo>
                  <a:lnTo>
                    <a:pt x="1556" y="472"/>
                  </a:lnTo>
                  <a:lnTo>
                    <a:pt x="1559" y="477"/>
                  </a:lnTo>
                  <a:lnTo>
                    <a:pt x="1560" y="484"/>
                  </a:lnTo>
                  <a:lnTo>
                    <a:pt x="1552" y="494"/>
                  </a:lnTo>
                  <a:lnTo>
                    <a:pt x="1543" y="503"/>
                  </a:lnTo>
                  <a:lnTo>
                    <a:pt x="1537" y="503"/>
                  </a:lnTo>
                  <a:lnTo>
                    <a:pt x="1533" y="500"/>
                  </a:lnTo>
                  <a:lnTo>
                    <a:pt x="1533" y="487"/>
                  </a:lnTo>
                  <a:lnTo>
                    <a:pt x="1532" y="477"/>
                  </a:lnTo>
                  <a:lnTo>
                    <a:pt x="1530" y="473"/>
                  </a:lnTo>
                  <a:lnTo>
                    <a:pt x="1527" y="469"/>
                  </a:lnTo>
                  <a:lnTo>
                    <a:pt x="1526" y="464"/>
                  </a:lnTo>
                  <a:lnTo>
                    <a:pt x="1522" y="462"/>
                  </a:lnTo>
                  <a:lnTo>
                    <a:pt x="1510" y="459"/>
                  </a:lnTo>
                  <a:lnTo>
                    <a:pt x="1500" y="456"/>
                  </a:lnTo>
                  <a:lnTo>
                    <a:pt x="1500" y="447"/>
                  </a:lnTo>
                  <a:lnTo>
                    <a:pt x="1500" y="443"/>
                  </a:lnTo>
                  <a:lnTo>
                    <a:pt x="1499" y="439"/>
                  </a:lnTo>
                  <a:lnTo>
                    <a:pt x="1496" y="434"/>
                  </a:lnTo>
                  <a:lnTo>
                    <a:pt x="1484" y="434"/>
                  </a:lnTo>
                  <a:lnTo>
                    <a:pt x="1476" y="437"/>
                  </a:lnTo>
                  <a:lnTo>
                    <a:pt x="1469" y="440"/>
                  </a:lnTo>
                  <a:lnTo>
                    <a:pt x="1460" y="444"/>
                  </a:lnTo>
                  <a:lnTo>
                    <a:pt x="1460" y="433"/>
                  </a:lnTo>
                  <a:lnTo>
                    <a:pt x="1457" y="424"/>
                  </a:lnTo>
                  <a:lnTo>
                    <a:pt x="1452" y="423"/>
                  </a:lnTo>
                  <a:lnTo>
                    <a:pt x="1445" y="422"/>
                  </a:lnTo>
                  <a:lnTo>
                    <a:pt x="1442" y="429"/>
                  </a:lnTo>
                  <a:lnTo>
                    <a:pt x="1436" y="434"/>
                  </a:lnTo>
                  <a:lnTo>
                    <a:pt x="1430" y="439"/>
                  </a:lnTo>
                  <a:lnTo>
                    <a:pt x="1423" y="442"/>
                  </a:lnTo>
                  <a:lnTo>
                    <a:pt x="1425" y="447"/>
                  </a:lnTo>
                  <a:lnTo>
                    <a:pt x="1426" y="454"/>
                  </a:lnTo>
                  <a:lnTo>
                    <a:pt x="1432" y="456"/>
                  </a:lnTo>
                  <a:lnTo>
                    <a:pt x="1436" y="456"/>
                  </a:lnTo>
                  <a:lnTo>
                    <a:pt x="1439" y="459"/>
                  </a:lnTo>
                  <a:lnTo>
                    <a:pt x="1442" y="460"/>
                  </a:lnTo>
                  <a:lnTo>
                    <a:pt x="1445" y="462"/>
                  </a:lnTo>
                  <a:lnTo>
                    <a:pt x="1447" y="464"/>
                  </a:lnTo>
                  <a:lnTo>
                    <a:pt x="1450" y="466"/>
                  </a:lnTo>
                  <a:lnTo>
                    <a:pt x="1456" y="466"/>
                  </a:lnTo>
                  <a:lnTo>
                    <a:pt x="1459" y="463"/>
                  </a:lnTo>
                  <a:lnTo>
                    <a:pt x="1460" y="462"/>
                  </a:lnTo>
                  <a:lnTo>
                    <a:pt x="1464" y="460"/>
                  </a:lnTo>
                  <a:lnTo>
                    <a:pt x="1467" y="460"/>
                  </a:lnTo>
                  <a:lnTo>
                    <a:pt x="1476" y="463"/>
                  </a:lnTo>
                  <a:lnTo>
                    <a:pt x="1482" y="466"/>
                  </a:lnTo>
                  <a:lnTo>
                    <a:pt x="1474" y="472"/>
                  </a:lnTo>
                  <a:lnTo>
                    <a:pt x="1469" y="477"/>
                  </a:lnTo>
                  <a:lnTo>
                    <a:pt x="1466" y="480"/>
                  </a:lnTo>
                  <a:lnTo>
                    <a:pt x="1463" y="483"/>
                  </a:lnTo>
                  <a:lnTo>
                    <a:pt x="1462" y="487"/>
                  </a:lnTo>
                  <a:lnTo>
                    <a:pt x="1460" y="493"/>
                  </a:lnTo>
                  <a:lnTo>
                    <a:pt x="1464" y="500"/>
                  </a:lnTo>
                  <a:lnTo>
                    <a:pt x="1469" y="506"/>
                  </a:lnTo>
                  <a:lnTo>
                    <a:pt x="1473" y="510"/>
                  </a:lnTo>
                  <a:lnTo>
                    <a:pt x="1479" y="516"/>
                  </a:lnTo>
                  <a:lnTo>
                    <a:pt x="1489" y="524"/>
                  </a:lnTo>
                  <a:lnTo>
                    <a:pt x="1499" y="534"/>
                  </a:lnTo>
                  <a:lnTo>
                    <a:pt x="1496" y="536"/>
                  </a:lnTo>
                  <a:lnTo>
                    <a:pt x="1494" y="536"/>
                  </a:lnTo>
                  <a:lnTo>
                    <a:pt x="1494" y="537"/>
                  </a:lnTo>
                  <a:lnTo>
                    <a:pt x="1494" y="540"/>
                  </a:lnTo>
                  <a:lnTo>
                    <a:pt x="1499" y="542"/>
                  </a:lnTo>
                  <a:lnTo>
                    <a:pt x="1503" y="544"/>
                  </a:lnTo>
                  <a:lnTo>
                    <a:pt x="1497" y="550"/>
                  </a:lnTo>
                  <a:lnTo>
                    <a:pt x="1492" y="556"/>
                  </a:lnTo>
                  <a:lnTo>
                    <a:pt x="1493" y="556"/>
                  </a:lnTo>
                  <a:lnTo>
                    <a:pt x="1494" y="556"/>
                  </a:lnTo>
                  <a:lnTo>
                    <a:pt x="1503" y="557"/>
                  </a:lnTo>
                  <a:lnTo>
                    <a:pt x="1509" y="561"/>
                  </a:lnTo>
                  <a:lnTo>
                    <a:pt x="1510" y="566"/>
                  </a:lnTo>
                  <a:lnTo>
                    <a:pt x="1509" y="569"/>
                  </a:lnTo>
                  <a:lnTo>
                    <a:pt x="1509" y="571"/>
                  </a:lnTo>
                  <a:lnTo>
                    <a:pt x="1507" y="574"/>
                  </a:lnTo>
                  <a:lnTo>
                    <a:pt x="1503" y="580"/>
                  </a:lnTo>
                  <a:lnTo>
                    <a:pt x="1500" y="586"/>
                  </a:lnTo>
                  <a:lnTo>
                    <a:pt x="1492" y="607"/>
                  </a:lnTo>
                  <a:lnTo>
                    <a:pt x="1484" y="626"/>
                  </a:lnTo>
                  <a:lnTo>
                    <a:pt x="1480" y="634"/>
                  </a:lnTo>
                  <a:lnTo>
                    <a:pt x="1473" y="641"/>
                  </a:lnTo>
                  <a:lnTo>
                    <a:pt x="1466" y="647"/>
                  </a:lnTo>
                  <a:lnTo>
                    <a:pt x="1455" y="653"/>
                  </a:lnTo>
                  <a:lnTo>
                    <a:pt x="1442" y="653"/>
                  </a:lnTo>
                  <a:lnTo>
                    <a:pt x="1433" y="651"/>
                  </a:lnTo>
                  <a:lnTo>
                    <a:pt x="1433" y="654"/>
                  </a:lnTo>
                  <a:lnTo>
                    <a:pt x="1433" y="659"/>
                  </a:lnTo>
                  <a:lnTo>
                    <a:pt x="1423" y="661"/>
                  </a:lnTo>
                  <a:lnTo>
                    <a:pt x="1415" y="666"/>
                  </a:lnTo>
                  <a:lnTo>
                    <a:pt x="1409" y="671"/>
                  </a:lnTo>
                  <a:lnTo>
                    <a:pt x="1403" y="677"/>
                  </a:lnTo>
                  <a:lnTo>
                    <a:pt x="1400" y="673"/>
                  </a:lnTo>
                  <a:lnTo>
                    <a:pt x="1396" y="667"/>
                  </a:lnTo>
                  <a:lnTo>
                    <a:pt x="1395" y="666"/>
                  </a:lnTo>
                  <a:lnTo>
                    <a:pt x="1390" y="664"/>
                  </a:lnTo>
                  <a:lnTo>
                    <a:pt x="1386" y="663"/>
                  </a:lnTo>
                  <a:lnTo>
                    <a:pt x="1380" y="661"/>
                  </a:lnTo>
                  <a:lnTo>
                    <a:pt x="1370" y="670"/>
                  </a:lnTo>
                  <a:lnTo>
                    <a:pt x="1363" y="679"/>
                  </a:lnTo>
                  <a:lnTo>
                    <a:pt x="1360" y="684"/>
                  </a:lnTo>
                  <a:lnTo>
                    <a:pt x="1359" y="691"/>
                  </a:lnTo>
                  <a:lnTo>
                    <a:pt x="1357" y="699"/>
                  </a:lnTo>
                  <a:lnTo>
                    <a:pt x="1357" y="709"/>
                  </a:lnTo>
                  <a:lnTo>
                    <a:pt x="1370" y="719"/>
                  </a:lnTo>
                  <a:lnTo>
                    <a:pt x="1383" y="730"/>
                  </a:lnTo>
                  <a:lnTo>
                    <a:pt x="1390" y="736"/>
                  </a:lnTo>
                  <a:lnTo>
                    <a:pt x="1396" y="741"/>
                  </a:lnTo>
                  <a:lnTo>
                    <a:pt x="1400" y="749"/>
                  </a:lnTo>
                  <a:lnTo>
                    <a:pt x="1405" y="756"/>
                  </a:lnTo>
                  <a:lnTo>
                    <a:pt x="1407" y="774"/>
                  </a:lnTo>
                  <a:lnTo>
                    <a:pt x="1409" y="791"/>
                  </a:lnTo>
                  <a:lnTo>
                    <a:pt x="1392" y="810"/>
                  </a:lnTo>
                  <a:lnTo>
                    <a:pt x="1373" y="828"/>
                  </a:lnTo>
                  <a:lnTo>
                    <a:pt x="1366" y="828"/>
                  </a:lnTo>
                  <a:lnTo>
                    <a:pt x="1360" y="826"/>
                  </a:lnTo>
                  <a:lnTo>
                    <a:pt x="1362" y="818"/>
                  </a:lnTo>
                  <a:lnTo>
                    <a:pt x="1365" y="814"/>
                  </a:lnTo>
                  <a:lnTo>
                    <a:pt x="1363" y="813"/>
                  </a:lnTo>
                  <a:lnTo>
                    <a:pt x="1362" y="813"/>
                  </a:lnTo>
                  <a:lnTo>
                    <a:pt x="1352" y="807"/>
                  </a:lnTo>
                  <a:lnTo>
                    <a:pt x="1340" y="803"/>
                  </a:lnTo>
                  <a:lnTo>
                    <a:pt x="1337" y="793"/>
                  </a:lnTo>
                  <a:lnTo>
                    <a:pt x="1336" y="784"/>
                  </a:lnTo>
                  <a:lnTo>
                    <a:pt x="1323" y="774"/>
                  </a:lnTo>
                  <a:lnTo>
                    <a:pt x="1309" y="767"/>
                  </a:lnTo>
                  <a:lnTo>
                    <a:pt x="1307" y="767"/>
                  </a:lnTo>
                  <a:lnTo>
                    <a:pt x="1305" y="769"/>
                  </a:lnTo>
                  <a:lnTo>
                    <a:pt x="1303" y="771"/>
                  </a:lnTo>
                  <a:lnTo>
                    <a:pt x="1302" y="774"/>
                  </a:lnTo>
                  <a:lnTo>
                    <a:pt x="1303" y="780"/>
                  </a:lnTo>
                  <a:lnTo>
                    <a:pt x="1303" y="786"/>
                  </a:lnTo>
                  <a:lnTo>
                    <a:pt x="1302" y="791"/>
                  </a:lnTo>
                  <a:lnTo>
                    <a:pt x="1300" y="797"/>
                  </a:lnTo>
                  <a:lnTo>
                    <a:pt x="1299" y="808"/>
                  </a:lnTo>
                  <a:lnTo>
                    <a:pt x="1299" y="820"/>
                  </a:lnTo>
                  <a:lnTo>
                    <a:pt x="1305" y="824"/>
                  </a:lnTo>
                  <a:lnTo>
                    <a:pt x="1309" y="827"/>
                  </a:lnTo>
                  <a:lnTo>
                    <a:pt x="1310" y="836"/>
                  </a:lnTo>
                  <a:lnTo>
                    <a:pt x="1312" y="844"/>
                  </a:lnTo>
                  <a:lnTo>
                    <a:pt x="1316" y="846"/>
                  </a:lnTo>
                  <a:lnTo>
                    <a:pt x="1322" y="846"/>
                  </a:lnTo>
                  <a:lnTo>
                    <a:pt x="1327" y="851"/>
                  </a:lnTo>
                  <a:lnTo>
                    <a:pt x="1333" y="856"/>
                  </a:lnTo>
                  <a:lnTo>
                    <a:pt x="1337" y="861"/>
                  </a:lnTo>
                  <a:lnTo>
                    <a:pt x="1342" y="867"/>
                  </a:lnTo>
                  <a:lnTo>
                    <a:pt x="1345" y="874"/>
                  </a:lnTo>
                  <a:lnTo>
                    <a:pt x="1346" y="881"/>
                  </a:lnTo>
                  <a:lnTo>
                    <a:pt x="1347" y="891"/>
                  </a:lnTo>
                  <a:lnTo>
                    <a:pt x="1347" y="900"/>
                  </a:lnTo>
                  <a:lnTo>
                    <a:pt x="1352" y="898"/>
                  </a:lnTo>
                  <a:lnTo>
                    <a:pt x="1356" y="897"/>
                  </a:lnTo>
                  <a:lnTo>
                    <a:pt x="1356" y="901"/>
                  </a:lnTo>
                  <a:lnTo>
                    <a:pt x="1356" y="906"/>
                  </a:lnTo>
                  <a:lnTo>
                    <a:pt x="1353" y="913"/>
                  </a:lnTo>
                  <a:lnTo>
                    <a:pt x="1350" y="921"/>
                  </a:lnTo>
                  <a:lnTo>
                    <a:pt x="1340" y="913"/>
                  </a:lnTo>
                  <a:lnTo>
                    <a:pt x="1332" y="903"/>
                  </a:lnTo>
                  <a:lnTo>
                    <a:pt x="1325" y="891"/>
                  </a:lnTo>
                  <a:lnTo>
                    <a:pt x="1317" y="880"/>
                  </a:lnTo>
                  <a:lnTo>
                    <a:pt x="1310" y="867"/>
                  </a:lnTo>
                  <a:lnTo>
                    <a:pt x="1305" y="856"/>
                  </a:lnTo>
                  <a:lnTo>
                    <a:pt x="1297" y="844"/>
                  </a:lnTo>
                  <a:lnTo>
                    <a:pt x="1289" y="833"/>
                  </a:lnTo>
                  <a:lnTo>
                    <a:pt x="1290" y="807"/>
                  </a:lnTo>
                  <a:lnTo>
                    <a:pt x="1290" y="784"/>
                  </a:lnTo>
                  <a:lnTo>
                    <a:pt x="1289" y="774"/>
                  </a:lnTo>
                  <a:lnTo>
                    <a:pt x="1286" y="764"/>
                  </a:lnTo>
                  <a:lnTo>
                    <a:pt x="1280" y="756"/>
                  </a:lnTo>
                  <a:lnTo>
                    <a:pt x="1273" y="749"/>
                  </a:lnTo>
                  <a:lnTo>
                    <a:pt x="1269" y="750"/>
                  </a:lnTo>
                  <a:lnTo>
                    <a:pt x="1266" y="750"/>
                  </a:lnTo>
                  <a:lnTo>
                    <a:pt x="1263" y="750"/>
                  </a:lnTo>
                  <a:lnTo>
                    <a:pt x="1259" y="749"/>
                  </a:lnTo>
                  <a:lnTo>
                    <a:pt x="1259" y="747"/>
                  </a:lnTo>
                  <a:lnTo>
                    <a:pt x="1260" y="744"/>
                  </a:lnTo>
                  <a:lnTo>
                    <a:pt x="1260" y="740"/>
                  </a:lnTo>
                  <a:lnTo>
                    <a:pt x="1266" y="741"/>
                  </a:lnTo>
                  <a:lnTo>
                    <a:pt x="1269" y="741"/>
                  </a:lnTo>
                  <a:lnTo>
                    <a:pt x="1270" y="741"/>
                  </a:lnTo>
                  <a:lnTo>
                    <a:pt x="1273" y="737"/>
                  </a:lnTo>
                  <a:lnTo>
                    <a:pt x="1273" y="736"/>
                  </a:lnTo>
                  <a:lnTo>
                    <a:pt x="1275" y="733"/>
                  </a:lnTo>
                  <a:lnTo>
                    <a:pt x="1270" y="726"/>
                  </a:lnTo>
                  <a:lnTo>
                    <a:pt x="1266" y="719"/>
                  </a:lnTo>
                  <a:lnTo>
                    <a:pt x="1257" y="729"/>
                  </a:lnTo>
                  <a:lnTo>
                    <a:pt x="1247" y="737"/>
                  </a:lnTo>
                  <a:lnTo>
                    <a:pt x="1242" y="734"/>
                  </a:lnTo>
                  <a:lnTo>
                    <a:pt x="1235" y="731"/>
                  </a:lnTo>
                  <a:lnTo>
                    <a:pt x="1236" y="721"/>
                  </a:lnTo>
                  <a:lnTo>
                    <a:pt x="1236" y="713"/>
                  </a:lnTo>
                  <a:lnTo>
                    <a:pt x="1233" y="707"/>
                  </a:lnTo>
                  <a:lnTo>
                    <a:pt x="1230" y="701"/>
                  </a:lnTo>
                  <a:lnTo>
                    <a:pt x="1220" y="690"/>
                  </a:lnTo>
                  <a:lnTo>
                    <a:pt x="1209" y="677"/>
                  </a:lnTo>
                  <a:lnTo>
                    <a:pt x="1206" y="669"/>
                  </a:lnTo>
                  <a:lnTo>
                    <a:pt x="1203" y="660"/>
                  </a:lnTo>
                  <a:lnTo>
                    <a:pt x="1202" y="657"/>
                  </a:lnTo>
                  <a:lnTo>
                    <a:pt x="1200" y="653"/>
                  </a:lnTo>
                  <a:lnTo>
                    <a:pt x="1198" y="650"/>
                  </a:lnTo>
                  <a:lnTo>
                    <a:pt x="1193" y="647"/>
                  </a:lnTo>
                  <a:lnTo>
                    <a:pt x="1190" y="650"/>
                  </a:lnTo>
                  <a:lnTo>
                    <a:pt x="1186" y="653"/>
                  </a:lnTo>
                  <a:lnTo>
                    <a:pt x="1185" y="649"/>
                  </a:lnTo>
                  <a:lnTo>
                    <a:pt x="1183" y="644"/>
                  </a:lnTo>
                  <a:lnTo>
                    <a:pt x="1182" y="641"/>
                  </a:lnTo>
                  <a:lnTo>
                    <a:pt x="1179" y="640"/>
                  </a:lnTo>
                  <a:lnTo>
                    <a:pt x="1178" y="650"/>
                  </a:lnTo>
                  <a:lnTo>
                    <a:pt x="1176" y="657"/>
                  </a:lnTo>
                  <a:lnTo>
                    <a:pt x="1168" y="659"/>
                  </a:lnTo>
                  <a:lnTo>
                    <a:pt x="1160" y="660"/>
                  </a:lnTo>
                  <a:lnTo>
                    <a:pt x="1155" y="663"/>
                  </a:lnTo>
                  <a:lnTo>
                    <a:pt x="1149" y="666"/>
                  </a:lnTo>
                  <a:lnTo>
                    <a:pt x="1145" y="677"/>
                  </a:lnTo>
                  <a:lnTo>
                    <a:pt x="1140" y="687"/>
                  </a:lnTo>
                  <a:lnTo>
                    <a:pt x="1126" y="700"/>
                  </a:lnTo>
                  <a:lnTo>
                    <a:pt x="1108" y="717"/>
                  </a:lnTo>
                  <a:lnTo>
                    <a:pt x="1099" y="726"/>
                  </a:lnTo>
                  <a:lnTo>
                    <a:pt x="1090" y="734"/>
                  </a:lnTo>
                  <a:lnTo>
                    <a:pt x="1085" y="743"/>
                  </a:lnTo>
                  <a:lnTo>
                    <a:pt x="1082" y="750"/>
                  </a:lnTo>
                  <a:lnTo>
                    <a:pt x="1085" y="761"/>
                  </a:lnTo>
                  <a:lnTo>
                    <a:pt x="1086" y="774"/>
                  </a:lnTo>
                  <a:lnTo>
                    <a:pt x="1085" y="787"/>
                  </a:lnTo>
                  <a:lnTo>
                    <a:pt x="1082" y="798"/>
                  </a:lnTo>
                  <a:lnTo>
                    <a:pt x="1073" y="820"/>
                  </a:lnTo>
                  <a:lnTo>
                    <a:pt x="1068" y="837"/>
                  </a:lnTo>
                  <a:lnTo>
                    <a:pt x="1062" y="836"/>
                  </a:lnTo>
                  <a:lnTo>
                    <a:pt x="1058" y="833"/>
                  </a:lnTo>
                  <a:lnTo>
                    <a:pt x="1052" y="827"/>
                  </a:lnTo>
                  <a:lnTo>
                    <a:pt x="1046" y="820"/>
                  </a:lnTo>
                  <a:lnTo>
                    <a:pt x="1036" y="803"/>
                  </a:lnTo>
                  <a:lnTo>
                    <a:pt x="1025" y="781"/>
                  </a:lnTo>
                  <a:lnTo>
                    <a:pt x="1006" y="739"/>
                  </a:lnTo>
                  <a:lnTo>
                    <a:pt x="995" y="707"/>
                  </a:lnTo>
                  <a:lnTo>
                    <a:pt x="993" y="694"/>
                  </a:lnTo>
                  <a:lnTo>
                    <a:pt x="993" y="681"/>
                  </a:lnTo>
                  <a:lnTo>
                    <a:pt x="993" y="674"/>
                  </a:lnTo>
                  <a:lnTo>
                    <a:pt x="993" y="669"/>
                  </a:lnTo>
                  <a:lnTo>
                    <a:pt x="992" y="663"/>
                  </a:lnTo>
                  <a:lnTo>
                    <a:pt x="989" y="659"/>
                  </a:lnTo>
                  <a:lnTo>
                    <a:pt x="986" y="660"/>
                  </a:lnTo>
                  <a:lnTo>
                    <a:pt x="983" y="663"/>
                  </a:lnTo>
                  <a:lnTo>
                    <a:pt x="983" y="670"/>
                  </a:lnTo>
                  <a:lnTo>
                    <a:pt x="982" y="674"/>
                  </a:lnTo>
                  <a:lnTo>
                    <a:pt x="980" y="676"/>
                  </a:lnTo>
                  <a:lnTo>
                    <a:pt x="979" y="676"/>
                  </a:lnTo>
                  <a:lnTo>
                    <a:pt x="975" y="676"/>
                  </a:lnTo>
                  <a:lnTo>
                    <a:pt x="969" y="674"/>
                  </a:lnTo>
                  <a:lnTo>
                    <a:pt x="963" y="671"/>
                  </a:lnTo>
                  <a:lnTo>
                    <a:pt x="959" y="667"/>
                  </a:lnTo>
                  <a:lnTo>
                    <a:pt x="955" y="663"/>
                  </a:lnTo>
                  <a:lnTo>
                    <a:pt x="952" y="657"/>
                  </a:lnTo>
                  <a:lnTo>
                    <a:pt x="961" y="653"/>
                  </a:lnTo>
                  <a:lnTo>
                    <a:pt x="968" y="647"/>
                  </a:lnTo>
                  <a:lnTo>
                    <a:pt x="968" y="646"/>
                  </a:lnTo>
                  <a:lnTo>
                    <a:pt x="956" y="647"/>
                  </a:lnTo>
                  <a:lnTo>
                    <a:pt x="945" y="647"/>
                  </a:lnTo>
                  <a:lnTo>
                    <a:pt x="941" y="639"/>
                  </a:lnTo>
                  <a:lnTo>
                    <a:pt x="932" y="630"/>
                  </a:lnTo>
                  <a:lnTo>
                    <a:pt x="923" y="621"/>
                  </a:lnTo>
                  <a:lnTo>
                    <a:pt x="916" y="616"/>
                  </a:lnTo>
                  <a:lnTo>
                    <a:pt x="883" y="619"/>
                  </a:lnTo>
                  <a:lnTo>
                    <a:pt x="853" y="621"/>
                  </a:lnTo>
                  <a:lnTo>
                    <a:pt x="846" y="621"/>
                  </a:lnTo>
                  <a:lnTo>
                    <a:pt x="839" y="620"/>
                  </a:lnTo>
                  <a:lnTo>
                    <a:pt x="833" y="619"/>
                  </a:lnTo>
                  <a:lnTo>
                    <a:pt x="828" y="616"/>
                  </a:lnTo>
                  <a:lnTo>
                    <a:pt x="823" y="613"/>
                  </a:lnTo>
                  <a:lnTo>
                    <a:pt x="819" y="609"/>
                  </a:lnTo>
                  <a:lnTo>
                    <a:pt x="815" y="603"/>
                  </a:lnTo>
                  <a:lnTo>
                    <a:pt x="812" y="596"/>
                  </a:lnTo>
                  <a:lnTo>
                    <a:pt x="792" y="596"/>
                  </a:lnTo>
                  <a:lnTo>
                    <a:pt x="773" y="596"/>
                  </a:lnTo>
                  <a:lnTo>
                    <a:pt x="765" y="593"/>
                  </a:lnTo>
                  <a:lnTo>
                    <a:pt x="758" y="590"/>
                  </a:lnTo>
                  <a:lnTo>
                    <a:pt x="751" y="584"/>
                  </a:lnTo>
                  <a:lnTo>
                    <a:pt x="745" y="576"/>
                  </a:lnTo>
                  <a:lnTo>
                    <a:pt x="741" y="569"/>
                  </a:lnTo>
                  <a:lnTo>
                    <a:pt x="738" y="563"/>
                  </a:lnTo>
                  <a:lnTo>
                    <a:pt x="735" y="559"/>
                  </a:lnTo>
                  <a:lnTo>
                    <a:pt x="729" y="553"/>
                  </a:lnTo>
                  <a:lnTo>
                    <a:pt x="722" y="553"/>
                  </a:lnTo>
                  <a:lnTo>
                    <a:pt x="715" y="554"/>
                  </a:lnTo>
                  <a:lnTo>
                    <a:pt x="716" y="564"/>
                  </a:lnTo>
                  <a:lnTo>
                    <a:pt x="721" y="576"/>
                  </a:lnTo>
                  <a:lnTo>
                    <a:pt x="728" y="587"/>
                  </a:lnTo>
                  <a:lnTo>
                    <a:pt x="735" y="599"/>
                  </a:lnTo>
                  <a:lnTo>
                    <a:pt x="751" y="620"/>
                  </a:lnTo>
                  <a:lnTo>
                    <a:pt x="765" y="634"/>
                  </a:lnTo>
                  <a:lnTo>
                    <a:pt x="773" y="634"/>
                  </a:lnTo>
                  <a:lnTo>
                    <a:pt x="779" y="634"/>
                  </a:lnTo>
                  <a:lnTo>
                    <a:pt x="785" y="631"/>
                  </a:lnTo>
                  <a:lnTo>
                    <a:pt x="791" y="629"/>
                  </a:lnTo>
                  <a:lnTo>
                    <a:pt x="792" y="621"/>
                  </a:lnTo>
                  <a:lnTo>
                    <a:pt x="793" y="613"/>
                  </a:lnTo>
                  <a:lnTo>
                    <a:pt x="798" y="607"/>
                  </a:lnTo>
                  <a:lnTo>
                    <a:pt x="803" y="603"/>
                  </a:lnTo>
                  <a:lnTo>
                    <a:pt x="805" y="611"/>
                  </a:lnTo>
                  <a:lnTo>
                    <a:pt x="809" y="619"/>
                  </a:lnTo>
                  <a:lnTo>
                    <a:pt x="815" y="626"/>
                  </a:lnTo>
                  <a:lnTo>
                    <a:pt x="821" y="631"/>
                  </a:lnTo>
                  <a:lnTo>
                    <a:pt x="835" y="641"/>
                  </a:lnTo>
                  <a:lnTo>
                    <a:pt x="848" y="651"/>
                  </a:lnTo>
                  <a:lnTo>
                    <a:pt x="846" y="659"/>
                  </a:lnTo>
                  <a:lnTo>
                    <a:pt x="842" y="669"/>
                  </a:lnTo>
                  <a:lnTo>
                    <a:pt x="836" y="679"/>
                  </a:lnTo>
                  <a:lnTo>
                    <a:pt x="829" y="690"/>
                  </a:lnTo>
                  <a:lnTo>
                    <a:pt x="816" y="710"/>
                  </a:lnTo>
                  <a:lnTo>
                    <a:pt x="806" y="721"/>
                  </a:lnTo>
                  <a:lnTo>
                    <a:pt x="785" y="731"/>
                  </a:lnTo>
                  <a:lnTo>
                    <a:pt x="765" y="741"/>
                  </a:lnTo>
                  <a:lnTo>
                    <a:pt x="748" y="751"/>
                  </a:lnTo>
                  <a:lnTo>
                    <a:pt x="728" y="763"/>
                  </a:lnTo>
                  <a:lnTo>
                    <a:pt x="721" y="767"/>
                  </a:lnTo>
                  <a:lnTo>
                    <a:pt x="715" y="767"/>
                  </a:lnTo>
                  <a:lnTo>
                    <a:pt x="711" y="767"/>
                  </a:lnTo>
                  <a:lnTo>
                    <a:pt x="706" y="767"/>
                  </a:lnTo>
                  <a:lnTo>
                    <a:pt x="704" y="767"/>
                  </a:lnTo>
                  <a:lnTo>
                    <a:pt x="699" y="770"/>
                  </a:lnTo>
                  <a:lnTo>
                    <a:pt x="695" y="774"/>
                  </a:lnTo>
                  <a:lnTo>
                    <a:pt x="688" y="783"/>
                  </a:lnTo>
                  <a:lnTo>
                    <a:pt x="682" y="781"/>
                  </a:lnTo>
                  <a:lnTo>
                    <a:pt x="676" y="780"/>
                  </a:lnTo>
                  <a:lnTo>
                    <a:pt x="675" y="780"/>
                  </a:lnTo>
                  <a:lnTo>
                    <a:pt x="674" y="780"/>
                  </a:lnTo>
                  <a:lnTo>
                    <a:pt x="674" y="760"/>
                  </a:lnTo>
                  <a:lnTo>
                    <a:pt x="669" y="743"/>
                  </a:lnTo>
                  <a:lnTo>
                    <a:pt x="665" y="729"/>
                  </a:lnTo>
                  <a:lnTo>
                    <a:pt x="658" y="716"/>
                  </a:lnTo>
                  <a:lnTo>
                    <a:pt x="641" y="691"/>
                  </a:lnTo>
                  <a:lnTo>
                    <a:pt x="624" y="669"/>
                  </a:lnTo>
                  <a:lnTo>
                    <a:pt x="618" y="653"/>
                  </a:lnTo>
                  <a:lnTo>
                    <a:pt x="615" y="639"/>
                  </a:lnTo>
                  <a:lnTo>
                    <a:pt x="612" y="631"/>
                  </a:lnTo>
                  <a:lnTo>
                    <a:pt x="608" y="626"/>
                  </a:lnTo>
                  <a:lnTo>
                    <a:pt x="602" y="621"/>
                  </a:lnTo>
                  <a:lnTo>
                    <a:pt x="594" y="619"/>
                  </a:lnTo>
                  <a:lnTo>
                    <a:pt x="594" y="611"/>
                  </a:lnTo>
                  <a:lnTo>
                    <a:pt x="592" y="604"/>
                  </a:lnTo>
                  <a:lnTo>
                    <a:pt x="589" y="599"/>
                  </a:lnTo>
                  <a:lnTo>
                    <a:pt x="586" y="593"/>
                  </a:lnTo>
                  <a:lnTo>
                    <a:pt x="579" y="584"/>
                  </a:lnTo>
                  <a:lnTo>
                    <a:pt x="571" y="576"/>
                  </a:lnTo>
                  <a:lnTo>
                    <a:pt x="568" y="577"/>
                  </a:lnTo>
                  <a:lnTo>
                    <a:pt x="564" y="579"/>
                  </a:lnTo>
                  <a:lnTo>
                    <a:pt x="559" y="579"/>
                  </a:lnTo>
                  <a:lnTo>
                    <a:pt x="555" y="577"/>
                  </a:lnTo>
                  <a:lnTo>
                    <a:pt x="555" y="571"/>
                  </a:lnTo>
                  <a:lnTo>
                    <a:pt x="554" y="569"/>
                  </a:lnTo>
                  <a:lnTo>
                    <a:pt x="551" y="567"/>
                  </a:lnTo>
                  <a:lnTo>
                    <a:pt x="545" y="566"/>
                  </a:lnTo>
                  <a:lnTo>
                    <a:pt x="548" y="574"/>
                  </a:lnTo>
                  <a:lnTo>
                    <a:pt x="551" y="581"/>
                  </a:lnTo>
                  <a:lnTo>
                    <a:pt x="555" y="587"/>
                  </a:lnTo>
                  <a:lnTo>
                    <a:pt x="559" y="593"/>
                  </a:lnTo>
                  <a:lnTo>
                    <a:pt x="569" y="604"/>
                  </a:lnTo>
                  <a:lnTo>
                    <a:pt x="578" y="616"/>
                  </a:lnTo>
                  <a:lnTo>
                    <a:pt x="579" y="630"/>
                  </a:lnTo>
                  <a:lnTo>
                    <a:pt x="582" y="644"/>
                  </a:lnTo>
                  <a:lnTo>
                    <a:pt x="589" y="649"/>
                  </a:lnTo>
                  <a:lnTo>
                    <a:pt x="596" y="653"/>
                  </a:lnTo>
                  <a:lnTo>
                    <a:pt x="602" y="673"/>
                  </a:lnTo>
                  <a:lnTo>
                    <a:pt x="608" y="693"/>
                  </a:lnTo>
                  <a:lnTo>
                    <a:pt x="615" y="703"/>
                  </a:lnTo>
                  <a:lnTo>
                    <a:pt x="622" y="714"/>
                  </a:lnTo>
                  <a:lnTo>
                    <a:pt x="622" y="721"/>
                  </a:lnTo>
                  <a:lnTo>
                    <a:pt x="622" y="729"/>
                  </a:lnTo>
                  <a:lnTo>
                    <a:pt x="632" y="736"/>
                  </a:lnTo>
                  <a:lnTo>
                    <a:pt x="641" y="744"/>
                  </a:lnTo>
                  <a:lnTo>
                    <a:pt x="651" y="757"/>
                  </a:lnTo>
                  <a:lnTo>
                    <a:pt x="661" y="771"/>
                  </a:lnTo>
                  <a:lnTo>
                    <a:pt x="671" y="786"/>
                  </a:lnTo>
                  <a:lnTo>
                    <a:pt x="682" y="800"/>
                  </a:lnTo>
                  <a:lnTo>
                    <a:pt x="682" y="801"/>
                  </a:lnTo>
                  <a:lnTo>
                    <a:pt x="682" y="804"/>
                  </a:lnTo>
                  <a:lnTo>
                    <a:pt x="689" y="804"/>
                  </a:lnTo>
                  <a:lnTo>
                    <a:pt x="696" y="804"/>
                  </a:lnTo>
                  <a:lnTo>
                    <a:pt x="711" y="800"/>
                  </a:lnTo>
                  <a:lnTo>
                    <a:pt x="728" y="797"/>
                  </a:lnTo>
                  <a:lnTo>
                    <a:pt x="743" y="794"/>
                  </a:lnTo>
                  <a:lnTo>
                    <a:pt x="759" y="790"/>
                  </a:lnTo>
                  <a:lnTo>
                    <a:pt x="758" y="808"/>
                  </a:lnTo>
                  <a:lnTo>
                    <a:pt x="755" y="824"/>
                  </a:lnTo>
                  <a:lnTo>
                    <a:pt x="751" y="840"/>
                  </a:lnTo>
                  <a:lnTo>
                    <a:pt x="745" y="854"/>
                  </a:lnTo>
                  <a:lnTo>
                    <a:pt x="738" y="867"/>
                  </a:lnTo>
                  <a:lnTo>
                    <a:pt x="729" y="880"/>
                  </a:lnTo>
                  <a:lnTo>
                    <a:pt x="719" y="891"/>
                  </a:lnTo>
                  <a:lnTo>
                    <a:pt x="709" y="901"/>
                  </a:lnTo>
                  <a:lnTo>
                    <a:pt x="688" y="923"/>
                  </a:lnTo>
                  <a:lnTo>
                    <a:pt x="666" y="943"/>
                  </a:lnTo>
                  <a:lnTo>
                    <a:pt x="655" y="953"/>
                  </a:lnTo>
                  <a:lnTo>
                    <a:pt x="646" y="963"/>
                  </a:lnTo>
                  <a:lnTo>
                    <a:pt x="636" y="973"/>
                  </a:lnTo>
                  <a:lnTo>
                    <a:pt x="629" y="984"/>
                  </a:lnTo>
                  <a:lnTo>
                    <a:pt x="625" y="991"/>
                  </a:lnTo>
                  <a:lnTo>
                    <a:pt x="624" y="998"/>
                  </a:lnTo>
                  <a:lnTo>
                    <a:pt x="624" y="1004"/>
                  </a:lnTo>
                  <a:lnTo>
                    <a:pt x="625" y="1010"/>
                  </a:lnTo>
                  <a:lnTo>
                    <a:pt x="629" y="1021"/>
                  </a:lnTo>
                  <a:lnTo>
                    <a:pt x="634" y="1033"/>
                  </a:lnTo>
                  <a:lnTo>
                    <a:pt x="629" y="1045"/>
                  </a:lnTo>
                  <a:lnTo>
                    <a:pt x="625" y="1057"/>
                  </a:lnTo>
                  <a:lnTo>
                    <a:pt x="632" y="1064"/>
                  </a:lnTo>
                  <a:lnTo>
                    <a:pt x="636" y="1073"/>
                  </a:lnTo>
                  <a:lnTo>
                    <a:pt x="639" y="1083"/>
                  </a:lnTo>
                  <a:lnTo>
                    <a:pt x="641" y="1095"/>
                  </a:lnTo>
                  <a:lnTo>
                    <a:pt x="639" y="1108"/>
                  </a:lnTo>
                  <a:lnTo>
                    <a:pt x="638" y="1120"/>
                  </a:lnTo>
                  <a:lnTo>
                    <a:pt x="635" y="1128"/>
                  </a:lnTo>
                  <a:lnTo>
                    <a:pt x="632" y="1135"/>
                  </a:lnTo>
                  <a:lnTo>
                    <a:pt x="628" y="1141"/>
                  </a:lnTo>
                  <a:lnTo>
                    <a:pt x="624" y="1147"/>
                  </a:lnTo>
                  <a:lnTo>
                    <a:pt x="619" y="1151"/>
                  </a:lnTo>
                  <a:lnTo>
                    <a:pt x="614" y="1154"/>
                  </a:lnTo>
                  <a:lnTo>
                    <a:pt x="602" y="1161"/>
                  </a:lnTo>
                  <a:lnTo>
                    <a:pt x="591" y="1168"/>
                  </a:lnTo>
                  <a:lnTo>
                    <a:pt x="586" y="1173"/>
                  </a:lnTo>
                  <a:lnTo>
                    <a:pt x="582" y="1178"/>
                  </a:lnTo>
                  <a:lnTo>
                    <a:pt x="578" y="1184"/>
                  </a:lnTo>
                  <a:lnTo>
                    <a:pt x="574" y="1193"/>
                  </a:lnTo>
                  <a:lnTo>
                    <a:pt x="572" y="1200"/>
                  </a:lnTo>
                  <a:lnTo>
                    <a:pt x="572" y="1207"/>
                  </a:lnTo>
                  <a:lnTo>
                    <a:pt x="574" y="1214"/>
                  </a:lnTo>
                  <a:lnTo>
                    <a:pt x="575" y="1221"/>
                  </a:lnTo>
                  <a:lnTo>
                    <a:pt x="576" y="1227"/>
                  </a:lnTo>
                  <a:lnTo>
                    <a:pt x="576" y="1234"/>
                  </a:lnTo>
                  <a:lnTo>
                    <a:pt x="576" y="1241"/>
                  </a:lnTo>
                  <a:lnTo>
                    <a:pt x="576" y="1248"/>
                  </a:lnTo>
                  <a:lnTo>
                    <a:pt x="568" y="1250"/>
                  </a:lnTo>
                  <a:lnTo>
                    <a:pt x="561" y="1254"/>
                  </a:lnTo>
                  <a:lnTo>
                    <a:pt x="555" y="1258"/>
                  </a:lnTo>
                  <a:lnTo>
                    <a:pt x="549" y="1263"/>
                  </a:lnTo>
                  <a:lnTo>
                    <a:pt x="554" y="1271"/>
                  </a:lnTo>
                  <a:lnTo>
                    <a:pt x="555" y="1282"/>
                  </a:lnTo>
                  <a:lnTo>
                    <a:pt x="551" y="1287"/>
                  </a:lnTo>
                  <a:lnTo>
                    <a:pt x="546" y="1290"/>
                  </a:lnTo>
                  <a:lnTo>
                    <a:pt x="544" y="1294"/>
                  </a:lnTo>
                  <a:lnTo>
                    <a:pt x="542" y="1298"/>
                  </a:lnTo>
                  <a:lnTo>
                    <a:pt x="539" y="1307"/>
                  </a:lnTo>
                  <a:lnTo>
                    <a:pt x="534" y="1318"/>
                  </a:lnTo>
                  <a:lnTo>
                    <a:pt x="525" y="1331"/>
                  </a:lnTo>
                  <a:lnTo>
                    <a:pt x="515" y="1341"/>
                  </a:lnTo>
                  <a:lnTo>
                    <a:pt x="504" y="1350"/>
                  </a:lnTo>
                  <a:lnTo>
                    <a:pt x="491" y="1355"/>
                  </a:lnTo>
                  <a:lnTo>
                    <a:pt x="461" y="1362"/>
                  </a:lnTo>
                  <a:lnTo>
                    <a:pt x="427" y="1370"/>
                  </a:lnTo>
                  <a:lnTo>
                    <a:pt x="417" y="1372"/>
                  </a:lnTo>
                  <a:lnTo>
                    <a:pt x="408" y="1374"/>
                  </a:lnTo>
                  <a:lnTo>
                    <a:pt x="404" y="1375"/>
                  </a:lnTo>
                  <a:lnTo>
                    <a:pt x="399" y="1375"/>
                  </a:lnTo>
                  <a:lnTo>
                    <a:pt x="394" y="1374"/>
                  </a:lnTo>
                  <a:lnTo>
                    <a:pt x="389" y="1371"/>
                  </a:lnTo>
                  <a:lnTo>
                    <a:pt x="388" y="1351"/>
                  </a:lnTo>
                  <a:lnTo>
                    <a:pt x="384" y="1330"/>
                  </a:lnTo>
                  <a:lnTo>
                    <a:pt x="371" y="1310"/>
                  </a:lnTo>
                  <a:lnTo>
                    <a:pt x="358" y="1291"/>
                  </a:lnTo>
                  <a:lnTo>
                    <a:pt x="354" y="1267"/>
                  </a:lnTo>
                  <a:lnTo>
                    <a:pt x="351" y="1241"/>
                  </a:lnTo>
                  <a:lnTo>
                    <a:pt x="351" y="1228"/>
                  </a:lnTo>
                  <a:lnTo>
                    <a:pt x="348" y="1217"/>
                  </a:lnTo>
                  <a:lnTo>
                    <a:pt x="347" y="1204"/>
                  </a:lnTo>
                  <a:lnTo>
                    <a:pt x="342" y="1194"/>
                  </a:lnTo>
                  <a:lnTo>
                    <a:pt x="332" y="1183"/>
                  </a:lnTo>
                  <a:lnTo>
                    <a:pt x="322" y="1173"/>
                  </a:lnTo>
                  <a:lnTo>
                    <a:pt x="319" y="1158"/>
                  </a:lnTo>
                  <a:lnTo>
                    <a:pt x="319" y="1147"/>
                  </a:lnTo>
                  <a:lnTo>
                    <a:pt x="322" y="1135"/>
                  </a:lnTo>
                  <a:lnTo>
                    <a:pt x="325" y="1124"/>
                  </a:lnTo>
                  <a:lnTo>
                    <a:pt x="335" y="1105"/>
                  </a:lnTo>
                  <a:lnTo>
                    <a:pt x="342" y="1088"/>
                  </a:lnTo>
                  <a:lnTo>
                    <a:pt x="344" y="1078"/>
                  </a:lnTo>
                  <a:lnTo>
                    <a:pt x="344" y="1065"/>
                  </a:lnTo>
                  <a:lnTo>
                    <a:pt x="341" y="1051"/>
                  </a:lnTo>
                  <a:lnTo>
                    <a:pt x="337" y="1037"/>
                  </a:lnTo>
                  <a:lnTo>
                    <a:pt x="328" y="1011"/>
                  </a:lnTo>
                  <a:lnTo>
                    <a:pt x="321" y="994"/>
                  </a:lnTo>
                  <a:lnTo>
                    <a:pt x="307" y="980"/>
                  </a:lnTo>
                  <a:lnTo>
                    <a:pt x="294" y="967"/>
                  </a:lnTo>
                  <a:lnTo>
                    <a:pt x="291" y="960"/>
                  </a:lnTo>
                  <a:lnTo>
                    <a:pt x="289" y="953"/>
                  </a:lnTo>
                  <a:lnTo>
                    <a:pt x="289" y="944"/>
                  </a:lnTo>
                  <a:lnTo>
                    <a:pt x="289" y="937"/>
                  </a:lnTo>
                  <a:lnTo>
                    <a:pt x="292" y="921"/>
                  </a:lnTo>
                  <a:lnTo>
                    <a:pt x="295" y="907"/>
                  </a:lnTo>
                  <a:lnTo>
                    <a:pt x="297" y="901"/>
                  </a:lnTo>
                  <a:lnTo>
                    <a:pt x="295" y="896"/>
                  </a:lnTo>
                  <a:lnTo>
                    <a:pt x="294" y="890"/>
                  </a:lnTo>
                  <a:lnTo>
                    <a:pt x="291" y="886"/>
                  </a:lnTo>
                  <a:lnTo>
                    <a:pt x="285" y="881"/>
                  </a:lnTo>
                  <a:lnTo>
                    <a:pt x="278" y="880"/>
                  </a:lnTo>
                  <a:lnTo>
                    <a:pt x="268" y="877"/>
                  </a:lnTo>
                  <a:lnTo>
                    <a:pt x="254" y="877"/>
                  </a:lnTo>
                  <a:lnTo>
                    <a:pt x="254" y="871"/>
                  </a:lnTo>
                  <a:lnTo>
                    <a:pt x="252" y="866"/>
                  </a:lnTo>
                  <a:lnTo>
                    <a:pt x="241" y="863"/>
                  </a:lnTo>
                  <a:lnTo>
                    <a:pt x="231" y="861"/>
                  </a:lnTo>
                  <a:lnTo>
                    <a:pt x="221" y="861"/>
                  </a:lnTo>
                  <a:lnTo>
                    <a:pt x="214" y="863"/>
                  </a:lnTo>
                  <a:lnTo>
                    <a:pt x="195" y="868"/>
                  </a:lnTo>
                  <a:lnTo>
                    <a:pt x="175" y="876"/>
                  </a:lnTo>
                  <a:lnTo>
                    <a:pt x="162" y="876"/>
                  </a:lnTo>
                  <a:lnTo>
                    <a:pt x="150" y="874"/>
                  </a:lnTo>
                  <a:lnTo>
                    <a:pt x="138" y="873"/>
                  </a:lnTo>
                  <a:lnTo>
                    <a:pt x="125" y="873"/>
                  </a:lnTo>
                  <a:lnTo>
                    <a:pt x="121" y="876"/>
                  </a:lnTo>
                  <a:lnTo>
                    <a:pt x="117" y="878"/>
                  </a:lnTo>
                  <a:lnTo>
                    <a:pt x="111" y="880"/>
                  </a:lnTo>
                  <a:lnTo>
                    <a:pt x="102" y="881"/>
                  </a:lnTo>
                  <a:lnTo>
                    <a:pt x="90" y="870"/>
                  </a:lnTo>
                  <a:lnTo>
                    <a:pt x="77" y="860"/>
                  </a:lnTo>
                  <a:lnTo>
                    <a:pt x="64" y="848"/>
                  </a:lnTo>
                  <a:lnTo>
                    <a:pt x="51" y="837"/>
                  </a:lnTo>
                  <a:lnTo>
                    <a:pt x="48" y="827"/>
                  </a:lnTo>
                  <a:lnTo>
                    <a:pt x="44" y="817"/>
                  </a:lnTo>
                  <a:lnTo>
                    <a:pt x="37" y="810"/>
                  </a:lnTo>
                  <a:lnTo>
                    <a:pt x="25" y="801"/>
                  </a:lnTo>
                  <a:lnTo>
                    <a:pt x="14" y="793"/>
                  </a:lnTo>
                  <a:lnTo>
                    <a:pt x="8" y="784"/>
                  </a:lnTo>
                  <a:lnTo>
                    <a:pt x="8" y="774"/>
                  </a:lnTo>
                  <a:lnTo>
                    <a:pt x="10" y="763"/>
                  </a:lnTo>
                  <a:lnTo>
                    <a:pt x="5" y="759"/>
                  </a:lnTo>
                  <a:lnTo>
                    <a:pt x="1" y="756"/>
                  </a:lnTo>
                  <a:lnTo>
                    <a:pt x="0" y="750"/>
                  </a:lnTo>
                  <a:lnTo>
                    <a:pt x="1" y="744"/>
                  </a:lnTo>
                  <a:lnTo>
                    <a:pt x="2" y="740"/>
                  </a:lnTo>
                  <a:lnTo>
                    <a:pt x="5" y="734"/>
                  </a:lnTo>
                  <a:lnTo>
                    <a:pt x="11" y="726"/>
                  </a:lnTo>
                  <a:lnTo>
                    <a:pt x="15" y="717"/>
                  </a:lnTo>
                  <a:lnTo>
                    <a:pt x="17" y="709"/>
                  </a:lnTo>
                  <a:lnTo>
                    <a:pt x="17" y="700"/>
                  </a:lnTo>
                  <a:lnTo>
                    <a:pt x="15" y="693"/>
                  </a:lnTo>
                  <a:lnTo>
                    <a:pt x="14" y="687"/>
                  </a:lnTo>
                  <a:lnTo>
                    <a:pt x="8" y="676"/>
                  </a:lnTo>
                  <a:lnTo>
                    <a:pt x="5" y="663"/>
                  </a:lnTo>
                  <a:lnTo>
                    <a:pt x="14" y="644"/>
                  </a:lnTo>
                  <a:lnTo>
                    <a:pt x="24" y="624"/>
                  </a:lnTo>
                  <a:lnTo>
                    <a:pt x="30" y="614"/>
                  </a:lnTo>
                  <a:lnTo>
                    <a:pt x="35" y="606"/>
                  </a:lnTo>
                  <a:lnTo>
                    <a:pt x="42" y="597"/>
                  </a:lnTo>
                  <a:lnTo>
                    <a:pt x="51" y="591"/>
                  </a:lnTo>
                  <a:lnTo>
                    <a:pt x="60" y="584"/>
                  </a:lnTo>
                  <a:lnTo>
                    <a:pt x="70" y="579"/>
                  </a:lnTo>
                  <a:lnTo>
                    <a:pt x="80" y="573"/>
                  </a:lnTo>
                  <a:lnTo>
                    <a:pt x="87" y="564"/>
                  </a:lnTo>
                  <a:lnTo>
                    <a:pt x="88" y="549"/>
                  </a:lnTo>
                  <a:lnTo>
                    <a:pt x="90" y="534"/>
                  </a:lnTo>
                  <a:lnTo>
                    <a:pt x="92" y="529"/>
                  </a:lnTo>
                  <a:lnTo>
                    <a:pt x="97" y="524"/>
                  </a:lnTo>
                  <a:lnTo>
                    <a:pt x="100" y="520"/>
                  </a:lnTo>
                  <a:lnTo>
                    <a:pt x="104" y="517"/>
                  </a:lnTo>
                  <a:lnTo>
                    <a:pt x="112" y="513"/>
                  </a:lnTo>
                  <a:lnTo>
                    <a:pt x="121" y="509"/>
                  </a:lnTo>
                  <a:lnTo>
                    <a:pt x="124" y="506"/>
                  </a:lnTo>
                  <a:lnTo>
                    <a:pt x="128" y="503"/>
                  </a:lnTo>
                  <a:lnTo>
                    <a:pt x="131" y="499"/>
                  </a:lnTo>
                  <a:lnTo>
                    <a:pt x="132" y="494"/>
                  </a:lnTo>
                  <a:lnTo>
                    <a:pt x="134" y="489"/>
                  </a:lnTo>
                  <a:lnTo>
                    <a:pt x="135" y="483"/>
                  </a:lnTo>
                  <a:lnTo>
                    <a:pt x="134" y="474"/>
                  </a:lnTo>
                  <a:lnTo>
                    <a:pt x="132" y="464"/>
                  </a:lnTo>
                  <a:lnTo>
                    <a:pt x="118" y="466"/>
                  </a:lnTo>
                  <a:lnTo>
                    <a:pt x="104" y="466"/>
                  </a:lnTo>
                  <a:lnTo>
                    <a:pt x="102" y="449"/>
                  </a:lnTo>
                  <a:lnTo>
                    <a:pt x="105" y="432"/>
                  </a:lnTo>
                  <a:lnTo>
                    <a:pt x="107" y="423"/>
                  </a:lnTo>
                  <a:lnTo>
                    <a:pt x="110" y="416"/>
                  </a:lnTo>
                  <a:lnTo>
                    <a:pt x="114" y="410"/>
                  </a:lnTo>
                  <a:lnTo>
                    <a:pt x="118" y="404"/>
                  </a:lnTo>
                  <a:lnTo>
                    <a:pt x="115" y="402"/>
                  </a:lnTo>
                  <a:lnTo>
                    <a:pt x="112" y="399"/>
                  </a:lnTo>
                  <a:lnTo>
                    <a:pt x="111" y="394"/>
                  </a:lnTo>
                  <a:lnTo>
                    <a:pt x="110" y="389"/>
                  </a:lnTo>
                  <a:lnTo>
                    <a:pt x="128" y="386"/>
                  </a:lnTo>
                  <a:lnTo>
                    <a:pt x="151" y="384"/>
                  </a:lnTo>
                  <a:lnTo>
                    <a:pt x="161" y="384"/>
                  </a:lnTo>
                  <a:lnTo>
                    <a:pt x="172" y="383"/>
                  </a:lnTo>
                  <a:lnTo>
                    <a:pt x="181" y="382"/>
                  </a:lnTo>
                  <a:lnTo>
                    <a:pt x="190" y="379"/>
                  </a:lnTo>
                  <a:lnTo>
                    <a:pt x="191" y="369"/>
                  </a:lnTo>
                  <a:lnTo>
                    <a:pt x="190" y="359"/>
                  </a:lnTo>
                  <a:lnTo>
                    <a:pt x="188" y="352"/>
                  </a:lnTo>
                  <a:lnTo>
                    <a:pt x="184" y="344"/>
                  </a:lnTo>
                  <a:lnTo>
                    <a:pt x="180" y="339"/>
                  </a:lnTo>
                  <a:lnTo>
                    <a:pt x="172" y="334"/>
                  </a:lnTo>
                  <a:lnTo>
                    <a:pt x="165" y="330"/>
                  </a:lnTo>
                  <a:lnTo>
                    <a:pt x="158" y="329"/>
                  </a:lnTo>
                  <a:lnTo>
                    <a:pt x="158" y="324"/>
                  </a:lnTo>
                  <a:lnTo>
                    <a:pt x="158" y="322"/>
                  </a:lnTo>
                  <a:lnTo>
                    <a:pt x="160" y="322"/>
                  </a:lnTo>
                  <a:lnTo>
                    <a:pt x="161" y="322"/>
                  </a:lnTo>
                  <a:lnTo>
                    <a:pt x="167" y="320"/>
                  </a:lnTo>
                  <a:lnTo>
                    <a:pt x="172" y="320"/>
                  </a:lnTo>
                  <a:lnTo>
                    <a:pt x="178" y="322"/>
                  </a:lnTo>
                  <a:lnTo>
                    <a:pt x="184" y="323"/>
                  </a:lnTo>
                  <a:lnTo>
                    <a:pt x="184" y="316"/>
                  </a:lnTo>
                  <a:lnTo>
                    <a:pt x="184" y="310"/>
                  </a:lnTo>
                  <a:lnTo>
                    <a:pt x="197" y="312"/>
                  </a:lnTo>
                  <a:lnTo>
                    <a:pt x="204" y="310"/>
                  </a:lnTo>
                  <a:lnTo>
                    <a:pt x="210" y="309"/>
                  </a:lnTo>
                  <a:lnTo>
                    <a:pt x="214" y="306"/>
                  </a:lnTo>
                  <a:lnTo>
                    <a:pt x="221" y="297"/>
                  </a:lnTo>
                  <a:lnTo>
                    <a:pt x="232" y="287"/>
                  </a:lnTo>
                  <a:lnTo>
                    <a:pt x="244" y="285"/>
                  </a:lnTo>
                  <a:lnTo>
                    <a:pt x="255" y="280"/>
                  </a:lnTo>
                  <a:lnTo>
                    <a:pt x="264" y="269"/>
                  </a:lnTo>
                  <a:lnTo>
                    <a:pt x="272" y="257"/>
                  </a:lnTo>
                  <a:lnTo>
                    <a:pt x="282" y="256"/>
                  </a:lnTo>
                  <a:lnTo>
                    <a:pt x="292" y="255"/>
                  </a:lnTo>
                  <a:lnTo>
                    <a:pt x="289" y="247"/>
                  </a:lnTo>
                  <a:lnTo>
                    <a:pt x="287" y="240"/>
                  </a:lnTo>
                  <a:lnTo>
                    <a:pt x="285" y="232"/>
                  </a:lnTo>
                  <a:lnTo>
                    <a:pt x="287" y="223"/>
                  </a:lnTo>
                  <a:lnTo>
                    <a:pt x="298" y="223"/>
                  </a:lnTo>
                  <a:lnTo>
                    <a:pt x="308" y="225"/>
                  </a:lnTo>
                  <a:lnTo>
                    <a:pt x="311" y="226"/>
                  </a:lnTo>
                  <a:lnTo>
                    <a:pt x="312" y="227"/>
                  </a:lnTo>
                  <a:lnTo>
                    <a:pt x="312" y="229"/>
                  </a:lnTo>
                  <a:lnTo>
                    <a:pt x="312" y="230"/>
                  </a:lnTo>
                  <a:lnTo>
                    <a:pt x="307" y="233"/>
                  </a:lnTo>
                  <a:lnTo>
                    <a:pt x="301" y="237"/>
                  </a:lnTo>
                  <a:lnTo>
                    <a:pt x="302" y="243"/>
                  </a:lnTo>
                  <a:lnTo>
                    <a:pt x="302" y="249"/>
                  </a:lnTo>
                  <a:lnTo>
                    <a:pt x="305" y="253"/>
                  </a:lnTo>
                  <a:lnTo>
                    <a:pt x="307" y="256"/>
                  </a:lnTo>
                  <a:lnTo>
                    <a:pt x="308" y="256"/>
                  </a:lnTo>
                  <a:lnTo>
                    <a:pt x="318" y="253"/>
                  </a:lnTo>
                  <a:lnTo>
                    <a:pt x="328" y="250"/>
                  </a:lnTo>
                  <a:lnTo>
                    <a:pt x="334" y="256"/>
                  </a:lnTo>
                  <a:lnTo>
                    <a:pt x="339" y="260"/>
                  </a:lnTo>
                  <a:lnTo>
                    <a:pt x="354" y="253"/>
                  </a:lnTo>
                  <a:lnTo>
                    <a:pt x="367" y="247"/>
                  </a:lnTo>
                  <a:lnTo>
                    <a:pt x="382" y="247"/>
                  </a:lnTo>
                  <a:lnTo>
                    <a:pt x="399" y="245"/>
                  </a:lnTo>
                  <a:lnTo>
                    <a:pt x="405" y="230"/>
                  </a:lnTo>
                  <a:lnTo>
                    <a:pt x="412" y="216"/>
                  </a:lnTo>
                  <a:lnTo>
                    <a:pt x="419" y="215"/>
                  </a:lnTo>
                  <a:lnTo>
                    <a:pt x="425" y="216"/>
                  </a:lnTo>
                  <a:lnTo>
                    <a:pt x="431" y="219"/>
                  </a:lnTo>
                  <a:lnTo>
                    <a:pt x="435" y="220"/>
                  </a:lnTo>
                  <a:lnTo>
                    <a:pt x="437" y="217"/>
                  </a:lnTo>
                  <a:lnTo>
                    <a:pt x="439" y="215"/>
                  </a:lnTo>
                  <a:lnTo>
                    <a:pt x="434" y="207"/>
                  </a:lnTo>
                  <a:lnTo>
                    <a:pt x="429" y="202"/>
                  </a:lnTo>
                  <a:lnTo>
                    <a:pt x="429" y="197"/>
                  </a:lnTo>
                  <a:lnTo>
                    <a:pt x="429" y="192"/>
                  </a:lnTo>
                  <a:lnTo>
                    <a:pt x="444" y="195"/>
                  </a:lnTo>
                  <a:lnTo>
                    <a:pt x="458" y="195"/>
                  </a:lnTo>
                  <a:lnTo>
                    <a:pt x="465" y="195"/>
                  </a:lnTo>
                  <a:lnTo>
                    <a:pt x="471" y="192"/>
                  </a:lnTo>
                  <a:lnTo>
                    <a:pt x="475" y="189"/>
                  </a:lnTo>
                  <a:lnTo>
                    <a:pt x="479" y="183"/>
                  </a:lnTo>
                  <a:lnTo>
                    <a:pt x="471" y="182"/>
                  </a:lnTo>
                  <a:lnTo>
                    <a:pt x="462" y="180"/>
                  </a:lnTo>
                  <a:lnTo>
                    <a:pt x="452" y="182"/>
                  </a:lnTo>
                  <a:lnTo>
                    <a:pt x="444" y="182"/>
                  </a:lnTo>
                  <a:lnTo>
                    <a:pt x="434" y="182"/>
                  </a:lnTo>
                  <a:lnTo>
                    <a:pt x="424" y="182"/>
                  </a:lnTo>
                  <a:lnTo>
                    <a:pt x="415" y="180"/>
                  </a:lnTo>
                  <a:lnTo>
                    <a:pt x="407" y="176"/>
                  </a:lnTo>
                  <a:lnTo>
                    <a:pt x="407" y="175"/>
                  </a:lnTo>
                  <a:lnTo>
                    <a:pt x="407" y="173"/>
                  </a:lnTo>
                  <a:lnTo>
                    <a:pt x="407" y="165"/>
                  </a:lnTo>
                  <a:lnTo>
                    <a:pt x="405" y="155"/>
                  </a:lnTo>
                  <a:lnTo>
                    <a:pt x="421" y="145"/>
                  </a:lnTo>
                  <a:lnTo>
                    <a:pt x="435" y="133"/>
                  </a:lnTo>
                  <a:lnTo>
                    <a:pt x="434" y="127"/>
                  </a:lnTo>
                  <a:lnTo>
                    <a:pt x="434" y="125"/>
                  </a:lnTo>
                  <a:lnTo>
                    <a:pt x="431" y="122"/>
                  </a:lnTo>
                  <a:lnTo>
                    <a:pt x="429" y="119"/>
                  </a:lnTo>
                  <a:lnTo>
                    <a:pt x="428" y="119"/>
                  </a:lnTo>
                  <a:lnTo>
                    <a:pt x="419" y="120"/>
                  </a:lnTo>
                  <a:lnTo>
                    <a:pt x="411" y="123"/>
                  </a:lnTo>
                  <a:lnTo>
                    <a:pt x="402" y="127"/>
                  </a:lnTo>
                  <a:lnTo>
                    <a:pt x="395" y="133"/>
                  </a:lnTo>
                  <a:lnTo>
                    <a:pt x="381" y="146"/>
                  </a:lnTo>
                  <a:lnTo>
                    <a:pt x="369" y="156"/>
                  </a:lnTo>
                  <a:lnTo>
                    <a:pt x="369" y="166"/>
                  </a:lnTo>
                  <a:lnTo>
                    <a:pt x="371" y="175"/>
                  </a:lnTo>
                  <a:lnTo>
                    <a:pt x="372" y="179"/>
                  </a:lnTo>
                  <a:lnTo>
                    <a:pt x="377" y="182"/>
                  </a:lnTo>
                  <a:lnTo>
                    <a:pt x="381" y="185"/>
                  </a:lnTo>
                  <a:lnTo>
                    <a:pt x="385" y="186"/>
                  </a:lnTo>
                  <a:lnTo>
                    <a:pt x="384" y="189"/>
                  </a:lnTo>
                  <a:lnTo>
                    <a:pt x="384" y="192"/>
                  </a:lnTo>
                  <a:lnTo>
                    <a:pt x="372" y="196"/>
                  </a:lnTo>
                  <a:lnTo>
                    <a:pt x="362" y="202"/>
                  </a:lnTo>
                  <a:lnTo>
                    <a:pt x="365" y="209"/>
                  </a:lnTo>
                  <a:lnTo>
                    <a:pt x="364" y="216"/>
                  </a:lnTo>
                  <a:lnTo>
                    <a:pt x="361" y="223"/>
                  </a:lnTo>
                  <a:lnTo>
                    <a:pt x="357" y="229"/>
                  </a:lnTo>
                  <a:lnTo>
                    <a:pt x="349" y="230"/>
                  </a:lnTo>
                  <a:lnTo>
                    <a:pt x="342" y="232"/>
                  </a:lnTo>
                  <a:lnTo>
                    <a:pt x="342" y="236"/>
                  </a:lnTo>
                  <a:lnTo>
                    <a:pt x="341" y="237"/>
                  </a:lnTo>
                  <a:lnTo>
                    <a:pt x="341" y="240"/>
                  </a:lnTo>
                  <a:lnTo>
                    <a:pt x="338" y="242"/>
                  </a:lnTo>
                  <a:lnTo>
                    <a:pt x="334" y="237"/>
                  </a:lnTo>
                  <a:lnTo>
                    <a:pt x="331" y="233"/>
                  </a:lnTo>
                  <a:lnTo>
                    <a:pt x="327" y="227"/>
                  </a:lnTo>
                  <a:lnTo>
                    <a:pt x="324" y="220"/>
                  </a:lnTo>
                  <a:lnTo>
                    <a:pt x="321" y="206"/>
                  </a:lnTo>
                  <a:lnTo>
                    <a:pt x="319" y="192"/>
                  </a:lnTo>
                  <a:lnTo>
                    <a:pt x="311" y="193"/>
                  </a:lnTo>
                  <a:lnTo>
                    <a:pt x="304" y="195"/>
                  </a:lnTo>
                  <a:lnTo>
                    <a:pt x="299" y="197"/>
                  </a:lnTo>
                  <a:lnTo>
                    <a:pt x="294" y="200"/>
                  </a:lnTo>
                  <a:lnTo>
                    <a:pt x="289" y="203"/>
                  </a:lnTo>
                  <a:lnTo>
                    <a:pt x="285" y="205"/>
                  </a:lnTo>
                  <a:lnTo>
                    <a:pt x="278" y="207"/>
                  </a:lnTo>
                  <a:lnTo>
                    <a:pt x="271" y="207"/>
                  </a:lnTo>
                  <a:lnTo>
                    <a:pt x="271" y="206"/>
                  </a:lnTo>
                  <a:lnTo>
                    <a:pt x="271" y="205"/>
                  </a:lnTo>
                  <a:lnTo>
                    <a:pt x="267" y="197"/>
                  </a:lnTo>
                  <a:lnTo>
                    <a:pt x="262" y="186"/>
                  </a:lnTo>
                  <a:lnTo>
                    <a:pt x="259" y="175"/>
                  </a:lnTo>
                  <a:lnTo>
                    <a:pt x="258" y="166"/>
                  </a:lnTo>
                  <a:lnTo>
                    <a:pt x="271" y="160"/>
                  </a:lnTo>
                  <a:lnTo>
                    <a:pt x="287" y="153"/>
                  </a:lnTo>
                  <a:lnTo>
                    <a:pt x="301" y="147"/>
                  </a:lnTo>
                  <a:lnTo>
                    <a:pt x="314" y="139"/>
                  </a:lnTo>
                  <a:lnTo>
                    <a:pt x="325" y="123"/>
                  </a:lnTo>
                  <a:lnTo>
                    <a:pt x="344" y="97"/>
                  </a:lnTo>
                  <a:lnTo>
                    <a:pt x="354" y="87"/>
                  </a:lnTo>
                  <a:lnTo>
                    <a:pt x="364" y="79"/>
                  </a:lnTo>
                  <a:lnTo>
                    <a:pt x="368" y="77"/>
                  </a:lnTo>
                  <a:lnTo>
                    <a:pt x="371" y="77"/>
                  </a:lnTo>
                  <a:lnTo>
                    <a:pt x="374" y="79"/>
                  </a:lnTo>
                  <a:lnTo>
                    <a:pt x="377" y="83"/>
                  </a:lnTo>
                  <a:lnTo>
                    <a:pt x="387" y="76"/>
                  </a:lnTo>
                  <a:lnTo>
                    <a:pt x="398" y="72"/>
                  </a:lnTo>
                  <a:lnTo>
                    <a:pt x="409" y="69"/>
                  </a:lnTo>
                  <a:lnTo>
                    <a:pt x="419" y="67"/>
                  </a:lnTo>
                  <a:lnTo>
                    <a:pt x="442" y="67"/>
                  </a:lnTo>
                  <a:lnTo>
                    <a:pt x="467" y="70"/>
                  </a:lnTo>
                  <a:lnTo>
                    <a:pt x="467" y="75"/>
                  </a:lnTo>
                  <a:lnTo>
                    <a:pt x="465" y="79"/>
                  </a:lnTo>
                  <a:lnTo>
                    <a:pt x="481" y="79"/>
                  </a:lnTo>
                  <a:lnTo>
                    <a:pt x="495" y="80"/>
                  </a:lnTo>
                  <a:lnTo>
                    <a:pt x="509" y="82"/>
                  </a:lnTo>
                  <a:lnTo>
                    <a:pt x="524" y="86"/>
                  </a:lnTo>
                  <a:lnTo>
                    <a:pt x="536" y="90"/>
                  </a:lnTo>
                  <a:lnTo>
                    <a:pt x="549" y="96"/>
                  </a:lnTo>
                  <a:lnTo>
                    <a:pt x="559" y="103"/>
                  </a:lnTo>
                  <a:lnTo>
                    <a:pt x="566" y="113"/>
                  </a:lnTo>
                  <a:lnTo>
                    <a:pt x="565" y="115"/>
                  </a:lnTo>
                  <a:lnTo>
                    <a:pt x="562" y="116"/>
                  </a:lnTo>
                  <a:lnTo>
                    <a:pt x="554" y="117"/>
                  </a:lnTo>
                  <a:lnTo>
                    <a:pt x="545" y="117"/>
                  </a:lnTo>
                  <a:lnTo>
                    <a:pt x="536" y="117"/>
                  </a:lnTo>
                  <a:lnTo>
                    <a:pt x="528" y="115"/>
                  </a:lnTo>
                  <a:lnTo>
                    <a:pt x="509" y="109"/>
                  </a:lnTo>
                  <a:lnTo>
                    <a:pt x="494" y="106"/>
                  </a:lnTo>
                  <a:lnTo>
                    <a:pt x="494" y="107"/>
                  </a:lnTo>
                  <a:lnTo>
                    <a:pt x="504" y="119"/>
                  </a:lnTo>
                  <a:lnTo>
                    <a:pt x="514" y="130"/>
                  </a:lnTo>
                  <a:lnTo>
                    <a:pt x="519" y="135"/>
                  </a:lnTo>
                  <a:lnTo>
                    <a:pt x="525" y="139"/>
                  </a:lnTo>
                  <a:lnTo>
                    <a:pt x="534" y="143"/>
                  </a:lnTo>
                  <a:lnTo>
                    <a:pt x="542" y="145"/>
                  </a:lnTo>
                  <a:lnTo>
                    <a:pt x="538" y="137"/>
                  </a:lnTo>
                  <a:lnTo>
                    <a:pt x="535" y="129"/>
                  </a:lnTo>
                  <a:lnTo>
                    <a:pt x="536" y="127"/>
                  </a:lnTo>
                  <a:lnTo>
                    <a:pt x="538" y="126"/>
                  </a:lnTo>
                  <a:lnTo>
                    <a:pt x="549" y="132"/>
                  </a:lnTo>
                  <a:lnTo>
                    <a:pt x="562" y="135"/>
                  </a:lnTo>
                  <a:lnTo>
                    <a:pt x="562" y="133"/>
                  </a:lnTo>
                  <a:lnTo>
                    <a:pt x="562" y="130"/>
                  </a:lnTo>
                  <a:lnTo>
                    <a:pt x="559" y="129"/>
                  </a:lnTo>
                  <a:lnTo>
                    <a:pt x="558" y="125"/>
                  </a:lnTo>
                  <a:lnTo>
                    <a:pt x="571" y="117"/>
                  </a:lnTo>
                  <a:lnTo>
                    <a:pt x="586" y="112"/>
                  </a:lnTo>
                  <a:lnTo>
                    <a:pt x="585" y="99"/>
                  </a:lnTo>
                  <a:lnTo>
                    <a:pt x="584" y="87"/>
                  </a:lnTo>
                  <a:lnTo>
                    <a:pt x="596" y="90"/>
                  </a:lnTo>
                  <a:lnTo>
                    <a:pt x="606" y="93"/>
                  </a:lnTo>
                  <a:lnTo>
                    <a:pt x="608" y="95"/>
                  </a:lnTo>
                  <a:lnTo>
                    <a:pt x="608" y="96"/>
                  </a:lnTo>
                  <a:lnTo>
                    <a:pt x="608" y="97"/>
                  </a:lnTo>
                  <a:lnTo>
                    <a:pt x="606" y="99"/>
                  </a:lnTo>
                  <a:lnTo>
                    <a:pt x="604" y="100"/>
                  </a:lnTo>
                  <a:lnTo>
                    <a:pt x="599" y="100"/>
                  </a:lnTo>
                  <a:lnTo>
                    <a:pt x="599" y="106"/>
                  </a:lnTo>
                  <a:lnTo>
                    <a:pt x="599" y="110"/>
                  </a:lnTo>
                  <a:lnTo>
                    <a:pt x="608" y="109"/>
                  </a:lnTo>
                  <a:lnTo>
                    <a:pt x="616" y="106"/>
                  </a:lnTo>
                  <a:lnTo>
                    <a:pt x="624" y="103"/>
                  </a:lnTo>
                  <a:lnTo>
                    <a:pt x="629" y="99"/>
                  </a:lnTo>
                  <a:lnTo>
                    <a:pt x="636" y="95"/>
                  </a:lnTo>
                  <a:lnTo>
                    <a:pt x="645" y="92"/>
                  </a:lnTo>
                  <a:lnTo>
                    <a:pt x="654" y="89"/>
                  </a:lnTo>
                  <a:lnTo>
                    <a:pt x="665" y="87"/>
                  </a:lnTo>
                  <a:lnTo>
                    <a:pt x="665" y="92"/>
                  </a:lnTo>
                  <a:lnTo>
                    <a:pt x="665" y="95"/>
                  </a:lnTo>
                  <a:lnTo>
                    <a:pt x="679" y="95"/>
                  </a:lnTo>
                  <a:lnTo>
                    <a:pt x="694" y="92"/>
                  </a:lnTo>
                  <a:lnTo>
                    <a:pt x="708" y="89"/>
                  </a:lnTo>
                  <a:lnTo>
                    <a:pt x="719" y="85"/>
                  </a:lnTo>
                  <a:lnTo>
                    <a:pt x="718" y="83"/>
                  </a:lnTo>
                  <a:lnTo>
                    <a:pt x="716" y="80"/>
                  </a:lnTo>
                  <a:lnTo>
                    <a:pt x="706" y="79"/>
                  </a:lnTo>
                  <a:lnTo>
                    <a:pt x="698" y="76"/>
                  </a:lnTo>
                  <a:lnTo>
                    <a:pt x="696" y="70"/>
                  </a:lnTo>
                  <a:lnTo>
                    <a:pt x="696" y="66"/>
                  </a:lnTo>
                  <a:lnTo>
                    <a:pt x="718" y="72"/>
                  </a:lnTo>
                  <a:lnTo>
                    <a:pt x="741" y="79"/>
                  </a:lnTo>
                  <a:lnTo>
                    <a:pt x="763" y="87"/>
                  </a:lnTo>
                  <a:lnTo>
                    <a:pt x="786" y="93"/>
                  </a:lnTo>
                  <a:lnTo>
                    <a:pt x="789" y="92"/>
                  </a:lnTo>
                  <a:lnTo>
                    <a:pt x="791" y="89"/>
                  </a:lnTo>
                  <a:lnTo>
                    <a:pt x="773" y="79"/>
                  </a:lnTo>
                  <a:lnTo>
                    <a:pt x="759" y="70"/>
                  </a:lnTo>
                  <a:lnTo>
                    <a:pt x="759" y="62"/>
                  </a:lnTo>
                  <a:lnTo>
                    <a:pt x="761" y="55"/>
                  </a:lnTo>
                  <a:lnTo>
                    <a:pt x="763" y="49"/>
                  </a:lnTo>
                  <a:lnTo>
                    <a:pt x="765" y="45"/>
                  </a:lnTo>
                  <a:lnTo>
                    <a:pt x="768" y="43"/>
                  </a:lnTo>
                  <a:lnTo>
                    <a:pt x="771" y="40"/>
                  </a:lnTo>
                  <a:lnTo>
                    <a:pt x="782" y="45"/>
                  </a:lnTo>
                  <a:lnTo>
                    <a:pt x="795" y="48"/>
                  </a:lnTo>
                  <a:lnTo>
                    <a:pt x="796" y="56"/>
                  </a:lnTo>
                  <a:lnTo>
                    <a:pt x="799" y="63"/>
                  </a:lnTo>
                  <a:lnTo>
                    <a:pt x="803" y="69"/>
                  </a:lnTo>
                  <a:lnTo>
                    <a:pt x="809" y="75"/>
                  </a:lnTo>
                  <a:lnTo>
                    <a:pt x="815" y="80"/>
                  </a:lnTo>
                  <a:lnTo>
                    <a:pt x="819" y="86"/>
                  </a:lnTo>
                  <a:lnTo>
                    <a:pt x="823" y="92"/>
                  </a:lnTo>
                  <a:lnTo>
                    <a:pt x="826" y="97"/>
                  </a:lnTo>
                  <a:lnTo>
                    <a:pt x="821" y="103"/>
                  </a:lnTo>
                  <a:lnTo>
                    <a:pt x="815" y="110"/>
                  </a:lnTo>
                  <a:lnTo>
                    <a:pt x="818" y="113"/>
                  </a:lnTo>
                  <a:lnTo>
                    <a:pt x="821" y="117"/>
                  </a:lnTo>
                  <a:lnTo>
                    <a:pt x="825" y="117"/>
                  </a:lnTo>
                  <a:lnTo>
                    <a:pt x="829" y="117"/>
                  </a:lnTo>
                  <a:lnTo>
                    <a:pt x="835" y="112"/>
                  </a:lnTo>
                  <a:lnTo>
                    <a:pt x="839" y="107"/>
                  </a:lnTo>
                  <a:lnTo>
                    <a:pt x="839" y="97"/>
                  </a:lnTo>
                  <a:lnTo>
                    <a:pt x="835" y="90"/>
                  </a:lnTo>
                  <a:lnTo>
                    <a:pt x="835" y="89"/>
                  </a:lnTo>
                  <a:lnTo>
                    <a:pt x="846" y="90"/>
                  </a:lnTo>
                  <a:lnTo>
                    <a:pt x="855" y="92"/>
                  </a:lnTo>
                  <a:lnTo>
                    <a:pt x="856" y="96"/>
                  </a:lnTo>
                  <a:lnTo>
                    <a:pt x="856" y="97"/>
                  </a:lnTo>
                  <a:lnTo>
                    <a:pt x="859" y="97"/>
                  </a:lnTo>
                  <a:lnTo>
                    <a:pt x="863" y="97"/>
                  </a:lnTo>
                  <a:lnTo>
                    <a:pt x="862" y="96"/>
                  </a:lnTo>
                  <a:lnTo>
                    <a:pt x="861" y="95"/>
                  </a:lnTo>
                  <a:lnTo>
                    <a:pt x="858" y="90"/>
                  </a:lnTo>
                  <a:lnTo>
                    <a:pt x="855" y="86"/>
                  </a:lnTo>
                  <a:lnTo>
                    <a:pt x="842" y="86"/>
                  </a:lnTo>
                  <a:lnTo>
                    <a:pt x="829" y="86"/>
                  </a:lnTo>
                  <a:lnTo>
                    <a:pt x="819" y="72"/>
                  </a:lnTo>
                  <a:lnTo>
                    <a:pt x="809" y="59"/>
                  </a:lnTo>
                  <a:lnTo>
                    <a:pt x="811" y="53"/>
                  </a:lnTo>
                  <a:lnTo>
                    <a:pt x="812" y="50"/>
                  </a:lnTo>
                  <a:lnTo>
                    <a:pt x="819" y="56"/>
                  </a:lnTo>
                  <a:lnTo>
                    <a:pt x="826" y="62"/>
                  </a:lnTo>
                  <a:lnTo>
                    <a:pt x="831" y="63"/>
                  </a:lnTo>
                  <a:lnTo>
                    <a:pt x="836" y="65"/>
                  </a:lnTo>
                  <a:lnTo>
                    <a:pt x="842" y="65"/>
                  </a:lnTo>
                  <a:lnTo>
                    <a:pt x="848" y="63"/>
                  </a:lnTo>
                  <a:lnTo>
                    <a:pt x="839" y="60"/>
                  </a:lnTo>
                  <a:lnTo>
                    <a:pt x="832" y="58"/>
                  </a:lnTo>
                  <a:lnTo>
                    <a:pt x="832" y="52"/>
                  </a:lnTo>
                  <a:lnTo>
                    <a:pt x="832" y="46"/>
                  </a:lnTo>
                  <a:lnTo>
                    <a:pt x="845" y="50"/>
                  </a:lnTo>
                  <a:lnTo>
                    <a:pt x="856" y="56"/>
                  </a:lnTo>
                  <a:lnTo>
                    <a:pt x="861" y="58"/>
                  </a:lnTo>
                  <a:lnTo>
                    <a:pt x="866" y="59"/>
                  </a:lnTo>
                  <a:lnTo>
                    <a:pt x="872" y="60"/>
                  </a:lnTo>
                  <a:lnTo>
                    <a:pt x="878" y="60"/>
                  </a:lnTo>
                  <a:lnTo>
                    <a:pt x="876" y="58"/>
                  </a:lnTo>
                  <a:lnTo>
                    <a:pt x="875" y="56"/>
                  </a:lnTo>
                  <a:lnTo>
                    <a:pt x="861" y="49"/>
                  </a:lnTo>
                  <a:lnTo>
                    <a:pt x="848" y="43"/>
                  </a:lnTo>
                  <a:lnTo>
                    <a:pt x="848" y="40"/>
                  </a:lnTo>
                  <a:lnTo>
                    <a:pt x="848" y="38"/>
                  </a:lnTo>
                  <a:lnTo>
                    <a:pt x="849" y="36"/>
                  </a:lnTo>
                  <a:lnTo>
                    <a:pt x="851" y="35"/>
                  </a:lnTo>
                  <a:lnTo>
                    <a:pt x="863" y="35"/>
                  </a:lnTo>
                  <a:lnTo>
                    <a:pt x="875" y="36"/>
                  </a:lnTo>
                  <a:lnTo>
                    <a:pt x="885" y="38"/>
                  </a:lnTo>
                  <a:lnTo>
                    <a:pt x="896" y="39"/>
                  </a:lnTo>
                  <a:lnTo>
                    <a:pt x="896" y="38"/>
                  </a:lnTo>
                  <a:lnTo>
                    <a:pt x="892" y="35"/>
                  </a:lnTo>
                  <a:lnTo>
                    <a:pt x="889" y="32"/>
                  </a:lnTo>
                  <a:lnTo>
                    <a:pt x="888" y="28"/>
                  </a:lnTo>
                  <a:lnTo>
                    <a:pt x="888" y="22"/>
                  </a:lnTo>
                  <a:lnTo>
                    <a:pt x="901" y="22"/>
                  </a:lnTo>
                  <a:lnTo>
                    <a:pt x="915" y="22"/>
                  </a:lnTo>
                  <a:lnTo>
                    <a:pt x="928" y="20"/>
                  </a:lnTo>
                  <a:lnTo>
                    <a:pt x="939" y="18"/>
                  </a:lnTo>
                  <a:lnTo>
                    <a:pt x="952" y="15"/>
                  </a:lnTo>
                  <a:lnTo>
                    <a:pt x="962" y="10"/>
                  </a:lnTo>
                  <a:lnTo>
                    <a:pt x="971" y="6"/>
                  </a:lnTo>
                  <a:lnTo>
                    <a:pt x="978" y="0"/>
                  </a:lnTo>
                  <a:lnTo>
                    <a:pt x="992" y="0"/>
                  </a:lnTo>
                  <a:lnTo>
                    <a:pt x="1002" y="2"/>
                  </a:lnTo>
                  <a:lnTo>
                    <a:pt x="1010" y="6"/>
                  </a:lnTo>
                  <a:lnTo>
                    <a:pt x="1019" y="10"/>
                  </a:lnTo>
                  <a:lnTo>
                    <a:pt x="1040" y="10"/>
                  </a:lnTo>
                  <a:lnTo>
                    <a:pt x="1062" y="10"/>
                  </a:lnTo>
                  <a:lnTo>
                    <a:pt x="1066" y="16"/>
                  </a:lnTo>
                  <a:lnTo>
                    <a:pt x="1072" y="22"/>
                  </a:lnTo>
                  <a:lnTo>
                    <a:pt x="1073" y="25"/>
                  </a:lnTo>
                  <a:lnTo>
                    <a:pt x="1075" y="29"/>
                  </a:lnTo>
                  <a:lnTo>
                    <a:pt x="1073" y="29"/>
                  </a:lnTo>
                  <a:lnTo>
                    <a:pt x="1072" y="29"/>
                  </a:lnTo>
                  <a:lnTo>
                    <a:pt x="1065" y="32"/>
                  </a:lnTo>
                  <a:lnTo>
                    <a:pt x="1059" y="33"/>
                  </a:lnTo>
                  <a:lnTo>
                    <a:pt x="1055" y="36"/>
                  </a:lnTo>
                  <a:lnTo>
                    <a:pt x="1050" y="42"/>
                  </a:lnTo>
                  <a:lnTo>
                    <a:pt x="1050" y="43"/>
                  </a:lnTo>
                  <a:lnTo>
                    <a:pt x="1052" y="43"/>
                  </a:lnTo>
                  <a:lnTo>
                    <a:pt x="1055" y="43"/>
                  </a:lnTo>
                  <a:lnTo>
                    <a:pt x="1059" y="43"/>
                  </a:lnTo>
                  <a:lnTo>
                    <a:pt x="1063" y="42"/>
                  </a:lnTo>
                  <a:lnTo>
                    <a:pt x="1068" y="39"/>
                  </a:lnTo>
                  <a:lnTo>
                    <a:pt x="1073" y="36"/>
                  </a:lnTo>
                  <a:lnTo>
                    <a:pt x="1080" y="33"/>
                  </a:lnTo>
                  <a:lnTo>
                    <a:pt x="1086" y="32"/>
                  </a:lnTo>
                  <a:lnTo>
                    <a:pt x="1093" y="32"/>
                  </a:lnTo>
                  <a:lnTo>
                    <a:pt x="1099" y="33"/>
                  </a:lnTo>
                  <a:lnTo>
                    <a:pt x="1118" y="39"/>
                  </a:lnTo>
                  <a:lnTo>
                    <a:pt x="1139" y="43"/>
                  </a:lnTo>
                  <a:lnTo>
                    <a:pt x="1160" y="46"/>
                  </a:lnTo>
                  <a:lnTo>
                    <a:pt x="1182" y="46"/>
                  </a:lnTo>
                  <a:lnTo>
                    <a:pt x="1183" y="43"/>
                  </a:lnTo>
                  <a:lnTo>
                    <a:pt x="1186" y="39"/>
                  </a:lnTo>
                  <a:lnTo>
                    <a:pt x="1202" y="40"/>
                  </a:lnTo>
                  <a:lnTo>
                    <a:pt x="1220" y="42"/>
                  </a:lnTo>
                  <a:lnTo>
                    <a:pt x="1232" y="49"/>
                  </a:lnTo>
                  <a:lnTo>
                    <a:pt x="1242" y="56"/>
                  </a:lnTo>
                  <a:lnTo>
                    <a:pt x="1247" y="60"/>
                  </a:lnTo>
                  <a:lnTo>
                    <a:pt x="1255" y="63"/>
                  </a:lnTo>
                  <a:lnTo>
                    <a:pt x="1262" y="65"/>
                  </a:lnTo>
                  <a:lnTo>
                    <a:pt x="1272" y="66"/>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7" name="Freeform 447"/>
            <p:cNvSpPr>
              <a:spLocks/>
            </p:cNvSpPr>
            <p:nvPr/>
          </p:nvSpPr>
          <p:spPr bwMode="auto">
            <a:xfrm>
              <a:off x="4328" y="2368"/>
              <a:ext cx="101" cy="64"/>
            </a:xfrm>
            <a:custGeom>
              <a:avLst/>
              <a:gdLst>
                <a:gd name="T0" fmla="*/ 101 w 101"/>
                <a:gd name="T1" fmla="*/ 13 h 64"/>
                <a:gd name="T2" fmla="*/ 89 w 101"/>
                <a:gd name="T3" fmla="*/ 13 h 64"/>
                <a:gd name="T4" fmla="*/ 77 w 101"/>
                <a:gd name="T5" fmla="*/ 13 h 64"/>
                <a:gd name="T6" fmla="*/ 67 w 101"/>
                <a:gd name="T7" fmla="*/ 15 h 64"/>
                <a:gd name="T8" fmla="*/ 57 w 101"/>
                <a:gd name="T9" fmla="*/ 17 h 64"/>
                <a:gd name="T10" fmla="*/ 47 w 101"/>
                <a:gd name="T11" fmla="*/ 20 h 64"/>
                <a:gd name="T12" fmla="*/ 40 w 101"/>
                <a:gd name="T13" fmla="*/ 25 h 64"/>
                <a:gd name="T14" fmla="*/ 33 w 101"/>
                <a:gd name="T15" fmla="*/ 30 h 64"/>
                <a:gd name="T16" fmla="*/ 29 w 101"/>
                <a:gd name="T17" fmla="*/ 37 h 64"/>
                <a:gd name="T18" fmla="*/ 29 w 101"/>
                <a:gd name="T19" fmla="*/ 45 h 64"/>
                <a:gd name="T20" fmla="*/ 27 w 101"/>
                <a:gd name="T21" fmla="*/ 53 h 64"/>
                <a:gd name="T22" fmla="*/ 33 w 101"/>
                <a:gd name="T23" fmla="*/ 55 h 64"/>
                <a:gd name="T24" fmla="*/ 40 w 101"/>
                <a:gd name="T25" fmla="*/ 57 h 64"/>
                <a:gd name="T26" fmla="*/ 47 w 101"/>
                <a:gd name="T27" fmla="*/ 60 h 64"/>
                <a:gd name="T28" fmla="*/ 51 w 101"/>
                <a:gd name="T29" fmla="*/ 64 h 64"/>
                <a:gd name="T30" fmla="*/ 33 w 101"/>
                <a:gd name="T31" fmla="*/ 64 h 64"/>
                <a:gd name="T32" fmla="*/ 16 w 101"/>
                <a:gd name="T33" fmla="*/ 64 h 64"/>
                <a:gd name="T34" fmla="*/ 13 w 101"/>
                <a:gd name="T35" fmla="*/ 60 h 64"/>
                <a:gd name="T36" fmla="*/ 10 w 101"/>
                <a:gd name="T37" fmla="*/ 57 h 64"/>
                <a:gd name="T38" fmla="*/ 6 w 101"/>
                <a:gd name="T39" fmla="*/ 56 h 64"/>
                <a:gd name="T40" fmla="*/ 0 w 101"/>
                <a:gd name="T41" fmla="*/ 56 h 64"/>
                <a:gd name="T42" fmla="*/ 0 w 101"/>
                <a:gd name="T43" fmla="*/ 46 h 64"/>
                <a:gd name="T44" fmla="*/ 3 w 101"/>
                <a:gd name="T45" fmla="*/ 39 h 64"/>
                <a:gd name="T46" fmla="*/ 11 w 101"/>
                <a:gd name="T47" fmla="*/ 36 h 64"/>
                <a:gd name="T48" fmla="*/ 20 w 101"/>
                <a:gd name="T49" fmla="*/ 33 h 64"/>
                <a:gd name="T50" fmla="*/ 17 w 101"/>
                <a:gd name="T51" fmla="*/ 30 h 64"/>
                <a:gd name="T52" fmla="*/ 14 w 101"/>
                <a:gd name="T53" fmla="*/ 27 h 64"/>
                <a:gd name="T54" fmla="*/ 33 w 101"/>
                <a:gd name="T55" fmla="*/ 19 h 64"/>
                <a:gd name="T56" fmla="*/ 54 w 101"/>
                <a:gd name="T57" fmla="*/ 9 h 64"/>
                <a:gd name="T58" fmla="*/ 66 w 101"/>
                <a:gd name="T59" fmla="*/ 5 h 64"/>
                <a:gd name="T60" fmla="*/ 77 w 101"/>
                <a:gd name="T61" fmla="*/ 2 h 64"/>
                <a:gd name="T62" fmla="*/ 90 w 101"/>
                <a:gd name="T63" fmla="*/ 0 h 64"/>
                <a:gd name="T64" fmla="*/ 101 w 101"/>
                <a:gd name="T65" fmla="*/ 2 h 64"/>
                <a:gd name="T66" fmla="*/ 101 w 101"/>
                <a:gd name="T67" fmla="*/ 7 h 64"/>
                <a:gd name="T68" fmla="*/ 101 w 101"/>
                <a:gd name="T69" fmla="*/ 13 h 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
                <a:gd name="T106" fmla="*/ 0 h 64"/>
                <a:gd name="T107" fmla="*/ 101 w 101"/>
                <a:gd name="T108" fmla="*/ 64 h 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 h="64">
                  <a:moveTo>
                    <a:pt x="101" y="13"/>
                  </a:moveTo>
                  <a:lnTo>
                    <a:pt x="89" y="13"/>
                  </a:lnTo>
                  <a:lnTo>
                    <a:pt x="77" y="13"/>
                  </a:lnTo>
                  <a:lnTo>
                    <a:pt x="67" y="15"/>
                  </a:lnTo>
                  <a:lnTo>
                    <a:pt x="57" y="17"/>
                  </a:lnTo>
                  <a:lnTo>
                    <a:pt x="47" y="20"/>
                  </a:lnTo>
                  <a:lnTo>
                    <a:pt x="40" y="25"/>
                  </a:lnTo>
                  <a:lnTo>
                    <a:pt x="33" y="30"/>
                  </a:lnTo>
                  <a:lnTo>
                    <a:pt x="29" y="37"/>
                  </a:lnTo>
                  <a:lnTo>
                    <a:pt x="29" y="45"/>
                  </a:lnTo>
                  <a:lnTo>
                    <a:pt x="27" y="53"/>
                  </a:lnTo>
                  <a:lnTo>
                    <a:pt x="33" y="55"/>
                  </a:lnTo>
                  <a:lnTo>
                    <a:pt x="40" y="57"/>
                  </a:lnTo>
                  <a:lnTo>
                    <a:pt x="47" y="60"/>
                  </a:lnTo>
                  <a:lnTo>
                    <a:pt x="51" y="64"/>
                  </a:lnTo>
                  <a:lnTo>
                    <a:pt x="33" y="64"/>
                  </a:lnTo>
                  <a:lnTo>
                    <a:pt x="16" y="64"/>
                  </a:lnTo>
                  <a:lnTo>
                    <a:pt x="13" y="60"/>
                  </a:lnTo>
                  <a:lnTo>
                    <a:pt x="10" y="57"/>
                  </a:lnTo>
                  <a:lnTo>
                    <a:pt x="6" y="56"/>
                  </a:lnTo>
                  <a:lnTo>
                    <a:pt x="0" y="56"/>
                  </a:lnTo>
                  <a:lnTo>
                    <a:pt x="0" y="46"/>
                  </a:lnTo>
                  <a:lnTo>
                    <a:pt x="3" y="39"/>
                  </a:lnTo>
                  <a:lnTo>
                    <a:pt x="11" y="36"/>
                  </a:lnTo>
                  <a:lnTo>
                    <a:pt x="20" y="33"/>
                  </a:lnTo>
                  <a:lnTo>
                    <a:pt x="17" y="30"/>
                  </a:lnTo>
                  <a:lnTo>
                    <a:pt x="14" y="27"/>
                  </a:lnTo>
                  <a:lnTo>
                    <a:pt x="33" y="19"/>
                  </a:lnTo>
                  <a:lnTo>
                    <a:pt x="54" y="9"/>
                  </a:lnTo>
                  <a:lnTo>
                    <a:pt x="66" y="5"/>
                  </a:lnTo>
                  <a:lnTo>
                    <a:pt x="77" y="2"/>
                  </a:lnTo>
                  <a:lnTo>
                    <a:pt x="90" y="0"/>
                  </a:lnTo>
                  <a:lnTo>
                    <a:pt x="101" y="2"/>
                  </a:lnTo>
                  <a:lnTo>
                    <a:pt x="101" y="7"/>
                  </a:lnTo>
                  <a:lnTo>
                    <a:pt x="101" y="13"/>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8" name="Freeform 448"/>
            <p:cNvSpPr>
              <a:spLocks/>
            </p:cNvSpPr>
            <p:nvPr/>
          </p:nvSpPr>
          <p:spPr bwMode="auto">
            <a:xfrm>
              <a:off x="3150" y="2371"/>
              <a:ext cx="66" cy="16"/>
            </a:xfrm>
            <a:custGeom>
              <a:avLst/>
              <a:gdLst>
                <a:gd name="T0" fmla="*/ 32 w 66"/>
                <a:gd name="T1" fmla="*/ 0 h 16"/>
                <a:gd name="T2" fmla="*/ 37 w 66"/>
                <a:gd name="T3" fmla="*/ 0 h 16"/>
                <a:gd name="T4" fmla="*/ 42 w 66"/>
                <a:gd name="T5" fmla="*/ 0 h 16"/>
                <a:gd name="T6" fmla="*/ 44 w 66"/>
                <a:gd name="T7" fmla="*/ 0 h 16"/>
                <a:gd name="T8" fmla="*/ 47 w 66"/>
                <a:gd name="T9" fmla="*/ 3 h 16"/>
                <a:gd name="T10" fmla="*/ 46 w 66"/>
                <a:gd name="T11" fmla="*/ 6 h 16"/>
                <a:gd name="T12" fmla="*/ 44 w 66"/>
                <a:gd name="T13" fmla="*/ 9 h 16"/>
                <a:gd name="T14" fmla="*/ 54 w 66"/>
                <a:gd name="T15" fmla="*/ 10 h 16"/>
                <a:gd name="T16" fmla="*/ 66 w 66"/>
                <a:gd name="T17" fmla="*/ 12 h 16"/>
                <a:gd name="T18" fmla="*/ 64 w 66"/>
                <a:gd name="T19" fmla="*/ 13 h 16"/>
                <a:gd name="T20" fmla="*/ 63 w 66"/>
                <a:gd name="T21" fmla="*/ 16 h 16"/>
                <a:gd name="T22" fmla="*/ 46 w 66"/>
                <a:gd name="T23" fmla="*/ 16 h 16"/>
                <a:gd name="T24" fmla="*/ 30 w 66"/>
                <a:gd name="T25" fmla="*/ 14 h 16"/>
                <a:gd name="T26" fmla="*/ 14 w 66"/>
                <a:gd name="T27" fmla="*/ 12 h 16"/>
                <a:gd name="T28" fmla="*/ 0 w 66"/>
                <a:gd name="T29" fmla="*/ 9 h 16"/>
                <a:gd name="T30" fmla="*/ 0 w 66"/>
                <a:gd name="T31" fmla="*/ 7 h 16"/>
                <a:gd name="T32" fmla="*/ 0 w 66"/>
                <a:gd name="T33" fmla="*/ 6 h 16"/>
                <a:gd name="T34" fmla="*/ 2 w 66"/>
                <a:gd name="T35" fmla="*/ 4 h 16"/>
                <a:gd name="T36" fmla="*/ 2 w 66"/>
                <a:gd name="T37" fmla="*/ 3 h 16"/>
                <a:gd name="T38" fmla="*/ 12 w 66"/>
                <a:gd name="T39" fmla="*/ 3 h 16"/>
                <a:gd name="T40" fmla="*/ 19 w 66"/>
                <a:gd name="T41" fmla="*/ 4 h 16"/>
                <a:gd name="T42" fmla="*/ 23 w 66"/>
                <a:gd name="T43" fmla="*/ 4 h 16"/>
                <a:gd name="T44" fmla="*/ 26 w 66"/>
                <a:gd name="T45" fmla="*/ 4 h 16"/>
                <a:gd name="T46" fmla="*/ 29 w 66"/>
                <a:gd name="T47" fmla="*/ 3 h 16"/>
                <a:gd name="T48" fmla="*/ 32 w 66"/>
                <a:gd name="T49" fmla="*/ 0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16"/>
                <a:gd name="T77" fmla="*/ 66 w 66"/>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16">
                  <a:moveTo>
                    <a:pt x="32" y="0"/>
                  </a:moveTo>
                  <a:lnTo>
                    <a:pt x="37" y="0"/>
                  </a:lnTo>
                  <a:lnTo>
                    <a:pt x="42" y="0"/>
                  </a:lnTo>
                  <a:lnTo>
                    <a:pt x="44" y="0"/>
                  </a:lnTo>
                  <a:lnTo>
                    <a:pt x="47" y="3"/>
                  </a:lnTo>
                  <a:lnTo>
                    <a:pt x="46" y="6"/>
                  </a:lnTo>
                  <a:lnTo>
                    <a:pt x="44" y="9"/>
                  </a:lnTo>
                  <a:lnTo>
                    <a:pt x="54" y="10"/>
                  </a:lnTo>
                  <a:lnTo>
                    <a:pt x="66" y="12"/>
                  </a:lnTo>
                  <a:lnTo>
                    <a:pt x="64" y="13"/>
                  </a:lnTo>
                  <a:lnTo>
                    <a:pt x="63" y="16"/>
                  </a:lnTo>
                  <a:lnTo>
                    <a:pt x="46" y="16"/>
                  </a:lnTo>
                  <a:lnTo>
                    <a:pt x="30" y="14"/>
                  </a:lnTo>
                  <a:lnTo>
                    <a:pt x="14" y="12"/>
                  </a:lnTo>
                  <a:lnTo>
                    <a:pt x="0" y="9"/>
                  </a:lnTo>
                  <a:lnTo>
                    <a:pt x="0" y="7"/>
                  </a:lnTo>
                  <a:lnTo>
                    <a:pt x="0" y="6"/>
                  </a:lnTo>
                  <a:lnTo>
                    <a:pt x="2" y="4"/>
                  </a:lnTo>
                  <a:lnTo>
                    <a:pt x="2" y="3"/>
                  </a:lnTo>
                  <a:lnTo>
                    <a:pt x="12" y="3"/>
                  </a:lnTo>
                  <a:lnTo>
                    <a:pt x="19" y="4"/>
                  </a:lnTo>
                  <a:lnTo>
                    <a:pt x="23" y="4"/>
                  </a:lnTo>
                  <a:lnTo>
                    <a:pt x="26" y="4"/>
                  </a:lnTo>
                  <a:lnTo>
                    <a:pt x="29" y="3"/>
                  </a:lnTo>
                  <a:lnTo>
                    <a:pt x="3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19" name="Freeform 449"/>
            <p:cNvSpPr>
              <a:spLocks/>
            </p:cNvSpPr>
            <p:nvPr/>
          </p:nvSpPr>
          <p:spPr bwMode="auto">
            <a:xfrm>
              <a:off x="3229" y="2373"/>
              <a:ext cx="90" cy="18"/>
            </a:xfrm>
            <a:custGeom>
              <a:avLst/>
              <a:gdLst>
                <a:gd name="T0" fmla="*/ 7 w 90"/>
                <a:gd name="T1" fmla="*/ 0 h 18"/>
                <a:gd name="T2" fmla="*/ 11 w 90"/>
                <a:gd name="T3" fmla="*/ 0 h 18"/>
                <a:gd name="T4" fmla="*/ 14 w 90"/>
                <a:gd name="T5" fmla="*/ 0 h 18"/>
                <a:gd name="T6" fmla="*/ 18 w 90"/>
                <a:gd name="T7" fmla="*/ 0 h 18"/>
                <a:gd name="T8" fmla="*/ 21 w 90"/>
                <a:gd name="T9" fmla="*/ 1 h 18"/>
                <a:gd name="T10" fmla="*/ 37 w 90"/>
                <a:gd name="T11" fmla="*/ 5 h 18"/>
                <a:gd name="T12" fmla="*/ 58 w 90"/>
                <a:gd name="T13" fmla="*/ 8 h 18"/>
                <a:gd name="T14" fmla="*/ 80 w 90"/>
                <a:gd name="T15" fmla="*/ 11 h 18"/>
                <a:gd name="T16" fmla="*/ 90 w 90"/>
                <a:gd name="T17" fmla="*/ 14 h 18"/>
                <a:gd name="T18" fmla="*/ 88 w 90"/>
                <a:gd name="T19" fmla="*/ 15 h 18"/>
                <a:gd name="T20" fmla="*/ 88 w 90"/>
                <a:gd name="T21" fmla="*/ 17 h 18"/>
                <a:gd name="T22" fmla="*/ 64 w 90"/>
                <a:gd name="T23" fmla="*/ 18 h 18"/>
                <a:gd name="T24" fmla="*/ 42 w 90"/>
                <a:gd name="T25" fmla="*/ 18 h 18"/>
                <a:gd name="T26" fmla="*/ 21 w 90"/>
                <a:gd name="T27" fmla="*/ 17 h 18"/>
                <a:gd name="T28" fmla="*/ 0 w 90"/>
                <a:gd name="T29" fmla="*/ 14 h 18"/>
                <a:gd name="T30" fmla="*/ 2 w 90"/>
                <a:gd name="T31" fmla="*/ 5 h 18"/>
                <a:gd name="T32" fmla="*/ 7 w 90"/>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8"/>
                <a:gd name="T53" fmla="*/ 90 w 90"/>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8">
                  <a:moveTo>
                    <a:pt x="7" y="0"/>
                  </a:moveTo>
                  <a:lnTo>
                    <a:pt x="11" y="0"/>
                  </a:lnTo>
                  <a:lnTo>
                    <a:pt x="14" y="0"/>
                  </a:lnTo>
                  <a:lnTo>
                    <a:pt x="18" y="0"/>
                  </a:lnTo>
                  <a:lnTo>
                    <a:pt x="21" y="1"/>
                  </a:lnTo>
                  <a:lnTo>
                    <a:pt x="37" y="5"/>
                  </a:lnTo>
                  <a:lnTo>
                    <a:pt x="58" y="8"/>
                  </a:lnTo>
                  <a:lnTo>
                    <a:pt x="80" y="11"/>
                  </a:lnTo>
                  <a:lnTo>
                    <a:pt x="90" y="14"/>
                  </a:lnTo>
                  <a:lnTo>
                    <a:pt x="88" y="15"/>
                  </a:lnTo>
                  <a:lnTo>
                    <a:pt x="88" y="17"/>
                  </a:lnTo>
                  <a:lnTo>
                    <a:pt x="64" y="18"/>
                  </a:lnTo>
                  <a:lnTo>
                    <a:pt x="42" y="18"/>
                  </a:lnTo>
                  <a:lnTo>
                    <a:pt x="21" y="17"/>
                  </a:lnTo>
                  <a:lnTo>
                    <a:pt x="0" y="14"/>
                  </a:lnTo>
                  <a:lnTo>
                    <a:pt x="2" y="5"/>
                  </a:lnTo>
                  <a:lnTo>
                    <a:pt x="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0" name="Freeform 450"/>
            <p:cNvSpPr>
              <a:spLocks/>
            </p:cNvSpPr>
            <p:nvPr/>
          </p:nvSpPr>
          <p:spPr bwMode="auto">
            <a:xfrm>
              <a:off x="4669" y="2375"/>
              <a:ext cx="2" cy="3"/>
            </a:xfrm>
            <a:custGeom>
              <a:avLst/>
              <a:gdLst>
                <a:gd name="T0" fmla="*/ 0 w 2"/>
                <a:gd name="T1" fmla="*/ 0 h 3"/>
                <a:gd name="T2" fmla="*/ 2 w 2"/>
                <a:gd name="T3" fmla="*/ 2 h 3"/>
                <a:gd name="T4" fmla="*/ 2 w 2"/>
                <a:gd name="T5" fmla="*/ 3 h 3"/>
                <a:gd name="T6" fmla="*/ 2 w 2"/>
                <a:gd name="T7" fmla="*/ 2 h 3"/>
                <a:gd name="T8" fmla="*/ 0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0"/>
                  </a:moveTo>
                  <a:lnTo>
                    <a:pt x="2" y="2"/>
                  </a:lnTo>
                  <a:lnTo>
                    <a:pt x="2" y="3"/>
                  </a:lnTo>
                  <a:lnTo>
                    <a:pt x="2"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1" name="Freeform 451"/>
            <p:cNvSpPr>
              <a:spLocks/>
            </p:cNvSpPr>
            <p:nvPr/>
          </p:nvSpPr>
          <p:spPr bwMode="auto">
            <a:xfrm>
              <a:off x="4946" y="2380"/>
              <a:ext cx="63" cy="14"/>
            </a:xfrm>
            <a:custGeom>
              <a:avLst/>
              <a:gdLst>
                <a:gd name="T0" fmla="*/ 0 w 63"/>
                <a:gd name="T1" fmla="*/ 0 h 14"/>
                <a:gd name="T2" fmla="*/ 16 w 63"/>
                <a:gd name="T3" fmla="*/ 1 h 14"/>
                <a:gd name="T4" fmla="*/ 32 w 63"/>
                <a:gd name="T5" fmla="*/ 1 h 14"/>
                <a:gd name="T6" fmla="*/ 47 w 63"/>
                <a:gd name="T7" fmla="*/ 3 h 14"/>
                <a:gd name="T8" fmla="*/ 63 w 63"/>
                <a:gd name="T9" fmla="*/ 4 h 14"/>
                <a:gd name="T10" fmla="*/ 63 w 63"/>
                <a:gd name="T11" fmla="*/ 7 h 14"/>
                <a:gd name="T12" fmla="*/ 63 w 63"/>
                <a:gd name="T13" fmla="*/ 10 h 14"/>
                <a:gd name="T14" fmla="*/ 56 w 63"/>
                <a:gd name="T15" fmla="*/ 13 h 14"/>
                <a:gd name="T16" fmla="*/ 47 w 63"/>
                <a:gd name="T17" fmla="*/ 13 h 14"/>
                <a:gd name="T18" fmla="*/ 39 w 63"/>
                <a:gd name="T19" fmla="*/ 14 h 14"/>
                <a:gd name="T20" fmla="*/ 30 w 63"/>
                <a:gd name="T21" fmla="*/ 13 h 14"/>
                <a:gd name="T22" fmla="*/ 14 w 63"/>
                <a:gd name="T23" fmla="*/ 10 h 14"/>
                <a:gd name="T24" fmla="*/ 0 w 63"/>
                <a:gd name="T25" fmla="*/ 4 h 14"/>
                <a:gd name="T26" fmla="*/ 0 w 63"/>
                <a:gd name="T27" fmla="*/ 1 h 14"/>
                <a:gd name="T28" fmla="*/ 0 w 63"/>
                <a:gd name="T29" fmla="*/ 0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
                <a:gd name="T46" fmla="*/ 0 h 14"/>
                <a:gd name="T47" fmla="*/ 63 w 63"/>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 h="14">
                  <a:moveTo>
                    <a:pt x="0" y="0"/>
                  </a:moveTo>
                  <a:lnTo>
                    <a:pt x="16" y="1"/>
                  </a:lnTo>
                  <a:lnTo>
                    <a:pt x="32" y="1"/>
                  </a:lnTo>
                  <a:lnTo>
                    <a:pt x="47" y="3"/>
                  </a:lnTo>
                  <a:lnTo>
                    <a:pt x="63" y="4"/>
                  </a:lnTo>
                  <a:lnTo>
                    <a:pt x="63" y="7"/>
                  </a:lnTo>
                  <a:lnTo>
                    <a:pt x="63" y="10"/>
                  </a:lnTo>
                  <a:lnTo>
                    <a:pt x="56" y="13"/>
                  </a:lnTo>
                  <a:lnTo>
                    <a:pt x="47" y="13"/>
                  </a:lnTo>
                  <a:lnTo>
                    <a:pt x="39" y="14"/>
                  </a:lnTo>
                  <a:lnTo>
                    <a:pt x="30" y="13"/>
                  </a:lnTo>
                  <a:lnTo>
                    <a:pt x="14" y="10"/>
                  </a:lnTo>
                  <a:lnTo>
                    <a:pt x="0" y="4"/>
                  </a:lnTo>
                  <a:lnTo>
                    <a:pt x="0" y="1"/>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2" name="Freeform 452"/>
            <p:cNvSpPr>
              <a:spLocks/>
            </p:cNvSpPr>
            <p:nvPr/>
          </p:nvSpPr>
          <p:spPr bwMode="auto">
            <a:xfrm>
              <a:off x="2936" y="2390"/>
              <a:ext cx="168" cy="60"/>
            </a:xfrm>
            <a:custGeom>
              <a:avLst/>
              <a:gdLst>
                <a:gd name="T0" fmla="*/ 58 w 168"/>
                <a:gd name="T1" fmla="*/ 1 h 60"/>
                <a:gd name="T2" fmla="*/ 84 w 168"/>
                <a:gd name="T3" fmla="*/ 5 h 60"/>
                <a:gd name="T4" fmla="*/ 91 w 168"/>
                <a:gd name="T5" fmla="*/ 10 h 60"/>
                <a:gd name="T6" fmla="*/ 94 w 168"/>
                <a:gd name="T7" fmla="*/ 14 h 60"/>
                <a:gd name="T8" fmla="*/ 98 w 168"/>
                <a:gd name="T9" fmla="*/ 15 h 60"/>
                <a:gd name="T10" fmla="*/ 104 w 168"/>
                <a:gd name="T11" fmla="*/ 15 h 60"/>
                <a:gd name="T12" fmla="*/ 110 w 168"/>
                <a:gd name="T13" fmla="*/ 14 h 60"/>
                <a:gd name="T14" fmla="*/ 116 w 168"/>
                <a:gd name="T15" fmla="*/ 18 h 60"/>
                <a:gd name="T16" fmla="*/ 120 w 168"/>
                <a:gd name="T17" fmla="*/ 23 h 60"/>
                <a:gd name="T18" fmla="*/ 124 w 168"/>
                <a:gd name="T19" fmla="*/ 20 h 60"/>
                <a:gd name="T20" fmla="*/ 128 w 168"/>
                <a:gd name="T21" fmla="*/ 17 h 60"/>
                <a:gd name="T22" fmla="*/ 133 w 168"/>
                <a:gd name="T23" fmla="*/ 21 h 60"/>
                <a:gd name="T24" fmla="*/ 146 w 168"/>
                <a:gd name="T25" fmla="*/ 20 h 60"/>
                <a:gd name="T26" fmla="*/ 160 w 168"/>
                <a:gd name="T27" fmla="*/ 14 h 60"/>
                <a:gd name="T28" fmla="*/ 164 w 168"/>
                <a:gd name="T29" fmla="*/ 20 h 60"/>
                <a:gd name="T30" fmla="*/ 158 w 168"/>
                <a:gd name="T31" fmla="*/ 31 h 60"/>
                <a:gd name="T32" fmla="*/ 153 w 168"/>
                <a:gd name="T33" fmla="*/ 40 h 60"/>
                <a:gd name="T34" fmla="*/ 160 w 168"/>
                <a:gd name="T35" fmla="*/ 41 h 60"/>
                <a:gd name="T36" fmla="*/ 164 w 168"/>
                <a:gd name="T37" fmla="*/ 48 h 60"/>
                <a:gd name="T38" fmla="*/ 151 w 168"/>
                <a:gd name="T39" fmla="*/ 57 h 60"/>
                <a:gd name="T40" fmla="*/ 128 w 168"/>
                <a:gd name="T41" fmla="*/ 55 h 60"/>
                <a:gd name="T42" fmla="*/ 91 w 168"/>
                <a:gd name="T43" fmla="*/ 58 h 60"/>
                <a:gd name="T44" fmla="*/ 57 w 168"/>
                <a:gd name="T45" fmla="*/ 58 h 60"/>
                <a:gd name="T46" fmla="*/ 37 w 168"/>
                <a:gd name="T47" fmla="*/ 50 h 60"/>
                <a:gd name="T48" fmla="*/ 51 w 168"/>
                <a:gd name="T49" fmla="*/ 44 h 60"/>
                <a:gd name="T50" fmla="*/ 53 w 168"/>
                <a:gd name="T51" fmla="*/ 41 h 60"/>
                <a:gd name="T52" fmla="*/ 40 w 168"/>
                <a:gd name="T53" fmla="*/ 38 h 60"/>
                <a:gd name="T54" fmla="*/ 43 w 168"/>
                <a:gd name="T55" fmla="*/ 34 h 60"/>
                <a:gd name="T56" fmla="*/ 51 w 168"/>
                <a:gd name="T57" fmla="*/ 35 h 60"/>
                <a:gd name="T58" fmla="*/ 61 w 168"/>
                <a:gd name="T59" fmla="*/ 37 h 60"/>
                <a:gd name="T60" fmla="*/ 57 w 168"/>
                <a:gd name="T61" fmla="*/ 33 h 60"/>
                <a:gd name="T62" fmla="*/ 48 w 168"/>
                <a:gd name="T63" fmla="*/ 28 h 60"/>
                <a:gd name="T64" fmla="*/ 53 w 168"/>
                <a:gd name="T65" fmla="*/ 23 h 60"/>
                <a:gd name="T66" fmla="*/ 57 w 168"/>
                <a:gd name="T67" fmla="*/ 20 h 60"/>
                <a:gd name="T68" fmla="*/ 43 w 168"/>
                <a:gd name="T69" fmla="*/ 23 h 60"/>
                <a:gd name="T70" fmla="*/ 24 w 168"/>
                <a:gd name="T71" fmla="*/ 31 h 60"/>
                <a:gd name="T72" fmla="*/ 10 w 168"/>
                <a:gd name="T73" fmla="*/ 34 h 60"/>
                <a:gd name="T74" fmla="*/ 1 w 168"/>
                <a:gd name="T75" fmla="*/ 27 h 60"/>
                <a:gd name="T76" fmla="*/ 14 w 168"/>
                <a:gd name="T77" fmla="*/ 18 h 60"/>
                <a:gd name="T78" fmla="*/ 36 w 168"/>
                <a:gd name="T79" fmla="*/ 7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60"/>
                <a:gd name="T122" fmla="*/ 168 w 168"/>
                <a:gd name="T123" fmla="*/ 60 h 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60">
                  <a:moveTo>
                    <a:pt x="43" y="0"/>
                  </a:moveTo>
                  <a:lnTo>
                    <a:pt x="58" y="1"/>
                  </a:lnTo>
                  <a:lnTo>
                    <a:pt x="73" y="4"/>
                  </a:lnTo>
                  <a:lnTo>
                    <a:pt x="84" y="5"/>
                  </a:lnTo>
                  <a:lnTo>
                    <a:pt x="93" y="4"/>
                  </a:lnTo>
                  <a:lnTo>
                    <a:pt x="91" y="10"/>
                  </a:lnTo>
                  <a:lnTo>
                    <a:pt x="90" y="14"/>
                  </a:lnTo>
                  <a:lnTo>
                    <a:pt x="94" y="14"/>
                  </a:lnTo>
                  <a:lnTo>
                    <a:pt x="97" y="14"/>
                  </a:lnTo>
                  <a:lnTo>
                    <a:pt x="98" y="15"/>
                  </a:lnTo>
                  <a:lnTo>
                    <a:pt x="100" y="18"/>
                  </a:lnTo>
                  <a:lnTo>
                    <a:pt x="104" y="15"/>
                  </a:lnTo>
                  <a:lnTo>
                    <a:pt x="106" y="14"/>
                  </a:lnTo>
                  <a:lnTo>
                    <a:pt x="110" y="14"/>
                  </a:lnTo>
                  <a:lnTo>
                    <a:pt x="116" y="14"/>
                  </a:lnTo>
                  <a:lnTo>
                    <a:pt x="116" y="18"/>
                  </a:lnTo>
                  <a:lnTo>
                    <a:pt x="117" y="23"/>
                  </a:lnTo>
                  <a:lnTo>
                    <a:pt x="120" y="23"/>
                  </a:lnTo>
                  <a:lnTo>
                    <a:pt x="123" y="23"/>
                  </a:lnTo>
                  <a:lnTo>
                    <a:pt x="124" y="20"/>
                  </a:lnTo>
                  <a:lnTo>
                    <a:pt x="126" y="17"/>
                  </a:lnTo>
                  <a:lnTo>
                    <a:pt x="128" y="17"/>
                  </a:lnTo>
                  <a:lnTo>
                    <a:pt x="134" y="15"/>
                  </a:lnTo>
                  <a:lnTo>
                    <a:pt x="133" y="21"/>
                  </a:lnTo>
                  <a:lnTo>
                    <a:pt x="133" y="25"/>
                  </a:lnTo>
                  <a:lnTo>
                    <a:pt x="146" y="20"/>
                  </a:lnTo>
                  <a:lnTo>
                    <a:pt x="156" y="11"/>
                  </a:lnTo>
                  <a:lnTo>
                    <a:pt x="160" y="14"/>
                  </a:lnTo>
                  <a:lnTo>
                    <a:pt x="164" y="15"/>
                  </a:lnTo>
                  <a:lnTo>
                    <a:pt x="164" y="20"/>
                  </a:lnTo>
                  <a:lnTo>
                    <a:pt x="164" y="23"/>
                  </a:lnTo>
                  <a:lnTo>
                    <a:pt x="158" y="31"/>
                  </a:lnTo>
                  <a:lnTo>
                    <a:pt x="153" y="40"/>
                  </a:lnTo>
                  <a:lnTo>
                    <a:pt x="153" y="41"/>
                  </a:lnTo>
                  <a:lnTo>
                    <a:pt x="160" y="41"/>
                  </a:lnTo>
                  <a:lnTo>
                    <a:pt x="168" y="42"/>
                  </a:lnTo>
                  <a:lnTo>
                    <a:pt x="164" y="48"/>
                  </a:lnTo>
                  <a:lnTo>
                    <a:pt x="158" y="52"/>
                  </a:lnTo>
                  <a:lnTo>
                    <a:pt x="151" y="57"/>
                  </a:lnTo>
                  <a:lnTo>
                    <a:pt x="147" y="60"/>
                  </a:lnTo>
                  <a:lnTo>
                    <a:pt x="128" y="55"/>
                  </a:lnTo>
                  <a:lnTo>
                    <a:pt x="113" y="54"/>
                  </a:lnTo>
                  <a:lnTo>
                    <a:pt x="91" y="58"/>
                  </a:lnTo>
                  <a:lnTo>
                    <a:pt x="74" y="60"/>
                  </a:lnTo>
                  <a:lnTo>
                    <a:pt x="57" y="58"/>
                  </a:lnTo>
                  <a:lnTo>
                    <a:pt x="36" y="54"/>
                  </a:lnTo>
                  <a:lnTo>
                    <a:pt x="37" y="50"/>
                  </a:lnTo>
                  <a:lnTo>
                    <a:pt x="37" y="47"/>
                  </a:lnTo>
                  <a:lnTo>
                    <a:pt x="51" y="44"/>
                  </a:lnTo>
                  <a:lnTo>
                    <a:pt x="66" y="41"/>
                  </a:lnTo>
                  <a:lnTo>
                    <a:pt x="53" y="41"/>
                  </a:lnTo>
                  <a:lnTo>
                    <a:pt x="40" y="41"/>
                  </a:lnTo>
                  <a:lnTo>
                    <a:pt x="40" y="38"/>
                  </a:lnTo>
                  <a:lnTo>
                    <a:pt x="40" y="35"/>
                  </a:lnTo>
                  <a:lnTo>
                    <a:pt x="43" y="34"/>
                  </a:lnTo>
                  <a:lnTo>
                    <a:pt x="46" y="34"/>
                  </a:lnTo>
                  <a:lnTo>
                    <a:pt x="51" y="35"/>
                  </a:lnTo>
                  <a:lnTo>
                    <a:pt x="56" y="35"/>
                  </a:lnTo>
                  <a:lnTo>
                    <a:pt x="61" y="37"/>
                  </a:lnTo>
                  <a:lnTo>
                    <a:pt x="67" y="35"/>
                  </a:lnTo>
                  <a:lnTo>
                    <a:pt x="57" y="33"/>
                  </a:lnTo>
                  <a:lnTo>
                    <a:pt x="47" y="31"/>
                  </a:lnTo>
                  <a:lnTo>
                    <a:pt x="48" y="28"/>
                  </a:lnTo>
                  <a:lnTo>
                    <a:pt x="48" y="25"/>
                  </a:lnTo>
                  <a:lnTo>
                    <a:pt x="53" y="23"/>
                  </a:lnTo>
                  <a:lnTo>
                    <a:pt x="57" y="20"/>
                  </a:lnTo>
                  <a:lnTo>
                    <a:pt x="57" y="18"/>
                  </a:lnTo>
                  <a:lnTo>
                    <a:pt x="43" y="23"/>
                  </a:lnTo>
                  <a:lnTo>
                    <a:pt x="30" y="28"/>
                  </a:lnTo>
                  <a:lnTo>
                    <a:pt x="24" y="31"/>
                  </a:lnTo>
                  <a:lnTo>
                    <a:pt x="17" y="33"/>
                  </a:lnTo>
                  <a:lnTo>
                    <a:pt x="10" y="34"/>
                  </a:lnTo>
                  <a:lnTo>
                    <a:pt x="0" y="33"/>
                  </a:lnTo>
                  <a:lnTo>
                    <a:pt x="1" y="27"/>
                  </a:lnTo>
                  <a:lnTo>
                    <a:pt x="1" y="21"/>
                  </a:lnTo>
                  <a:lnTo>
                    <a:pt x="14" y="18"/>
                  </a:lnTo>
                  <a:lnTo>
                    <a:pt x="26" y="14"/>
                  </a:lnTo>
                  <a:lnTo>
                    <a:pt x="36" y="7"/>
                  </a:lnTo>
                  <a:lnTo>
                    <a:pt x="4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3" name="Freeform 453"/>
            <p:cNvSpPr>
              <a:spLocks/>
            </p:cNvSpPr>
            <p:nvPr/>
          </p:nvSpPr>
          <p:spPr bwMode="auto">
            <a:xfrm>
              <a:off x="3123" y="2397"/>
              <a:ext cx="51" cy="30"/>
            </a:xfrm>
            <a:custGeom>
              <a:avLst/>
              <a:gdLst>
                <a:gd name="T0" fmla="*/ 23 w 51"/>
                <a:gd name="T1" fmla="*/ 0 h 30"/>
                <a:gd name="T2" fmla="*/ 37 w 51"/>
                <a:gd name="T3" fmla="*/ 0 h 30"/>
                <a:gd name="T4" fmla="*/ 51 w 51"/>
                <a:gd name="T5" fmla="*/ 0 h 30"/>
                <a:gd name="T6" fmla="*/ 44 w 51"/>
                <a:gd name="T7" fmla="*/ 8 h 30"/>
                <a:gd name="T8" fmla="*/ 37 w 51"/>
                <a:gd name="T9" fmla="*/ 14 h 30"/>
                <a:gd name="T10" fmla="*/ 40 w 51"/>
                <a:gd name="T11" fmla="*/ 17 h 30"/>
                <a:gd name="T12" fmla="*/ 40 w 51"/>
                <a:gd name="T13" fmla="*/ 20 h 30"/>
                <a:gd name="T14" fmla="*/ 37 w 51"/>
                <a:gd name="T15" fmla="*/ 23 h 30"/>
                <a:gd name="T16" fmla="*/ 34 w 51"/>
                <a:gd name="T17" fmla="*/ 26 h 30"/>
                <a:gd name="T18" fmla="*/ 26 w 51"/>
                <a:gd name="T19" fmla="*/ 24 h 30"/>
                <a:gd name="T20" fmla="*/ 20 w 51"/>
                <a:gd name="T21" fmla="*/ 26 h 30"/>
                <a:gd name="T22" fmla="*/ 13 w 51"/>
                <a:gd name="T23" fmla="*/ 27 h 30"/>
                <a:gd name="T24" fmla="*/ 7 w 51"/>
                <a:gd name="T25" fmla="*/ 30 h 30"/>
                <a:gd name="T26" fmla="*/ 7 w 51"/>
                <a:gd name="T27" fmla="*/ 23 h 30"/>
                <a:gd name="T28" fmla="*/ 6 w 51"/>
                <a:gd name="T29" fmla="*/ 18 h 30"/>
                <a:gd name="T30" fmla="*/ 3 w 51"/>
                <a:gd name="T31" fmla="*/ 16 h 30"/>
                <a:gd name="T32" fmla="*/ 0 w 51"/>
                <a:gd name="T33" fmla="*/ 10 h 30"/>
                <a:gd name="T34" fmla="*/ 7 w 51"/>
                <a:gd name="T35" fmla="*/ 13 h 30"/>
                <a:gd name="T36" fmla="*/ 14 w 51"/>
                <a:gd name="T37" fmla="*/ 14 h 30"/>
                <a:gd name="T38" fmla="*/ 19 w 51"/>
                <a:gd name="T39" fmla="*/ 7 h 30"/>
                <a:gd name="T40" fmla="*/ 23 w 51"/>
                <a:gd name="T41" fmla="*/ 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30"/>
                <a:gd name="T65" fmla="*/ 51 w 5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30">
                  <a:moveTo>
                    <a:pt x="23" y="0"/>
                  </a:moveTo>
                  <a:lnTo>
                    <a:pt x="37" y="0"/>
                  </a:lnTo>
                  <a:lnTo>
                    <a:pt x="51" y="0"/>
                  </a:lnTo>
                  <a:lnTo>
                    <a:pt x="44" y="8"/>
                  </a:lnTo>
                  <a:lnTo>
                    <a:pt x="37" y="14"/>
                  </a:lnTo>
                  <a:lnTo>
                    <a:pt x="40" y="17"/>
                  </a:lnTo>
                  <a:lnTo>
                    <a:pt x="40" y="20"/>
                  </a:lnTo>
                  <a:lnTo>
                    <a:pt x="37" y="23"/>
                  </a:lnTo>
                  <a:lnTo>
                    <a:pt x="34" y="26"/>
                  </a:lnTo>
                  <a:lnTo>
                    <a:pt x="26" y="24"/>
                  </a:lnTo>
                  <a:lnTo>
                    <a:pt x="20" y="26"/>
                  </a:lnTo>
                  <a:lnTo>
                    <a:pt x="13" y="27"/>
                  </a:lnTo>
                  <a:lnTo>
                    <a:pt x="7" y="30"/>
                  </a:lnTo>
                  <a:lnTo>
                    <a:pt x="7" y="23"/>
                  </a:lnTo>
                  <a:lnTo>
                    <a:pt x="6" y="18"/>
                  </a:lnTo>
                  <a:lnTo>
                    <a:pt x="3" y="16"/>
                  </a:lnTo>
                  <a:lnTo>
                    <a:pt x="0" y="10"/>
                  </a:lnTo>
                  <a:lnTo>
                    <a:pt x="7" y="13"/>
                  </a:lnTo>
                  <a:lnTo>
                    <a:pt x="14" y="14"/>
                  </a:lnTo>
                  <a:lnTo>
                    <a:pt x="19" y="7"/>
                  </a:lnTo>
                  <a:lnTo>
                    <a:pt x="2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4" name="Freeform 454"/>
            <p:cNvSpPr>
              <a:spLocks/>
            </p:cNvSpPr>
            <p:nvPr/>
          </p:nvSpPr>
          <p:spPr bwMode="auto">
            <a:xfrm>
              <a:off x="3177" y="2397"/>
              <a:ext cx="37" cy="23"/>
            </a:xfrm>
            <a:custGeom>
              <a:avLst/>
              <a:gdLst>
                <a:gd name="T0" fmla="*/ 13 w 37"/>
                <a:gd name="T1" fmla="*/ 0 h 23"/>
                <a:gd name="T2" fmla="*/ 25 w 37"/>
                <a:gd name="T3" fmla="*/ 0 h 23"/>
                <a:gd name="T4" fmla="*/ 36 w 37"/>
                <a:gd name="T5" fmla="*/ 0 h 23"/>
                <a:gd name="T6" fmla="*/ 36 w 37"/>
                <a:gd name="T7" fmla="*/ 1 h 23"/>
                <a:gd name="T8" fmla="*/ 36 w 37"/>
                <a:gd name="T9" fmla="*/ 3 h 23"/>
                <a:gd name="T10" fmla="*/ 36 w 37"/>
                <a:gd name="T11" fmla="*/ 6 h 23"/>
                <a:gd name="T12" fmla="*/ 37 w 37"/>
                <a:gd name="T13" fmla="*/ 8 h 23"/>
                <a:gd name="T14" fmla="*/ 36 w 37"/>
                <a:gd name="T15" fmla="*/ 10 h 23"/>
                <a:gd name="T16" fmla="*/ 36 w 37"/>
                <a:gd name="T17" fmla="*/ 10 h 23"/>
                <a:gd name="T18" fmla="*/ 25 w 37"/>
                <a:gd name="T19" fmla="*/ 11 h 23"/>
                <a:gd name="T20" fmla="*/ 16 w 37"/>
                <a:gd name="T21" fmla="*/ 13 h 23"/>
                <a:gd name="T22" fmla="*/ 9 w 37"/>
                <a:gd name="T23" fmla="*/ 17 h 23"/>
                <a:gd name="T24" fmla="*/ 3 w 37"/>
                <a:gd name="T25" fmla="*/ 23 h 23"/>
                <a:gd name="T26" fmla="*/ 2 w 37"/>
                <a:gd name="T27" fmla="*/ 21 h 23"/>
                <a:gd name="T28" fmla="*/ 0 w 37"/>
                <a:gd name="T29" fmla="*/ 21 h 23"/>
                <a:gd name="T30" fmla="*/ 0 w 37"/>
                <a:gd name="T31" fmla="*/ 20 h 23"/>
                <a:gd name="T32" fmla="*/ 0 w 37"/>
                <a:gd name="T33" fmla="*/ 18 h 23"/>
                <a:gd name="T34" fmla="*/ 2 w 37"/>
                <a:gd name="T35" fmla="*/ 13 h 23"/>
                <a:gd name="T36" fmla="*/ 5 w 37"/>
                <a:gd name="T37" fmla="*/ 7 h 23"/>
                <a:gd name="T38" fmla="*/ 9 w 37"/>
                <a:gd name="T39" fmla="*/ 4 h 23"/>
                <a:gd name="T40" fmla="*/ 13 w 37"/>
                <a:gd name="T41" fmla="*/ 0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23"/>
                <a:gd name="T65" fmla="*/ 37 w 37"/>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23">
                  <a:moveTo>
                    <a:pt x="13" y="0"/>
                  </a:moveTo>
                  <a:lnTo>
                    <a:pt x="25" y="0"/>
                  </a:lnTo>
                  <a:lnTo>
                    <a:pt x="36" y="0"/>
                  </a:lnTo>
                  <a:lnTo>
                    <a:pt x="36" y="1"/>
                  </a:lnTo>
                  <a:lnTo>
                    <a:pt x="36" y="3"/>
                  </a:lnTo>
                  <a:lnTo>
                    <a:pt x="36" y="6"/>
                  </a:lnTo>
                  <a:lnTo>
                    <a:pt x="37" y="8"/>
                  </a:lnTo>
                  <a:lnTo>
                    <a:pt x="36" y="10"/>
                  </a:lnTo>
                  <a:lnTo>
                    <a:pt x="25" y="11"/>
                  </a:lnTo>
                  <a:lnTo>
                    <a:pt x="16" y="13"/>
                  </a:lnTo>
                  <a:lnTo>
                    <a:pt x="9" y="17"/>
                  </a:lnTo>
                  <a:lnTo>
                    <a:pt x="3" y="23"/>
                  </a:lnTo>
                  <a:lnTo>
                    <a:pt x="2" y="21"/>
                  </a:lnTo>
                  <a:lnTo>
                    <a:pt x="0" y="21"/>
                  </a:lnTo>
                  <a:lnTo>
                    <a:pt x="0" y="20"/>
                  </a:lnTo>
                  <a:lnTo>
                    <a:pt x="0" y="18"/>
                  </a:lnTo>
                  <a:lnTo>
                    <a:pt x="2" y="13"/>
                  </a:lnTo>
                  <a:lnTo>
                    <a:pt x="5" y="7"/>
                  </a:lnTo>
                  <a:lnTo>
                    <a:pt x="9" y="4"/>
                  </a:lnTo>
                  <a:lnTo>
                    <a:pt x="1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5" name="Freeform 455"/>
            <p:cNvSpPr>
              <a:spLocks/>
            </p:cNvSpPr>
            <p:nvPr/>
          </p:nvSpPr>
          <p:spPr bwMode="auto">
            <a:xfrm>
              <a:off x="2371" y="2397"/>
              <a:ext cx="1120" cy="1599"/>
            </a:xfrm>
            <a:custGeom>
              <a:avLst/>
              <a:gdLst>
                <a:gd name="T0" fmla="*/ 1020 w 1120"/>
                <a:gd name="T1" fmla="*/ 74 h 1599"/>
                <a:gd name="T2" fmla="*/ 972 w 1120"/>
                <a:gd name="T3" fmla="*/ 117 h 1599"/>
                <a:gd name="T4" fmla="*/ 909 w 1120"/>
                <a:gd name="T5" fmla="*/ 103 h 1599"/>
                <a:gd name="T6" fmla="*/ 950 w 1120"/>
                <a:gd name="T7" fmla="*/ 75 h 1599"/>
                <a:gd name="T8" fmla="*/ 866 w 1120"/>
                <a:gd name="T9" fmla="*/ 71 h 1599"/>
                <a:gd name="T10" fmla="*/ 782 w 1120"/>
                <a:gd name="T11" fmla="*/ 88 h 1599"/>
                <a:gd name="T12" fmla="*/ 738 w 1120"/>
                <a:gd name="T13" fmla="*/ 108 h 1599"/>
                <a:gd name="T14" fmla="*/ 682 w 1120"/>
                <a:gd name="T15" fmla="*/ 184 h 1599"/>
                <a:gd name="T16" fmla="*/ 761 w 1120"/>
                <a:gd name="T17" fmla="*/ 257 h 1599"/>
                <a:gd name="T18" fmla="*/ 859 w 1120"/>
                <a:gd name="T19" fmla="*/ 124 h 1599"/>
                <a:gd name="T20" fmla="*/ 943 w 1120"/>
                <a:gd name="T21" fmla="*/ 163 h 1599"/>
                <a:gd name="T22" fmla="*/ 1000 w 1120"/>
                <a:gd name="T23" fmla="*/ 234 h 1599"/>
                <a:gd name="T24" fmla="*/ 852 w 1120"/>
                <a:gd name="T25" fmla="*/ 287 h 1599"/>
                <a:gd name="T26" fmla="*/ 886 w 1120"/>
                <a:gd name="T27" fmla="*/ 294 h 1599"/>
                <a:gd name="T28" fmla="*/ 918 w 1120"/>
                <a:gd name="T29" fmla="*/ 327 h 1599"/>
                <a:gd name="T30" fmla="*/ 883 w 1120"/>
                <a:gd name="T31" fmla="*/ 328 h 1599"/>
                <a:gd name="T32" fmla="*/ 728 w 1120"/>
                <a:gd name="T33" fmla="*/ 425 h 1599"/>
                <a:gd name="T34" fmla="*/ 645 w 1120"/>
                <a:gd name="T35" fmla="*/ 574 h 1599"/>
                <a:gd name="T36" fmla="*/ 512 w 1120"/>
                <a:gd name="T37" fmla="*/ 528 h 1599"/>
                <a:gd name="T38" fmla="*/ 455 w 1120"/>
                <a:gd name="T39" fmla="*/ 662 h 1599"/>
                <a:gd name="T40" fmla="*/ 565 w 1120"/>
                <a:gd name="T41" fmla="*/ 639 h 1599"/>
                <a:gd name="T42" fmla="*/ 588 w 1120"/>
                <a:gd name="T43" fmla="*/ 734 h 1599"/>
                <a:gd name="T44" fmla="*/ 668 w 1120"/>
                <a:gd name="T45" fmla="*/ 776 h 1599"/>
                <a:gd name="T46" fmla="*/ 746 w 1120"/>
                <a:gd name="T47" fmla="*/ 762 h 1599"/>
                <a:gd name="T48" fmla="*/ 868 w 1120"/>
                <a:gd name="T49" fmla="*/ 826 h 1599"/>
                <a:gd name="T50" fmla="*/ 952 w 1120"/>
                <a:gd name="T51" fmla="*/ 928 h 1599"/>
                <a:gd name="T52" fmla="*/ 1073 w 1120"/>
                <a:gd name="T53" fmla="*/ 951 h 1599"/>
                <a:gd name="T54" fmla="*/ 1077 w 1120"/>
                <a:gd name="T55" fmla="*/ 1105 h 1599"/>
                <a:gd name="T56" fmla="*/ 996 w 1120"/>
                <a:gd name="T57" fmla="*/ 1223 h 1599"/>
                <a:gd name="T58" fmla="*/ 925 w 1120"/>
                <a:gd name="T59" fmla="*/ 1379 h 1599"/>
                <a:gd name="T60" fmla="*/ 859 w 1120"/>
                <a:gd name="T61" fmla="*/ 1436 h 1599"/>
                <a:gd name="T62" fmla="*/ 859 w 1120"/>
                <a:gd name="T63" fmla="*/ 1543 h 1599"/>
                <a:gd name="T64" fmla="*/ 792 w 1120"/>
                <a:gd name="T65" fmla="*/ 1526 h 1599"/>
                <a:gd name="T66" fmla="*/ 786 w 1120"/>
                <a:gd name="T67" fmla="*/ 1468 h 1599"/>
                <a:gd name="T68" fmla="*/ 751 w 1120"/>
                <a:gd name="T69" fmla="*/ 1358 h 1599"/>
                <a:gd name="T70" fmla="*/ 668 w 1120"/>
                <a:gd name="T71" fmla="*/ 1086 h 1599"/>
                <a:gd name="T72" fmla="*/ 601 w 1120"/>
                <a:gd name="T73" fmla="*/ 929 h 1599"/>
                <a:gd name="T74" fmla="*/ 635 w 1120"/>
                <a:gd name="T75" fmla="*/ 795 h 1599"/>
                <a:gd name="T76" fmla="*/ 551 w 1120"/>
                <a:gd name="T77" fmla="*/ 752 h 1599"/>
                <a:gd name="T78" fmla="*/ 454 w 1120"/>
                <a:gd name="T79" fmla="*/ 702 h 1599"/>
                <a:gd name="T80" fmla="*/ 325 w 1120"/>
                <a:gd name="T81" fmla="*/ 562 h 1599"/>
                <a:gd name="T82" fmla="*/ 317 w 1120"/>
                <a:gd name="T83" fmla="*/ 611 h 1599"/>
                <a:gd name="T84" fmla="*/ 244 w 1120"/>
                <a:gd name="T85" fmla="*/ 462 h 1599"/>
                <a:gd name="T86" fmla="*/ 307 w 1120"/>
                <a:gd name="T87" fmla="*/ 292 h 1599"/>
                <a:gd name="T88" fmla="*/ 328 w 1120"/>
                <a:gd name="T89" fmla="*/ 281 h 1599"/>
                <a:gd name="T90" fmla="*/ 317 w 1120"/>
                <a:gd name="T91" fmla="*/ 174 h 1599"/>
                <a:gd name="T92" fmla="*/ 225 w 1120"/>
                <a:gd name="T93" fmla="*/ 140 h 1599"/>
                <a:gd name="T94" fmla="*/ 124 w 1120"/>
                <a:gd name="T95" fmla="*/ 177 h 1599"/>
                <a:gd name="T96" fmla="*/ 65 w 1120"/>
                <a:gd name="T97" fmla="*/ 191 h 1599"/>
                <a:gd name="T98" fmla="*/ 71 w 1120"/>
                <a:gd name="T99" fmla="*/ 138 h 1599"/>
                <a:gd name="T100" fmla="*/ 121 w 1120"/>
                <a:gd name="T101" fmla="*/ 97 h 1599"/>
                <a:gd name="T102" fmla="*/ 177 w 1120"/>
                <a:gd name="T103" fmla="*/ 55 h 1599"/>
                <a:gd name="T104" fmla="*/ 469 w 1120"/>
                <a:gd name="T105" fmla="*/ 50 h 1599"/>
                <a:gd name="T106" fmla="*/ 591 w 1120"/>
                <a:gd name="T107" fmla="*/ 54 h 1599"/>
                <a:gd name="T108" fmla="*/ 666 w 1120"/>
                <a:gd name="T109" fmla="*/ 57 h 1599"/>
                <a:gd name="T110" fmla="*/ 743 w 1120"/>
                <a:gd name="T111" fmla="*/ 55 h 1599"/>
                <a:gd name="T112" fmla="*/ 793 w 1120"/>
                <a:gd name="T113" fmla="*/ 26 h 1599"/>
                <a:gd name="T114" fmla="*/ 812 w 1120"/>
                <a:gd name="T115" fmla="*/ 71 h 1599"/>
                <a:gd name="T116" fmla="*/ 863 w 1120"/>
                <a:gd name="T117" fmla="*/ 7 h 1599"/>
                <a:gd name="T118" fmla="*/ 910 w 1120"/>
                <a:gd name="T119" fmla="*/ 6 h 1599"/>
                <a:gd name="T120" fmla="*/ 928 w 1120"/>
                <a:gd name="T121" fmla="*/ 10 h 15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20"/>
                <a:gd name="T184" fmla="*/ 0 h 1599"/>
                <a:gd name="T185" fmla="*/ 1120 w 1120"/>
                <a:gd name="T186" fmla="*/ 1599 h 159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20" h="1599">
                  <a:moveTo>
                    <a:pt x="928" y="0"/>
                  </a:moveTo>
                  <a:lnTo>
                    <a:pt x="940" y="1"/>
                  </a:lnTo>
                  <a:lnTo>
                    <a:pt x="953" y="3"/>
                  </a:lnTo>
                  <a:lnTo>
                    <a:pt x="958" y="14"/>
                  </a:lnTo>
                  <a:lnTo>
                    <a:pt x="962" y="27"/>
                  </a:lnTo>
                  <a:lnTo>
                    <a:pt x="969" y="26"/>
                  </a:lnTo>
                  <a:lnTo>
                    <a:pt x="976" y="26"/>
                  </a:lnTo>
                  <a:lnTo>
                    <a:pt x="978" y="30"/>
                  </a:lnTo>
                  <a:lnTo>
                    <a:pt x="978" y="34"/>
                  </a:lnTo>
                  <a:lnTo>
                    <a:pt x="982" y="34"/>
                  </a:lnTo>
                  <a:lnTo>
                    <a:pt x="985" y="34"/>
                  </a:lnTo>
                  <a:lnTo>
                    <a:pt x="985" y="43"/>
                  </a:lnTo>
                  <a:lnTo>
                    <a:pt x="985" y="50"/>
                  </a:lnTo>
                  <a:lnTo>
                    <a:pt x="988" y="55"/>
                  </a:lnTo>
                  <a:lnTo>
                    <a:pt x="990" y="63"/>
                  </a:lnTo>
                  <a:lnTo>
                    <a:pt x="1000" y="65"/>
                  </a:lnTo>
                  <a:lnTo>
                    <a:pt x="1012" y="70"/>
                  </a:lnTo>
                  <a:lnTo>
                    <a:pt x="1020" y="74"/>
                  </a:lnTo>
                  <a:lnTo>
                    <a:pt x="1026" y="81"/>
                  </a:lnTo>
                  <a:lnTo>
                    <a:pt x="1018" y="83"/>
                  </a:lnTo>
                  <a:lnTo>
                    <a:pt x="1010" y="85"/>
                  </a:lnTo>
                  <a:lnTo>
                    <a:pt x="1005" y="90"/>
                  </a:lnTo>
                  <a:lnTo>
                    <a:pt x="999" y="95"/>
                  </a:lnTo>
                  <a:lnTo>
                    <a:pt x="996" y="95"/>
                  </a:lnTo>
                  <a:lnTo>
                    <a:pt x="993" y="95"/>
                  </a:lnTo>
                  <a:lnTo>
                    <a:pt x="993" y="93"/>
                  </a:lnTo>
                  <a:lnTo>
                    <a:pt x="990" y="88"/>
                  </a:lnTo>
                  <a:lnTo>
                    <a:pt x="988" y="85"/>
                  </a:lnTo>
                  <a:lnTo>
                    <a:pt x="983" y="83"/>
                  </a:lnTo>
                  <a:lnTo>
                    <a:pt x="980" y="81"/>
                  </a:lnTo>
                  <a:lnTo>
                    <a:pt x="976" y="80"/>
                  </a:lnTo>
                  <a:lnTo>
                    <a:pt x="973" y="81"/>
                  </a:lnTo>
                  <a:lnTo>
                    <a:pt x="970" y="85"/>
                  </a:lnTo>
                  <a:lnTo>
                    <a:pt x="973" y="98"/>
                  </a:lnTo>
                  <a:lnTo>
                    <a:pt x="978" y="114"/>
                  </a:lnTo>
                  <a:lnTo>
                    <a:pt x="972" y="117"/>
                  </a:lnTo>
                  <a:lnTo>
                    <a:pt x="965" y="120"/>
                  </a:lnTo>
                  <a:lnTo>
                    <a:pt x="959" y="115"/>
                  </a:lnTo>
                  <a:lnTo>
                    <a:pt x="953" y="110"/>
                  </a:lnTo>
                  <a:lnTo>
                    <a:pt x="952" y="110"/>
                  </a:lnTo>
                  <a:lnTo>
                    <a:pt x="950" y="110"/>
                  </a:lnTo>
                  <a:lnTo>
                    <a:pt x="949" y="113"/>
                  </a:lnTo>
                  <a:lnTo>
                    <a:pt x="948" y="114"/>
                  </a:lnTo>
                  <a:lnTo>
                    <a:pt x="953" y="120"/>
                  </a:lnTo>
                  <a:lnTo>
                    <a:pt x="959" y="124"/>
                  </a:lnTo>
                  <a:lnTo>
                    <a:pt x="959" y="128"/>
                  </a:lnTo>
                  <a:lnTo>
                    <a:pt x="959" y="131"/>
                  </a:lnTo>
                  <a:lnTo>
                    <a:pt x="956" y="131"/>
                  </a:lnTo>
                  <a:lnTo>
                    <a:pt x="953" y="131"/>
                  </a:lnTo>
                  <a:lnTo>
                    <a:pt x="938" y="125"/>
                  </a:lnTo>
                  <a:lnTo>
                    <a:pt x="923" y="118"/>
                  </a:lnTo>
                  <a:lnTo>
                    <a:pt x="918" y="114"/>
                  </a:lnTo>
                  <a:lnTo>
                    <a:pt x="912" y="108"/>
                  </a:lnTo>
                  <a:lnTo>
                    <a:pt x="909" y="103"/>
                  </a:lnTo>
                  <a:lnTo>
                    <a:pt x="906" y="95"/>
                  </a:lnTo>
                  <a:lnTo>
                    <a:pt x="915" y="90"/>
                  </a:lnTo>
                  <a:lnTo>
                    <a:pt x="920" y="85"/>
                  </a:lnTo>
                  <a:lnTo>
                    <a:pt x="925" y="83"/>
                  </a:lnTo>
                  <a:lnTo>
                    <a:pt x="929" y="81"/>
                  </a:lnTo>
                  <a:lnTo>
                    <a:pt x="935" y="80"/>
                  </a:lnTo>
                  <a:lnTo>
                    <a:pt x="943" y="80"/>
                  </a:lnTo>
                  <a:lnTo>
                    <a:pt x="945" y="81"/>
                  </a:lnTo>
                  <a:lnTo>
                    <a:pt x="946" y="84"/>
                  </a:lnTo>
                  <a:lnTo>
                    <a:pt x="948" y="84"/>
                  </a:lnTo>
                  <a:lnTo>
                    <a:pt x="950" y="85"/>
                  </a:lnTo>
                  <a:lnTo>
                    <a:pt x="955" y="84"/>
                  </a:lnTo>
                  <a:lnTo>
                    <a:pt x="960" y="83"/>
                  </a:lnTo>
                  <a:lnTo>
                    <a:pt x="960" y="81"/>
                  </a:lnTo>
                  <a:lnTo>
                    <a:pt x="959" y="78"/>
                  </a:lnTo>
                  <a:lnTo>
                    <a:pt x="956" y="77"/>
                  </a:lnTo>
                  <a:lnTo>
                    <a:pt x="950" y="75"/>
                  </a:lnTo>
                  <a:lnTo>
                    <a:pt x="945" y="75"/>
                  </a:lnTo>
                  <a:lnTo>
                    <a:pt x="945" y="68"/>
                  </a:lnTo>
                  <a:lnTo>
                    <a:pt x="946" y="61"/>
                  </a:lnTo>
                  <a:lnTo>
                    <a:pt x="940" y="60"/>
                  </a:lnTo>
                  <a:lnTo>
                    <a:pt x="938" y="57"/>
                  </a:lnTo>
                  <a:lnTo>
                    <a:pt x="933" y="54"/>
                  </a:lnTo>
                  <a:lnTo>
                    <a:pt x="930" y="50"/>
                  </a:lnTo>
                  <a:lnTo>
                    <a:pt x="925" y="43"/>
                  </a:lnTo>
                  <a:lnTo>
                    <a:pt x="918" y="35"/>
                  </a:lnTo>
                  <a:lnTo>
                    <a:pt x="900" y="40"/>
                  </a:lnTo>
                  <a:lnTo>
                    <a:pt x="879" y="43"/>
                  </a:lnTo>
                  <a:lnTo>
                    <a:pt x="879" y="48"/>
                  </a:lnTo>
                  <a:lnTo>
                    <a:pt x="879" y="53"/>
                  </a:lnTo>
                  <a:lnTo>
                    <a:pt x="873" y="57"/>
                  </a:lnTo>
                  <a:lnTo>
                    <a:pt x="868" y="61"/>
                  </a:lnTo>
                  <a:lnTo>
                    <a:pt x="868" y="65"/>
                  </a:lnTo>
                  <a:lnTo>
                    <a:pt x="868" y="68"/>
                  </a:lnTo>
                  <a:lnTo>
                    <a:pt x="866" y="71"/>
                  </a:lnTo>
                  <a:lnTo>
                    <a:pt x="863" y="75"/>
                  </a:lnTo>
                  <a:lnTo>
                    <a:pt x="852" y="75"/>
                  </a:lnTo>
                  <a:lnTo>
                    <a:pt x="840" y="77"/>
                  </a:lnTo>
                  <a:lnTo>
                    <a:pt x="840" y="80"/>
                  </a:lnTo>
                  <a:lnTo>
                    <a:pt x="842" y="83"/>
                  </a:lnTo>
                  <a:lnTo>
                    <a:pt x="835" y="81"/>
                  </a:lnTo>
                  <a:lnTo>
                    <a:pt x="829" y="83"/>
                  </a:lnTo>
                  <a:lnTo>
                    <a:pt x="825" y="83"/>
                  </a:lnTo>
                  <a:lnTo>
                    <a:pt x="819" y="84"/>
                  </a:lnTo>
                  <a:lnTo>
                    <a:pt x="809" y="88"/>
                  </a:lnTo>
                  <a:lnTo>
                    <a:pt x="798" y="91"/>
                  </a:lnTo>
                  <a:lnTo>
                    <a:pt x="793" y="88"/>
                  </a:lnTo>
                  <a:lnTo>
                    <a:pt x="791" y="85"/>
                  </a:lnTo>
                  <a:lnTo>
                    <a:pt x="786" y="84"/>
                  </a:lnTo>
                  <a:lnTo>
                    <a:pt x="779" y="83"/>
                  </a:lnTo>
                  <a:lnTo>
                    <a:pt x="778" y="85"/>
                  </a:lnTo>
                  <a:lnTo>
                    <a:pt x="776" y="88"/>
                  </a:lnTo>
                  <a:lnTo>
                    <a:pt x="782" y="88"/>
                  </a:lnTo>
                  <a:lnTo>
                    <a:pt x="785" y="90"/>
                  </a:lnTo>
                  <a:lnTo>
                    <a:pt x="788" y="93"/>
                  </a:lnTo>
                  <a:lnTo>
                    <a:pt x="791" y="95"/>
                  </a:lnTo>
                  <a:lnTo>
                    <a:pt x="789" y="101"/>
                  </a:lnTo>
                  <a:lnTo>
                    <a:pt x="789" y="105"/>
                  </a:lnTo>
                  <a:lnTo>
                    <a:pt x="775" y="107"/>
                  </a:lnTo>
                  <a:lnTo>
                    <a:pt x="761" y="107"/>
                  </a:lnTo>
                  <a:lnTo>
                    <a:pt x="761" y="111"/>
                  </a:lnTo>
                  <a:lnTo>
                    <a:pt x="761" y="113"/>
                  </a:lnTo>
                  <a:lnTo>
                    <a:pt x="759" y="113"/>
                  </a:lnTo>
                  <a:lnTo>
                    <a:pt x="755" y="113"/>
                  </a:lnTo>
                  <a:lnTo>
                    <a:pt x="751" y="110"/>
                  </a:lnTo>
                  <a:lnTo>
                    <a:pt x="746" y="108"/>
                  </a:lnTo>
                  <a:lnTo>
                    <a:pt x="742" y="107"/>
                  </a:lnTo>
                  <a:lnTo>
                    <a:pt x="736" y="105"/>
                  </a:lnTo>
                  <a:lnTo>
                    <a:pt x="736" y="107"/>
                  </a:lnTo>
                  <a:lnTo>
                    <a:pt x="738" y="108"/>
                  </a:lnTo>
                  <a:lnTo>
                    <a:pt x="739" y="108"/>
                  </a:lnTo>
                  <a:lnTo>
                    <a:pt x="745" y="113"/>
                  </a:lnTo>
                  <a:lnTo>
                    <a:pt x="752" y="117"/>
                  </a:lnTo>
                  <a:lnTo>
                    <a:pt x="741" y="120"/>
                  </a:lnTo>
                  <a:lnTo>
                    <a:pt x="731" y="123"/>
                  </a:lnTo>
                  <a:lnTo>
                    <a:pt x="721" y="127"/>
                  </a:lnTo>
                  <a:lnTo>
                    <a:pt x="712" y="133"/>
                  </a:lnTo>
                  <a:lnTo>
                    <a:pt x="696" y="143"/>
                  </a:lnTo>
                  <a:lnTo>
                    <a:pt x="679" y="153"/>
                  </a:lnTo>
                  <a:lnTo>
                    <a:pt x="679" y="160"/>
                  </a:lnTo>
                  <a:lnTo>
                    <a:pt x="681" y="167"/>
                  </a:lnTo>
                  <a:lnTo>
                    <a:pt x="685" y="170"/>
                  </a:lnTo>
                  <a:lnTo>
                    <a:pt x="691" y="173"/>
                  </a:lnTo>
                  <a:lnTo>
                    <a:pt x="691" y="175"/>
                  </a:lnTo>
                  <a:lnTo>
                    <a:pt x="691" y="180"/>
                  </a:lnTo>
                  <a:lnTo>
                    <a:pt x="686" y="181"/>
                  </a:lnTo>
                  <a:lnTo>
                    <a:pt x="682" y="184"/>
                  </a:lnTo>
                  <a:lnTo>
                    <a:pt x="682" y="185"/>
                  </a:lnTo>
                  <a:lnTo>
                    <a:pt x="693" y="185"/>
                  </a:lnTo>
                  <a:lnTo>
                    <a:pt x="703" y="187"/>
                  </a:lnTo>
                  <a:lnTo>
                    <a:pt x="711" y="190"/>
                  </a:lnTo>
                  <a:lnTo>
                    <a:pt x="715" y="193"/>
                  </a:lnTo>
                  <a:lnTo>
                    <a:pt x="723" y="201"/>
                  </a:lnTo>
                  <a:lnTo>
                    <a:pt x="735" y="210"/>
                  </a:lnTo>
                  <a:lnTo>
                    <a:pt x="746" y="210"/>
                  </a:lnTo>
                  <a:lnTo>
                    <a:pt x="755" y="213"/>
                  </a:lnTo>
                  <a:lnTo>
                    <a:pt x="756" y="218"/>
                  </a:lnTo>
                  <a:lnTo>
                    <a:pt x="755" y="224"/>
                  </a:lnTo>
                  <a:lnTo>
                    <a:pt x="753" y="228"/>
                  </a:lnTo>
                  <a:lnTo>
                    <a:pt x="752" y="234"/>
                  </a:lnTo>
                  <a:lnTo>
                    <a:pt x="751" y="240"/>
                  </a:lnTo>
                  <a:lnTo>
                    <a:pt x="749" y="245"/>
                  </a:lnTo>
                  <a:lnTo>
                    <a:pt x="749" y="251"/>
                  </a:lnTo>
                  <a:lnTo>
                    <a:pt x="752" y="258"/>
                  </a:lnTo>
                  <a:lnTo>
                    <a:pt x="761" y="257"/>
                  </a:lnTo>
                  <a:lnTo>
                    <a:pt x="768" y="257"/>
                  </a:lnTo>
                  <a:lnTo>
                    <a:pt x="775" y="247"/>
                  </a:lnTo>
                  <a:lnTo>
                    <a:pt x="781" y="235"/>
                  </a:lnTo>
                  <a:lnTo>
                    <a:pt x="786" y="223"/>
                  </a:lnTo>
                  <a:lnTo>
                    <a:pt x="791" y="211"/>
                  </a:lnTo>
                  <a:lnTo>
                    <a:pt x="802" y="210"/>
                  </a:lnTo>
                  <a:lnTo>
                    <a:pt x="811" y="205"/>
                  </a:lnTo>
                  <a:lnTo>
                    <a:pt x="819" y="201"/>
                  </a:lnTo>
                  <a:lnTo>
                    <a:pt x="828" y="197"/>
                  </a:lnTo>
                  <a:lnTo>
                    <a:pt x="828" y="181"/>
                  </a:lnTo>
                  <a:lnTo>
                    <a:pt x="828" y="164"/>
                  </a:lnTo>
                  <a:lnTo>
                    <a:pt x="835" y="160"/>
                  </a:lnTo>
                  <a:lnTo>
                    <a:pt x="839" y="154"/>
                  </a:lnTo>
                  <a:lnTo>
                    <a:pt x="842" y="147"/>
                  </a:lnTo>
                  <a:lnTo>
                    <a:pt x="846" y="141"/>
                  </a:lnTo>
                  <a:lnTo>
                    <a:pt x="849" y="134"/>
                  </a:lnTo>
                  <a:lnTo>
                    <a:pt x="853" y="128"/>
                  </a:lnTo>
                  <a:lnTo>
                    <a:pt x="859" y="124"/>
                  </a:lnTo>
                  <a:lnTo>
                    <a:pt x="866" y="121"/>
                  </a:lnTo>
                  <a:lnTo>
                    <a:pt x="870" y="124"/>
                  </a:lnTo>
                  <a:lnTo>
                    <a:pt x="873" y="125"/>
                  </a:lnTo>
                  <a:lnTo>
                    <a:pt x="876" y="127"/>
                  </a:lnTo>
                  <a:lnTo>
                    <a:pt x="879" y="125"/>
                  </a:lnTo>
                  <a:lnTo>
                    <a:pt x="886" y="124"/>
                  </a:lnTo>
                  <a:lnTo>
                    <a:pt x="895" y="121"/>
                  </a:lnTo>
                  <a:lnTo>
                    <a:pt x="898" y="128"/>
                  </a:lnTo>
                  <a:lnTo>
                    <a:pt x="902" y="134"/>
                  </a:lnTo>
                  <a:lnTo>
                    <a:pt x="909" y="138"/>
                  </a:lnTo>
                  <a:lnTo>
                    <a:pt x="915" y="143"/>
                  </a:lnTo>
                  <a:lnTo>
                    <a:pt x="910" y="154"/>
                  </a:lnTo>
                  <a:lnTo>
                    <a:pt x="908" y="165"/>
                  </a:lnTo>
                  <a:lnTo>
                    <a:pt x="913" y="171"/>
                  </a:lnTo>
                  <a:lnTo>
                    <a:pt x="919" y="174"/>
                  </a:lnTo>
                  <a:lnTo>
                    <a:pt x="926" y="173"/>
                  </a:lnTo>
                  <a:lnTo>
                    <a:pt x="932" y="171"/>
                  </a:lnTo>
                  <a:lnTo>
                    <a:pt x="943" y="163"/>
                  </a:lnTo>
                  <a:lnTo>
                    <a:pt x="955" y="153"/>
                  </a:lnTo>
                  <a:lnTo>
                    <a:pt x="958" y="154"/>
                  </a:lnTo>
                  <a:lnTo>
                    <a:pt x="960" y="157"/>
                  </a:lnTo>
                  <a:lnTo>
                    <a:pt x="965" y="171"/>
                  </a:lnTo>
                  <a:lnTo>
                    <a:pt x="968" y="187"/>
                  </a:lnTo>
                  <a:lnTo>
                    <a:pt x="963" y="190"/>
                  </a:lnTo>
                  <a:lnTo>
                    <a:pt x="959" y="193"/>
                  </a:lnTo>
                  <a:lnTo>
                    <a:pt x="962" y="197"/>
                  </a:lnTo>
                  <a:lnTo>
                    <a:pt x="965" y="200"/>
                  </a:lnTo>
                  <a:lnTo>
                    <a:pt x="966" y="204"/>
                  </a:lnTo>
                  <a:lnTo>
                    <a:pt x="966" y="210"/>
                  </a:lnTo>
                  <a:lnTo>
                    <a:pt x="976" y="211"/>
                  </a:lnTo>
                  <a:lnTo>
                    <a:pt x="985" y="211"/>
                  </a:lnTo>
                  <a:lnTo>
                    <a:pt x="988" y="220"/>
                  </a:lnTo>
                  <a:lnTo>
                    <a:pt x="989" y="228"/>
                  </a:lnTo>
                  <a:lnTo>
                    <a:pt x="996" y="228"/>
                  </a:lnTo>
                  <a:lnTo>
                    <a:pt x="1002" y="227"/>
                  </a:lnTo>
                  <a:lnTo>
                    <a:pt x="1000" y="234"/>
                  </a:lnTo>
                  <a:lnTo>
                    <a:pt x="1000" y="241"/>
                  </a:lnTo>
                  <a:lnTo>
                    <a:pt x="995" y="245"/>
                  </a:lnTo>
                  <a:lnTo>
                    <a:pt x="989" y="250"/>
                  </a:lnTo>
                  <a:lnTo>
                    <a:pt x="980" y="255"/>
                  </a:lnTo>
                  <a:lnTo>
                    <a:pt x="972" y="261"/>
                  </a:lnTo>
                  <a:lnTo>
                    <a:pt x="962" y="265"/>
                  </a:lnTo>
                  <a:lnTo>
                    <a:pt x="952" y="270"/>
                  </a:lnTo>
                  <a:lnTo>
                    <a:pt x="943" y="272"/>
                  </a:lnTo>
                  <a:lnTo>
                    <a:pt x="936" y="272"/>
                  </a:lnTo>
                  <a:lnTo>
                    <a:pt x="925" y="271"/>
                  </a:lnTo>
                  <a:lnTo>
                    <a:pt x="910" y="268"/>
                  </a:lnTo>
                  <a:lnTo>
                    <a:pt x="903" y="267"/>
                  </a:lnTo>
                  <a:lnTo>
                    <a:pt x="896" y="265"/>
                  </a:lnTo>
                  <a:lnTo>
                    <a:pt x="888" y="267"/>
                  </a:lnTo>
                  <a:lnTo>
                    <a:pt x="880" y="268"/>
                  </a:lnTo>
                  <a:lnTo>
                    <a:pt x="869" y="275"/>
                  </a:lnTo>
                  <a:lnTo>
                    <a:pt x="858" y="282"/>
                  </a:lnTo>
                  <a:lnTo>
                    <a:pt x="852" y="287"/>
                  </a:lnTo>
                  <a:lnTo>
                    <a:pt x="846" y="290"/>
                  </a:lnTo>
                  <a:lnTo>
                    <a:pt x="840" y="292"/>
                  </a:lnTo>
                  <a:lnTo>
                    <a:pt x="832" y="295"/>
                  </a:lnTo>
                  <a:lnTo>
                    <a:pt x="829" y="301"/>
                  </a:lnTo>
                  <a:lnTo>
                    <a:pt x="826" y="307"/>
                  </a:lnTo>
                  <a:lnTo>
                    <a:pt x="828" y="307"/>
                  </a:lnTo>
                  <a:lnTo>
                    <a:pt x="843" y="297"/>
                  </a:lnTo>
                  <a:lnTo>
                    <a:pt x="859" y="287"/>
                  </a:lnTo>
                  <a:lnTo>
                    <a:pt x="869" y="284"/>
                  </a:lnTo>
                  <a:lnTo>
                    <a:pt x="879" y="281"/>
                  </a:lnTo>
                  <a:lnTo>
                    <a:pt x="889" y="280"/>
                  </a:lnTo>
                  <a:lnTo>
                    <a:pt x="900" y="281"/>
                  </a:lnTo>
                  <a:lnTo>
                    <a:pt x="899" y="287"/>
                  </a:lnTo>
                  <a:lnTo>
                    <a:pt x="899" y="292"/>
                  </a:lnTo>
                  <a:lnTo>
                    <a:pt x="893" y="292"/>
                  </a:lnTo>
                  <a:lnTo>
                    <a:pt x="889" y="292"/>
                  </a:lnTo>
                  <a:lnTo>
                    <a:pt x="886" y="294"/>
                  </a:lnTo>
                  <a:lnTo>
                    <a:pt x="882" y="297"/>
                  </a:lnTo>
                  <a:lnTo>
                    <a:pt x="882" y="298"/>
                  </a:lnTo>
                  <a:lnTo>
                    <a:pt x="886" y="301"/>
                  </a:lnTo>
                  <a:lnTo>
                    <a:pt x="890" y="304"/>
                  </a:lnTo>
                  <a:lnTo>
                    <a:pt x="886" y="307"/>
                  </a:lnTo>
                  <a:lnTo>
                    <a:pt x="882" y="310"/>
                  </a:lnTo>
                  <a:lnTo>
                    <a:pt x="886" y="312"/>
                  </a:lnTo>
                  <a:lnTo>
                    <a:pt x="886" y="314"/>
                  </a:lnTo>
                  <a:lnTo>
                    <a:pt x="888" y="317"/>
                  </a:lnTo>
                  <a:lnTo>
                    <a:pt x="886" y="322"/>
                  </a:lnTo>
                  <a:lnTo>
                    <a:pt x="896" y="325"/>
                  </a:lnTo>
                  <a:lnTo>
                    <a:pt x="903" y="327"/>
                  </a:lnTo>
                  <a:lnTo>
                    <a:pt x="906" y="327"/>
                  </a:lnTo>
                  <a:lnTo>
                    <a:pt x="909" y="327"/>
                  </a:lnTo>
                  <a:lnTo>
                    <a:pt x="913" y="325"/>
                  </a:lnTo>
                  <a:lnTo>
                    <a:pt x="918" y="322"/>
                  </a:lnTo>
                  <a:lnTo>
                    <a:pt x="918" y="327"/>
                  </a:lnTo>
                  <a:lnTo>
                    <a:pt x="918" y="330"/>
                  </a:lnTo>
                  <a:lnTo>
                    <a:pt x="916" y="330"/>
                  </a:lnTo>
                  <a:lnTo>
                    <a:pt x="915" y="330"/>
                  </a:lnTo>
                  <a:lnTo>
                    <a:pt x="902" y="335"/>
                  </a:lnTo>
                  <a:lnTo>
                    <a:pt x="889" y="341"/>
                  </a:lnTo>
                  <a:lnTo>
                    <a:pt x="878" y="347"/>
                  </a:lnTo>
                  <a:lnTo>
                    <a:pt x="865" y="354"/>
                  </a:lnTo>
                  <a:lnTo>
                    <a:pt x="860" y="352"/>
                  </a:lnTo>
                  <a:lnTo>
                    <a:pt x="856" y="351"/>
                  </a:lnTo>
                  <a:lnTo>
                    <a:pt x="855" y="348"/>
                  </a:lnTo>
                  <a:lnTo>
                    <a:pt x="855" y="347"/>
                  </a:lnTo>
                  <a:lnTo>
                    <a:pt x="855" y="344"/>
                  </a:lnTo>
                  <a:lnTo>
                    <a:pt x="856" y="342"/>
                  </a:lnTo>
                  <a:lnTo>
                    <a:pt x="869" y="337"/>
                  </a:lnTo>
                  <a:lnTo>
                    <a:pt x="882" y="332"/>
                  </a:lnTo>
                  <a:lnTo>
                    <a:pt x="883" y="331"/>
                  </a:lnTo>
                  <a:lnTo>
                    <a:pt x="883" y="330"/>
                  </a:lnTo>
                  <a:lnTo>
                    <a:pt x="883" y="328"/>
                  </a:lnTo>
                  <a:lnTo>
                    <a:pt x="882" y="327"/>
                  </a:lnTo>
                  <a:lnTo>
                    <a:pt x="876" y="327"/>
                  </a:lnTo>
                  <a:lnTo>
                    <a:pt x="869" y="325"/>
                  </a:lnTo>
                  <a:lnTo>
                    <a:pt x="862" y="331"/>
                  </a:lnTo>
                  <a:lnTo>
                    <a:pt x="855" y="337"/>
                  </a:lnTo>
                  <a:lnTo>
                    <a:pt x="846" y="341"/>
                  </a:lnTo>
                  <a:lnTo>
                    <a:pt x="836" y="345"/>
                  </a:lnTo>
                  <a:lnTo>
                    <a:pt x="818" y="354"/>
                  </a:lnTo>
                  <a:lnTo>
                    <a:pt x="802" y="362"/>
                  </a:lnTo>
                  <a:lnTo>
                    <a:pt x="801" y="370"/>
                  </a:lnTo>
                  <a:lnTo>
                    <a:pt x="801" y="377"/>
                  </a:lnTo>
                  <a:lnTo>
                    <a:pt x="789" y="381"/>
                  </a:lnTo>
                  <a:lnTo>
                    <a:pt x="776" y="387"/>
                  </a:lnTo>
                  <a:lnTo>
                    <a:pt x="766" y="392"/>
                  </a:lnTo>
                  <a:lnTo>
                    <a:pt x="755" y="400"/>
                  </a:lnTo>
                  <a:lnTo>
                    <a:pt x="745" y="407"/>
                  </a:lnTo>
                  <a:lnTo>
                    <a:pt x="736" y="415"/>
                  </a:lnTo>
                  <a:lnTo>
                    <a:pt x="728" y="425"/>
                  </a:lnTo>
                  <a:lnTo>
                    <a:pt x="722" y="434"/>
                  </a:lnTo>
                  <a:lnTo>
                    <a:pt x="719" y="442"/>
                  </a:lnTo>
                  <a:lnTo>
                    <a:pt x="718" y="450"/>
                  </a:lnTo>
                  <a:lnTo>
                    <a:pt x="715" y="455"/>
                  </a:lnTo>
                  <a:lnTo>
                    <a:pt x="709" y="461"/>
                  </a:lnTo>
                  <a:lnTo>
                    <a:pt x="692" y="471"/>
                  </a:lnTo>
                  <a:lnTo>
                    <a:pt x="672" y="482"/>
                  </a:lnTo>
                  <a:lnTo>
                    <a:pt x="662" y="490"/>
                  </a:lnTo>
                  <a:lnTo>
                    <a:pt x="653" y="497"/>
                  </a:lnTo>
                  <a:lnTo>
                    <a:pt x="646" y="504"/>
                  </a:lnTo>
                  <a:lnTo>
                    <a:pt x="642" y="512"/>
                  </a:lnTo>
                  <a:lnTo>
                    <a:pt x="641" y="519"/>
                  </a:lnTo>
                  <a:lnTo>
                    <a:pt x="641" y="528"/>
                  </a:lnTo>
                  <a:lnTo>
                    <a:pt x="641" y="537"/>
                  </a:lnTo>
                  <a:lnTo>
                    <a:pt x="642" y="545"/>
                  </a:lnTo>
                  <a:lnTo>
                    <a:pt x="643" y="555"/>
                  </a:lnTo>
                  <a:lnTo>
                    <a:pt x="645" y="564"/>
                  </a:lnTo>
                  <a:lnTo>
                    <a:pt x="645" y="574"/>
                  </a:lnTo>
                  <a:lnTo>
                    <a:pt x="643" y="582"/>
                  </a:lnTo>
                  <a:lnTo>
                    <a:pt x="636" y="582"/>
                  </a:lnTo>
                  <a:lnTo>
                    <a:pt x="631" y="581"/>
                  </a:lnTo>
                  <a:lnTo>
                    <a:pt x="626" y="569"/>
                  </a:lnTo>
                  <a:lnTo>
                    <a:pt x="621" y="562"/>
                  </a:lnTo>
                  <a:lnTo>
                    <a:pt x="622" y="548"/>
                  </a:lnTo>
                  <a:lnTo>
                    <a:pt x="622" y="535"/>
                  </a:lnTo>
                  <a:lnTo>
                    <a:pt x="619" y="531"/>
                  </a:lnTo>
                  <a:lnTo>
                    <a:pt x="615" y="527"/>
                  </a:lnTo>
                  <a:lnTo>
                    <a:pt x="609" y="524"/>
                  </a:lnTo>
                  <a:lnTo>
                    <a:pt x="602" y="522"/>
                  </a:lnTo>
                  <a:lnTo>
                    <a:pt x="586" y="519"/>
                  </a:lnTo>
                  <a:lnTo>
                    <a:pt x="574" y="515"/>
                  </a:lnTo>
                  <a:lnTo>
                    <a:pt x="562" y="525"/>
                  </a:lnTo>
                  <a:lnTo>
                    <a:pt x="552" y="534"/>
                  </a:lnTo>
                  <a:lnTo>
                    <a:pt x="539" y="529"/>
                  </a:lnTo>
                  <a:lnTo>
                    <a:pt x="526" y="528"/>
                  </a:lnTo>
                  <a:lnTo>
                    <a:pt x="512" y="528"/>
                  </a:lnTo>
                  <a:lnTo>
                    <a:pt x="499" y="529"/>
                  </a:lnTo>
                  <a:lnTo>
                    <a:pt x="486" y="534"/>
                  </a:lnTo>
                  <a:lnTo>
                    <a:pt x="475" y="541"/>
                  </a:lnTo>
                  <a:lnTo>
                    <a:pt x="469" y="544"/>
                  </a:lnTo>
                  <a:lnTo>
                    <a:pt x="465" y="548"/>
                  </a:lnTo>
                  <a:lnTo>
                    <a:pt x="462" y="554"/>
                  </a:lnTo>
                  <a:lnTo>
                    <a:pt x="458" y="559"/>
                  </a:lnTo>
                  <a:lnTo>
                    <a:pt x="456" y="568"/>
                  </a:lnTo>
                  <a:lnTo>
                    <a:pt x="455" y="578"/>
                  </a:lnTo>
                  <a:lnTo>
                    <a:pt x="451" y="587"/>
                  </a:lnTo>
                  <a:lnTo>
                    <a:pt x="445" y="598"/>
                  </a:lnTo>
                  <a:lnTo>
                    <a:pt x="442" y="604"/>
                  </a:lnTo>
                  <a:lnTo>
                    <a:pt x="441" y="611"/>
                  </a:lnTo>
                  <a:lnTo>
                    <a:pt x="441" y="617"/>
                  </a:lnTo>
                  <a:lnTo>
                    <a:pt x="441" y="624"/>
                  </a:lnTo>
                  <a:lnTo>
                    <a:pt x="444" y="638"/>
                  </a:lnTo>
                  <a:lnTo>
                    <a:pt x="449" y="651"/>
                  </a:lnTo>
                  <a:lnTo>
                    <a:pt x="455" y="662"/>
                  </a:lnTo>
                  <a:lnTo>
                    <a:pt x="461" y="674"/>
                  </a:lnTo>
                  <a:lnTo>
                    <a:pt x="472" y="674"/>
                  </a:lnTo>
                  <a:lnTo>
                    <a:pt x="484" y="672"/>
                  </a:lnTo>
                  <a:lnTo>
                    <a:pt x="494" y="671"/>
                  </a:lnTo>
                  <a:lnTo>
                    <a:pt x="505" y="671"/>
                  </a:lnTo>
                  <a:lnTo>
                    <a:pt x="509" y="662"/>
                  </a:lnTo>
                  <a:lnTo>
                    <a:pt x="514" y="655"/>
                  </a:lnTo>
                  <a:lnTo>
                    <a:pt x="519" y="647"/>
                  </a:lnTo>
                  <a:lnTo>
                    <a:pt x="526" y="639"/>
                  </a:lnTo>
                  <a:lnTo>
                    <a:pt x="534" y="634"/>
                  </a:lnTo>
                  <a:lnTo>
                    <a:pt x="544" y="629"/>
                  </a:lnTo>
                  <a:lnTo>
                    <a:pt x="548" y="629"/>
                  </a:lnTo>
                  <a:lnTo>
                    <a:pt x="554" y="629"/>
                  </a:lnTo>
                  <a:lnTo>
                    <a:pt x="559" y="631"/>
                  </a:lnTo>
                  <a:lnTo>
                    <a:pt x="565" y="634"/>
                  </a:lnTo>
                  <a:lnTo>
                    <a:pt x="565" y="635"/>
                  </a:lnTo>
                  <a:lnTo>
                    <a:pt x="565" y="639"/>
                  </a:lnTo>
                  <a:lnTo>
                    <a:pt x="564" y="642"/>
                  </a:lnTo>
                  <a:lnTo>
                    <a:pt x="558" y="645"/>
                  </a:lnTo>
                  <a:lnTo>
                    <a:pt x="552" y="651"/>
                  </a:lnTo>
                  <a:lnTo>
                    <a:pt x="548" y="658"/>
                  </a:lnTo>
                  <a:lnTo>
                    <a:pt x="544" y="667"/>
                  </a:lnTo>
                  <a:lnTo>
                    <a:pt x="539" y="675"/>
                  </a:lnTo>
                  <a:lnTo>
                    <a:pt x="538" y="684"/>
                  </a:lnTo>
                  <a:lnTo>
                    <a:pt x="536" y="692"/>
                  </a:lnTo>
                  <a:lnTo>
                    <a:pt x="538" y="698"/>
                  </a:lnTo>
                  <a:lnTo>
                    <a:pt x="552" y="701"/>
                  </a:lnTo>
                  <a:lnTo>
                    <a:pt x="565" y="701"/>
                  </a:lnTo>
                  <a:lnTo>
                    <a:pt x="571" y="702"/>
                  </a:lnTo>
                  <a:lnTo>
                    <a:pt x="576" y="702"/>
                  </a:lnTo>
                  <a:lnTo>
                    <a:pt x="584" y="705"/>
                  </a:lnTo>
                  <a:lnTo>
                    <a:pt x="589" y="708"/>
                  </a:lnTo>
                  <a:lnTo>
                    <a:pt x="589" y="711"/>
                  </a:lnTo>
                  <a:lnTo>
                    <a:pt x="591" y="712"/>
                  </a:lnTo>
                  <a:lnTo>
                    <a:pt x="588" y="734"/>
                  </a:lnTo>
                  <a:lnTo>
                    <a:pt x="584" y="752"/>
                  </a:lnTo>
                  <a:lnTo>
                    <a:pt x="584" y="759"/>
                  </a:lnTo>
                  <a:lnTo>
                    <a:pt x="585" y="769"/>
                  </a:lnTo>
                  <a:lnTo>
                    <a:pt x="586" y="779"/>
                  </a:lnTo>
                  <a:lnTo>
                    <a:pt x="591" y="791"/>
                  </a:lnTo>
                  <a:lnTo>
                    <a:pt x="615" y="785"/>
                  </a:lnTo>
                  <a:lnTo>
                    <a:pt x="632" y="784"/>
                  </a:lnTo>
                  <a:lnTo>
                    <a:pt x="638" y="786"/>
                  </a:lnTo>
                  <a:lnTo>
                    <a:pt x="642" y="792"/>
                  </a:lnTo>
                  <a:lnTo>
                    <a:pt x="645" y="798"/>
                  </a:lnTo>
                  <a:lnTo>
                    <a:pt x="648" y="804"/>
                  </a:lnTo>
                  <a:lnTo>
                    <a:pt x="649" y="802"/>
                  </a:lnTo>
                  <a:lnTo>
                    <a:pt x="652" y="801"/>
                  </a:lnTo>
                  <a:lnTo>
                    <a:pt x="656" y="794"/>
                  </a:lnTo>
                  <a:lnTo>
                    <a:pt x="662" y="788"/>
                  </a:lnTo>
                  <a:lnTo>
                    <a:pt x="665" y="785"/>
                  </a:lnTo>
                  <a:lnTo>
                    <a:pt x="666" y="782"/>
                  </a:lnTo>
                  <a:lnTo>
                    <a:pt x="668" y="776"/>
                  </a:lnTo>
                  <a:lnTo>
                    <a:pt x="668" y="771"/>
                  </a:lnTo>
                  <a:lnTo>
                    <a:pt x="679" y="766"/>
                  </a:lnTo>
                  <a:lnTo>
                    <a:pt x="691" y="762"/>
                  </a:lnTo>
                  <a:lnTo>
                    <a:pt x="701" y="758"/>
                  </a:lnTo>
                  <a:lnTo>
                    <a:pt x="712" y="754"/>
                  </a:lnTo>
                  <a:lnTo>
                    <a:pt x="713" y="755"/>
                  </a:lnTo>
                  <a:lnTo>
                    <a:pt x="715" y="755"/>
                  </a:lnTo>
                  <a:lnTo>
                    <a:pt x="712" y="764"/>
                  </a:lnTo>
                  <a:lnTo>
                    <a:pt x="711" y="775"/>
                  </a:lnTo>
                  <a:lnTo>
                    <a:pt x="711" y="781"/>
                  </a:lnTo>
                  <a:lnTo>
                    <a:pt x="712" y="785"/>
                  </a:lnTo>
                  <a:lnTo>
                    <a:pt x="715" y="789"/>
                  </a:lnTo>
                  <a:lnTo>
                    <a:pt x="718" y="792"/>
                  </a:lnTo>
                  <a:lnTo>
                    <a:pt x="718" y="781"/>
                  </a:lnTo>
                  <a:lnTo>
                    <a:pt x="716" y="771"/>
                  </a:lnTo>
                  <a:lnTo>
                    <a:pt x="725" y="765"/>
                  </a:lnTo>
                  <a:lnTo>
                    <a:pt x="735" y="758"/>
                  </a:lnTo>
                  <a:lnTo>
                    <a:pt x="746" y="762"/>
                  </a:lnTo>
                  <a:lnTo>
                    <a:pt x="756" y="768"/>
                  </a:lnTo>
                  <a:lnTo>
                    <a:pt x="768" y="772"/>
                  </a:lnTo>
                  <a:lnTo>
                    <a:pt x="781" y="776"/>
                  </a:lnTo>
                  <a:lnTo>
                    <a:pt x="796" y="774"/>
                  </a:lnTo>
                  <a:lnTo>
                    <a:pt x="811" y="772"/>
                  </a:lnTo>
                  <a:lnTo>
                    <a:pt x="812" y="775"/>
                  </a:lnTo>
                  <a:lnTo>
                    <a:pt x="813" y="778"/>
                  </a:lnTo>
                  <a:lnTo>
                    <a:pt x="815" y="781"/>
                  </a:lnTo>
                  <a:lnTo>
                    <a:pt x="818" y="782"/>
                  </a:lnTo>
                  <a:lnTo>
                    <a:pt x="823" y="785"/>
                  </a:lnTo>
                  <a:lnTo>
                    <a:pt x="829" y="786"/>
                  </a:lnTo>
                  <a:lnTo>
                    <a:pt x="829" y="791"/>
                  </a:lnTo>
                  <a:lnTo>
                    <a:pt x="829" y="795"/>
                  </a:lnTo>
                  <a:lnTo>
                    <a:pt x="840" y="798"/>
                  </a:lnTo>
                  <a:lnTo>
                    <a:pt x="850" y="801"/>
                  </a:lnTo>
                  <a:lnTo>
                    <a:pt x="855" y="811"/>
                  </a:lnTo>
                  <a:lnTo>
                    <a:pt x="860" y="819"/>
                  </a:lnTo>
                  <a:lnTo>
                    <a:pt x="868" y="826"/>
                  </a:lnTo>
                  <a:lnTo>
                    <a:pt x="875" y="834"/>
                  </a:lnTo>
                  <a:lnTo>
                    <a:pt x="892" y="834"/>
                  </a:lnTo>
                  <a:lnTo>
                    <a:pt x="906" y="836"/>
                  </a:lnTo>
                  <a:lnTo>
                    <a:pt x="919" y="841"/>
                  </a:lnTo>
                  <a:lnTo>
                    <a:pt x="929" y="846"/>
                  </a:lnTo>
                  <a:lnTo>
                    <a:pt x="933" y="851"/>
                  </a:lnTo>
                  <a:lnTo>
                    <a:pt x="938" y="856"/>
                  </a:lnTo>
                  <a:lnTo>
                    <a:pt x="942" y="861"/>
                  </a:lnTo>
                  <a:lnTo>
                    <a:pt x="945" y="866"/>
                  </a:lnTo>
                  <a:lnTo>
                    <a:pt x="949" y="879"/>
                  </a:lnTo>
                  <a:lnTo>
                    <a:pt x="950" y="895"/>
                  </a:lnTo>
                  <a:lnTo>
                    <a:pt x="943" y="901"/>
                  </a:lnTo>
                  <a:lnTo>
                    <a:pt x="939" y="908"/>
                  </a:lnTo>
                  <a:lnTo>
                    <a:pt x="935" y="915"/>
                  </a:lnTo>
                  <a:lnTo>
                    <a:pt x="930" y="924"/>
                  </a:lnTo>
                  <a:lnTo>
                    <a:pt x="939" y="922"/>
                  </a:lnTo>
                  <a:lnTo>
                    <a:pt x="946" y="924"/>
                  </a:lnTo>
                  <a:lnTo>
                    <a:pt x="952" y="928"/>
                  </a:lnTo>
                  <a:lnTo>
                    <a:pt x="958" y="934"/>
                  </a:lnTo>
                  <a:lnTo>
                    <a:pt x="965" y="928"/>
                  </a:lnTo>
                  <a:lnTo>
                    <a:pt x="969" y="922"/>
                  </a:lnTo>
                  <a:lnTo>
                    <a:pt x="972" y="919"/>
                  </a:lnTo>
                  <a:lnTo>
                    <a:pt x="975" y="918"/>
                  </a:lnTo>
                  <a:lnTo>
                    <a:pt x="979" y="915"/>
                  </a:lnTo>
                  <a:lnTo>
                    <a:pt x="985" y="914"/>
                  </a:lnTo>
                  <a:lnTo>
                    <a:pt x="995" y="921"/>
                  </a:lnTo>
                  <a:lnTo>
                    <a:pt x="1000" y="926"/>
                  </a:lnTo>
                  <a:lnTo>
                    <a:pt x="1006" y="934"/>
                  </a:lnTo>
                  <a:lnTo>
                    <a:pt x="1012" y="945"/>
                  </a:lnTo>
                  <a:lnTo>
                    <a:pt x="1019" y="942"/>
                  </a:lnTo>
                  <a:lnTo>
                    <a:pt x="1026" y="942"/>
                  </a:lnTo>
                  <a:lnTo>
                    <a:pt x="1035" y="942"/>
                  </a:lnTo>
                  <a:lnTo>
                    <a:pt x="1045" y="942"/>
                  </a:lnTo>
                  <a:lnTo>
                    <a:pt x="1053" y="944"/>
                  </a:lnTo>
                  <a:lnTo>
                    <a:pt x="1063" y="946"/>
                  </a:lnTo>
                  <a:lnTo>
                    <a:pt x="1073" y="951"/>
                  </a:lnTo>
                  <a:lnTo>
                    <a:pt x="1082" y="955"/>
                  </a:lnTo>
                  <a:lnTo>
                    <a:pt x="1090" y="961"/>
                  </a:lnTo>
                  <a:lnTo>
                    <a:pt x="1099" y="966"/>
                  </a:lnTo>
                  <a:lnTo>
                    <a:pt x="1106" y="972"/>
                  </a:lnTo>
                  <a:lnTo>
                    <a:pt x="1112" y="979"/>
                  </a:lnTo>
                  <a:lnTo>
                    <a:pt x="1116" y="986"/>
                  </a:lnTo>
                  <a:lnTo>
                    <a:pt x="1119" y="995"/>
                  </a:lnTo>
                  <a:lnTo>
                    <a:pt x="1120" y="1002"/>
                  </a:lnTo>
                  <a:lnTo>
                    <a:pt x="1120" y="1011"/>
                  </a:lnTo>
                  <a:lnTo>
                    <a:pt x="1117" y="1019"/>
                  </a:lnTo>
                  <a:lnTo>
                    <a:pt x="1113" y="1028"/>
                  </a:lnTo>
                  <a:lnTo>
                    <a:pt x="1109" y="1036"/>
                  </a:lnTo>
                  <a:lnTo>
                    <a:pt x="1103" y="1043"/>
                  </a:lnTo>
                  <a:lnTo>
                    <a:pt x="1090" y="1058"/>
                  </a:lnTo>
                  <a:lnTo>
                    <a:pt x="1079" y="1071"/>
                  </a:lnTo>
                  <a:lnTo>
                    <a:pt x="1079" y="1082"/>
                  </a:lnTo>
                  <a:lnTo>
                    <a:pt x="1079" y="1093"/>
                  </a:lnTo>
                  <a:lnTo>
                    <a:pt x="1077" y="1105"/>
                  </a:lnTo>
                  <a:lnTo>
                    <a:pt x="1077" y="1116"/>
                  </a:lnTo>
                  <a:lnTo>
                    <a:pt x="1077" y="1131"/>
                  </a:lnTo>
                  <a:lnTo>
                    <a:pt x="1076" y="1142"/>
                  </a:lnTo>
                  <a:lnTo>
                    <a:pt x="1075" y="1153"/>
                  </a:lnTo>
                  <a:lnTo>
                    <a:pt x="1072" y="1165"/>
                  </a:lnTo>
                  <a:lnTo>
                    <a:pt x="1068" y="1175"/>
                  </a:lnTo>
                  <a:lnTo>
                    <a:pt x="1063" y="1183"/>
                  </a:lnTo>
                  <a:lnTo>
                    <a:pt x="1058" y="1192"/>
                  </a:lnTo>
                  <a:lnTo>
                    <a:pt x="1052" y="1201"/>
                  </a:lnTo>
                  <a:lnTo>
                    <a:pt x="1042" y="1201"/>
                  </a:lnTo>
                  <a:lnTo>
                    <a:pt x="1033" y="1201"/>
                  </a:lnTo>
                  <a:lnTo>
                    <a:pt x="1026" y="1202"/>
                  </a:lnTo>
                  <a:lnTo>
                    <a:pt x="1019" y="1203"/>
                  </a:lnTo>
                  <a:lnTo>
                    <a:pt x="1013" y="1206"/>
                  </a:lnTo>
                  <a:lnTo>
                    <a:pt x="1008" y="1209"/>
                  </a:lnTo>
                  <a:lnTo>
                    <a:pt x="1003" y="1213"/>
                  </a:lnTo>
                  <a:lnTo>
                    <a:pt x="999" y="1218"/>
                  </a:lnTo>
                  <a:lnTo>
                    <a:pt x="996" y="1223"/>
                  </a:lnTo>
                  <a:lnTo>
                    <a:pt x="993" y="1228"/>
                  </a:lnTo>
                  <a:lnTo>
                    <a:pt x="990" y="1235"/>
                  </a:lnTo>
                  <a:lnTo>
                    <a:pt x="989" y="1241"/>
                  </a:lnTo>
                  <a:lnTo>
                    <a:pt x="986" y="1256"/>
                  </a:lnTo>
                  <a:lnTo>
                    <a:pt x="986" y="1273"/>
                  </a:lnTo>
                  <a:lnTo>
                    <a:pt x="978" y="1280"/>
                  </a:lnTo>
                  <a:lnTo>
                    <a:pt x="970" y="1288"/>
                  </a:lnTo>
                  <a:lnTo>
                    <a:pt x="965" y="1296"/>
                  </a:lnTo>
                  <a:lnTo>
                    <a:pt x="960" y="1305"/>
                  </a:lnTo>
                  <a:lnTo>
                    <a:pt x="953" y="1326"/>
                  </a:lnTo>
                  <a:lnTo>
                    <a:pt x="945" y="1348"/>
                  </a:lnTo>
                  <a:lnTo>
                    <a:pt x="925" y="1346"/>
                  </a:lnTo>
                  <a:lnTo>
                    <a:pt x="906" y="1345"/>
                  </a:lnTo>
                  <a:lnTo>
                    <a:pt x="912" y="1353"/>
                  </a:lnTo>
                  <a:lnTo>
                    <a:pt x="919" y="1363"/>
                  </a:lnTo>
                  <a:lnTo>
                    <a:pt x="922" y="1369"/>
                  </a:lnTo>
                  <a:lnTo>
                    <a:pt x="925" y="1375"/>
                  </a:lnTo>
                  <a:lnTo>
                    <a:pt x="925" y="1379"/>
                  </a:lnTo>
                  <a:lnTo>
                    <a:pt x="923" y="1383"/>
                  </a:lnTo>
                  <a:lnTo>
                    <a:pt x="919" y="1389"/>
                  </a:lnTo>
                  <a:lnTo>
                    <a:pt x="912" y="1393"/>
                  </a:lnTo>
                  <a:lnTo>
                    <a:pt x="905" y="1396"/>
                  </a:lnTo>
                  <a:lnTo>
                    <a:pt x="898" y="1398"/>
                  </a:lnTo>
                  <a:lnTo>
                    <a:pt x="882" y="1399"/>
                  </a:lnTo>
                  <a:lnTo>
                    <a:pt x="869" y="1405"/>
                  </a:lnTo>
                  <a:lnTo>
                    <a:pt x="873" y="1409"/>
                  </a:lnTo>
                  <a:lnTo>
                    <a:pt x="875" y="1415"/>
                  </a:lnTo>
                  <a:lnTo>
                    <a:pt x="876" y="1420"/>
                  </a:lnTo>
                  <a:lnTo>
                    <a:pt x="873" y="1428"/>
                  </a:lnTo>
                  <a:lnTo>
                    <a:pt x="872" y="1428"/>
                  </a:lnTo>
                  <a:lnTo>
                    <a:pt x="862" y="1426"/>
                  </a:lnTo>
                  <a:lnTo>
                    <a:pt x="853" y="1426"/>
                  </a:lnTo>
                  <a:lnTo>
                    <a:pt x="853" y="1428"/>
                  </a:lnTo>
                  <a:lnTo>
                    <a:pt x="859" y="1436"/>
                  </a:lnTo>
                  <a:lnTo>
                    <a:pt x="865" y="1445"/>
                  </a:lnTo>
                  <a:lnTo>
                    <a:pt x="863" y="1462"/>
                  </a:lnTo>
                  <a:lnTo>
                    <a:pt x="859" y="1475"/>
                  </a:lnTo>
                  <a:lnTo>
                    <a:pt x="853" y="1478"/>
                  </a:lnTo>
                  <a:lnTo>
                    <a:pt x="849" y="1480"/>
                  </a:lnTo>
                  <a:lnTo>
                    <a:pt x="849" y="1486"/>
                  </a:lnTo>
                  <a:lnTo>
                    <a:pt x="850" y="1490"/>
                  </a:lnTo>
                  <a:lnTo>
                    <a:pt x="852" y="1493"/>
                  </a:lnTo>
                  <a:lnTo>
                    <a:pt x="855" y="1496"/>
                  </a:lnTo>
                  <a:lnTo>
                    <a:pt x="860" y="1497"/>
                  </a:lnTo>
                  <a:lnTo>
                    <a:pt x="863" y="1499"/>
                  </a:lnTo>
                  <a:lnTo>
                    <a:pt x="868" y="1502"/>
                  </a:lnTo>
                  <a:lnTo>
                    <a:pt x="870" y="1503"/>
                  </a:lnTo>
                  <a:lnTo>
                    <a:pt x="870" y="1512"/>
                  </a:lnTo>
                  <a:lnTo>
                    <a:pt x="869" y="1519"/>
                  </a:lnTo>
                  <a:lnTo>
                    <a:pt x="866" y="1525"/>
                  </a:lnTo>
                  <a:lnTo>
                    <a:pt x="863" y="1530"/>
                  </a:lnTo>
                  <a:lnTo>
                    <a:pt x="859" y="1543"/>
                  </a:lnTo>
                  <a:lnTo>
                    <a:pt x="856" y="1556"/>
                  </a:lnTo>
                  <a:lnTo>
                    <a:pt x="868" y="1565"/>
                  </a:lnTo>
                  <a:lnTo>
                    <a:pt x="886" y="1577"/>
                  </a:lnTo>
                  <a:lnTo>
                    <a:pt x="905" y="1592"/>
                  </a:lnTo>
                  <a:lnTo>
                    <a:pt x="913" y="1599"/>
                  </a:lnTo>
                  <a:lnTo>
                    <a:pt x="892" y="1599"/>
                  </a:lnTo>
                  <a:lnTo>
                    <a:pt x="876" y="1597"/>
                  </a:lnTo>
                  <a:lnTo>
                    <a:pt x="863" y="1593"/>
                  </a:lnTo>
                  <a:lnTo>
                    <a:pt x="852" y="1587"/>
                  </a:lnTo>
                  <a:lnTo>
                    <a:pt x="833" y="1573"/>
                  </a:lnTo>
                  <a:lnTo>
                    <a:pt x="808" y="1555"/>
                  </a:lnTo>
                  <a:lnTo>
                    <a:pt x="809" y="1550"/>
                  </a:lnTo>
                  <a:lnTo>
                    <a:pt x="809" y="1545"/>
                  </a:lnTo>
                  <a:lnTo>
                    <a:pt x="809" y="1543"/>
                  </a:lnTo>
                  <a:lnTo>
                    <a:pt x="809" y="1540"/>
                  </a:lnTo>
                  <a:lnTo>
                    <a:pt x="808" y="1539"/>
                  </a:lnTo>
                  <a:lnTo>
                    <a:pt x="806" y="1537"/>
                  </a:lnTo>
                  <a:lnTo>
                    <a:pt x="792" y="1526"/>
                  </a:lnTo>
                  <a:lnTo>
                    <a:pt x="779" y="1513"/>
                  </a:lnTo>
                  <a:lnTo>
                    <a:pt x="788" y="1513"/>
                  </a:lnTo>
                  <a:lnTo>
                    <a:pt x="796" y="1515"/>
                  </a:lnTo>
                  <a:lnTo>
                    <a:pt x="795" y="1512"/>
                  </a:lnTo>
                  <a:lnTo>
                    <a:pt x="795" y="1510"/>
                  </a:lnTo>
                  <a:lnTo>
                    <a:pt x="788" y="1506"/>
                  </a:lnTo>
                  <a:lnTo>
                    <a:pt x="779" y="1502"/>
                  </a:lnTo>
                  <a:lnTo>
                    <a:pt x="772" y="1496"/>
                  </a:lnTo>
                  <a:lnTo>
                    <a:pt x="768" y="1490"/>
                  </a:lnTo>
                  <a:lnTo>
                    <a:pt x="772" y="1490"/>
                  </a:lnTo>
                  <a:lnTo>
                    <a:pt x="776" y="1489"/>
                  </a:lnTo>
                  <a:lnTo>
                    <a:pt x="776" y="1485"/>
                  </a:lnTo>
                  <a:lnTo>
                    <a:pt x="776" y="1480"/>
                  </a:lnTo>
                  <a:lnTo>
                    <a:pt x="783" y="1480"/>
                  </a:lnTo>
                  <a:lnTo>
                    <a:pt x="791" y="1480"/>
                  </a:lnTo>
                  <a:lnTo>
                    <a:pt x="791" y="1475"/>
                  </a:lnTo>
                  <a:lnTo>
                    <a:pt x="791" y="1470"/>
                  </a:lnTo>
                  <a:lnTo>
                    <a:pt x="786" y="1468"/>
                  </a:lnTo>
                  <a:lnTo>
                    <a:pt x="783" y="1465"/>
                  </a:lnTo>
                  <a:lnTo>
                    <a:pt x="781" y="1462"/>
                  </a:lnTo>
                  <a:lnTo>
                    <a:pt x="781" y="1458"/>
                  </a:lnTo>
                  <a:lnTo>
                    <a:pt x="781" y="1449"/>
                  </a:lnTo>
                  <a:lnTo>
                    <a:pt x="781" y="1438"/>
                  </a:lnTo>
                  <a:lnTo>
                    <a:pt x="776" y="1435"/>
                  </a:lnTo>
                  <a:lnTo>
                    <a:pt x="772" y="1429"/>
                  </a:lnTo>
                  <a:lnTo>
                    <a:pt x="771" y="1429"/>
                  </a:lnTo>
                  <a:lnTo>
                    <a:pt x="769" y="1429"/>
                  </a:lnTo>
                  <a:lnTo>
                    <a:pt x="768" y="1438"/>
                  </a:lnTo>
                  <a:lnTo>
                    <a:pt x="766" y="1446"/>
                  </a:lnTo>
                  <a:lnTo>
                    <a:pt x="765" y="1446"/>
                  </a:lnTo>
                  <a:lnTo>
                    <a:pt x="763" y="1445"/>
                  </a:lnTo>
                  <a:lnTo>
                    <a:pt x="762" y="1426"/>
                  </a:lnTo>
                  <a:lnTo>
                    <a:pt x="759" y="1409"/>
                  </a:lnTo>
                  <a:lnTo>
                    <a:pt x="755" y="1392"/>
                  </a:lnTo>
                  <a:lnTo>
                    <a:pt x="751" y="1373"/>
                  </a:lnTo>
                  <a:lnTo>
                    <a:pt x="751" y="1358"/>
                  </a:lnTo>
                  <a:lnTo>
                    <a:pt x="751" y="1343"/>
                  </a:lnTo>
                  <a:lnTo>
                    <a:pt x="752" y="1328"/>
                  </a:lnTo>
                  <a:lnTo>
                    <a:pt x="752" y="1313"/>
                  </a:lnTo>
                  <a:lnTo>
                    <a:pt x="748" y="1290"/>
                  </a:lnTo>
                  <a:lnTo>
                    <a:pt x="745" y="1265"/>
                  </a:lnTo>
                  <a:lnTo>
                    <a:pt x="743" y="1239"/>
                  </a:lnTo>
                  <a:lnTo>
                    <a:pt x="741" y="1213"/>
                  </a:lnTo>
                  <a:lnTo>
                    <a:pt x="738" y="1192"/>
                  </a:lnTo>
                  <a:lnTo>
                    <a:pt x="738" y="1172"/>
                  </a:lnTo>
                  <a:lnTo>
                    <a:pt x="738" y="1162"/>
                  </a:lnTo>
                  <a:lnTo>
                    <a:pt x="736" y="1152"/>
                  </a:lnTo>
                  <a:lnTo>
                    <a:pt x="735" y="1143"/>
                  </a:lnTo>
                  <a:lnTo>
                    <a:pt x="732" y="1136"/>
                  </a:lnTo>
                  <a:lnTo>
                    <a:pt x="716" y="1129"/>
                  </a:lnTo>
                  <a:lnTo>
                    <a:pt x="703" y="1121"/>
                  </a:lnTo>
                  <a:lnTo>
                    <a:pt x="691" y="1111"/>
                  </a:lnTo>
                  <a:lnTo>
                    <a:pt x="678" y="1099"/>
                  </a:lnTo>
                  <a:lnTo>
                    <a:pt x="668" y="1086"/>
                  </a:lnTo>
                  <a:lnTo>
                    <a:pt x="658" y="1073"/>
                  </a:lnTo>
                  <a:lnTo>
                    <a:pt x="649" y="1059"/>
                  </a:lnTo>
                  <a:lnTo>
                    <a:pt x="642" y="1045"/>
                  </a:lnTo>
                  <a:lnTo>
                    <a:pt x="636" y="1026"/>
                  </a:lnTo>
                  <a:lnTo>
                    <a:pt x="632" y="1009"/>
                  </a:lnTo>
                  <a:lnTo>
                    <a:pt x="615" y="991"/>
                  </a:lnTo>
                  <a:lnTo>
                    <a:pt x="598" y="971"/>
                  </a:lnTo>
                  <a:lnTo>
                    <a:pt x="601" y="958"/>
                  </a:lnTo>
                  <a:lnTo>
                    <a:pt x="606" y="946"/>
                  </a:lnTo>
                  <a:lnTo>
                    <a:pt x="611" y="946"/>
                  </a:lnTo>
                  <a:lnTo>
                    <a:pt x="613" y="946"/>
                  </a:lnTo>
                  <a:lnTo>
                    <a:pt x="615" y="945"/>
                  </a:lnTo>
                  <a:lnTo>
                    <a:pt x="616" y="942"/>
                  </a:lnTo>
                  <a:lnTo>
                    <a:pt x="616" y="941"/>
                  </a:lnTo>
                  <a:lnTo>
                    <a:pt x="615" y="939"/>
                  </a:lnTo>
                  <a:lnTo>
                    <a:pt x="606" y="938"/>
                  </a:lnTo>
                  <a:lnTo>
                    <a:pt x="601" y="935"/>
                  </a:lnTo>
                  <a:lnTo>
                    <a:pt x="601" y="929"/>
                  </a:lnTo>
                  <a:lnTo>
                    <a:pt x="599" y="925"/>
                  </a:lnTo>
                  <a:lnTo>
                    <a:pt x="606" y="909"/>
                  </a:lnTo>
                  <a:lnTo>
                    <a:pt x="612" y="892"/>
                  </a:lnTo>
                  <a:lnTo>
                    <a:pt x="619" y="891"/>
                  </a:lnTo>
                  <a:lnTo>
                    <a:pt x="623" y="891"/>
                  </a:lnTo>
                  <a:lnTo>
                    <a:pt x="625" y="888"/>
                  </a:lnTo>
                  <a:lnTo>
                    <a:pt x="626" y="886"/>
                  </a:lnTo>
                  <a:lnTo>
                    <a:pt x="628" y="881"/>
                  </a:lnTo>
                  <a:lnTo>
                    <a:pt x="632" y="874"/>
                  </a:lnTo>
                  <a:lnTo>
                    <a:pt x="638" y="862"/>
                  </a:lnTo>
                  <a:lnTo>
                    <a:pt x="642" y="851"/>
                  </a:lnTo>
                  <a:lnTo>
                    <a:pt x="642" y="841"/>
                  </a:lnTo>
                  <a:lnTo>
                    <a:pt x="642" y="831"/>
                  </a:lnTo>
                  <a:lnTo>
                    <a:pt x="641" y="822"/>
                  </a:lnTo>
                  <a:lnTo>
                    <a:pt x="639" y="814"/>
                  </a:lnTo>
                  <a:lnTo>
                    <a:pt x="639" y="805"/>
                  </a:lnTo>
                  <a:lnTo>
                    <a:pt x="641" y="796"/>
                  </a:lnTo>
                  <a:lnTo>
                    <a:pt x="635" y="795"/>
                  </a:lnTo>
                  <a:lnTo>
                    <a:pt x="631" y="794"/>
                  </a:lnTo>
                  <a:lnTo>
                    <a:pt x="626" y="794"/>
                  </a:lnTo>
                  <a:lnTo>
                    <a:pt x="621" y="795"/>
                  </a:lnTo>
                  <a:lnTo>
                    <a:pt x="618" y="796"/>
                  </a:lnTo>
                  <a:lnTo>
                    <a:pt x="615" y="798"/>
                  </a:lnTo>
                  <a:lnTo>
                    <a:pt x="616" y="804"/>
                  </a:lnTo>
                  <a:lnTo>
                    <a:pt x="618" y="808"/>
                  </a:lnTo>
                  <a:lnTo>
                    <a:pt x="616" y="811"/>
                  </a:lnTo>
                  <a:lnTo>
                    <a:pt x="611" y="812"/>
                  </a:lnTo>
                  <a:lnTo>
                    <a:pt x="605" y="806"/>
                  </a:lnTo>
                  <a:lnTo>
                    <a:pt x="598" y="804"/>
                  </a:lnTo>
                  <a:lnTo>
                    <a:pt x="591" y="801"/>
                  </a:lnTo>
                  <a:lnTo>
                    <a:pt x="582" y="796"/>
                  </a:lnTo>
                  <a:lnTo>
                    <a:pt x="575" y="791"/>
                  </a:lnTo>
                  <a:lnTo>
                    <a:pt x="568" y="785"/>
                  </a:lnTo>
                  <a:lnTo>
                    <a:pt x="564" y="778"/>
                  </a:lnTo>
                  <a:lnTo>
                    <a:pt x="558" y="769"/>
                  </a:lnTo>
                  <a:lnTo>
                    <a:pt x="551" y="752"/>
                  </a:lnTo>
                  <a:lnTo>
                    <a:pt x="542" y="734"/>
                  </a:lnTo>
                  <a:lnTo>
                    <a:pt x="538" y="732"/>
                  </a:lnTo>
                  <a:lnTo>
                    <a:pt x="535" y="732"/>
                  </a:lnTo>
                  <a:lnTo>
                    <a:pt x="532" y="735"/>
                  </a:lnTo>
                  <a:lnTo>
                    <a:pt x="531" y="739"/>
                  </a:lnTo>
                  <a:lnTo>
                    <a:pt x="522" y="738"/>
                  </a:lnTo>
                  <a:lnTo>
                    <a:pt x="518" y="735"/>
                  </a:lnTo>
                  <a:lnTo>
                    <a:pt x="515" y="731"/>
                  </a:lnTo>
                  <a:lnTo>
                    <a:pt x="509" y="727"/>
                  </a:lnTo>
                  <a:lnTo>
                    <a:pt x="504" y="728"/>
                  </a:lnTo>
                  <a:lnTo>
                    <a:pt x="495" y="728"/>
                  </a:lnTo>
                  <a:lnTo>
                    <a:pt x="484" y="712"/>
                  </a:lnTo>
                  <a:lnTo>
                    <a:pt x="474" y="697"/>
                  </a:lnTo>
                  <a:lnTo>
                    <a:pt x="468" y="695"/>
                  </a:lnTo>
                  <a:lnTo>
                    <a:pt x="464" y="697"/>
                  </a:lnTo>
                  <a:lnTo>
                    <a:pt x="461" y="698"/>
                  </a:lnTo>
                  <a:lnTo>
                    <a:pt x="456" y="699"/>
                  </a:lnTo>
                  <a:lnTo>
                    <a:pt x="454" y="702"/>
                  </a:lnTo>
                  <a:lnTo>
                    <a:pt x="449" y="704"/>
                  </a:lnTo>
                  <a:lnTo>
                    <a:pt x="446" y="705"/>
                  </a:lnTo>
                  <a:lnTo>
                    <a:pt x="442" y="705"/>
                  </a:lnTo>
                  <a:lnTo>
                    <a:pt x="429" y="702"/>
                  </a:lnTo>
                  <a:lnTo>
                    <a:pt x="416" y="698"/>
                  </a:lnTo>
                  <a:lnTo>
                    <a:pt x="404" y="692"/>
                  </a:lnTo>
                  <a:lnTo>
                    <a:pt x="391" y="684"/>
                  </a:lnTo>
                  <a:lnTo>
                    <a:pt x="379" y="677"/>
                  </a:lnTo>
                  <a:lnTo>
                    <a:pt x="368" y="667"/>
                  </a:lnTo>
                  <a:lnTo>
                    <a:pt x="359" y="658"/>
                  </a:lnTo>
                  <a:lnTo>
                    <a:pt x="351" y="649"/>
                  </a:lnTo>
                  <a:lnTo>
                    <a:pt x="354" y="642"/>
                  </a:lnTo>
                  <a:lnTo>
                    <a:pt x="354" y="635"/>
                  </a:lnTo>
                  <a:lnTo>
                    <a:pt x="354" y="627"/>
                  </a:lnTo>
                  <a:lnTo>
                    <a:pt x="351" y="618"/>
                  </a:lnTo>
                  <a:lnTo>
                    <a:pt x="345" y="601"/>
                  </a:lnTo>
                  <a:lnTo>
                    <a:pt x="335" y="582"/>
                  </a:lnTo>
                  <a:lnTo>
                    <a:pt x="325" y="562"/>
                  </a:lnTo>
                  <a:lnTo>
                    <a:pt x="314" y="544"/>
                  </a:lnTo>
                  <a:lnTo>
                    <a:pt x="309" y="534"/>
                  </a:lnTo>
                  <a:lnTo>
                    <a:pt x="307" y="525"/>
                  </a:lnTo>
                  <a:lnTo>
                    <a:pt x="304" y="515"/>
                  </a:lnTo>
                  <a:lnTo>
                    <a:pt x="301" y="507"/>
                  </a:lnTo>
                  <a:lnTo>
                    <a:pt x="298" y="504"/>
                  </a:lnTo>
                  <a:lnTo>
                    <a:pt x="294" y="504"/>
                  </a:lnTo>
                  <a:lnTo>
                    <a:pt x="291" y="502"/>
                  </a:lnTo>
                  <a:lnTo>
                    <a:pt x="287" y="504"/>
                  </a:lnTo>
                  <a:lnTo>
                    <a:pt x="288" y="518"/>
                  </a:lnTo>
                  <a:lnTo>
                    <a:pt x="291" y="532"/>
                  </a:lnTo>
                  <a:lnTo>
                    <a:pt x="295" y="547"/>
                  </a:lnTo>
                  <a:lnTo>
                    <a:pt x="299" y="559"/>
                  </a:lnTo>
                  <a:lnTo>
                    <a:pt x="305" y="572"/>
                  </a:lnTo>
                  <a:lnTo>
                    <a:pt x="309" y="584"/>
                  </a:lnTo>
                  <a:lnTo>
                    <a:pt x="315" y="597"/>
                  </a:lnTo>
                  <a:lnTo>
                    <a:pt x="318" y="611"/>
                  </a:lnTo>
                  <a:lnTo>
                    <a:pt x="317" y="611"/>
                  </a:lnTo>
                  <a:lnTo>
                    <a:pt x="315" y="611"/>
                  </a:lnTo>
                  <a:lnTo>
                    <a:pt x="309" y="611"/>
                  </a:lnTo>
                  <a:lnTo>
                    <a:pt x="307" y="609"/>
                  </a:lnTo>
                  <a:lnTo>
                    <a:pt x="299" y="601"/>
                  </a:lnTo>
                  <a:lnTo>
                    <a:pt x="292" y="594"/>
                  </a:lnTo>
                  <a:lnTo>
                    <a:pt x="294" y="588"/>
                  </a:lnTo>
                  <a:lnTo>
                    <a:pt x="294" y="581"/>
                  </a:lnTo>
                  <a:lnTo>
                    <a:pt x="294" y="577"/>
                  </a:lnTo>
                  <a:lnTo>
                    <a:pt x="291" y="574"/>
                  </a:lnTo>
                  <a:lnTo>
                    <a:pt x="289" y="571"/>
                  </a:lnTo>
                  <a:lnTo>
                    <a:pt x="287" y="568"/>
                  </a:lnTo>
                  <a:lnTo>
                    <a:pt x="279" y="564"/>
                  </a:lnTo>
                  <a:lnTo>
                    <a:pt x="274" y="561"/>
                  </a:lnTo>
                  <a:lnTo>
                    <a:pt x="277" y="555"/>
                  </a:lnTo>
                  <a:lnTo>
                    <a:pt x="281" y="549"/>
                  </a:lnTo>
                  <a:lnTo>
                    <a:pt x="265" y="472"/>
                  </a:lnTo>
                  <a:lnTo>
                    <a:pt x="255" y="467"/>
                  </a:lnTo>
                  <a:lnTo>
                    <a:pt x="244" y="462"/>
                  </a:lnTo>
                  <a:lnTo>
                    <a:pt x="244" y="451"/>
                  </a:lnTo>
                  <a:lnTo>
                    <a:pt x="242" y="442"/>
                  </a:lnTo>
                  <a:lnTo>
                    <a:pt x="244" y="435"/>
                  </a:lnTo>
                  <a:lnTo>
                    <a:pt x="247" y="425"/>
                  </a:lnTo>
                  <a:lnTo>
                    <a:pt x="244" y="424"/>
                  </a:lnTo>
                  <a:lnTo>
                    <a:pt x="242" y="422"/>
                  </a:lnTo>
                  <a:lnTo>
                    <a:pt x="241" y="420"/>
                  </a:lnTo>
                  <a:lnTo>
                    <a:pt x="239" y="417"/>
                  </a:lnTo>
                  <a:lnTo>
                    <a:pt x="239" y="411"/>
                  </a:lnTo>
                  <a:lnTo>
                    <a:pt x="239" y="402"/>
                  </a:lnTo>
                  <a:lnTo>
                    <a:pt x="252" y="375"/>
                  </a:lnTo>
                  <a:lnTo>
                    <a:pt x="269" y="344"/>
                  </a:lnTo>
                  <a:lnTo>
                    <a:pt x="279" y="328"/>
                  </a:lnTo>
                  <a:lnTo>
                    <a:pt x="289" y="314"/>
                  </a:lnTo>
                  <a:lnTo>
                    <a:pt x="299" y="302"/>
                  </a:lnTo>
                  <a:lnTo>
                    <a:pt x="308" y="295"/>
                  </a:lnTo>
                  <a:lnTo>
                    <a:pt x="307" y="294"/>
                  </a:lnTo>
                  <a:lnTo>
                    <a:pt x="307" y="292"/>
                  </a:lnTo>
                  <a:lnTo>
                    <a:pt x="298" y="288"/>
                  </a:lnTo>
                  <a:lnTo>
                    <a:pt x="294" y="282"/>
                  </a:lnTo>
                  <a:lnTo>
                    <a:pt x="289" y="275"/>
                  </a:lnTo>
                  <a:lnTo>
                    <a:pt x="285" y="268"/>
                  </a:lnTo>
                  <a:lnTo>
                    <a:pt x="287" y="265"/>
                  </a:lnTo>
                  <a:lnTo>
                    <a:pt x="287" y="261"/>
                  </a:lnTo>
                  <a:lnTo>
                    <a:pt x="292" y="260"/>
                  </a:lnTo>
                  <a:lnTo>
                    <a:pt x="295" y="260"/>
                  </a:lnTo>
                  <a:lnTo>
                    <a:pt x="299" y="261"/>
                  </a:lnTo>
                  <a:lnTo>
                    <a:pt x="302" y="263"/>
                  </a:lnTo>
                  <a:lnTo>
                    <a:pt x="307" y="267"/>
                  </a:lnTo>
                  <a:lnTo>
                    <a:pt x="309" y="272"/>
                  </a:lnTo>
                  <a:lnTo>
                    <a:pt x="312" y="290"/>
                  </a:lnTo>
                  <a:lnTo>
                    <a:pt x="315" y="305"/>
                  </a:lnTo>
                  <a:lnTo>
                    <a:pt x="317" y="305"/>
                  </a:lnTo>
                  <a:lnTo>
                    <a:pt x="324" y="292"/>
                  </a:lnTo>
                  <a:lnTo>
                    <a:pt x="328" y="281"/>
                  </a:lnTo>
                  <a:lnTo>
                    <a:pt x="317" y="267"/>
                  </a:lnTo>
                  <a:lnTo>
                    <a:pt x="304" y="253"/>
                  </a:lnTo>
                  <a:lnTo>
                    <a:pt x="308" y="247"/>
                  </a:lnTo>
                  <a:lnTo>
                    <a:pt x="308" y="240"/>
                  </a:lnTo>
                  <a:lnTo>
                    <a:pt x="307" y="234"/>
                  </a:lnTo>
                  <a:lnTo>
                    <a:pt x="304" y="227"/>
                  </a:lnTo>
                  <a:lnTo>
                    <a:pt x="314" y="214"/>
                  </a:lnTo>
                  <a:lnTo>
                    <a:pt x="325" y="203"/>
                  </a:lnTo>
                  <a:lnTo>
                    <a:pt x="315" y="203"/>
                  </a:lnTo>
                  <a:lnTo>
                    <a:pt x="308" y="204"/>
                  </a:lnTo>
                  <a:lnTo>
                    <a:pt x="301" y="207"/>
                  </a:lnTo>
                  <a:lnTo>
                    <a:pt x="292" y="210"/>
                  </a:lnTo>
                  <a:lnTo>
                    <a:pt x="301" y="203"/>
                  </a:lnTo>
                  <a:lnTo>
                    <a:pt x="307" y="195"/>
                  </a:lnTo>
                  <a:lnTo>
                    <a:pt x="309" y="191"/>
                  </a:lnTo>
                  <a:lnTo>
                    <a:pt x="312" y="187"/>
                  </a:lnTo>
                  <a:lnTo>
                    <a:pt x="315" y="181"/>
                  </a:lnTo>
                  <a:lnTo>
                    <a:pt x="317" y="174"/>
                  </a:lnTo>
                  <a:lnTo>
                    <a:pt x="311" y="174"/>
                  </a:lnTo>
                  <a:lnTo>
                    <a:pt x="307" y="173"/>
                  </a:lnTo>
                  <a:lnTo>
                    <a:pt x="308" y="171"/>
                  </a:lnTo>
                  <a:lnTo>
                    <a:pt x="311" y="168"/>
                  </a:lnTo>
                  <a:lnTo>
                    <a:pt x="312" y="165"/>
                  </a:lnTo>
                  <a:lnTo>
                    <a:pt x="315" y="164"/>
                  </a:lnTo>
                  <a:lnTo>
                    <a:pt x="315" y="163"/>
                  </a:lnTo>
                  <a:lnTo>
                    <a:pt x="315" y="161"/>
                  </a:lnTo>
                  <a:lnTo>
                    <a:pt x="302" y="165"/>
                  </a:lnTo>
                  <a:lnTo>
                    <a:pt x="291" y="168"/>
                  </a:lnTo>
                  <a:lnTo>
                    <a:pt x="288" y="167"/>
                  </a:lnTo>
                  <a:lnTo>
                    <a:pt x="284" y="165"/>
                  </a:lnTo>
                  <a:lnTo>
                    <a:pt x="287" y="160"/>
                  </a:lnTo>
                  <a:lnTo>
                    <a:pt x="289" y="153"/>
                  </a:lnTo>
                  <a:lnTo>
                    <a:pt x="269" y="150"/>
                  </a:lnTo>
                  <a:lnTo>
                    <a:pt x="251" y="145"/>
                  </a:lnTo>
                  <a:lnTo>
                    <a:pt x="235" y="140"/>
                  </a:lnTo>
                  <a:lnTo>
                    <a:pt x="225" y="140"/>
                  </a:lnTo>
                  <a:lnTo>
                    <a:pt x="218" y="145"/>
                  </a:lnTo>
                  <a:lnTo>
                    <a:pt x="211" y="153"/>
                  </a:lnTo>
                  <a:lnTo>
                    <a:pt x="202" y="154"/>
                  </a:lnTo>
                  <a:lnTo>
                    <a:pt x="195" y="155"/>
                  </a:lnTo>
                  <a:lnTo>
                    <a:pt x="189" y="154"/>
                  </a:lnTo>
                  <a:lnTo>
                    <a:pt x="184" y="153"/>
                  </a:lnTo>
                  <a:lnTo>
                    <a:pt x="178" y="153"/>
                  </a:lnTo>
                  <a:lnTo>
                    <a:pt x="172" y="151"/>
                  </a:lnTo>
                  <a:lnTo>
                    <a:pt x="167" y="151"/>
                  </a:lnTo>
                  <a:lnTo>
                    <a:pt x="161" y="153"/>
                  </a:lnTo>
                  <a:lnTo>
                    <a:pt x="155" y="155"/>
                  </a:lnTo>
                  <a:lnTo>
                    <a:pt x="151" y="160"/>
                  </a:lnTo>
                  <a:lnTo>
                    <a:pt x="148" y="164"/>
                  </a:lnTo>
                  <a:lnTo>
                    <a:pt x="144" y="168"/>
                  </a:lnTo>
                  <a:lnTo>
                    <a:pt x="141" y="171"/>
                  </a:lnTo>
                  <a:lnTo>
                    <a:pt x="135" y="174"/>
                  </a:lnTo>
                  <a:lnTo>
                    <a:pt x="129" y="175"/>
                  </a:lnTo>
                  <a:lnTo>
                    <a:pt x="124" y="177"/>
                  </a:lnTo>
                  <a:lnTo>
                    <a:pt x="111" y="178"/>
                  </a:lnTo>
                  <a:lnTo>
                    <a:pt x="101" y="181"/>
                  </a:lnTo>
                  <a:lnTo>
                    <a:pt x="100" y="185"/>
                  </a:lnTo>
                  <a:lnTo>
                    <a:pt x="98" y="190"/>
                  </a:lnTo>
                  <a:lnTo>
                    <a:pt x="87" y="190"/>
                  </a:lnTo>
                  <a:lnTo>
                    <a:pt x="78" y="191"/>
                  </a:lnTo>
                  <a:lnTo>
                    <a:pt x="70" y="193"/>
                  </a:lnTo>
                  <a:lnTo>
                    <a:pt x="62" y="195"/>
                  </a:lnTo>
                  <a:lnTo>
                    <a:pt x="48" y="203"/>
                  </a:lnTo>
                  <a:lnTo>
                    <a:pt x="32" y="208"/>
                  </a:lnTo>
                  <a:lnTo>
                    <a:pt x="31" y="205"/>
                  </a:lnTo>
                  <a:lnTo>
                    <a:pt x="28" y="203"/>
                  </a:lnTo>
                  <a:lnTo>
                    <a:pt x="15" y="207"/>
                  </a:lnTo>
                  <a:lnTo>
                    <a:pt x="0" y="211"/>
                  </a:lnTo>
                  <a:lnTo>
                    <a:pt x="0" y="210"/>
                  </a:lnTo>
                  <a:lnTo>
                    <a:pt x="1" y="207"/>
                  </a:lnTo>
                  <a:lnTo>
                    <a:pt x="31" y="198"/>
                  </a:lnTo>
                  <a:lnTo>
                    <a:pt x="65" y="191"/>
                  </a:lnTo>
                  <a:lnTo>
                    <a:pt x="81" y="185"/>
                  </a:lnTo>
                  <a:lnTo>
                    <a:pt x="97" y="180"/>
                  </a:lnTo>
                  <a:lnTo>
                    <a:pt x="109" y="174"/>
                  </a:lnTo>
                  <a:lnTo>
                    <a:pt x="119" y="165"/>
                  </a:lnTo>
                  <a:lnTo>
                    <a:pt x="118" y="164"/>
                  </a:lnTo>
                  <a:lnTo>
                    <a:pt x="118" y="163"/>
                  </a:lnTo>
                  <a:lnTo>
                    <a:pt x="97" y="164"/>
                  </a:lnTo>
                  <a:lnTo>
                    <a:pt x="77" y="164"/>
                  </a:lnTo>
                  <a:lnTo>
                    <a:pt x="77" y="163"/>
                  </a:lnTo>
                  <a:lnTo>
                    <a:pt x="77" y="160"/>
                  </a:lnTo>
                  <a:lnTo>
                    <a:pt x="84" y="153"/>
                  </a:lnTo>
                  <a:lnTo>
                    <a:pt x="90" y="144"/>
                  </a:lnTo>
                  <a:lnTo>
                    <a:pt x="81" y="144"/>
                  </a:lnTo>
                  <a:lnTo>
                    <a:pt x="71" y="144"/>
                  </a:lnTo>
                  <a:lnTo>
                    <a:pt x="71" y="141"/>
                  </a:lnTo>
                  <a:lnTo>
                    <a:pt x="71" y="140"/>
                  </a:lnTo>
                  <a:lnTo>
                    <a:pt x="71" y="138"/>
                  </a:lnTo>
                  <a:lnTo>
                    <a:pt x="81" y="130"/>
                  </a:lnTo>
                  <a:lnTo>
                    <a:pt x="90" y="121"/>
                  </a:lnTo>
                  <a:lnTo>
                    <a:pt x="109" y="117"/>
                  </a:lnTo>
                  <a:lnTo>
                    <a:pt x="134" y="114"/>
                  </a:lnTo>
                  <a:lnTo>
                    <a:pt x="144" y="113"/>
                  </a:lnTo>
                  <a:lnTo>
                    <a:pt x="155" y="110"/>
                  </a:lnTo>
                  <a:lnTo>
                    <a:pt x="159" y="107"/>
                  </a:lnTo>
                  <a:lnTo>
                    <a:pt x="162" y="105"/>
                  </a:lnTo>
                  <a:lnTo>
                    <a:pt x="165" y="103"/>
                  </a:lnTo>
                  <a:lnTo>
                    <a:pt x="168" y="98"/>
                  </a:lnTo>
                  <a:lnTo>
                    <a:pt x="157" y="100"/>
                  </a:lnTo>
                  <a:lnTo>
                    <a:pt x="144" y="101"/>
                  </a:lnTo>
                  <a:lnTo>
                    <a:pt x="138" y="101"/>
                  </a:lnTo>
                  <a:lnTo>
                    <a:pt x="132" y="101"/>
                  </a:lnTo>
                  <a:lnTo>
                    <a:pt x="128" y="100"/>
                  </a:lnTo>
                  <a:lnTo>
                    <a:pt x="124" y="98"/>
                  </a:lnTo>
                  <a:lnTo>
                    <a:pt x="122" y="97"/>
                  </a:lnTo>
                  <a:lnTo>
                    <a:pt x="121" y="97"/>
                  </a:lnTo>
                  <a:lnTo>
                    <a:pt x="122" y="91"/>
                  </a:lnTo>
                  <a:lnTo>
                    <a:pt x="124" y="87"/>
                  </a:lnTo>
                  <a:lnTo>
                    <a:pt x="135" y="84"/>
                  </a:lnTo>
                  <a:lnTo>
                    <a:pt x="145" y="81"/>
                  </a:lnTo>
                  <a:lnTo>
                    <a:pt x="157" y="78"/>
                  </a:lnTo>
                  <a:lnTo>
                    <a:pt x="168" y="77"/>
                  </a:lnTo>
                  <a:lnTo>
                    <a:pt x="169" y="81"/>
                  </a:lnTo>
                  <a:lnTo>
                    <a:pt x="171" y="83"/>
                  </a:lnTo>
                  <a:lnTo>
                    <a:pt x="172" y="84"/>
                  </a:lnTo>
                  <a:lnTo>
                    <a:pt x="177" y="85"/>
                  </a:lnTo>
                  <a:lnTo>
                    <a:pt x="184" y="83"/>
                  </a:lnTo>
                  <a:lnTo>
                    <a:pt x="189" y="81"/>
                  </a:lnTo>
                  <a:lnTo>
                    <a:pt x="185" y="74"/>
                  </a:lnTo>
                  <a:lnTo>
                    <a:pt x="181" y="68"/>
                  </a:lnTo>
                  <a:lnTo>
                    <a:pt x="178" y="65"/>
                  </a:lnTo>
                  <a:lnTo>
                    <a:pt x="177" y="63"/>
                  </a:lnTo>
                  <a:lnTo>
                    <a:pt x="177" y="60"/>
                  </a:lnTo>
                  <a:lnTo>
                    <a:pt x="177" y="55"/>
                  </a:lnTo>
                  <a:lnTo>
                    <a:pt x="188" y="54"/>
                  </a:lnTo>
                  <a:lnTo>
                    <a:pt x="201" y="53"/>
                  </a:lnTo>
                  <a:lnTo>
                    <a:pt x="212" y="50"/>
                  </a:lnTo>
                  <a:lnTo>
                    <a:pt x="224" y="48"/>
                  </a:lnTo>
                  <a:lnTo>
                    <a:pt x="241" y="43"/>
                  </a:lnTo>
                  <a:lnTo>
                    <a:pt x="262" y="34"/>
                  </a:lnTo>
                  <a:lnTo>
                    <a:pt x="274" y="30"/>
                  </a:lnTo>
                  <a:lnTo>
                    <a:pt x="285" y="27"/>
                  </a:lnTo>
                  <a:lnTo>
                    <a:pt x="297" y="26"/>
                  </a:lnTo>
                  <a:lnTo>
                    <a:pt x="307" y="26"/>
                  </a:lnTo>
                  <a:lnTo>
                    <a:pt x="334" y="30"/>
                  </a:lnTo>
                  <a:lnTo>
                    <a:pt x="361" y="35"/>
                  </a:lnTo>
                  <a:lnTo>
                    <a:pt x="389" y="41"/>
                  </a:lnTo>
                  <a:lnTo>
                    <a:pt x="416" y="45"/>
                  </a:lnTo>
                  <a:lnTo>
                    <a:pt x="429" y="48"/>
                  </a:lnTo>
                  <a:lnTo>
                    <a:pt x="444" y="50"/>
                  </a:lnTo>
                  <a:lnTo>
                    <a:pt x="456" y="50"/>
                  </a:lnTo>
                  <a:lnTo>
                    <a:pt x="469" y="50"/>
                  </a:lnTo>
                  <a:lnTo>
                    <a:pt x="482" y="48"/>
                  </a:lnTo>
                  <a:lnTo>
                    <a:pt x="495" y="45"/>
                  </a:lnTo>
                  <a:lnTo>
                    <a:pt x="508" y="41"/>
                  </a:lnTo>
                  <a:lnTo>
                    <a:pt x="521" y="37"/>
                  </a:lnTo>
                  <a:lnTo>
                    <a:pt x="524" y="41"/>
                  </a:lnTo>
                  <a:lnTo>
                    <a:pt x="528" y="44"/>
                  </a:lnTo>
                  <a:lnTo>
                    <a:pt x="532" y="45"/>
                  </a:lnTo>
                  <a:lnTo>
                    <a:pt x="541" y="45"/>
                  </a:lnTo>
                  <a:lnTo>
                    <a:pt x="545" y="44"/>
                  </a:lnTo>
                  <a:lnTo>
                    <a:pt x="551" y="43"/>
                  </a:lnTo>
                  <a:lnTo>
                    <a:pt x="556" y="43"/>
                  </a:lnTo>
                  <a:lnTo>
                    <a:pt x="562" y="44"/>
                  </a:lnTo>
                  <a:lnTo>
                    <a:pt x="565" y="48"/>
                  </a:lnTo>
                  <a:lnTo>
                    <a:pt x="569" y="51"/>
                  </a:lnTo>
                  <a:lnTo>
                    <a:pt x="574" y="53"/>
                  </a:lnTo>
                  <a:lnTo>
                    <a:pt x="579" y="53"/>
                  </a:lnTo>
                  <a:lnTo>
                    <a:pt x="585" y="53"/>
                  </a:lnTo>
                  <a:lnTo>
                    <a:pt x="591" y="54"/>
                  </a:lnTo>
                  <a:lnTo>
                    <a:pt x="596" y="55"/>
                  </a:lnTo>
                  <a:lnTo>
                    <a:pt x="601" y="58"/>
                  </a:lnTo>
                  <a:lnTo>
                    <a:pt x="599" y="63"/>
                  </a:lnTo>
                  <a:lnTo>
                    <a:pt x="599" y="67"/>
                  </a:lnTo>
                  <a:lnTo>
                    <a:pt x="619" y="67"/>
                  </a:lnTo>
                  <a:lnTo>
                    <a:pt x="639" y="65"/>
                  </a:lnTo>
                  <a:lnTo>
                    <a:pt x="639" y="71"/>
                  </a:lnTo>
                  <a:lnTo>
                    <a:pt x="641" y="78"/>
                  </a:lnTo>
                  <a:lnTo>
                    <a:pt x="643" y="78"/>
                  </a:lnTo>
                  <a:lnTo>
                    <a:pt x="646" y="78"/>
                  </a:lnTo>
                  <a:lnTo>
                    <a:pt x="648" y="77"/>
                  </a:lnTo>
                  <a:lnTo>
                    <a:pt x="649" y="77"/>
                  </a:lnTo>
                  <a:lnTo>
                    <a:pt x="651" y="73"/>
                  </a:lnTo>
                  <a:lnTo>
                    <a:pt x="652" y="68"/>
                  </a:lnTo>
                  <a:lnTo>
                    <a:pt x="653" y="67"/>
                  </a:lnTo>
                  <a:lnTo>
                    <a:pt x="656" y="64"/>
                  </a:lnTo>
                  <a:lnTo>
                    <a:pt x="661" y="61"/>
                  </a:lnTo>
                  <a:lnTo>
                    <a:pt x="666" y="57"/>
                  </a:lnTo>
                  <a:lnTo>
                    <a:pt x="682" y="58"/>
                  </a:lnTo>
                  <a:lnTo>
                    <a:pt x="703" y="61"/>
                  </a:lnTo>
                  <a:lnTo>
                    <a:pt x="725" y="64"/>
                  </a:lnTo>
                  <a:lnTo>
                    <a:pt x="742" y="67"/>
                  </a:lnTo>
                  <a:lnTo>
                    <a:pt x="742" y="68"/>
                  </a:lnTo>
                  <a:lnTo>
                    <a:pt x="739" y="73"/>
                  </a:lnTo>
                  <a:lnTo>
                    <a:pt x="738" y="77"/>
                  </a:lnTo>
                  <a:lnTo>
                    <a:pt x="738" y="78"/>
                  </a:lnTo>
                  <a:lnTo>
                    <a:pt x="739" y="80"/>
                  </a:lnTo>
                  <a:lnTo>
                    <a:pt x="742" y="78"/>
                  </a:lnTo>
                  <a:lnTo>
                    <a:pt x="746" y="78"/>
                  </a:lnTo>
                  <a:lnTo>
                    <a:pt x="751" y="70"/>
                  </a:lnTo>
                  <a:lnTo>
                    <a:pt x="755" y="64"/>
                  </a:lnTo>
                  <a:lnTo>
                    <a:pt x="755" y="63"/>
                  </a:lnTo>
                  <a:lnTo>
                    <a:pt x="755" y="61"/>
                  </a:lnTo>
                  <a:lnTo>
                    <a:pt x="749" y="58"/>
                  </a:lnTo>
                  <a:lnTo>
                    <a:pt x="743" y="55"/>
                  </a:lnTo>
                  <a:lnTo>
                    <a:pt x="746" y="50"/>
                  </a:lnTo>
                  <a:lnTo>
                    <a:pt x="749" y="44"/>
                  </a:lnTo>
                  <a:lnTo>
                    <a:pt x="755" y="47"/>
                  </a:lnTo>
                  <a:lnTo>
                    <a:pt x="761" y="48"/>
                  </a:lnTo>
                  <a:lnTo>
                    <a:pt x="758" y="53"/>
                  </a:lnTo>
                  <a:lnTo>
                    <a:pt x="753" y="55"/>
                  </a:lnTo>
                  <a:lnTo>
                    <a:pt x="753" y="57"/>
                  </a:lnTo>
                  <a:lnTo>
                    <a:pt x="762" y="58"/>
                  </a:lnTo>
                  <a:lnTo>
                    <a:pt x="771" y="58"/>
                  </a:lnTo>
                  <a:lnTo>
                    <a:pt x="776" y="53"/>
                  </a:lnTo>
                  <a:lnTo>
                    <a:pt x="782" y="48"/>
                  </a:lnTo>
                  <a:lnTo>
                    <a:pt x="776" y="45"/>
                  </a:lnTo>
                  <a:lnTo>
                    <a:pt x="771" y="40"/>
                  </a:lnTo>
                  <a:lnTo>
                    <a:pt x="775" y="34"/>
                  </a:lnTo>
                  <a:lnTo>
                    <a:pt x="779" y="28"/>
                  </a:lnTo>
                  <a:lnTo>
                    <a:pt x="788" y="27"/>
                  </a:lnTo>
                  <a:lnTo>
                    <a:pt x="793" y="26"/>
                  </a:lnTo>
                  <a:lnTo>
                    <a:pt x="799" y="24"/>
                  </a:lnTo>
                  <a:lnTo>
                    <a:pt x="806" y="27"/>
                  </a:lnTo>
                  <a:lnTo>
                    <a:pt x="806" y="31"/>
                  </a:lnTo>
                  <a:lnTo>
                    <a:pt x="806" y="37"/>
                  </a:lnTo>
                  <a:lnTo>
                    <a:pt x="801" y="40"/>
                  </a:lnTo>
                  <a:lnTo>
                    <a:pt x="796" y="44"/>
                  </a:lnTo>
                  <a:lnTo>
                    <a:pt x="801" y="50"/>
                  </a:lnTo>
                  <a:lnTo>
                    <a:pt x="805" y="55"/>
                  </a:lnTo>
                  <a:lnTo>
                    <a:pt x="809" y="53"/>
                  </a:lnTo>
                  <a:lnTo>
                    <a:pt x="813" y="50"/>
                  </a:lnTo>
                  <a:lnTo>
                    <a:pt x="819" y="48"/>
                  </a:lnTo>
                  <a:lnTo>
                    <a:pt x="825" y="50"/>
                  </a:lnTo>
                  <a:lnTo>
                    <a:pt x="823" y="54"/>
                  </a:lnTo>
                  <a:lnTo>
                    <a:pt x="822" y="58"/>
                  </a:lnTo>
                  <a:lnTo>
                    <a:pt x="818" y="61"/>
                  </a:lnTo>
                  <a:lnTo>
                    <a:pt x="813" y="63"/>
                  </a:lnTo>
                  <a:lnTo>
                    <a:pt x="813" y="67"/>
                  </a:lnTo>
                  <a:lnTo>
                    <a:pt x="812" y="71"/>
                  </a:lnTo>
                  <a:lnTo>
                    <a:pt x="816" y="71"/>
                  </a:lnTo>
                  <a:lnTo>
                    <a:pt x="819" y="71"/>
                  </a:lnTo>
                  <a:lnTo>
                    <a:pt x="831" y="67"/>
                  </a:lnTo>
                  <a:lnTo>
                    <a:pt x="843" y="60"/>
                  </a:lnTo>
                  <a:lnTo>
                    <a:pt x="849" y="55"/>
                  </a:lnTo>
                  <a:lnTo>
                    <a:pt x="853" y="51"/>
                  </a:lnTo>
                  <a:lnTo>
                    <a:pt x="858" y="45"/>
                  </a:lnTo>
                  <a:lnTo>
                    <a:pt x="860" y="41"/>
                  </a:lnTo>
                  <a:lnTo>
                    <a:pt x="849" y="37"/>
                  </a:lnTo>
                  <a:lnTo>
                    <a:pt x="833" y="35"/>
                  </a:lnTo>
                  <a:lnTo>
                    <a:pt x="835" y="31"/>
                  </a:lnTo>
                  <a:lnTo>
                    <a:pt x="836" y="30"/>
                  </a:lnTo>
                  <a:lnTo>
                    <a:pt x="839" y="30"/>
                  </a:lnTo>
                  <a:lnTo>
                    <a:pt x="843" y="30"/>
                  </a:lnTo>
                  <a:lnTo>
                    <a:pt x="840" y="26"/>
                  </a:lnTo>
                  <a:lnTo>
                    <a:pt x="839" y="21"/>
                  </a:lnTo>
                  <a:lnTo>
                    <a:pt x="849" y="14"/>
                  </a:lnTo>
                  <a:lnTo>
                    <a:pt x="863" y="7"/>
                  </a:lnTo>
                  <a:lnTo>
                    <a:pt x="870" y="4"/>
                  </a:lnTo>
                  <a:lnTo>
                    <a:pt x="876" y="3"/>
                  </a:lnTo>
                  <a:lnTo>
                    <a:pt x="879" y="4"/>
                  </a:lnTo>
                  <a:lnTo>
                    <a:pt x="880" y="6"/>
                  </a:lnTo>
                  <a:lnTo>
                    <a:pt x="883" y="7"/>
                  </a:lnTo>
                  <a:lnTo>
                    <a:pt x="883" y="10"/>
                  </a:lnTo>
                  <a:lnTo>
                    <a:pt x="876" y="13"/>
                  </a:lnTo>
                  <a:lnTo>
                    <a:pt x="869" y="14"/>
                  </a:lnTo>
                  <a:lnTo>
                    <a:pt x="869" y="21"/>
                  </a:lnTo>
                  <a:lnTo>
                    <a:pt x="869" y="27"/>
                  </a:lnTo>
                  <a:lnTo>
                    <a:pt x="876" y="27"/>
                  </a:lnTo>
                  <a:lnTo>
                    <a:pt x="882" y="27"/>
                  </a:lnTo>
                  <a:lnTo>
                    <a:pt x="880" y="23"/>
                  </a:lnTo>
                  <a:lnTo>
                    <a:pt x="879" y="17"/>
                  </a:lnTo>
                  <a:lnTo>
                    <a:pt x="890" y="13"/>
                  </a:lnTo>
                  <a:lnTo>
                    <a:pt x="900" y="8"/>
                  </a:lnTo>
                  <a:lnTo>
                    <a:pt x="905" y="7"/>
                  </a:lnTo>
                  <a:lnTo>
                    <a:pt x="910" y="6"/>
                  </a:lnTo>
                  <a:lnTo>
                    <a:pt x="918" y="6"/>
                  </a:lnTo>
                  <a:lnTo>
                    <a:pt x="925" y="6"/>
                  </a:lnTo>
                  <a:lnTo>
                    <a:pt x="923" y="10"/>
                  </a:lnTo>
                  <a:lnTo>
                    <a:pt x="922" y="13"/>
                  </a:lnTo>
                  <a:lnTo>
                    <a:pt x="920" y="14"/>
                  </a:lnTo>
                  <a:lnTo>
                    <a:pt x="916" y="16"/>
                  </a:lnTo>
                  <a:lnTo>
                    <a:pt x="918" y="18"/>
                  </a:lnTo>
                  <a:lnTo>
                    <a:pt x="918" y="23"/>
                  </a:lnTo>
                  <a:lnTo>
                    <a:pt x="930" y="21"/>
                  </a:lnTo>
                  <a:lnTo>
                    <a:pt x="943" y="18"/>
                  </a:lnTo>
                  <a:lnTo>
                    <a:pt x="943" y="16"/>
                  </a:lnTo>
                  <a:lnTo>
                    <a:pt x="943" y="11"/>
                  </a:lnTo>
                  <a:lnTo>
                    <a:pt x="942" y="11"/>
                  </a:lnTo>
                  <a:lnTo>
                    <a:pt x="940" y="11"/>
                  </a:lnTo>
                  <a:lnTo>
                    <a:pt x="938" y="13"/>
                  </a:lnTo>
                  <a:lnTo>
                    <a:pt x="935" y="13"/>
                  </a:lnTo>
                  <a:lnTo>
                    <a:pt x="932" y="11"/>
                  </a:lnTo>
                  <a:lnTo>
                    <a:pt x="928" y="10"/>
                  </a:lnTo>
                  <a:lnTo>
                    <a:pt x="928" y="6"/>
                  </a:lnTo>
                  <a:lnTo>
                    <a:pt x="92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6" name="Freeform 456"/>
            <p:cNvSpPr>
              <a:spLocks/>
            </p:cNvSpPr>
            <p:nvPr/>
          </p:nvSpPr>
          <p:spPr bwMode="auto">
            <a:xfrm>
              <a:off x="3714" y="2410"/>
              <a:ext cx="11" cy="5"/>
            </a:xfrm>
            <a:custGeom>
              <a:avLst/>
              <a:gdLst>
                <a:gd name="T0" fmla="*/ 0 w 11"/>
                <a:gd name="T1" fmla="*/ 0 h 5"/>
                <a:gd name="T2" fmla="*/ 1 w 11"/>
                <a:gd name="T3" fmla="*/ 3 h 5"/>
                <a:gd name="T4" fmla="*/ 3 w 11"/>
                <a:gd name="T5" fmla="*/ 5 h 5"/>
                <a:gd name="T6" fmla="*/ 7 w 11"/>
                <a:gd name="T7" fmla="*/ 5 h 5"/>
                <a:gd name="T8" fmla="*/ 11 w 11"/>
                <a:gd name="T9" fmla="*/ 4 h 5"/>
                <a:gd name="T10" fmla="*/ 10 w 11"/>
                <a:gd name="T11" fmla="*/ 4 h 5"/>
                <a:gd name="T12" fmla="*/ 9 w 11"/>
                <a:gd name="T13" fmla="*/ 4 h 5"/>
                <a:gd name="T14" fmla="*/ 4 w 11"/>
                <a:gd name="T15" fmla="*/ 3 h 5"/>
                <a:gd name="T16" fmla="*/ 0 w 11"/>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5"/>
                <a:gd name="T29" fmla="*/ 11 w 1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5">
                  <a:moveTo>
                    <a:pt x="0" y="0"/>
                  </a:moveTo>
                  <a:lnTo>
                    <a:pt x="1" y="3"/>
                  </a:lnTo>
                  <a:lnTo>
                    <a:pt x="3" y="5"/>
                  </a:lnTo>
                  <a:lnTo>
                    <a:pt x="7" y="5"/>
                  </a:lnTo>
                  <a:lnTo>
                    <a:pt x="11" y="4"/>
                  </a:lnTo>
                  <a:lnTo>
                    <a:pt x="10" y="4"/>
                  </a:lnTo>
                  <a:lnTo>
                    <a:pt x="9" y="4"/>
                  </a:lnTo>
                  <a:lnTo>
                    <a:pt x="4" y="3"/>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7" name="Freeform 457"/>
            <p:cNvSpPr>
              <a:spLocks/>
            </p:cNvSpPr>
            <p:nvPr/>
          </p:nvSpPr>
          <p:spPr bwMode="auto">
            <a:xfrm>
              <a:off x="3476" y="2432"/>
              <a:ext cx="17" cy="13"/>
            </a:xfrm>
            <a:custGeom>
              <a:avLst/>
              <a:gdLst>
                <a:gd name="T0" fmla="*/ 2 w 17"/>
                <a:gd name="T1" fmla="*/ 0 h 13"/>
                <a:gd name="T2" fmla="*/ 10 w 17"/>
                <a:gd name="T3" fmla="*/ 0 h 13"/>
                <a:gd name="T4" fmla="*/ 17 w 17"/>
                <a:gd name="T5" fmla="*/ 2 h 13"/>
                <a:gd name="T6" fmla="*/ 17 w 17"/>
                <a:gd name="T7" fmla="*/ 5 h 13"/>
                <a:gd name="T8" fmla="*/ 17 w 17"/>
                <a:gd name="T9" fmla="*/ 8 h 13"/>
                <a:gd name="T10" fmla="*/ 14 w 17"/>
                <a:gd name="T11" fmla="*/ 10 h 13"/>
                <a:gd name="T12" fmla="*/ 11 w 17"/>
                <a:gd name="T13" fmla="*/ 13 h 13"/>
                <a:gd name="T14" fmla="*/ 7 w 17"/>
                <a:gd name="T15" fmla="*/ 12 h 13"/>
                <a:gd name="T16" fmla="*/ 2 w 17"/>
                <a:gd name="T17" fmla="*/ 10 h 13"/>
                <a:gd name="T18" fmla="*/ 1 w 17"/>
                <a:gd name="T19" fmla="*/ 10 h 13"/>
                <a:gd name="T20" fmla="*/ 0 w 17"/>
                <a:gd name="T21" fmla="*/ 10 h 13"/>
                <a:gd name="T22" fmla="*/ 1 w 17"/>
                <a:gd name="T23" fmla="*/ 5 h 13"/>
                <a:gd name="T24" fmla="*/ 2 w 17"/>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3"/>
                <a:gd name="T41" fmla="*/ 17 w 17"/>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3">
                  <a:moveTo>
                    <a:pt x="2" y="0"/>
                  </a:moveTo>
                  <a:lnTo>
                    <a:pt x="10" y="0"/>
                  </a:lnTo>
                  <a:lnTo>
                    <a:pt x="17" y="2"/>
                  </a:lnTo>
                  <a:lnTo>
                    <a:pt x="17" y="5"/>
                  </a:lnTo>
                  <a:lnTo>
                    <a:pt x="17" y="8"/>
                  </a:lnTo>
                  <a:lnTo>
                    <a:pt x="14" y="10"/>
                  </a:lnTo>
                  <a:lnTo>
                    <a:pt x="11" y="13"/>
                  </a:lnTo>
                  <a:lnTo>
                    <a:pt x="7" y="12"/>
                  </a:lnTo>
                  <a:lnTo>
                    <a:pt x="2" y="10"/>
                  </a:lnTo>
                  <a:lnTo>
                    <a:pt x="1" y="10"/>
                  </a:lnTo>
                  <a:lnTo>
                    <a:pt x="0" y="10"/>
                  </a:lnTo>
                  <a:lnTo>
                    <a:pt x="1" y="5"/>
                  </a:lnTo>
                  <a:lnTo>
                    <a:pt x="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8" name="Freeform 458"/>
            <p:cNvSpPr>
              <a:spLocks/>
            </p:cNvSpPr>
            <p:nvPr/>
          </p:nvSpPr>
          <p:spPr bwMode="auto">
            <a:xfrm>
              <a:off x="3274" y="2457"/>
              <a:ext cx="20" cy="13"/>
            </a:xfrm>
            <a:custGeom>
              <a:avLst/>
              <a:gdLst>
                <a:gd name="T0" fmla="*/ 5 w 20"/>
                <a:gd name="T1" fmla="*/ 0 h 13"/>
                <a:gd name="T2" fmla="*/ 12 w 20"/>
                <a:gd name="T3" fmla="*/ 1 h 13"/>
                <a:gd name="T4" fmla="*/ 20 w 20"/>
                <a:gd name="T5" fmla="*/ 3 h 13"/>
                <a:gd name="T6" fmla="*/ 20 w 20"/>
                <a:gd name="T7" fmla="*/ 4 h 13"/>
                <a:gd name="T8" fmla="*/ 20 w 20"/>
                <a:gd name="T9" fmla="*/ 4 h 13"/>
                <a:gd name="T10" fmla="*/ 20 w 20"/>
                <a:gd name="T11" fmla="*/ 7 h 13"/>
                <a:gd name="T12" fmla="*/ 19 w 20"/>
                <a:gd name="T13" fmla="*/ 8 h 13"/>
                <a:gd name="T14" fmla="*/ 13 w 20"/>
                <a:gd name="T15" fmla="*/ 11 h 13"/>
                <a:gd name="T16" fmla="*/ 9 w 20"/>
                <a:gd name="T17" fmla="*/ 13 h 13"/>
                <a:gd name="T18" fmla="*/ 5 w 20"/>
                <a:gd name="T19" fmla="*/ 11 h 13"/>
                <a:gd name="T20" fmla="*/ 0 w 20"/>
                <a:gd name="T21" fmla="*/ 7 h 13"/>
                <a:gd name="T22" fmla="*/ 2 w 20"/>
                <a:gd name="T23" fmla="*/ 5 h 13"/>
                <a:gd name="T24" fmla="*/ 3 w 20"/>
                <a:gd name="T25" fmla="*/ 4 h 13"/>
                <a:gd name="T26" fmla="*/ 3 w 20"/>
                <a:gd name="T27" fmla="*/ 3 h 13"/>
                <a:gd name="T28" fmla="*/ 5 w 20"/>
                <a:gd name="T29" fmla="*/ 0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3"/>
                <a:gd name="T47" fmla="*/ 20 w 20"/>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3">
                  <a:moveTo>
                    <a:pt x="5" y="0"/>
                  </a:moveTo>
                  <a:lnTo>
                    <a:pt x="12" y="1"/>
                  </a:lnTo>
                  <a:lnTo>
                    <a:pt x="20" y="3"/>
                  </a:lnTo>
                  <a:lnTo>
                    <a:pt x="20" y="4"/>
                  </a:lnTo>
                  <a:lnTo>
                    <a:pt x="20" y="7"/>
                  </a:lnTo>
                  <a:lnTo>
                    <a:pt x="19" y="8"/>
                  </a:lnTo>
                  <a:lnTo>
                    <a:pt x="13" y="11"/>
                  </a:lnTo>
                  <a:lnTo>
                    <a:pt x="9" y="13"/>
                  </a:lnTo>
                  <a:lnTo>
                    <a:pt x="5" y="11"/>
                  </a:lnTo>
                  <a:lnTo>
                    <a:pt x="0" y="7"/>
                  </a:lnTo>
                  <a:lnTo>
                    <a:pt x="2" y="5"/>
                  </a:lnTo>
                  <a:lnTo>
                    <a:pt x="3" y="4"/>
                  </a:lnTo>
                  <a:lnTo>
                    <a:pt x="3" y="3"/>
                  </a:lnTo>
                  <a:lnTo>
                    <a:pt x="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29" name="Freeform 459"/>
            <p:cNvSpPr>
              <a:spLocks/>
            </p:cNvSpPr>
            <p:nvPr/>
          </p:nvSpPr>
          <p:spPr bwMode="auto">
            <a:xfrm>
              <a:off x="3713" y="2477"/>
              <a:ext cx="82" cy="33"/>
            </a:xfrm>
            <a:custGeom>
              <a:avLst/>
              <a:gdLst>
                <a:gd name="T0" fmla="*/ 4 w 82"/>
                <a:gd name="T1" fmla="*/ 0 h 33"/>
                <a:gd name="T2" fmla="*/ 11 w 82"/>
                <a:gd name="T3" fmla="*/ 1 h 33"/>
                <a:gd name="T4" fmla="*/ 15 w 82"/>
                <a:gd name="T5" fmla="*/ 3 h 33"/>
                <a:gd name="T6" fmla="*/ 18 w 82"/>
                <a:gd name="T7" fmla="*/ 7 h 33"/>
                <a:gd name="T8" fmla="*/ 21 w 82"/>
                <a:gd name="T9" fmla="*/ 11 h 33"/>
                <a:gd name="T10" fmla="*/ 28 w 82"/>
                <a:gd name="T11" fmla="*/ 5 h 33"/>
                <a:gd name="T12" fmla="*/ 35 w 82"/>
                <a:gd name="T13" fmla="*/ 1 h 33"/>
                <a:gd name="T14" fmla="*/ 47 w 82"/>
                <a:gd name="T15" fmla="*/ 4 h 33"/>
                <a:gd name="T16" fmla="*/ 58 w 82"/>
                <a:gd name="T17" fmla="*/ 4 h 33"/>
                <a:gd name="T18" fmla="*/ 64 w 82"/>
                <a:gd name="T19" fmla="*/ 4 h 33"/>
                <a:gd name="T20" fmla="*/ 70 w 82"/>
                <a:gd name="T21" fmla="*/ 5 h 33"/>
                <a:gd name="T22" fmla="*/ 74 w 82"/>
                <a:gd name="T23" fmla="*/ 7 h 33"/>
                <a:gd name="T24" fmla="*/ 80 w 82"/>
                <a:gd name="T25" fmla="*/ 10 h 33"/>
                <a:gd name="T26" fmla="*/ 81 w 82"/>
                <a:gd name="T27" fmla="*/ 10 h 33"/>
                <a:gd name="T28" fmla="*/ 82 w 82"/>
                <a:gd name="T29" fmla="*/ 10 h 33"/>
                <a:gd name="T30" fmla="*/ 81 w 82"/>
                <a:gd name="T31" fmla="*/ 13 h 33"/>
                <a:gd name="T32" fmla="*/ 80 w 82"/>
                <a:gd name="T33" fmla="*/ 15 h 33"/>
                <a:gd name="T34" fmla="*/ 74 w 82"/>
                <a:gd name="T35" fmla="*/ 21 h 33"/>
                <a:gd name="T36" fmla="*/ 65 w 82"/>
                <a:gd name="T37" fmla="*/ 25 h 33"/>
                <a:gd name="T38" fmla="*/ 54 w 82"/>
                <a:gd name="T39" fmla="*/ 30 h 33"/>
                <a:gd name="T40" fmla="*/ 41 w 82"/>
                <a:gd name="T41" fmla="*/ 33 h 33"/>
                <a:gd name="T42" fmla="*/ 30 w 82"/>
                <a:gd name="T43" fmla="*/ 33 h 33"/>
                <a:gd name="T44" fmla="*/ 18 w 82"/>
                <a:gd name="T45" fmla="*/ 33 h 33"/>
                <a:gd name="T46" fmla="*/ 15 w 82"/>
                <a:gd name="T47" fmla="*/ 30 h 33"/>
                <a:gd name="T48" fmla="*/ 12 w 82"/>
                <a:gd name="T49" fmla="*/ 28 h 33"/>
                <a:gd name="T50" fmla="*/ 10 w 82"/>
                <a:gd name="T51" fmla="*/ 25 h 33"/>
                <a:gd name="T52" fmla="*/ 10 w 82"/>
                <a:gd name="T53" fmla="*/ 21 h 33"/>
                <a:gd name="T54" fmla="*/ 7 w 82"/>
                <a:gd name="T55" fmla="*/ 20 h 33"/>
                <a:gd name="T56" fmla="*/ 5 w 82"/>
                <a:gd name="T57" fmla="*/ 20 h 33"/>
                <a:gd name="T58" fmla="*/ 5 w 82"/>
                <a:gd name="T59" fmla="*/ 18 h 33"/>
                <a:gd name="T60" fmla="*/ 4 w 82"/>
                <a:gd name="T61" fmla="*/ 15 h 33"/>
                <a:gd name="T62" fmla="*/ 7 w 82"/>
                <a:gd name="T63" fmla="*/ 15 h 33"/>
                <a:gd name="T64" fmla="*/ 8 w 82"/>
                <a:gd name="T65" fmla="*/ 15 h 33"/>
                <a:gd name="T66" fmla="*/ 4 w 82"/>
                <a:gd name="T67" fmla="*/ 13 h 33"/>
                <a:gd name="T68" fmla="*/ 0 w 82"/>
                <a:gd name="T69" fmla="*/ 10 h 33"/>
                <a:gd name="T70" fmla="*/ 0 w 82"/>
                <a:gd name="T71" fmla="*/ 8 h 33"/>
                <a:gd name="T72" fmla="*/ 0 w 82"/>
                <a:gd name="T73" fmla="*/ 8 h 33"/>
                <a:gd name="T74" fmla="*/ 4 w 82"/>
                <a:gd name="T75" fmla="*/ 7 h 33"/>
                <a:gd name="T76" fmla="*/ 7 w 82"/>
                <a:gd name="T77" fmla="*/ 5 h 33"/>
                <a:gd name="T78" fmla="*/ 5 w 82"/>
                <a:gd name="T79" fmla="*/ 3 h 33"/>
                <a:gd name="T80" fmla="*/ 4 w 82"/>
                <a:gd name="T81" fmla="*/ 0 h 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2"/>
                <a:gd name="T124" fmla="*/ 0 h 33"/>
                <a:gd name="T125" fmla="*/ 82 w 82"/>
                <a:gd name="T126" fmla="*/ 33 h 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2" h="33">
                  <a:moveTo>
                    <a:pt x="4" y="0"/>
                  </a:moveTo>
                  <a:lnTo>
                    <a:pt x="11" y="1"/>
                  </a:lnTo>
                  <a:lnTo>
                    <a:pt x="15" y="3"/>
                  </a:lnTo>
                  <a:lnTo>
                    <a:pt x="18" y="7"/>
                  </a:lnTo>
                  <a:lnTo>
                    <a:pt x="21" y="11"/>
                  </a:lnTo>
                  <a:lnTo>
                    <a:pt x="28" y="5"/>
                  </a:lnTo>
                  <a:lnTo>
                    <a:pt x="35" y="1"/>
                  </a:lnTo>
                  <a:lnTo>
                    <a:pt x="47" y="4"/>
                  </a:lnTo>
                  <a:lnTo>
                    <a:pt x="58" y="4"/>
                  </a:lnTo>
                  <a:lnTo>
                    <a:pt x="64" y="4"/>
                  </a:lnTo>
                  <a:lnTo>
                    <a:pt x="70" y="5"/>
                  </a:lnTo>
                  <a:lnTo>
                    <a:pt x="74" y="7"/>
                  </a:lnTo>
                  <a:lnTo>
                    <a:pt x="80" y="10"/>
                  </a:lnTo>
                  <a:lnTo>
                    <a:pt x="81" y="10"/>
                  </a:lnTo>
                  <a:lnTo>
                    <a:pt x="82" y="10"/>
                  </a:lnTo>
                  <a:lnTo>
                    <a:pt x="81" y="13"/>
                  </a:lnTo>
                  <a:lnTo>
                    <a:pt x="80" y="15"/>
                  </a:lnTo>
                  <a:lnTo>
                    <a:pt x="74" y="21"/>
                  </a:lnTo>
                  <a:lnTo>
                    <a:pt x="65" y="25"/>
                  </a:lnTo>
                  <a:lnTo>
                    <a:pt x="54" y="30"/>
                  </a:lnTo>
                  <a:lnTo>
                    <a:pt x="41" y="33"/>
                  </a:lnTo>
                  <a:lnTo>
                    <a:pt x="30" y="33"/>
                  </a:lnTo>
                  <a:lnTo>
                    <a:pt x="18" y="33"/>
                  </a:lnTo>
                  <a:lnTo>
                    <a:pt x="15" y="30"/>
                  </a:lnTo>
                  <a:lnTo>
                    <a:pt x="12" y="28"/>
                  </a:lnTo>
                  <a:lnTo>
                    <a:pt x="10" y="25"/>
                  </a:lnTo>
                  <a:lnTo>
                    <a:pt x="10" y="21"/>
                  </a:lnTo>
                  <a:lnTo>
                    <a:pt x="7" y="20"/>
                  </a:lnTo>
                  <a:lnTo>
                    <a:pt x="5" y="20"/>
                  </a:lnTo>
                  <a:lnTo>
                    <a:pt x="5" y="18"/>
                  </a:lnTo>
                  <a:lnTo>
                    <a:pt x="4" y="15"/>
                  </a:lnTo>
                  <a:lnTo>
                    <a:pt x="7" y="15"/>
                  </a:lnTo>
                  <a:lnTo>
                    <a:pt x="8" y="15"/>
                  </a:lnTo>
                  <a:lnTo>
                    <a:pt x="4" y="13"/>
                  </a:lnTo>
                  <a:lnTo>
                    <a:pt x="0" y="10"/>
                  </a:lnTo>
                  <a:lnTo>
                    <a:pt x="0" y="8"/>
                  </a:lnTo>
                  <a:lnTo>
                    <a:pt x="4" y="7"/>
                  </a:lnTo>
                  <a:lnTo>
                    <a:pt x="7" y="5"/>
                  </a:lnTo>
                  <a:lnTo>
                    <a:pt x="5" y="3"/>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0" name="Freeform 460"/>
            <p:cNvSpPr>
              <a:spLocks/>
            </p:cNvSpPr>
            <p:nvPr/>
          </p:nvSpPr>
          <p:spPr bwMode="auto">
            <a:xfrm>
              <a:off x="3244" y="2485"/>
              <a:ext cx="26" cy="17"/>
            </a:xfrm>
            <a:custGeom>
              <a:avLst/>
              <a:gdLst>
                <a:gd name="T0" fmla="*/ 17 w 26"/>
                <a:gd name="T1" fmla="*/ 0 h 17"/>
                <a:gd name="T2" fmla="*/ 22 w 26"/>
                <a:gd name="T3" fmla="*/ 3 h 17"/>
                <a:gd name="T4" fmla="*/ 26 w 26"/>
                <a:gd name="T5" fmla="*/ 9 h 17"/>
                <a:gd name="T6" fmla="*/ 25 w 26"/>
                <a:gd name="T7" fmla="*/ 12 h 17"/>
                <a:gd name="T8" fmla="*/ 25 w 26"/>
                <a:gd name="T9" fmla="*/ 15 h 17"/>
                <a:gd name="T10" fmla="*/ 13 w 26"/>
                <a:gd name="T11" fmla="*/ 16 h 17"/>
                <a:gd name="T12" fmla="*/ 3 w 26"/>
                <a:gd name="T13" fmla="*/ 17 h 17"/>
                <a:gd name="T14" fmla="*/ 2 w 26"/>
                <a:gd name="T15" fmla="*/ 16 h 17"/>
                <a:gd name="T16" fmla="*/ 0 w 26"/>
                <a:gd name="T17" fmla="*/ 15 h 17"/>
                <a:gd name="T18" fmla="*/ 0 w 26"/>
                <a:gd name="T19" fmla="*/ 13 h 17"/>
                <a:gd name="T20" fmla="*/ 0 w 26"/>
                <a:gd name="T21" fmla="*/ 10 h 17"/>
                <a:gd name="T22" fmla="*/ 9 w 26"/>
                <a:gd name="T23" fmla="*/ 6 h 17"/>
                <a:gd name="T24" fmla="*/ 17 w 26"/>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17"/>
                <a:gd name="T41" fmla="*/ 26 w 26"/>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17">
                  <a:moveTo>
                    <a:pt x="17" y="0"/>
                  </a:moveTo>
                  <a:lnTo>
                    <a:pt x="22" y="3"/>
                  </a:lnTo>
                  <a:lnTo>
                    <a:pt x="26" y="9"/>
                  </a:lnTo>
                  <a:lnTo>
                    <a:pt x="25" y="12"/>
                  </a:lnTo>
                  <a:lnTo>
                    <a:pt x="25" y="15"/>
                  </a:lnTo>
                  <a:lnTo>
                    <a:pt x="13" y="16"/>
                  </a:lnTo>
                  <a:lnTo>
                    <a:pt x="3" y="17"/>
                  </a:lnTo>
                  <a:lnTo>
                    <a:pt x="2" y="16"/>
                  </a:lnTo>
                  <a:lnTo>
                    <a:pt x="0" y="15"/>
                  </a:lnTo>
                  <a:lnTo>
                    <a:pt x="0" y="13"/>
                  </a:lnTo>
                  <a:lnTo>
                    <a:pt x="0" y="10"/>
                  </a:lnTo>
                  <a:lnTo>
                    <a:pt x="9" y="6"/>
                  </a:lnTo>
                  <a:lnTo>
                    <a:pt x="1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1" name="Freeform 461"/>
            <p:cNvSpPr>
              <a:spLocks/>
            </p:cNvSpPr>
            <p:nvPr/>
          </p:nvSpPr>
          <p:spPr bwMode="auto">
            <a:xfrm>
              <a:off x="3167" y="2487"/>
              <a:ext cx="52" cy="23"/>
            </a:xfrm>
            <a:custGeom>
              <a:avLst/>
              <a:gdLst>
                <a:gd name="T0" fmla="*/ 17 w 52"/>
                <a:gd name="T1" fmla="*/ 0 h 23"/>
                <a:gd name="T2" fmla="*/ 26 w 52"/>
                <a:gd name="T3" fmla="*/ 1 h 23"/>
                <a:gd name="T4" fmla="*/ 35 w 52"/>
                <a:gd name="T5" fmla="*/ 4 h 23"/>
                <a:gd name="T6" fmla="*/ 43 w 52"/>
                <a:gd name="T7" fmla="*/ 13 h 23"/>
                <a:gd name="T8" fmla="*/ 52 w 52"/>
                <a:gd name="T9" fmla="*/ 18 h 23"/>
                <a:gd name="T10" fmla="*/ 50 w 52"/>
                <a:gd name="T11" fmla="*/ 20 h 23"/>
                <a:gd name="T12" fmla="*/ 50 w 52"/>
                <a:gd name="T13" fmla="*/ 21 h 23"/>
                <a:gd name="T14" fmla="*/ 49 w 52"/>
                <a:gd name="T15" fmla="*/ 21 h 23"/>
                <a:gd name="T16" fmla="*/ 47 w 52"/>
                <a:gd name="T17" fmla="*/ 21 h 23"/>
                <a:gd name="T18" fmla="*/ 35 w 52"/>
                <a:gd name="T19" fmla="*/ 18 h 23"/>
                <a:gd name="T20" fmla="*/ 19 w 52"/>
                <a:gd name="T21" fmla="*/ 15 h 23"/>
                <a:gd name="T22" fmla="*/ 15 w 52"/>
                <a:gd name="T23" fmla="*/ 18 h 23"/>
                <a:gd name="T24" fmla="*/ 12 w 52"/>
                <a:gd name="T25" fmla="*/ 20 h 23"/>
                <a:gd name="T26" fmla="*/ 7 w 52"/>
                <a:gd name="T27" fmla="*/ 23 h 23"/>
                <a:gd name="T28" fmla="*/ 0 w 52"/>
                <a:gd name="T29" fmla="*/ 23 h 23"/>
                <a:gd name="T30" fmla="*/ 7 w 52"/>
                <a:gd name="T31" fmla="*/ 11 h 23"/>
                <a:gd name="T32" fmla="*/ 17 w 52"/>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23"/>
                <a:gd name="T53" fmla="*/ 52 w 5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23">
                  <a:moveTo>
                    <a:pt x="17" y="0"/>
                  </a:moveTo>
                  <a:lnTo>
                    <a:pt x="26" y="1"/>
                  </a:lnTo>
                  <a:lnTo>
                    <a:pt x="35" y="4"/>
                  </a:lnTo>
                  <a:lnTo>
                    <a:pt x="43" y="13"/>
                  </a:lnTo>
                  <a:lnTo>
                    <a:pt x="52" y="18"/>
                  </a:lnTo>
                  <a:lnTo>
                    <a:pt x="50" y="20"/>
                  </a:lnTo>
                  <a:lnTo>
                    <a:pt x="50" y="21"/>
                  </a:lnTo>
                  <a:lnTo>
                    <a:pt x="49" y="21"/>
                  </a:lnTo>
                  <a:lnTo>
                    <a:pt x="47" y="21"/>
                  </a:lnTo>
                  <a:lnTo>
                    <a:pt x="35" y="18"/>
                  </a:lnTo>
                  <a:lnTo>
                    <a:pt x="19" y="15"/>
                  </a:lnTo>
                  <a:lnTo>
                    <a:pt x="15" y="18"/>
                  </a:lnTo>
                  <a:lnTo>
                    <a:pt x="12" y="20"/>
                  </a:lnTo>
                  <a:lnTo>
                    <a:pt x="7" y="23"/>
                  </a:lnTo>
                  <a:lnTo>
                    <a:pt x="0" y="23"/>
                  </a:lnTo>
                  <a:lnTo>
                    <a:pt x="7" y="11"/>
                  </a:lnTo>
                  <a:lnTo>
                    <a:pt x="1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2" name="Freeform 462"/>
            <p:cNvSpPr>
              <a:spLocks/>
            </p:cNvSpPr>
            <p:nvPr/>
          </p:nvSpPr>
          <p:spPr bwMode="auto">
            <a:xfrm>
              <a:off x="3864" y="2567"/>
              <a:ext cx="14" cy="10"/>
            </a:xfrm>
            <a:custGeom>
              <a:avLst/>
              <a:gdLst>
                <a:gd name="T0" fmla="*/ 0 w 14"/>
                <a:gd name="T1" fmla="*/ 0 h 10"/>
                <a:gd name="T2" fmla="*/ 7 w 14"/>
                <a:gd name="T3" fmla="*/ 1 h 10"/>
                <a:gd name="T4" fmla="*/ 13 w 14"/>
                <a:gd name="T5" fmla="*/ 3 h 10"/>
                <a:gd name="T6" fmla="*/ 14 w 14"/>
                <a:gd name="T7" fmla="*/ 5 h 10"/>
                <a:gd name="T8" fmla="*/ 14 w 14"/>
                <a:gd name="T9" fmla="*/ 7 h 10"/>
                <a:gd name="T10" fmla="*/ 14 w 14"/>
                <a:gd name="T11" fmla="*/ 8 h 10"/>
                <a:gd name="T12" fmla="*/ 14 w 14"/>
                <a:gd name="T13" fmla="*/ 10 h 10"/>
                <a:gd name="T14" fmla="*/ 14 w 14"/>
                <a:gd name="T15" fmla="*/ 10 h 10"/>
                <a:gd name="T16" fmla="*/ 13 w 14"/>
                <a:gd name="T17" fmla="*/ 10 h 10"/>
                <a:gd name="T18" fmla="*/ 4 w 14"/>
                <a:gd name="T19" fmla="*/ 5 h 10"/>
                <a:gd name="T20" fmla="*/ 0 w 14"/>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0"/>
                <a:gd name="T35" fmla="*/ 14 w 14"/>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0">
                  <a:moveTo>
                    <a:pt x="0" y="0"/>
                  </a:moveTo>
                  <a:lnTo>
                    <a:pt x="7" y="1"/>
                  </a:lnTo>
                  <a:lnTo>
                    <a:pt x="13" y="3"/>
                  </a:lnTo>
                  <a:lnTo>
                    <a:pt x="14" y="5"/>
                  </a:lnTo>
                  <a:lnTo>
                    <a:pt x="14" y="7"/>
                  </a:lnTo>
                  <a:lnTo>
                    <a:pt x="14" y="8"/>
                  </a:lnTo>
                  <a:lnTo>
                    <a:pt x="14" y="10"/>
                  </a:lnTo>
                  <a:lnTo>
                    <a:pt x="13" y="10"/>
                  </a:lnTo>
                  <a:lnTo>
                    <a:pt x="4"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3" name="Freeform 463"/>
            <p:cNvSpPr>
              <a:spLocks/>
            </p:cNvSpPr>
            <p:nvPr/>
          </p:nvSpPr>
          <p:spPr bwMode="auto">
            <a:xfrm>
              <a:off x="2655" y="2577"/>
              <a:ext cx="17" cy="18"/>
            </a:xfrm>
            <a:custGeom>
              <a:avLst/>
              <a:gdLst>
                <a:gd name="T0" fmla="*/ 4 w 17"/>
                <a:gd name="T1" fmla="*/ 0 h 18"/>
                <a:gd name="T2" fmla="*/ 5 w 17"/>
                <a:gd name="T3" fmla="*/ 1 h 18"/>
                <a:gd name="T4" fmla="*/ 5 w 17"/>
                <a:gd name="T5" fmla="*/ 4 h 18"/>
                <a:gd name="T6" fmla="*/ 11 w 17"/>
                <a:gd name="T7" fmla="*/ 3 h 18"/>
                <a:gd name="T8" fmla="*/ 17 w 17"/>
                <a:gd name="T9" fmla="*/ 3 h 18"/>
                <a:gd name="T10" fmla="*/ 17 w 17"/>
                <a:gd name="T11" fmla="*/ 5 h 18"/>
                <a:gd name="T12" fmla="*/ 17 w 17"/>
                <a:gd name="T13" fmla="*/ 8 h 18"/>
                <a:gd name="T14" fmla="*/ 15 w 17"/>
                <a:gd name="T15" fmla="*/ 10 h 18"/>
                <a:gd name="T16" fmla="*/ 14 w 17"/>
                <a:gd name="T17" fmla="*/ 13 h 18"/>
                <a:gd name="T18" fmla="*/ 10 w 17"/>
                <a:gd name="T19" fmla="*/ 14 h 18"/>
                <a:gd name="T20" fmla="*/ 5 w 17"/>
                <a:gd name="T21" fmla="*/ 18 h 18"/>
                <a:gd name="T22" fmla="*/ 4 w 17"/>
                <a:gd name="T23" fmla="*/ 17 h 18"/>
                <a:gd name="T24" fmla="*/ 3 w 17"/>
                <a:gd name="T25" fmla="*/ 17 h 18"/>
                <a:gd name="T26" fmla="*/ 1 w 17"/>
                <a:gd name="T27" fmla="*/ 10 h 18"/>
                <a:gd name="T28" fmla="*/ 0 w 17"/>
                <a:gd name="T29" fmla="*/ 4 h 18"/>
                <a:gd name="T30" fmla="*/ 3 w 17"/>
                <a:gd name="T31" fmla="*/ 1 h 18"/>
                <a:gd name="T32" fmla="*/ 4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4" y="0"/>
                  </a:moveTo>
                  <a:lnTo>
                    <a:pt x="5" y="1"/>
                  </a:lnTo>
                  <a:lnTo>
                    <a:pt x="5" y="4"/>
                  </a:lnTo>
                  <a:lnTo>
                    <a:pt x="11" y="3"/>
                  </a:lnTo>
                  <a:lnTo>
                    <a:pt x="17" y="3"/>
                  </a:lnTo>
                  <a:lnTo>
                    <a:pt x="17" y="5"/>
                  </a:lnTo>
                  <a:lnTo>
                    <a:pt x="17" y="8"/>
                  </a:lnTo>
                  <a:lnTo>
                    <a:pt x="15" y="10"/>
                  </a:lnTo>
                  <a:lnTo>
                    <a:pt x="14" y="13"/>
                  </a:lnTo>
                  <a:lnTo>
                    <a:pt x="10" y="14"/>
                  </a:lnTo>
                  <a:lnTo>
                    <a:pt x="5" y="18"/>
                  </a:lnTo>
                  <a:lnTo>
                    <a:pt x="4" y="17"/>
                  </a:lnTo>
                  <a:lnTo>
                    <a:pt x="3" y="17"/>
                  </a:lnTo>
                  <a:lnTo>
                    <a:pt x="1" y="10"/>
                  </a:lnTo>
                  <a:lnTo>
                    <a:pt x="0" y="4"/>
                  </a:lnTo>
                  <a:lnTo>
                    <a:pt x="3" y="1"/>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4" name="Freeform 464"/>
            <p:cNvSpPr>
              <a:spLocks/>
            </p:cNvSpPr>
            <p:nvPr/>
          </p:nvSpPr>
          <p:spPr bwMode="auto">
            <a:xfrm>
              <a:off x="3845" y="2580"/>
              <a:ext cx="70" cy="91"/>
            </a:xfrm>
            <a:custGeom>
              <a:avLst/>
              <a:gdLst>
                <a:gd name="T0" fmla="*/ 70 w 70"/>
                <a:gd name="T1" fmla="*/ 55 h 91"/>
                <a:gd name="T2" fmla="*/ 70 w 70"/>
                <a:gd name="T3" fmla="*/ 60 h 91"/>
                <a:gd name="T4" fmla="*/ 70 w 70"/>
                <a:gd name="T5" fmla="*/ 65 h 91"/>
                <a:gd name="T6" fmla="*/ 66 w 70"/>
                <a:gd name="T7" fmla="*/ 65 h 91"/>
                <a:gd name="T8" fmla="*/ 62 w 70"/>
                <a:gd name="T9" fmla="*/ 67 h 91"/>
                <a:gd name="T10" fmla="*/ 63 w 70"/>
                <a:gd name="T11" fmla="*/ 68 h 91"/>
                <a:gd name="T12" fmla="*/ 65 w 70"/>
                <a:gd name="T13" fmla="*/ 71 h 91"/>
                <a:gd name="T14" fmla="*/ 68 w 70"/>
                <a:gd name="T15" fmla="*/ 72 h 91"/>
                <a:gd name="T16" fmla="*/ 69 w 70"/>
                <a:gd name="T17" fmla="*/ 75 h 91"/>
                <a:gd name="T18" fmla="*/ 69 w 70"/>
                <a:gd name="T19" fmla="*/ 77 h 91"/>
                <a:gd name="T20" fmla="*/ 69 w 70"/>
                <a:gd name="T21" fmla="*/ 77 h 91"/>
                <a:gd name="T22" fmla="*/ 49 w 70"/>
                <a:gd name="T23" fmla="*/ 78 h 91"/>
                <a:gd name="T24" fmla="*/ 32 w 70"/>
                <a:gd name="T25" fmla="*/ 81 h 91"/>
                <a:gd name="T26" fmla="*/ 15 w 70"/>
                <a:gd name="T27" fmla="*/ 87 h 91"/>
                <a:gd name="T28" fmla="*/ 0 w 70"/>
                <a:gd name="T29" fmla="*/ 91 h 91"/>
                <a:gd name="T30" fmla="*/ 0 w 70"/>
                <a:gd name="T31" fmla="*/ 91 h 91"/>
                <a:gd name="T32" fmla="*/ 0 w 70"/>
                <a:gd name="T33" fmla="*/ 89 h 91"/>
                <a:gd name="T34" fmla="*/ 0 w 70"/>
                <a:gd name="T35" fmla="*/ 88 h 91"/>
                <a:gd name="T36" fmla="*/ 2 w 70"/>
                <a:gd name="T37" fmla="*/ 85 h 91"/>
                <a:gd name="T38" fmla="*/ 12 w 70"/>
                <a:gd name="T39" fmla="*/ 80 h 91"/>
                <a:gd name="T40" fmla="*/ 25 w 70"/>
                <a:gd name="T41" fmla="*/ 72 h 91"/>
                <a:gd name="T42" fmla="*/ 16 w 70"/>
                <a:gd name="T43" fmla="*/ 71 h 91"/>
                <a:gd name="T44" fmla="*/ 9 w 70"/>
                <a:gd name="T45" fmla="*/ 67 h 91"/>
                <a:gd name="T46" fmla="*/ 12 w 70"/>
                <a:gd name="T47" fmla="*/ 58 h 91"/>
                <a:gd name="T48" fmla="*/ 13 w 70"/>
                <a:gd name="T49" fmla="*/ 51 h 91"/>
                <a:gd name="T50" fmla="*/ 22 w 70"/>
                <a:gd name="T51" fmla="*/ 51 h 91"/>
                <a:gd name="T52" fmla="*/ 30 w 70"/>
                <a:gd name="T53" fmla="*/ 51 h 91"/>
                <a:gd name="T54" fmla="*/ 26 w 70"/>
                <a:gd name="T55" fmla="*/ 37 h 91"/>
                <a:gd name="T56" fmla="*/ 19 w 70"/>
                <a:gd name="T57" fmla="*/ 25 h 91"/>
                <a:gd name="T58" fmla="*/ 10 w 70"/>
                <a:gd name="T59" fmla="*/ 12 h 91"/>
                <a:gd name="T60" fmla="*/ 5 w 70"/>
                <a:gd name="T61" fmla="*/ 1 h 91"/>
                <a:gd name="T62" fmla="*/ 5 w 70"/>
                <a:gd name="T63" fmla="*/ 0 h 91"/>
                <a:gd name="T64" fmla="*/ 5 w 70"/>
                <a:gd name="T65" fmla="*/ 0 h 91"/>
                <a:gd name="T66" fmla="*/ 9 w 70"/>
                <a:gd name="T67" fmla="*/ 0 h 91"/>
                <a:gd name="T68" fmla="*/ 15 w 70"/>
                <a:gd name="T69" fmla="*/ 0 h 91"/>
                <a:gd name="T70" fmla="*/ 15 w 70"/>
                <a:gd name="T71" fmla="*/ 4 h 91"/>
                <a:gd name="T72" fmla="*/ 15 w 70"/>
                <a:gd name="T73" fmla="*/ 8 h 91"/>
                <a:gd name="T74" fmla="*/ 16 w 70"/>
                <a:gd name="T75" fmla="*/ 8 h 91"/>
                <a:gd name="T76" fmla="*/ 19 w 70"/>
                <a:gd name="T77" fmla="*/ 8 h 91"/>
                <a:gd name="T78" fmla="*/ 23 w 70"/>
                <a:gd name="T79" fmla="*/ 5 h 91"/>
                <a:gd name="T80" fmla="*/ 26 w 70"/>
                <a:gd name="T81" fmla="*/ 2 h 91"/>
                <a:gd name="T82" fmla="*/ 32 w 70"/>
                <a:gd name="T83" fmla="*/ 1 h 91"/>
                <a:gd name="T84" fmla="*/ 38 w 70"/>
                <a:gd name="T85" fmla="*/ 1 h 91"/>
                <a:gd name="T86" fmla="*/ 39 w 70"/>
                <a:gd name="T87" fmla="*/ 8 h 91"/>
                <a:gd name="T88" fmla="*/ 40 w 70"/>
                <a:gd name="T89" fmla="*/ 15 h 91"/>
                <a:gd name="T90" fmla="*/ 42 w 70"/>
                <a:gd name="T91" fmla="*/ 24 h 91"/>
                <a:gd name="T92" fmla="*/ 46 w 70"/>
                <a:gd name="T93" fmla="*/ 31 h 91"/>
                <a:gd name="T94" fmla="*/ 49 w 70"/>
                <a:gd name="T95" fmla="*/ 38 h 91"/>
                <a:gd name="T96" fmla="*/ 53 w 70"/>
                <a:gd name="T97" fmla="*/ 45 h 91"/>
                <a:gd name="T98" fmla="*/ 58 w 70"/>
                <a:gd name="T99" fmla="*/ 51 h 91"/>
                <a:gd name="T100" fmla="*/ 62 w 70"/>
                <a:gd name="T101" fmla="*/ 55 h 91"/>
                <a:gd name="T102" fmla="*/ 66 w 70"/>
                <a:gd name="T103" fmla="*/ 55 h 91"/>
                <a:gd name="T104" fmla="*/ 70 w 70"/>
                <a:gd name="T105" fmla="*/ 55 h 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0"/>
                <a:gd name="T160" fmla="*/ 0 h 91"/>
                <a:gd name="T161" fmla="*/ 70 w 70"/>
                <a:gd name="T162" fmla="*/ 91 h 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0" h="91">
                  <a:moveTo>
                    <a:pt x="70" y="55"/>
                  </a:moveTo>
                  <a:lnTo>
                    <a:pt x="70" y="60"/>
                  </a:lnTo>
                  <a:lnTo>
                    <a:pt x="70" y="65"/>
                  </a:lnTo>
                  <a:lnTo>
                    <a:pt x="66" y="65"/>
                  </a:lnTo>
                  <a:lnTo>
                    <a:pt x="62" y="67"/>
                  </a:lnTo>
                  <a:lnTo>
                    <a:pt x="63" y="68"/>
                  </a:lnTo>
                  <a:lnTo>
                    <a:pt x="65" y="71"/>
                  </a:lnTo>
                  <a:lnTo>
                    <a:pt x="68" y="72"/>
                  </a:lnTo>
                  <a:lnTo>
                    <a:pt x="69" y="75"/>
                  </a:lnTo>
                  <a:lnTo>
                    <a:pt x="69" y="77"/>
                  </a:lnTo>
                  <a:lnTo>
                    <a:pt x="49" y="78"/>
                  </a:lnTo>
                  <a:lnTo>
                    <a:pt x="32" y="81"/>
                  </a:lnTo>
                  <a:lnTo>
                    <a:pt x="15" y="87"/>
                  </a:lnTo>
                  <a:lnTo>
                    <a:pt x="0" y="91"/>
                  </a:lnTo>
                  <a:lnTo>
                    <a:pt x="0" y="89"/>
                  </a:lnTo>
                  <a:lnTo>
                    <a:pt x="0" y="88"/>
                  </a:lnTo>
                  <a:lnTo>
                    <a:pt x="2" y="85"/>
                  </a:lnTo>
                  <a:lnTo>
                    <a:pt x="12" y="80"/>
                  </a:lnTo>
                  <a:lnTo>
                    <a:pt x="25" y="72"/>
                  </a:lnTo>
                  <a:lnTo>
                    <a:pt x="16" y="71"/>
                  </a:lnTo>
                  <a:lnTo>
                    <a:pt x="9" y="67"/>
                  </a:lnTo>
                  <a:lnTo>
                    <a:pt x="12" y="58"/>
                  </a:lnTo>
                  <a:lnTo>
                    <a:pt x="13" y="51"/>
                  </a:lnTo>
                  <a:lnTo>
                    <a:pt x="22" y="51"/>
                  </a:lnTo>
                  <a:lnTo>
                    <a:pt x="30" y="51"/>
                  </a:lnTo>
                  <a:lnTo>
                    <a:pt x="26" y="37"/>
                  </a:lnTo>
                  <a:lnTo>
                    <a:pt x="19" y="25"/>
                  </a:lnTo>
                  <a:lnTo>
                    <a:pt x="10" y="12"/>
                  </a:lnTo>
                  <a:lnTo>
                    <a:pt x="5" y="1"/>
                  </a:lnTo>
                  <a:lnTo>
                    <a:pt x="5" y="0"/>
                  </a:lnTo>
                  <a:lnTo>
                    <a:pt x="9" y="0"/>
                  </a:lnTo>
                  <a:lnTo>
                    <a:pt x="15" y="0"/>
                  </a:lnTo>
                  <a:lnTo>
                    <a:pt x="15" y="4"/>
                  </a:lnTo>
                  <a:lnTo>
                    <a:pt x="15" y="8"/>
                  </a:lnTo>
                  <a:lnTo>
                    <a:pt x="16" y="8"/>
                  </a:lnTo>
                  <a:lnTo>
                    <a:pt x="19" y="8"/>
                  </a:lnTo>
                  <a:lnTo>
                    <a:pt x="23" y="5"/>
                  </a:lnTo>
                  <a:lnTo>
                    <a:pt x="26" y="2"/>
                  </a:lnTo>
                  <a:lnTo>
                    <a:pt x="32" y="1"/>
                  </a:lnTo>
                  <a:lnTo>
                    <a:pt x="38" y="1"/>
                  </a:lnTo>
                  <a:lnTo>
                    <a:pt x="39" y="8"/>
                  </a:lnTo>
                  <a:lnTo>
                    <a:pt x="40" y="15"/>
                  </a:lnTo>
                  <a:lnTo>
                    <a:pt x="42" y="24"/>
                  </a:lnTo>
                  <a:lnTo>
                    <a:pt x="46" y="31"/>
                  </a:lnTo>
                  <a:lnTo>
                    <a:pt x="49" y="38"/>
                  </a:lnTo>
                  <a:lnTo>
                    <a:pt x="53" y="45"/>
                  </a:lnTo>
                  <a:lnTo>
                    <a:pt x="58" y="51"/>
                  </a:lnTo>
                  <a:lnTo>
                    <a:pt x="62" y="55"/>
                  </a:lnTo>
                  <a:lnTo>
                    <a:pt x="66" y="55"/>
                  </a:lnTo>
                  <a:lnTo>
                    <a:pt x="70" y="55"/>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5" name="Freeform 465"/>
            <p:cNvSpPr>
              <a:spLocks/>
            </p:cNvSpPr>
            <p:nvPr/>
          </p:nvSpPr>
          <p:spPr bwMode="auto">
            <a:xfrm>
              <a:off x="2359" y="2610"/>
              <a:ext cx="9" cy="4"/>
            </a:xfrm>
            <a:custGeom>
              <a:avLst/>
              <a:gdLst>
                <a:gd name="T0" fmla="*/ 0 w 9"/>
                <a:gd name="T1" fmla="*/ 0 h 4"/>
                <a:gd name="T2" fmla="*/ 4 w 9"/>
                <a:gd name="T3" fmla="*/ 0 h 4"/>
                <a:gd name="T4" fmla="*/ 9 w 9"/>
                <a:gd name="T5" fmla="*/ 0 h 4"/>
                <a:gd name="T6" fmla="*/ 7 w 9"/>
                <a:gd name="T7" fmla="*/ 1 h 4"/>
                <a:gd name="T8" fmla="*/ 7 w 9"/>
                <a:gd name="T9" fmla="*/ 2 h 4"/>
                <a:gd name="T10" fmla="*/ 6 w 9"/>
                <a:gd name="T11" fmla="*/ 2 h 4"/>
                <a:gd name="T12" fmla="*/ 4 w 9"/>
                <a:gd name="T13" fmla="*/ 2 h 4"/>
                <a:gd name="T14" fmla="*/ 2 w 9"/>
                <a:gd name="T15" fmla="*/ 4 h 4"/>
                <a:gd name="T16" fmla="*/ 0 w 9"/>
                <a:gd name="T17" fmla="*/ 4 h 4"/>
                <a:gd name="T18" fmla="*/ 0 w 9"/>
                <a:gd name="T19" fmla="*/ 2 h 4"/>
                <a:gd name="T20" fmla="*/ 0 w 9"/>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4"/>
                <a:gd name="T35" fmla="*/ 9 w 9"/>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4">
                  <a:moveTo>
                    <a:pt x="0" y="0"/>
                  </a:moveTo>
                  <a:lnTo>
                    <a:pt x="4" y="0"/>
                  </a:lnTo>
                  <a:lnTo>
                    <a:pt x="9" y="0"/>
                  </a:lnTo>
                  <a:lnTo>
                    <a:pt x="7" y="1"/>
                  </a:lnTo>
                  <a:lnTo>
                    <a:pt x="7" y="2"/>
                  </a:lnTo>
                  <a:lnTo>
                    <a:pt x="6" y="2"/>
                  </a:lnTo>
                  <a:lnTo>
                    <a:pt x="4" y="2"/>
                  </a:lnTo>
                  <a:lnTo>
                    <a:pt x="2" y="4"/>
                  </a:lnTo>
                  <a:lnTo>
                    <a:pt x="0" y="4"/>
                  </a:lnTo>
                  <a:lnTo>
                    <a:pt x="0"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6" name="Freeform 466"/>
            <p:cNvSpPr>
              <a:spLocks/>
            </p:cNvSpPr>
            <p:nvPr/>
          </p:nvSpPr>
          <p:spPr bwMode="auto">
            <a:xfrm>
              <a:off x="3798" y="2611"/>
              <a:ext cx="49" cy="40"/>
            </a:xfrm>
            <a:custGeom>
              <a:avLst/>
              <a:gdLst>
                <a:gd name="T0" fmla="*/ 23 w 49"/>
                <a:gd name="T1" fmla="*/ 0 h 40"/>
                <a:gd name="T2" fmla="*/ 36 w 49"/>
                <a:gd name="T3" fmla="*/ 1 h 40"/>
                <a:gd name="T4" fmla="*/ 49 w 49"/>
                <a:gd name="T5" fmla="*/ 1 h 40"/>
                <a:gd name="T6" fmla="*/ 49 w 49"/>
                <a:gd name="T7" fmla="*/ 3 h 40"/>
                <a:gd name="T8" fmla="*/ 49 w 49"/>
                <a:gd name="T9" fmla="*/ 3 h 40"/>
                <a:gd name="T10" fmla="*/ 45 w 49"/>
                <a:gd name="T11" fmla="*/ 14 h 40"/>
                <a:gd name="T12" fmla="*/ 42 w 49"/>
                <a:gd name="T13" fmla="*/ 27 h 40"/>
                <a:gd name="T14" fmla="*/ 35 w 49"/>
                <a:gd name="T15" fmla="*/ 31 h 40"/>
                <a:gd name="T16" fmla="*/ 25 w 49"/>
                <a:gd name="T17" fmla="*/ 36 h 40"/>
                <a:gd name="T18" fmla="*/ 20 w 49"/>
                <a:gd name="T19" fmla="*/ 39 h 40"/>
                <a:gd name="T20" fmla="*/ 15 w 49"/>
                <a:gd name="T21" fmla="*/ 40 h 40"/>
                <a:gd name="T22" fmla="*/ 10 w 49"/>
                <a:gd name="T23" fmla="*/ 40 h 40"/>
                <a:gd name="T24" fmla="*/ 6 w 49"/>
                <a:gd name="T25" fmla="*/ 40 h 40"/>
                <a:gd name="T26" fmla="*/ 3 w 49"/>
                <a:gd name="T27" fmla="*/ 39 h 40"/>
                <a:gd name="T28" fmla="*/ 0 w 49"/>
                <a:gd name="T29" fmla="*/ 37 h 40"/>
                <a:gd name="T30" fmla="*/ 5 w 49"/>
                <a:gd name="T31" fmla="*/ 23 h 40"/>
                <a:gd name="T32" fmla="*/ 10 w 49"/>
                <a:gd name="T33" fmla="*/ 9 h 40"/>
                <a:gd name="T34" fmla="*/ 17 w 49"/>
                <a:gd name="T35" fmla="*/ 6 h 40"/>
                <a:gd name="T36" fmla="*/ 23 w 49"/>
                <a:gd name="T37" fmla="*/ 0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40"/>
                <a:gd name="T59" fmla="*/ 49 w 49"/>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40">
                  <a:moveTo>
                    <a:pt x="23" y="0"/>
                  </a:moveTo>
                  <a:lnTo>
                    <a:pt x="36" y="1"/>
                  </a:lnTo>
                  <a:lnTo>
                    <a:pt x="49" y="1"/>
                  </a:lnTo>
                  <a:lnTo>
                    <a:pt x="49" y="3"/>
                  </a:lnTo>
                  <a:lnTo>
                    <a:pt x="45" y="14"/>
                  </a:lnTo>
                  <a:lnTo>
                    <a:pt x="42" y="27"/>
                  </a:lnTo>
                  <a:lnTo>
                    <a:pt x="35" y="31"/>
                  </a:lnTo>
                  <a:lnTo>
                    <a:pt x="25" y="36"/>
                  </a:lnTo>
                  <a:lnTo>
                    <a:pt x="20" y="39"/>
                  </a:lnTo>
                  <a:lnTo>
                    <a:pt x="15" y="40"/>
                  </a:lnTo>
                  <a:lnTo>
                    <a:pt x="10" y="40"/>
                  </a:lnTo>
                  <a:lnTo>
                    <a:pt x="6" y="40"/>
                  </a:lnTo>
                  <a:lnTo>
                    <a:pt x="3" y="39"/>
                  </a:lnTo>
                  <a:lnTo>
                    <a:pt x="0" y="37"/>
                  </a:lnTo>
                  <a:lnTo>
                    <a:pt x="5" y="23"/>
                  </a:lnTo>
                  <a:lnTo>
                    <a:pt x="10" y="9"/>
                  </a:lnTo>
                  <a:lnTo>
                    <a:pt x="17" y="6"/>
                  </a:lnTo>
                  <a:lnTo>
                    <a:pt x="2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7" name="Freeform 467"/>
            <p:cNvSpPr>
              <a:spLocks/>
            </p:cNvSpPr>
            <p:nvPr/>
          </p:nvSpPr>
          <p:spPr bwMode="auto">
            <a:xfrm>
              <a:off x="2643" y="2620"/>
              <a:ext cx="12" cy="18"/>
            </a:xfrm>
            <a:custGeom>
              <a:avLst/>
              <a:gdLst>
                <a:gd name="T0" fmla="*/ 7 w 12"/>
                <a:gd name="T1" fmla="*/ 0 h 18"/>
                <a:gd name="T2" fmla="*/ 10 w 12"/>
                <a:gd name="T3" fmla="*/ 0 h 18"/>
                <a:gd name="T4" fmla="*/ 12 w 12"/>
                <a:gd name="T5" fmla="*/ 0 h 18"/>
                <a:gd name="T6" fmla="*/ 10 w 12"/>
                <a:gd name="T7" fmla="*/ 5 h 18"/>
                <a:gd name="T8" fmla="*/ 9 w 12"/>
                <a:gd name="T9" fmla="*/ 10 h 18"/>
                <a:gd name="T10" fmla="*/ 6 w 12"/>
                <a:gd name="T11" fmla="*/ 14 h 18"/>
                <a:gd name="T12" fmla="*/ 3 w 12"/>
                <a:gd name="T13" fmla="*/ 18 h 18"/>
                <a:gd name="T14" fmla="*/ 2 w 12"/>
                <a:gd name="T15" fmla="*/ 17 h 18"/>
                <a:gd name="T16" fmla="*/ 0 w 12"/>
                <a:gd name="T17" fmla="*/ 17 h 18"/>
                <a:gd name="T18" fmla="*/ 0 w 12"/>
                <a:gd name="T19" fmla="*/ 12 h 18"/>
                <a:gd name="T20" fmla="*/ 0 w 12"/>
                <a:gd name="T21" fmla="*/ 7 h 18"/>
                <a:gd name="T22" fmla="*/ 3 w 12"/>
                <a:gd name="T23" fmla="*/ 4 h 18"/>
                <a:gd name="T24" fmla="*/ 7 w 12"/>
                <a:gd name="T25" fmla="*/ 0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8"/>
                <a:gd name="T41" fmla="*/ 12 w 12"/>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8">
                  <a:moveTo>
                    <a:pt x="7" y="0"/>
                  </a:moveTo>
                  <a:lnTo>
                    <a:pt x="10" y="0"/>
                  </a:lnTo>
                  <a:lnTo>
                    <a:pt x="12" y="0"/>
                  </a:lnTo>
                  <a:lnTo>
                    <a:pt x="10" y="5"/>
                  </a:lnTo>
                  <a:lnTo>
                    <a:pt x="9" y="10"/>
                  </a:lnTo>
                  <a:lnTo>
                    <a:pt x="6" y="14"/>
                  </a:lnTo>
                  <a:lnTo>
                    <a:pt x="3" y="18"/>
                  </a:lnTo>
                  <a:lnTo>
                    <a:pt x="2" y="17"/>
                  </a:lnTo>
                  <a:lnTo>
                    <a:pt x="0" y="17"/>
                  </a:lnTo>
                  <a:lnTo>
                    <a:pt x="0" y="12"/>
                  </a:lnTo>
                  <a:lnTo>
                    <a:pt x="0" y="7"/>
                  </a:lnTo>
                  <a:lnTo>
                    <a:pt x="3" y="4"/>
                  </a:lnTo>
                  <a:lnTo>
                    <a:pt x="7"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8" name="Freeform 468"/>
            <p:cNvSpPr>
              <a:spLocks/>
            </p:cNvSpPr>
            <p:nvPr/>
          </p:nvSpPr>
          <p:spPr bwMode="auto">
            <a:xfrm>
              <a:off x="3317" y="2654"/>
              <a:ext cx="63" cy="57"/>
            </a:xfrm>
            <a:custGeom>
              <a:avLst/>
              <a:gdLst>
                <a:gd name="T0" fmla="*/ 36 w 63"/>
                <a:gd name="T1" fmla="*/ 0 h 57"/>
                <a:gd name="T2" fmla="*/ 39 w 63"/>
                <a:gd name="T3" fmla="*/ 3 h 57"/>
                <a:gd name="T4" fmla="*/ 39 w 63"/>
                <a:gd name="T5" fmla="*/ 6 h 57"/>
                <a:gd name="T6" fmla="*/ 39 w 63"/>
                <a:gd name="T7" fmla="*/ 7 h 57"/>
                <a:gd name="T8" fmla="*/ 37 w 63"/>
                <a:gd name="T9" fmla="*/ 10 h 57"/>
                <a:gd name="T10" fmla="*/ 34 w 63"/>
                <a:gd name="T11" fmla="*/ 14 h 57"/>
                <a:gd name="T12" fmla="*/ 30 w 63"/>
                <a:gd name="T13" fmla="*/ 17 h 57"/>
                <a:gd name="T14" fmla="*/ 34 w 63"/>
                <a:gd name="T15" fmla="*/ 17 h 57"/>
                <a:gd name="T16" fmla="*/ 37 w 63"/>
                <a:gd name="T17" fmla="*/ 17 h 57"/>
                <a:gd name="T18" fmla="*/ 37 w 63"/>
                <a:gd name="T19" fmla="*/ 21 h 57"/>
                <a:gd name="T20" fmla="*/ 37 w 63"/>
                <a:gd name="T21" fmla="*/ 25 h 57"/>
                <a:gd name="T22" fmla="*/ 40 w 63"/>
                <a:gd name="T23" fmla="*/ 24 h 57"/>
                <a:gd name="T24" fmla="*/ 43 w 63"/>
                <a:gd name="T25" fmla="*/ 21 h 57"/>
                <a:gd name="T26" fmla="*/ 47 w 63"/>
                <a:gd name="T27" fmla="*/ 20 h 57"/>
                <a:gd name="T28" fmla="*/ 53 w 63"/>
                <a:gd name="T29" fmla="*/ 18 h 57"/>
                <a:gd name="T30" fmla="*/ 57 w 63"/>
                <a:gd name="T31" fmla="*/ 20 h 57"/>
                <a:gd name="T32" fmla="*/ 63 w 63"/>
                <a:gd name="T33" fmla="*/ 21 h 57"/>
                <a:gd name="T34" fmla="*/ 59 w 63"/>
                <a:gd name="T35" fmla="*/ 38 h 57"/>
                <a:gd name="T36" fmla="*/ 56 w 63"/>
                <a:gd name="T37" fmla="*/ 57 h 57"/>
                <a:gd name="T38" fmla="*/ 50 w 63"/>
                <a:gd name="T39" fmla="*/ 57 h 57"/>
                <a:gd name="T40" fmla="*/ 44 w 63"/>
                <a:gd name="T41" fmla="*/ 57 h 57"/>
                <a:gd name="T42" fmla="*/ 43 w 63"/>
                <a:gd name="T43" fmla="*/ 57 h 57"/>
                <a:gd name="T44" fmla="*/ 40 w 63"/>
                <a:gd name="T45" fmla="*/ 55 h 57"/>
                <a:gd name="T46" fmla="*/ 40 w 63"/>
                <a:gd name="T47" fmla="*/ 51 h 57"/>
                <a:gd name="T48" fmla="*/ 39 w 63"/>
                <a:gd name="T49" fmla="*/ 48 h 57"/>
                <a:gd name="T50" fmla="*/ 37 w 63"/>
                <a:gd name="T51" fmla="*/ 50 h 57"/>
                <a:gd name="T52" fmla="*/ 34 w 63"/>
                <a:gd name="T53" fmla="*/ 51 h 57"/>
                <a:gd name="T54" fmla="*/ 32 w 63"/>
                <a:gd name="T55" fmla="*/ 55 h 57"/>
                <a:gd name="T56" fmla="*/ 27 w 63"/>
                <a:gd name="T57" fmla="*/ 57 h 57"/>
                <a:gd name="T58" fmla="*/ 24 w 63"/>
                <a:gd name="T59" fmla="*/ 51 h 57"/>
                <a:gd name="T60" fmla="*/ 22 w 63"/>
                <a:gd name="T61" fmla="*/ 45 h 57"/>
                <a:gd name="T62" fmla="*/ 12 w 63"/>
                <a:gd name="T63" fmla="*/ 45 h 57"/>
                <a:gd name="T64" fmla="*/ 2 w 63"/>
                <a:gd name="T65" fmla="*/ 47 h 57"/>
                <a:gd name="T66" fmla="*/ 0 w 63"/>
                <a:gd name="T67" fmla="*/ 41 h 57"/>
                <a:gd name="T68" fmla="*/ 0 w 63"/>
                <a:gd name="T69" fmla="*/ 37 h 57"/>
                <a:gd name="T70" fmla="*/ 9 w 63"/>
                <a:gd name="T71" fmla="*/ 30 h 57"/>
                <a:gd name="T72" fmla="*/ 20 w 63"/>
                <a:gd name="T73" fmla="*/ 20 h 57"/>
                <a:gd name="T74" fmla="*/ 30 w 63"/>
                <a:gd name="T75" fmla="*/ 10 h 57"/>
                <a:gd name="T76" fmla="*/ 36 w 63"/>
                <a:gd name="T77" fmla="*/ 0 h 5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
                <a:gd name="T118" fmla="*/ 0 h 57"/>
                <a:gd name="T119" fmla="*/ 63 w 63"/>
                <a:gd name="T120" fmla="*/ 57 h 5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 h="57">
                  <a:moveTo>
                    <a:pt x="36" y="0"/>
                  </a:moveTo>
                  <a:lnTo>
                    <a:pt x="39" y="3"/>
                  </a:lnTo>
                  <a:lnTo>
                    <a:pt x="39" y="6"/>
                  </a:lnTo>
                  <a:lnTo>
                    <a:pt x="39" y="7"/>
                  </a:lnTo>
                  <a:lnTo>
                    <a:pt x="37" y="10"/>
                  </a:lnTo>
                  <a:lnTo>
                    <a:pt x="34" y="14"/>
                  </a:lnTo>
                  <a:lnTo>
                    <a:pt x="30" y="17"/>
                  </a:lnTo>
                  <a:lnTo>
                    <a:pt x="34" y="17"/>
                  </a:lnTo>
                  <a:lnTo>
                    <a:pt x="37" y="17"/>
                  </a:lnTo>
                  <a:lnTo>
                    <a:pt x="37" y="21"/>
                  </a:lnTo>
                  <a:lnTo>
                    <a:pt x="37" y="25"/>
                  </a:lnTo>
                  <a:lnTo>
                    <a:pt x="40" y="24"/>
                  </a:lnTo>
                  <a:lnTo>
                    <a:pt x="43" y="21"/>
                  </a:lnTo>
                  <a:lnTo>
                    <a:pt x="47" y="20"/>
                  </a:lnTo>
                  <a:lnTo>
                    <a:pt x="53" y="18"/>
                  </a:lnTo>
                  <a:lnTo>
                    <a:pt x="57" y="20"/>
                  </a:lnTo>
                  <a:lnTo>
                    <a:pt x="63" y="21"/>
                  </a:lnTo>
                  <a:lnTo>
                    <a:pt x="59" y="38"/>
                  </a:lnTo>
                  <a:lnTo>
                    <a:pt x="56" y="57"/>
                  </a:lnTo>
                  <a:lnTo>
                    <a:pt x="50" y="57"/>
                  </a:lnTo>
                  <a:lnTo>
                    <a:pt x="44" y="57"/>
                  </a:lnTo>
                  <a:lnTo>
                    <a:pt x="43" y="57"/>
                  </a:lnTo>
                  <a:lnTo>
                    <a:pt x="40" y="55"/>
                  </a:lnTo>
                  <a:lnTo>
                    <a:pt x="40" y="51"/>
                  </a:lnTo>
                  <a:lnTo>
                    <a:pt x="39" y="48"/>
                  </a:lnTo>
                  <a:lnTo>
                    <a:pt x="37" y="50"/>
                  </a:lnTo>
                  <a:lnTo>
                    <a:pt x="34" y="51"/>
                  </a:lnTo>
                  <a:lnTo>
                    <a:pt x="32" y="55"/>
                  </a:lnTo>
                  <a:lnTo>
                    <a:pt x="27" y="57"/>
                  </a:lnTo>
                  <a:lnTo>
                    <a:pt x="24" y="51"/>
                  </a:lnTo>
                  <a:lnTo>
                    <a:pt x="22" y="45"/>
                  </a:lnTo>
                  <a:lnTo>
                    <a:pt x="12" y="45"/>
                  </a:lnTo>
                  <a:lnTo>
                    <a:pt x="2" y="47"/>
                  </a:lnTo>
                  <a:lnTo>
                    <a:pt x="0" y="41"/>
                  </a:lnTo>
                  <a:lnTo>
                    <a:pt x="0" y="37"/>
                  </a:lnTo>
                  <a:lnTo>
                    <a:pt x="9" y="30"/>
                  </a:lnTo>
                  <a:lnTo>
                    <a:pt x="20" y="20"/>
                  </a:lnTo>
                  <a:lnTo>
                    <a:pt x="30" y="10"/>
                  </a:lnTo>
                  <a:lnTo>
                    <a:pt x="3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9" name="Freeform 469"/>
            <p:cNvSpPr>
              <a:spLocks/>
            </p:cNvSpPr>
            <p:nvPr/>
          </p:nvSpPr>
          <p:spPr bwMode="auto">
            <a:xfrm>
              <a:off x="2987" y="2684"/>
              <a:ext cx="106" cy="85"/>
            </a:xfrm>
            <a:custGeom>
              <a:avLst/>
              <a:gdLst>
                <a:gd name="T0" fmla="*/ 43 w 106"/>
                <a:gd name="T1" fmla="*/ 0 h 85"/>
                <a:gd name="T2" fmla="*/ 39 w 106"/>
                <a:gd name="T3" fmla="*/ 3 h 85"/>
                <a:gd name="T4" fmla="*/ 33 w 106"/>
                <a:gd name="T5" fmla="*/ 7 h 85"/>
                <a:gd name="T6" fmla="*/ 26 w 106"/>
                <a:gd name="T7" fmla="*/ 8 h 85"/>
                <a:gd name="T8" fmla="*/ 20 w 106"/>
                <a:gd name="T9" fmla="*/ 11 h 85"/>
                <a:gd name="T10" fmla="*/ 15 w 106"/>
                <a:gd name="T11" fmla="*/ 14 h 85"/>
                <a:gd name="T12" fmla="*/ 9 w 106"/>
                <a:gd name="T13" fmla="*/ 17 h 85"/>
                <a:gd name="T14" fmla="*/ 5 w 106"/>
                <a:gd name="T15" fmla="*/ 21 h 85"/>
                <a:gd name="T16" fmla="*/ 0 w 106"/>
                <a:gd name="T17" fmla="*/ 27 h 85"/>
                <a:gd name="T18" fmla="*/ 2 w 106"/>
                <a:gd name="T19" fmla="*/ 28 h 85"/>
                <a:gd name="T20" fmla="*/ 2 w 106"/>
                <a:gd name="T21" fmla="*/ 30 h 85"/>
                <a:gd name="T22" fmla="*/ 10 w 106"/>
                <a:gd name="T23" fmla="*/ 28 h 85"/>
                <a:gd name="T24" fmla="*/ 17 w 106"/>
                <a:gd name="T25" fmla="*/ 27 h 85"/>
                <a:gd name="T26" fmla="*/ 22 w 106"/>
                <a:gd name="T27" fmla="*/ 23 h 85"/>
                <a:gd name="T28" fmla="*/ 29 w 106"/>
                <a:gd name="T29" fmla="*/ 20 h 85"/>
                <a:gd name="T30" fmla="*/ 45 w 106"/>
                <a:gd name="T31" fmla="*/ 25 h 85"/>
                <a:gd name="T32" fmla="*/ 63 w 106"/>
                <a:gd name="T33" fmla="*/ 31 h 85"/>
                <a:gd name="T34" fmla="*/ 62 w 106"/>
                <a:gd name="T35" fmla="*/ 33 h 85"/>
                <a:gd name="T36" fmla="*/ 62 w 106"/>
                <a:gd name="T37" fmla="*/ 34 h 85"/>
                <a:gd name="T38" fmla="*/ 50 w 106"/>
                <a:gd name="T39" fmla="*/ 37 h 85"/>
                <a:gd name="T40" fmla="*/ 42 w 106"/>
                <a:gd name="T41" fmla="*/ 41 h 85"/>
                <a:gd name="T42" fmla="*/ 33 w 106"/>
                <a:gd name="T43" fmla="*/ 45 h 85"/>
                <a:gd name="T44" fmla="*/ 27 w 106"/>
                <a:gd name="T45" fmla="*/ 51 h 85"/>
                <a:gd name="T46" fmla="*/ 22 w 106"/>
                <a:gd name="T47" fmla="*/ 58 h 85"/>
                <a:gd name="T48" fmla="*/ 17 w 106"/>
                <a:gd name="T49" fmla="*/ 65 h 85"/>
                <a:gd name="T50" fmla="*/ 13 w 106"/>
                <a:gd name="T51" fmla="*/ 74 h 85"/>
                <a:gd name="T52" fmla="*/ 10 w 106"/>
                <a:gd name="T53" fmla="*/ 84 h 85"/>
                <a:gd name="T54" fmla="*/ 10 w 106"/>
                <a:gd name="T55" fmla="*/ 85 h 85"/>
                <a:gd name="T56" fmla="*/ 12 w 106"/>
                <a:gd name="T57" fmla="*/ 85 h 85"/>
                <a:gd name="T58" fmla="*/ 17 w 106"/>
                <a:gd name="T59" fmla="*/ 85 h 85"/>
                <a:gd name="T60" fmla="*/ 23 w 106"/>
                <a:gd name="T61" fmla="*/ 85 h 85"/>
                <a:gd name="T62" fmla="*/ 30 w 106"/>
                <a:gd name="T63" fmla="*/ 70 h 85"/>
                <a:gd name="T64" fmla="*/ 37 w 106"/>
                <a:gd name="T65" fmla="*/ 55 h 85"/>
                <a:gd name="T66" fmla="*/ 43 w 106"/>
                <a:gd name="T67" fmla="*/ 50 h 85"/>
                <a:gd name="T68" fmla="*/ 49 w 106"/>
                <a:gd name="T69" fmla="*/ 45 h 85"/>
                <a:gd name="T70" fmla="*/ 56 w 106"/>
                <a:gd name="T71" fmla="*/ 41 h 85"/>
                <a:gd name="T72" fmla="*/ 66 w 106"/>
                <a:gd name="T73" fmla="*/ 38 h 85"/>
                <a:gd name="T74" fmla="*/ 66 w 106"/>
                <a:gd name="T75" fmla="*/ 40 h 85"/>
                <a:gd name="T76" fmla="*/ 66 w 106"/>
                <a:gd name="T77" fmla="*/ 41 h 85"/>
                <a:gd name="T78" fmla="*/ 67 w 106"/>
                <a:gd name="T79" fmla="*/ 48 h 85"/>
                <a:gd name="T80" fmla="*/ 66 w 106"/>
                <a:gd name="T81" fmla="*/ 54 h 85"/>
                <a:gd name="T82" fmla="*/ 65 w 106"/>
                <a:gd name="T83" fmla="*/ 60 h 85"/>
                <a:gd name="T84" fmla="*/ 63 w 106"/>
                <a:gd name="T85" fmla="*/ 65 h 85"/>
                <a:gd name="T86" fmla="*/ 70 w 106"/>
                <a:gd name="T87" fmla="*/ 65 h 85"/>
                <a:gd name="T88" fmla="*/ 77 w 106"/>
                <a:gd name="T89" fmla="*/ 67 h 85"/>
                <a:gd name="T90" fmla="*/ 85 w 106"/>
                <a:gd name="T91" fmla="*/ 58 h 85"/>
                <a:gd name="T92" fmla="*/ 92 w 106"/>
                <a:gd name="T93" fmla="*/ 48 h 85"/>
                <a:gd name="T94" fmla="*/ 97 w 106"/>
                <a:gd name="T95" fmla="*/ 51 h 85"/>
                <a:gd name="T96" fmla="*/ 105 w 106"/>
                <a:gd name="T97" fmla="*/ 50 h 85"/>
                <a:gd name="T98" fmla="*/ 106 w 106"/>
                <a:gd name="T99" fmla="*/ 48 h 85"/>
                <a:gd name="T100" fmla="*/ 106 w 106"/>
                <a:gd name="T101" fmla="*/ 47 h 85"/>
                <a:gd name="T102" fmla="*/ 87 w 106"/>
                <a:gd name="T103" fmla="*/ 35 h 85"/>
                <a:gd name="T104" fmla="*/ 70 w 106"/>
                <a:gd name="T105" fmla="*/ 25 h 85"/>
                <a:gd name="T106" fmla="*/ 72 w 106"/>
                <a:gd name="T107" fmla="*/ 20 h 85"/>
                <a:gd name="T108" fmla="*/ 73 w 106"/>
                <a:gd name="T109" fmla="*/ 15 h 85"/>
                <a:gd name="T110" fmla="*/ 66 w 106"/>
                <a:gd name="T111" fmla="*/ 8 h 85"/>
                <a:gd name="T112" fmla="*/ 59 w 106"/>
                <a:gd name="T113" fmla="*/ 3 h 85"/>
                <a:gd name="T114" fmla="*/ 52 w 106"/>
                <a:gd name="T115" fmla="*/ 1 h 85"/>
                <a:gd name="T116" fmla="*/ 43 w 106"/>
                <a:gd name="T117" fmla="*/ 0 h 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6"/>
                <a:gd name="T178" fmla="*/ 0 h 85"/>
                <a:gd name="T179" fmla="*/ 106 w 106"/>
                <a:gd name="T180" fmla="*/ 85 h 8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6" h="85">
                  <a:moveTo>
                    <a:pt x="43" y="0"/>
                  </a:moveTo>
                  <a:lnTo>
                    <a:pt x="39" y="3"/>
                  </a:lnTo>
                  <a:lnTo>
                    <a:pt x="33" y="7"/>
                  </a:lnTo>
                  <a:lnTo>
                    <a:pt x="26" y="8"/>
                  </a:lnTo>
                  <a:lnTo>
                    <a:pt x="20" y="11"/>
                  </a:lnTo>
                  <a:lnTo>
                    <a:pt x="15" y="14"/>
                  </a:lnTo>
                  <a:lnTo>
                    <a:pt x="9" y="17"/>
                  </a:lnTo>
                  <a:lnTo>
                    <a:pt x="5" y="21"/>
                  </a:lnTo>
                  <a:lnTo>
                    <a:pt x="0" y="27"/>
                  </a:lnTo>
                  <a:lnTo>
                    <a:pt x="2" y="28"/>
                  </a:lnTo>
                  <a:lnTo>
                    <a:pt x="2" y="30"/>
                  </a:lnTo>
                  <a:lnTo>
                    <a:pt x="10" y="28"/>
                  </a:lnTo>
                  <a:lnTo>
                    <a:pt x="17" y="27"/>
                  </a:lnTo>
                  <a:lnTo>
                    <a:pt x="22" y="23"/>
                  </a:lnTo>
                  <a:lnTo>
                    <a:pt x="29" y="20"/>
                  </a:lnTo>
                  <a:lnTo>
                    <a:pt x="45" y="25"/>
                  </a:lnTo>
                  <a:lnTo>
                    <a:pt x="63" y="31"/>
                  </a:lnTo>
                  <a:lnTo>
                    <a:pt x="62" y="33"/>
                  </a:lnTo>
                  <a:lnTo>
                    <a:pt x="62" y="34"/>
                  </a:lnTo>
                  <a:lnTo>
                    <a:pt x="50" y="37"/>
                  </a:lnTo>
                  <a:lnTo>
                    <a:pt x="42" y="41"/>
                  </a:lnTo>
                  <a:lnTo>
                    <a:pt x="33" y="45"/>
                  </a:lnTo>
                  <a:lnTo>
                    <a:pt x="27" y="51"/>
                  </a:lnTo>
                  <a:lnTo>
                    <a:pt x="22" y="58"/>
                  </a:lnTo>
                  <a:lnTo>
                    <a:pt x="17" y="65"/>
                  </a:lnTo>
                  <a:lnTo>
                    <a:pt x="13" y="74"/>
                  </a:lnTo>
                  <a:lnTo>
                    <a:pt x="10" y="84"/>
                  </a:lnTo>
                  <a:lnTo>
                    <a:pt x="10" y="85"/>
                  </a:lnTo>
                  <a:lnTo>
                    <a:pt x="12" y="85"/>
                  </a:lnTo>
                  <a:lnTo>
                    <a:pt x="17" y="85"/>
                  </a:lnTo>
                  <a:lnTo>
                    <a:pt x="23" y="85"/>
                  </a:lnTo>
                  <a:lnTo>
                    <a:pt x="30" y="70"/>
                  </a:lnTo>
                  <a:lnTo>
                    <a:pt x="37" y="55"/>
                  </a:lnTo>
                  <a:lnTo>
                    <a:pt x="43" y="50"/>
                  </a:lnTo>
                  <a:lnTo>
                    <a:pt x="49" y="45"/>
                  </a:lnTo>
                  <a:lnTo>
                    <a:pt x="56" y="41"/>
                  </a:lnTo>
                  <a:lnTo>
                    <a:pt x="66" y="38"/>
                  </a:lnTo>
                  <a:lnTo>
                    <a:pt x="66" y="40"/>
                  </a:lnTo>
                  <a:lnTo>
                    <a:pt x="66" y="41"/>
                  </a:lnTo>
                  <a:lnTo>
                    <a:pt x="67" y="48"/>
                  </a:lnTo>
                  <a:lnTo>
                    <a:pt x="66" y="54"/>
                  </a:lnTo>
                  <a:lnTo>
                    <a:pt x="65" y="60"/>
                  </a:lnTo>
                  <a:lnTo>
                    <a:pt x="63" y="65"/>
                  </a:lnTo>
                  <a:lnTo>
                    <a:pt x="70" y="65"/>
                  </a:lnTo>
                  <a:lnTo>
                    <a:pt x="77" y="67"/>
                  </a:lnTo>
                  <a:lnTo>
                    <a:pt x="85" y="58"/>
                  </a:lnTo>
                  <a:lnTo>
                    <a:pt x="92" y="48"/>
                  </a:lnTo>
                  <a:lnTo>
                    <a:pt x="97" y="51"/>
                  </a:lnTo>
                  <a:lnTo>
                    <a:pt x="105" y="50"/>
                  </a:lnTo>
                  <a:lnTo>
                    <a:pt x="106" y="48"/>
                  </a:lnTo>
                  <a:lnTo>
                    <a:pt x="106" y="47"/>
                  </a:lnTo>
                  <a:lnTo>
                    <a:pt x="87" y="35"/>
                  </a:lnTo>
                  <a:lnTo>
                    <a:pt x="70" y="25"/>
                  </a:lnTo>
                  <a:lnTo>
                    <a:pt x="72" y="20"/>
                  </a:lnTo>
                  <a:lnTo>
                    <a:pt x="73" y="15"/>
                  </a:lnTo>
                  <a:lnTo>
                    <a:pt x="66" y="8"/>
                  </a:lnTo>
                  <a:lnTo>
                    <a:pt x="59" y="3"/>
                  </a:lnTo>
                  <a:lnTo>
                    <a:pt x="52" y="1"/>
                  </a:lnTo>
                  <a:lnTo>
                    <a:pt x="4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0" name="Freeform 470"/>
            <p:cNvSpPr>
              <a:spLocks/>
            </p:cNvSpPr>
            <p:nvPr/>
          </p:nvSpPr>
          <p:spPr bwMode="auto">
            <a:xfrm>
              <a:off x="4170" y="2701"/>
              <a:ext cx="157" cy="90"/>
            </a:xfrm>
            <a:custGeom>
              <a:avLst/>
              <a:gdLst>
                <a:gd name="T0" fmla="*/ 51 w 157"/>
                <a:gd name="T1" fmla="*/ 20 h 90"/>
                <a:gd name="T2" fmla="*/ 39 w 157"/>
                <a:gd name="T3" fmla="*/ 14 h 90"/>
                <a:gd name="T4" fmla="*/ 29 w 157"/>
                <a:gd name="T5" fmla="*/ 14 h 90"/>
                <a:gd name="T6" fmla="*/ 22 w 157"/>
                <a:gd name="T7" fmla="*/ 23 h 90"/>
                <a:gd name="T8" fmla="*/ 17 w 157"/>
                <a:gd name="T9" fmla="*/ 31 h 90"/>
                <a:gd name="T10" fmla="*/ 11 w 157"/>
                <a:gd name="T11" fmla="*/ 46 h 90"/>
                <a:gd name="T12" fmla="*/ 11 w 157"/>
                <a:gd name="T13" fmla="*/ 70 h 90"/>
                <a:gd name="T14" fmla="*/ 5 w 157"/>
                <a:gd name="T15" fmla="*/ 87 h 90"/>
                <a:gd name="T16" fmla="*/ 9 w 157"/>
                <a:gd name="T17" fmla="*/ 88 h 90"/>
                <a:gd name="T18" fmla="*/ 29 w 157"/>
                <a:gd name="T19" fmla="*/ 84 h 90"/>
                <a:gd name="T20" fmla="*/ 57 w 157"/>
                <a:gd name="T21" fmla="*/ 74 h 90"/>
                <a:gd name="T22" fmla="*/ 75 w 157"/>
                <a:gd name="T23" fmla="*/ 67 h 90"/>
                <a:gd name="T24" fmla="*/ 82 w 157"/>
                <a:gd name="T25" fmla="*/ 67 h 90"/>
                <a:gd name="T26" fmla="*/ 91 w 157"/>
                <a:gd name="T27" fmla="*/ 70 h 90"/>
                <a:gd name="T28" fmla="*/ 99 w 157"/>
                <a:gd name="T29" fmla="*/ 78 h 90"/>
                <a:gd name="T30" fmla="*/ 118 w 157"/>
                <a:gd name="T31" fmla="*/ 81 h 90"/>
                <a:gd name="T32" fmla="*/ 144 w 157"/>
                <a:gd name="T33" fmla="*/ 78 h 90"/>
                <a:gd name="T34" fmla="*/ 157 w 157"/>
                <a:gd name="T35" fmla="*/ 76 h 90"/>
                <a:gd name="T36" fmla="*/ 149 w 157"/>
                <a:gd name="T37" fmla="*/ 70 h 90"/>
                <a:gd name="T38" fmla="*/ 142 w 157"/>
                <a:gd name="T39" fmla="*/ 61 h 90"/>
                <a:gd name="T40" fmla="*/ 135 w 157"/>
                <a:gd name="T41" fmla="*/ 53 h 90"/>
                <a:gd name="T42" fmla="*/ 119 w 157"/>
                <a:gd name="T43" fmla="*/ 47 h 90"/>
                <a:gd name="T44" fmla="*/ 107 w 157"/>
                <a:gd name="T45" fmla="*/ 38 h 90"/>
                <a:gd name="T46" fmla="*/ 101 w 157"/>
                <a:gd name="T47" fmla="*/ 31 h 90"/>
                <a:gd name="T48" fmla="*/ 101 w 157"/>
                <a:gd name="T49" fmla="*/ 26 h 90"/>
                <a:gd name="T50" fmla="*/ 105 w 157"/>
                <a:gd name="T51" fmla="*/ 21 h 90"/>
                <a:gd name="T52" fmla="*/ 109 w 157"/>
                <a:gd name="T53" fmla="*/ 20 h 90"/>
                <a:gd name="T54" fmla="*/ 107 w 157"/>
                <a:gd name="T55" fmla="*/ 17 h 90"/>
                <a:gd name="T56" fmla="*/ 111 w 157"/>
                <a:gd name="T57" fmla="*/ 13 h 90"/>
                <a:gd name="T58" fmla="*/ 117 w 157"/>
                <a:gd name="T59" fmla="*/ 4 h 90"/>
                <a:gd name="T60" fmla="*/ 111 w 157"/>
                <a:gd name="T61" fmla="*/ 1 h 90"/>
                <a:gd name="T62" fmla="*/ 101 w 157"/>
                <a:gd name="T63" fmla="*/ 6 h 90"/>
                <a:gd name="T64" fmla="*/ 84 w 157"/>
                <a:gd name="T65" fmla="*/ 14 h 90"/>
                <a:gd name="T66" fmla="*/ 75 w 157"/>
                <a:gd name="T67" fmla="*/ 18 h 90"/>
                <a:gd name="T68" fmla="*/ 79 w 157"/>
                <a:gd name="T69" fmla="*/ 21 h 90"/>
                <a:gd name="T70" fmla="*/ 82 w 157"/>
                <a:gd name="T71" fmla="*/ 24 h 90"/>
                <a:gd name="T72" fmla="*/ 82 w 157"/>
                <a:gd name="T73" fmla="*/ 31 h 90"/>
                <a:gd name="T74" fmla="*/ 75 w 157"/>
                <a:gd name="T75" fmla="*/ 36 h 90"/>
                <a:gd name="T76" fmla="*/ 67 w 157"/>
                <a:gd name="T77" fmla="*/ 40 h 90"/>
                <a:gd name="T78" fmla="*/ 58 w 157"/>
                <a:gd name="T79" fmla="*/ 31 h 9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7"/>
                <a:gd name="T121" fmla="*/ 0 h 90"/>
                <a:gd name="T122" fmla="*/ 157 w 157"/>
                <a:gd name="T123" fmla="*/ 90 h 9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7" h="90">
                  <a:moveTo>
                    <a:pt x="58" y="23"/>
                  </a:moveTo>
                  <a:lnTo>
                    <a:pt x="51" y="20"/>
                  </a:lnTo>
                  <a:lnTo>
                    <a:pt x="42" y="16"/>
                  </a:lnTo>
                  <a:lnTo>
                    <a:pt x="39" y="14"/>
                  </a:lnTo>
                  <a:lnTo>
                    <a:pt x="35" y="13"/>
                  </a:lnTo>
                  <a:lnTo>
                    <a:pt x="29" y="14"/>
                  </a:lnTo>
                  <a:lnTo>
                    <a:pt x="24" y="16"/>
                  </a:lnTo>
                  <a:lnTo>
                    <a:pt x="22" y="23"/>
                  </a:lnTo>
                  <a:lnTo>
                    <a:pt x="21" y="28"/>
                  </a:lnTo>
                  <a:lnTo>
                    <a:pt x="17" y="31"/>
                  </a:lnTo>
                  <a:lnTo>
                    <a:pt x="11" y="33"/>
                  </a:lnTo>
                  <a:lnTo>
                    <a:pt x="11" y="46"/>
                  </a:lnTo>
                  <a:lnTo>
                    <a:pt x="11" y="57"/>
                  </a:lnTo>
                  <a:lnTo>
                    <a:pt x="11" y="70"/>
                  </a:lnTo>
                  <a:lnTo>
                    <a:pt x="11" y="84"/>
                  </a:lnTo>
                  <a:lnTo>
                    <a:pt x="5" y="87"/>
                  </a:lnTo>
                  <a:lnTo>
                    <a:pt x="0" y="90"/>
                  </a:lnTo>
                  <a:lnTo>
                    <a:pt x="9" y="88"/>
                  </a:lnTo>
                  <a:lnTo>
                    <a:pt x="19" y="87"/>
                  </a:lnTo>
                  <a:lnTo>
                    <a:pt x="29" y="84"/>
                  </a:lnTo>
                  <a:lnTo>
                    <a:pt x="38" y="81"/>
                  </a:lnTo>
                  <a:lnTo>
                    <a:pt x="57" y="74"/>
                  </a:lnTo>
                  <a:lnTo>
                    <a:pt x="74" y="67"/>
                  </a:lnTo>
                  <a:lnTo>
                    <a:pt x="75" y="67"/>
                  </a:lnTo>
                  <a:lnTo>
                    <a:pt x="77" y="67"/>
                  </a:lnTo>
                  <a:lnTo>
                    <a:pt x="82" y="67"/>
                  </a:lnTo>
                  <a:lnTo>
                    <a:pt x="87" y="68"/>
                  </a:lnTo>
                  <a:lnTo>
                    <a:pt x="91" y="70"/>
                  </a:lnTo>
                  <a:lnTo>
                    <a:pt x="94" y="73"/>
                  </a:lnTo>
                  <a:lnTo>
                    <a:pt x="99" y="78"/>
                  </a:lnTo>
                  <a:lnTo>
                    <a:pt x="107" y="81"/>
                  </a:lnTo>
                  <a:lnTo>
                    <a:pt x="118" y="81"/>
                  </a:lnTo>
                  <a:lnTo>
                    <a:pt x="131" y="80"/>
                  </a:lnTo>
                  <a:lnTo>
                    <a:pt x="144" y="78"/>
                  </a:lnTo>
                  <a:lnTo>
                    <a:pt x="157" y="77"/>
                  </a:lnTo>
                  <a:lnTo>
                    <a:pt x="157" y="76"/>
                  </a:lnTo>
                  <a:lnTo>
                    <a:pt x="157" y="73"/>
                  </a:lnTo>
                  <a:lnTo>
                    <a:pt x="149" y="70"/>
                  </a:lnTo>
                  <a:lnTo>
                    <a:pt x="145" y="67"/>
                  </a:lnTo>
                  <a:lnTo>
                    <a:pt x="142" y="61"/>
                  </a:lnTo>
                  <a:lnTo>
                    <a:pt x="141" y="54"/>
                  </a:lnTo>
                  <a:lnTo>
                    <a:pt x="135" y="53"/>
                  </a:lnTo>
                  <a:lnTo>
                    <a:pt x="128" y="50"/>
                  </a:lnTo>
                  <a:lnTo>
                    <a:pt x="119" y="47"/>
                  </a:lnTo>
                  <a:lnTo>
                    <a:pt x="112" y="43"/>
                  </a:lnTo>
                  <a:lnTo>
                    <a:pt x="107" y="38"/>
                  </a:lnTo>
                  <a:lnTo>
                    <a:pt x="102" y="34"/>
                  </a:lnTo>
                  <a:lnTo>
                    <a:pt x="101" y="31"/>
                  </a:lnTo>
                  <a:lnTo>
                    <a:pt x="101" y="28"/>
                  </a:lnTo>
                  <a:lnTo>
                    <a:pt x="101" y="26"/>
                  </a:lnTo>
                  <a:lnTo>
                    <a:pt x="102" y="23"/>
                  </a:lnTo>
                  <a:lnTo>
                    <a:pt x="105" y="21"/>
                  </a:lnTo>
                  <a:lnTo>
                    <a:pt x="109" y="20"/>
                  </a:lnTo>
                  <a:lnTo>
                    <a:pt x="109" y="18"/>
                  </a:lnTo>
                  <a:lnTo>
                    <a:pt x="107" y="17"/>
                  </a:lnTo>
                  <a:lnTo>
                    <a:pt x="104" y="16"/>
                  </a:lnTo>
                  <a:lnTo>
                    <a:pt x="111" y="13"/>
                  </a:lnTo>
                  <a:lnTo>
                    <a:pt x="118" y="7"/>
                  </a:lnTo>
                  <a:lnTo>
                    <a:pt x="117" y="4"/>
                  </a:lnTo>
                  <a:lnTo>
                    <a:pt x="115" y="3"/>
                  </a:lnTo>
                  <a:lnTo>
                    <a:pt x="111" y="1"/>
                  </a:lnTo>
                  <a:lnTo>
                    <a:pt x="108" y="0"/>
                  </a:lnTo>
                  <a:lnTo>
                    <a:pt x="101" y="6"/>
                  </a:lnTo>
                  <a:lnTo>
                    <a:pt x="92" y="10"/>
                  </a:lnTo>
                  <a:lnTo>
                    <a:pt x="84" y="14"/>
                  </a:lnTo>
                  <a:lnTo>
                    <a:pt x="74" y="17"/>
                  </a:lnTo>
                  <a:lnTo>
                    <a:pt x="75" y="18"/>
                  </a:lnTo>
                  <a:lnTo>
                    <a:pt x="75" y="20"/>
                  </a:lnTo>
                  <a:lnTo>
                    <a:pt x="79" y="21"/>
                  </a:lnTo>
                  <a:lnTo>
                    <a:pt x="81" y="23"/>
                  </a:lnTo>
                  <a:lnTo>
                    <a:pt x="82" y="24"/>
                  </a:lnTo>
                  <a:lnTo>
                    <a:pt x="84" y="28"/>
                  </a:lnTo>
                  <a:lnTo>
                    <a:pt x="82" y="31"/>
                  </a:lnTo>
                  <a:lnTo>
                    <a:pt x="81" y="33"/>
                  </a:lnTo>
                  <a:lnTo>
                    <a:pt x="75" y="36"/>
                  </a:lnTo>
                  <a:lnTo>
                    <a:pt x="71" y="38"/>
                  </a:lnTo>
                  <a:lnTo>
                    <a:pt x="67" y="40"/>
                  </a:lnTo>
                  <a:lnTo>
                    <a:pt x="59" y="40"/>
                  </a:lnTo>
                  <a:lnTo>
                    <a:pt x="58" y="31"/>
                  </a:lnTo>
                  <a:lnTo>
                    <a:pt x="58" y="23"/>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1" name="Freeform 471"/>
            <p:cNvSpPr>
              <a:spLocks/>
            </p:cNvSpPr>
            <p:nvPr/>
          </p:nvSpPr>
          <p:spPr bwMode="auto">
            <a:xfrm>
              <a:off x="4365" y="2705"/>
              <a:ext cx="97" cy="132"/>
            </a:xfrm>
            <a:custGeom>
              <a:avLst/>
              <a:gdLst>
                <a:gd name="T0" fmla="*/ 43 w 97"/>
                <a:gd name="T1" fmla="*/ 24 h 132"/>
                <a:gd name="T2" fmla="*/ 53 w 97"/>
                <a:gd name="T3" fmla="*/ 24 h 132"/>
                <a:gd name="T4" fmla="*/ 61 w 97"/>
                <a:gd name="T5" fmla="*/ 23 h 132"/>
                <a:gd name="T6" fmla="*/ 61 w 97"/>
                <a:gd name="T7" fmla="*/ 14 h 132"/>
                <a:gd name="T8" fmla="*/ 60 w 97"/>
                <a:gd name="T9" fmla="*/ 4 h 132"/>
                <a:gd name="T10" fmla="*/ 56 w 97"/>
                <a:gd name="T11" fmla="*/ 2 h 132"/>
                <a:gd name="T12" fmla="*/ 52 w 97"/>
                <a:gd name="T13" fmla="*/ 0 h 132"/>
                <a:gd name="T14" fmla="*/ 37 w 97"/>
                <a:gd name="T15" fmla="*/ 6 h 132"/>
                <a:gd name="T16" fmla="*/ 23 w 97"/>
                <a:gd name="T17" fmla="*/ 12 h 132"/>
                <a:gd name="T18" fmla="*/ 17 w 97"/>
                <a:gd name="T19" fmla="*/ 14 h 132"/>
                <a:gd name="T20" fmla="*/ 12 w 97"/>
                <a:gd name="T21" fmla="*/ 17 h 132"/>
                <a:gd name="T22" fmla="*/ 6 w 97"/>
                <a:gd name="T23" fmla="*/ 22 h 132"/>
                <a:gd name="T24" fmla="*/ 0 w 97"/>
                <a:gd name="T25" fmla="*/ 27 h 132"/>
                <a:gd name="T26" fmla="*/ 2 w 97"/>
                <a:gd name="T27" fmla="*/ 33 h 132"/>
                <a:gd name="T28" fmla="*/ 3 w 97"/>
                <a:gd name="T29" fmla="*/ 36 h 132"/>
                <a:gd name="T30" fmla="*/ 6 w 97"/>
                <a:gd name="T31" fmla="*/ 37 h 132"/>
                <a:gd name="T32" fmla="*/ 7 w 97"/>
                <a:gd name="T33" fmla="*/ 40 h 132"/>
                <a:gd name="T34" fmla="*/ 13 w 97"/>
                <a:gd name="T35" fmla="*/ 43 h 132"/>
                <a:gd name="T36" fmla="*/ 19 w 97"/>
                <a:gd name="T37" fmla="*/ 47 h 132"/>
                <a:gd name="T38" fmla="*/ 24 w 97"/>
                <a:gd name="T39" fmla="*/ 59 h 132"/>
                <a:gd name="T40" fmla="*/ 27 w 97"/>
                <a:gd name="T41" fmla="*/ 67 h 132"/>
                <a:gd name="T42" fmla="*/ 30 w 97"/>
                <a:gd name="T43" fmla="*/ 72 h 132"/>
                <a:gd name="T44" fmla="*/ 34 w 97"/>
                <a:gd name="T45" fmla="*/ 76 h 132"/>
                <a:gd name="T46" fmla="*/ 42 w 97"/>
                <a:gd name="T47" fmla="*/ 79 h 132"/>
                <a:gd name="T48" fmla="*/ 52 w 97"/>
                <a:gd name="T49" fmla="*/ 82 h 132"/>
                <a:gd name="T50" fmla="*/ 49 w 97"/>
                <a:gd name="T51" fmla="*/ 87 h 132"/>
                <a:gd name="T52" fmla="*/ 44 w 97"/>
                <a:gd name="T53" fmla="*/ 90 h 132"/>
                <a:gd name="T54" fmla="*/ 39 w 97"/>
                <a:gd name="T55" fmla="*/ 93 h 132"/>
                <a:gd name="T56" fmla="*/ 33 w 97"/>
                <a:gd name="T57" fmla="*/ 96 h 132"/>
                <a:gd name="T58" fmla="*/ 33 w 97"/>
                <a:gd name="T59" fmla="*/ 100 h 132"/>
                <a:gd name="T60" fmla="*/ 33 w 97"/>
                <a:gd name="T61" fmla="*/ 104 h 132"/>
                <a:gd name="T62" fmla="*/ 39 w 97"/>
                <a:gd name="T63" fmla="*/ 112 h 132"/>
                <a:gd name="T64" fmla="*/ 43 w 97"/>
                <a:gd name="T65" fmla="*/ 117 h 132"/>
                <a:gd name="T66" fmla="*/ 49 w 97"/>
                <a:gd name="T67" fmla="*/ 122 h 132"/>
                <a:gd name="T68" fmla="*/ 54 w 97"/>
                <a:gd name="T69" fmla="*/ 126 h 132"/>
                <a:gd name="T70" fmla="*/ 61 w 97"/>
                <a:gd name="T71" fmla="*/ 129 h 132"/>
                <a:gd name="T72" fmla="*/ 70 w 97"/>
                <a:gd name="T73" fmla="*/ 132 h 132"/>
                <a:gd name="T74" fmla="*/ 80 w 97"/>
                <a:gd name="T75" fmla="*/ 132 h 132"/>
                <a:gd name="T76" fmla="*/ 93 w 97"/>
                <a:gd name="T77" fmla="*/ 132 h 132"/>
                <a:gd name="T78" fmla="*/ 96 w 97"/>
                <a:gd name="T79" fmla="*/ 129 h 132"/>
                <a:gd name="T80" fmla="*/ 97 w 97"/>
                <a:gd name="T81" fmla="*/ 126 h 132"/>
                <a:gd name="T82" fmla="*/ 96 w 97"/>
                <a:gd name="T83" fmla="*/ 124 h 132"/>
                <a:gd name="T84" fmla="*/ 94 w 97"/>
                <a:gd name="T85" fmla="*/ 122 h 132"/>
                <a:gd name="T86" fmla="*/ 90 w 97"/>
                <a:gd name="T87" fmla="*/ 120 h 132"/>
                <a:gd name="T88" fmla="*/ 84 w 97"/>
                <a:gd name="T89" fmla="*/ 119 h 132"/>
                <a:gd name="T90" fmla="*/ 83 w 97"/>
                <a:gd name="T91" fmla="*/ 104 h 132"/>
                <a:gd name="T92" fmla="*/ 80 w 97"/>
                <a:gd name="T93" fmla="*/ 90 h 132"/>
                <a:gd name="T94" fmla="*/ 76 w 97"/>
                <a:gd name="T95" fmla="*/ 80 h 132"/>
                <a:gd name="T96" fmla="*/ 70 w 97"/>
                <a:gd name="T97" fmla="*/ 70 h 132"/>
                <a:gd name="T98" fmla="*/ 57 w 97"/>
                <a:gd name="T99" fmla="*/ 53 h 132"/>
                <a:gd name="T100" fmla="*/ 43 w 97"/>
                <a:gd name="T101" fmla="*/ 36 h 132"/>
                <a:gd name="T102" fmla="*/ 43 w 97"/>
                <a:gd name="T103" fmla="*/ 30 h 132"/>
                <a:gd name="T104" fmla="*/ 43 w 97"/>
                <a:gd name="T105" fmla="*/ 24 h 1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
                <a:gd name="T160" fmla="*/ 0 h 132"/>
                <a:gd name="T161" fmla="*/ 97 w 97"/>
                <a:gd name="T162" fmla="*/ 132 h 1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 h="132">
                  <a:moveTo>
                    <a:pt x="43" y="24"/>
                  </a:moveTo>
                  <a:lnTo>
                    <a:pt x="53" y="24"/>
                  </a:lnTo>
                  <a:lnTo>
                    <a:pt x="61" y="23"/>
                  </a:lnTo>
                  <a:lnTo>
                    <a:pt x="61" y="14"/>
                  </a:lnTo>
                  <a:lnTo>
                    <a:pt x="60" y="4"/>
                  </a:lnTo>
                  <a:lnTo>
                    <a:pt x="56" y="2"/>
                  </a:lnTo>
                  <a:lnTo>
                    <a:pt x="52" y="0"/>
                  </a:lnTo>
                  <a:lnTo>
                    <a:pt x="37" y="6"/>
                  </a:lnTo>
                  <a:lnTo>
                    <a:pt x="23" y="12"/>
                  </a:lnTo>
                  <a:lnTo>
                    <a:pt x="17" y="14"/>
                  </a:lnTo>
                  <a:lnTo>
                    <a:pt x="12" y="17"/>
                  </a:lnTo>
                  <a:lnTo>
                    <a:pt x="6" y="22"/>
                  </a:lnTo>
                  <a:lnTo>
                    <a:pt x="0" y="27"/>
                  </a:lnTo>
                  <a:lnTo>
                    <a:pt x="2" y="33"/>
                  </a:lnTo>
                  <a:lnTo>
                    <a:pt x="3" y="36"/>
                  </a:lnTo>
                  <a:lnTo>
                    <a:pt x="6" y="37"/>
                  </a:lnTo>
                  <a:lnTo>
                    <a:pt x="7" y="40"/>
                  </a:lnTo>
                  <a:lnTo>
                    <a:pt x="13" y="43"/>
                  </a:lnTo>
                  <a:lnTo>
                    <a:pt x="19" y="47"/>
                  </a:lnTo>
                  <a:lnTo>
                    <a:pt x="24" y="59"/>
                  </a:lnTo>
                  <a:lnTo>
                    <a:pt x="27" y="67"/>
                  </a:lnTo>
                  <a:lnTo>
                    <a:pt x="30" y="72"/>
                  </a:lnTo>
                  <a:lnTo>
                    <a:pt x="34" y="76"/>
                  </a:lnTo>
                  <a:lnTo>
                    <a:pt x="42" y="79"/>
                  </a:lnTo>
                  <a:lnTo>
                    <a:pt x="52" y="82"/>
                  </a:lnTo>
                  <a:lnTo>
                    <a:pt x="49" y="87"/>
                  </a:lnTo>
                  <a:lnTo>
                    <a:pt x="44" y="90"/>
                  </a:lnTo>
                  <a:lnTo>
                    <a:pt x="39" y="93"/>
                  </a:lnTo>
                  <a:lnTo>
                    <a:pt x="33" y="96"/>
                  </a:lnTo>
                  <a:lnTo>
                    <a:pt x="33" y="100"/>
                  </a:lnTo>
                  <a:lnTo>
                    <a:pt x="33" y="104"/>
                  </a:lnTo>
                  <a:lnTo>
                    <a:pt x="39" y="112"/>
                  </a:lnTo>
                  <a:lnTo>
                    <a:pt x="43" y="117"/>
                  </a:lnTo>
                  <a:lnTo>
                    <a:pt x="49" y="122"/>
                  </a:lnTo>
                  <a:lnTo>
                    <a:pt x="54" y="126"/>
                  </a:lnTo>
                  <a:lnTo>
                    <a:pt x="61" y="129"/>
                  </a:lnTo>
                  <a:lnTo>
                    <a:pt x="70" y="132"/>
                  </a:lnTo>
                  <a:lnTo>
                    <a:pt x="80" y="132"/>
                  </a:lnTo>
                  <a:lnTo>
                    <a:pt x="93" y="132"/>
                  </a:lnTo>
                  <a:lnTo>
                    <a:pt x="96" y="129"/>
                  </a:lnTo>
                  <a:lnTo>
                    <a:pt x="97" y="126"/>
                  </a:lnTo>
                  <a:lnTo>
                    <a:pt x="96" y="124"/>
                  </a:lnTo>
                  <a:lnTo>
                    <a:pt x="94" y="122"/>
                  </a:lnTo>
                  <a:lnTo>
                    <a:pt x="90" y="120"/>
                  </a:lnTo>
                  <a:lnTo>
                    <a:pt x="84" y="119"/>
                  </a:lnTo>
                  <a:lnTo>
                    <a:pt x="83" y="104"/>
                  </a:lnTo>
                  <a:lnTo>
                    <a:pt x="80" y="90"/>
                  </a:lnTo>
                  <a:lnTo>
                    <a:pt x="76" y="80"/>
                  </a:lnTo>
                  <a:lnTo>
                    <a:pt x="70" y="70"/>
                  </a:lnTo>
                  <a:lnTo>
                    <a:pt x="57" y="53"/>
                  </a:lnTo>
                  <a:lnTo>
                    <a:pt x="43" y="36"/>
                  </a:lnTo>
                  <a:lnTo>
                    <a:pt x="43" y="30"/>
                  </a:lnTo>
                  <a:lnTo>
                    <a:pt x="43" y="2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2" name="Freeform 472"/>
            <p:cNvSpPr>
              <a:spLocks/>
            </p:cNvSpPr>
            <p:nvPr/>
          </p:nvSpPr>
          <p:spPr bwMode="auto">
            <a:xfrm>
              <a:off x="3834" y="2725"/>
              <a:ext cx="443" cy="191"/>
            </a:xfrm>
            <a:custGeom>
              <a:avLst/>
              <a:gdLst>
                <a:gd name="T0" fmla="*/ 97 w 443"/>
                <a:gd name="T1" fmla="*/ 37 h 191"/>
                <a:gd name="T2" fmla="*/ 66 w 443"/>
                <a:gd name="T3" fmla="*/ 60 h 191"/>
                <a:gd name="T4" fmla="*/ 56 w 443"/>
                <a:gd name="T5" fmla="*/ 79 h 191"/>
                <a:gd name="T6" fmla="*/ 44 w 443"/>
                <a:gd name="T7" fmla="*/ 100 h 191"/>
                <a:gd name="T8" fmla="*/ 23 w 443"/>
                <a:gd name="T9" fmla="*/ 112 h 191"/>
                <a:gd name="T10" fmla="*/ 1 w 443"/>
                <a:gd name="T11" fmla="*/ 122 h 191"/>
                <a:gd name="T12" fmla="*/ 1 w 443"/>
                <a:gd name="T13" fmla="*/ 130 h 191"/>
                <a:gd name="T14" fmla="*/ 34 w 443"/>
                <a:gd name="T15" fmla="*/ 126 h 191"/>
                <a:gd name="T16" fmla="*/ 70 w 443"/>
                <a:gd name="T17" fmla="*/ 113 h 191"/>
                <a:gd name="T18" fmla="*/ 108 w 443"/>
                <a:gd name="T19" fmla="*/ 113 h 191"/>
                <a:gd name="T20" fmla="*/ 140 w 443"/>
                <a:gd name="T21" fmla="*/ 106 h 191"/>
                <a:gd name="T22" fmla="*/ 157 w 443"/>
                <a:gd name="T23" fmla="*/ 104 h 191"/>
                <a:gd name="T24" fmla="*/ 167 w 443"/>
                <a:gd name="T25" fmla="*/ 107 h 191"/>
                <a:gd name="T26" fmla="*/ 177 w 443"/>
                <a:gd name="T27" fmla="*/ 147 h 191"/>
                <a:gd name="T28" fmla="*/ 206 w 443"/>
                <a:gd name="T29" fmla="*/ 164 h 191"/>
                <a:gd name="T30" fmla="*/ 231 w 443"/>
                <a:gd name="T31" fmla="*/ 182 h 191"/>
                <a:gd name="T32" fmla="*/ 264 w 443"/>
                <a:gd name="T33" fmla="*/ 191 h 191"/>
                <a:gd name="T34" fmla="*/ 278 w 443"/>
                <a:gd name="T35" fmla="*/ 163 h 191"/>
                <a:gd name="T36" fmla="*/ 291 w 443"/>
                <a:gd name="T37" fmla="*/ 162 h 191"/>
                <a:gd name="T38" fmla="*/ 324 w 443"/>
                <a:gd name="T39" fmla="*/ 173 h 191"/>
                <a:gd name="T40" fmla="*/ 371 w 443"/>
                <a:gd name="T41" fmla="*/ 187 h 191"/>
                <a:gd name="T42" fmla="*/ 398 w 443"/>
                <a:gd name="T43" fmla="*/ 177 h 191"/>
                <a:gd name="T44" fmla="*/ 417 w 443"/>
                <a:gd name="T45" fmla="*/ 180 h 191"/>
                <a:gd name="T46" fmla="*/ 435 w 443"/>
                <a:gd name="T47" fmla="*/ 184 h 191"/>
                <a:gd name="T48" fmla="*/ 431 w 443"/>
                <a:gd name="T49" fmla="*/ 163 h 191"/>
                <a:gd name="T50" fmla="*/ 437 w 443"/>
                <a:gd name="T51" fmla="*/ 127 h 191"/>
                <a:gd name="T52" fmla="*/ 438 w 443"/>
                <a:gd name="T53" fmla="*/ 109 h 191"/>
                <a:gd name="T54" fmla="*/ 393 w 443"/>
                <a:gd name="T55" fmla="*/ 117 h 191"/>
                <a:gd name="T56" fmla="*/ 373 w 443"/>
                <a:gd name="T57" fmla="*/ 116 h 191"/>
                <a:gd name="T58" fmla="*/ 357 w 443"/>
                <a:gd name="T59" fmla="*/ 112 h 191"/>
                <a:gd name="T60" fmla="*/ 344 w 443"/>
                <a:gd name="T61" fmla="*/ 99 h 191"/>
                <a:gd name="T62" fmla="*/ 310 w 443"/>
                <a:gd name="T63" fmla="*/ 60 h 191"/>
                <a:gd name="T64" fmla="*/ 290 w 443"/>
                <a:gd name="T65" fmla="*/ 64 h 191"/>
                <a:gd name="T66" fmla="*/ 293 w 443"/>
                <a:gd name="T67" fmla="*/ 77 h 191"/>
                <a:gd name="T68" fmla="*/ 304 w 443"/>
                <a:gd name="T69" fmla="*/ 100 h 191"/>
                <a:gd name="T70" fmla="*/ 288 w 443"/>
                <a:gd name="T71" fmla="*/ 107 h 191"/>
                <a:gd name="T72" fmla="*/ 258 w 443"/>
                <a:gd name="T73" fmla="*/ 72 h 191"/>
                <a:gd name="T74" fmla="*/ 243 w 443"/>
                <a:gd name="T75" fmla="*/ 39 h 191"/>
                <a:gd name="T76" fmla="*/ 200 w 443"/>
                <a:gd name="T77" fmla="*/ 0 h 191"/>
                <a:gd name="T78" fmla="*/ 188 w 443"/>
                <a:gd name="T79" fmla="*/ 4 h 191"/>
                <a:gd name="T80" fmla="*/ 187 w 443"/>
                <a:gd name="T81" fmla="*/ 14 h 191"/>
                <a:gd name="T82" fmla="*/ 207 w 443"/>
                <a:gd name="T83" fmla="*/ 36 h 191"/>
                <a:gd name="T84" fmla="*/ 247 w 443"/>
                <a:gd name="T85" fmla="*/ 69 h 191"/>
                <a:gd name="T86" fmla="*/ 243 w 443"/>
                <a:gd name="T87" fmla="*/ 70 h 191"/>
                <a:gd name="T88" fmla="*/ 233 w 443"/>
                <a:gd name="T89" fmla="*/ 66 h 191"/>
                <a:gd name="T90" fmla="*/ 233 w 443"/>
                <a:gd name="T91" fmla="*/ 82 h 191"/>
                <a:gd name="T92" fmla="*/ 213 w 443"/>
                <a:gd name="T93" fmla="*/ 96 h 191"/>
                <a:gd name="T94" fmla="*/ 200 w 443"/>
                <a:gd name="T95" fmla="*/ 106 h 191"/>
                <a:gd name="T96" fmla="*/ 208 w 443"/>
                <a:gd name="T97" fmla="*/ 93 h 191"/>
                <a:gd name="T98" fmla="*/ 221 w 443"/>
                <a:gd name="T99" fmla="*/ 89 h 191"/>
                <a:gd name="T100" fmla="*/ 224 w 443"/>
                <a:gd name="T101" fmla="*/ 73 h 191"/>
                <a:gd name="T102" fmla="*/ 196 w 443"/>
                <a:gd name="T103" fmla="*/ 57 h 191"/>
                <a:gd name="T104" fmla="*/ 160 w 443"/>
                <a:gd name="T105" fmla="*/ 22 h 191"/>
                <a:gd name="T106" fmla="*/ 146 w 443"/>
                <a:gd name="T107" fmla="*/ 24 h 191"/>
                <a:gd name="T108" fmla="*/ 133 w 443"/>
                <a:gd name="T109" fmla="*/ 33 h 191"/>
                <a:gd name="T110" fmla="*/ 118 w 443"/>
                <a:gd name="T111" fmla="*/ 33 h 191"/>
                <a:gd name="T112" fmla="*/ 97 w 443"/>
                <a:gd name="T113" fmla="*/ 24 h 19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3"/>
                <a:gd name="T172" fmla="*/ 0 h 191"/>
                <a:gd name="T173" fmla="*/ 443 w 443"/>
                <a:gd name="T174" fmla="*/ 191 h 19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3" h="191">
                  <a:moveTo>
                    <a:pt x="97" y="24"/>
                  </a:moveTo>
                  <a:lnTo>
                    <a:pt x="97" y="30"/>
                  </a:lnTo>
                  <a:lnTo>
                    <a:pt x="97" y="37"/>
                  </a:lnTo>
                  <a:lnTo>
                    <a:pt x="87" y="46"/>
                  </a:lnTo>
                  <a:lnTo>
                    <a:pt x="77" y="53"/>
                  </a:lnTo>
                  <a:lnTo>
                    <a:pt x="66" y="60"/>
                  </a:lnTo>
                  <a:lnTo>
                    <a:pt x="51" y="66"/>
                  </a:lnTo>
                  <a:lnTo>
                    <a:pt x="54" y="72"/>
                  </a:lnTo>
                  <a:lnTo>
                    <a:pt x="56" y="79"/>
                  </a:lnTo>
                  <a:lnTo>
                    <a:pt x="57" y="84"/>
                  </a:lnTo>
                  <a:lnTo>
                    <a:pt x="54" y="92"/>
                  </a:lnTo>
                  <a:lnTo>
                    <a:pt x="44" y="100"/>
                  </a:lnTo>
                  <a:lnTo>
                    <a:pt x="34" y="107"/>
                  </a:lnTo>
                  <a:lnTo>
                    <a:pt x="29" y="110"/>
                  </a:lnTo>
                  <a:lnTo>
                    <a:pt x="23" y="112"/>
                  </a:lnTo>
                  <a:lnTo>
                    <a:pt x="13" y="113"/>
                  </a:lnTo>
                  <a:lnTo>
                    <a:pt x="1" y="113"/>
                  </a:lnTo>
                  <a:lnTo>
                    <a:pt x="1" y="122"/>
                  </a:lnTo>
                  <a:lnTo>
                    <a:pt x="0" y="129"/>
                  </a:lnTo>
                  <a:lnTo>
                    <a:pt x="1" y="129"/>
                  </a:lnTo>
                  <a:lnTo>
                    <a:pt x="1" y="130"/>
                  </a:lnTo>
                  <a:lnTo>
                    <a:pt x="14" y="129"/>
                  </a:lnTo>
                  <a:lnTo>
                    <a:pt x="26" y="129"/>
                  </a:lnTo>
                  <a:lnTo>
                    <a:pt x="34" y="126"/>
                  </a:lnTo>
                  <a:lnTo>
                    <a:pt x="41" y="124"/>
                  </a:lnTo>
                  <a:lnTo>
                    <a:pt x="54" y="119"/>
                  </a:lnTo>
                  <a:lnTo>
                    <a:pt x="70" y="113"/>
                  </a:lnTo>
                  <a:lnTo>
                    <a:pt x="83" y="113"/>
                  </a:lnTo>
                  <a:lnTo>
                    <a:pt x="96" y="113"/>
                  </a:lnTo>
                  <a:lnTo>
                    <a:pt x="108" y="113"/>
                  </a:lnTo>
                  <a:lnTo>
                    <a:pt x="121" y="112"/>
                  </a:lnTo>
                  <a:lnTo>
                    <a:pt x="130" y="110"/>
                  </a:lnTo>
                  <a:lnTo>
                    <a:pt x="140" y="106"/>
                  </a:lnTo>
                  <a:lnTo>
                    <a:pt x="146" y="104"/>
                  </a:lnTo>
                  <a:lnTo>
                    <a:pt x="151" y="104"/>
                  </a:lnTo>
                  <a:lnTo>
                    <a:pt x="157" y="104"/>
                  </a:lnTo>
                  <a:lnTo>
                    <a:pt x="161" y="104"/>
                  </a:lnTo>
                  <a:lnTo>
                    <a:pt x="164" y="106"/>
                  </a:lnTo>
                  <a:lnTo>
                    <a:pt x="167" y="107"/>
                  </a:lnTo>
                  <a:lnTo>
                    <a:pt x="168" y="122"/>
                  </a:lnTo>
                  <a:lnTo>
                    <a:pt x="173" y="136"/>
                  </a:lnTo>
                  <a:lnTo>
                    <a:pt x="177" y="147"/>
                  </a:lnTo>
                  <a:lnTo>
                    <a:pt x="183" y="157"/>
                  </a:lnTo>
                  <a:lnTo>
                    <a:pt x="196" y="160"/>
                  </a:lnTo>
                  <a:lnTo>
                    <a:pt x="206" y="164"/>
                  </a:lnTo>
                  <a:lnTo>
                    <a:pt x="214" y="170"/>
                  </a:lnTo>
                  <a:lnTo>
                    <a:pt x="223" y="176"/>
                  </a:lnTo>
                  <a:lnTo>
                    <a:pt x="231" y="182"/>
                  </a:lnTo>
                  <a:lnTo>
                    <a:pt x="241" y="186"/>
                  </a:lnTo>
                  <a:lnTo>
                    <a:pt x="251" y="190"/>
                  </a:lnTo>
                  <a:lnTo>
                    <a:pt x="264" y="191"/>
                  </a:lnTo>
                  <a:lnTo>
                    <a:pt x="268" y="177"/>
                  </a:lnTo>
                  <a:lnTo>
                    <a:pt x="273" y="164"/>
                  </a:lnTo>
                  <a:lnTo>
                    <a:pt x="278" y="163"/>
                  </a:lnTo>
                  <a:lnTo>
                    <a:pt x="283" y="162"/>
                  </a:lnTo>
                  <a:lnTo>
                    <a:pt x="287" y="162"/>
                  </a:lnTo>
                  <a:lnTo>
                    <a:pt x="291" y="162"/>
                  </a:lnTo>
                  <a:lnTo>
                    <a:pt x="301" y="164"/>
                  </a:lnTo>
                  <a:lnTo>
                    <a:pt x="310" y="167"/>
                  </a:lnTo>
                  <a:lnTo>
                    <a:pt x="324" y="173"/>
                  </a:lnTo>
                  <a:lnTo>
                    <a:pt x="340" y="177"/>
                  </a:lnTo>
                  <a:lnTo>
                    <a:pt x="355" y="182"/>
                  </a:lnTo>
                  <a:lnTo>
                    <a:pt x="371" y="187"/>
                  </a:lnTo>
                  <a:lnTo>
                    <a:pt x="381" y="183"/>
                  </a:lnTo>
                  <a:lnTo>
                    <a:pt x="391" y="179"/>
                  </a:lnTo>
                  <a:lnTo>
                    <a:pt x="398" y="177"/>
                  </a:lnTo>
                  <a:lnTo>
                    <a:pt x="404" y="177"/>
                  </a:lnTo>
                  <a:lnTo>
                    <a:pt x="411" y="177"/>
                  </a:lnTo>
                  <a:lnTo>
                    <a:pt x="417" y="180"/>
                  </a:lnTo>
                  <a:lnTo>
                    <a:pt x="427" y="184"/>
                  </a:lnTo>
                  <a:lnTo>
                    <a:pt x="435" y="189"/>
                  </a:lnTo>
                  <a:lnTo>
                    <a:pt x="435" y="184"/>
                  </a:lnTo>
                  <a:lnTo>
                    <a:pt x="435" y="180"/>
                  </a:lnTo>
                  <a:lnTo>
                    <a:pt x="433" y="172"/>
                  </a:lnTo>
                  <a:lnTo>
                    <a:pt x="431" y="163"/>
                  </a:lnTo>
                  <a:lnTo>
                    <a:pt x="431" y="154"/>
                  </a:lnTo>
                  <a:lnTo>
                    <a:pt x="433" y="144"/>
                  </a:lnTo>
                  <a:lnTo>
                    <a:pt x="437" y="127"/>
                  </a:lnTo>
                  <a:lnTo>
                    <a:pt x="443" y="112"/>
                  </a:lnTo>
                  <a:lnTo>
                    <a:pt x="440" y="110"/>
                  </a:lnTo>
                  <a:lnTo>
                    <a:pt x="438" y="109"/>
                  </a:lnTo>
                  <a:lnTo>
                    <a:pt x="420" y="116"/>
                  </a:lnTo>
                  <a:lnTo>
                    <a:pt x="403" y="123"/>
                  </a:lnTo>
                  <a:lnTo>
                    <a:pt x="393" y="117"/>
                  </a:lnTo>
                  <a:lnTo>
                    <a:pt x="384" y="110"/>
                  </a:lnTo>
                  <a:lnTo>
                    <a:pt x="378" y="114"/>
                  </a:lnTo>
                  <a:lnTo>
                    <a:pt x="373" y="116"/>
                  </a:lnTo>
                  <a:lnTo>
                    <a:pt x="367" y="116"/>
                  </a:lnTo>
                  <a:lnTo>
                    <a:pt x="363" y="114"/>
                  </a:lnTo>
                  <a:lnTo>
                    <a:pt x="357" y="112"/>
                  </a:lnTo>
                  <a:lnTo>
                    <a:pt x="353" y="109"/>
                  </a:lnTo>
                  <a:lnTo>
                    <a:pt x="348" y="104"/>
                  </a:lnTo>
                  <a:lnTo>
                    <a:pt x="344" y="99"/>
                  </a:lnTo>
                  <a:lnTo>
                    <a:pt x="330" y="74"/>
                  </a:lnTo>
                  <a:lnTo>
                    <a:pt x="316" y="56"/>
                  </a:lnTo>
                  <a:lnTo>
                    <a:pt x="310" y="60"/>
                  </a:lnTo>
                  <a:lnTo>
                    <a:pt x="304" y="63"/>
                  </a:lnTo>
                  <a:lnTo>
                    <a:pt x="298" y="63"/>
                  </a:lnTo>
                  <a:lnTo>
                    <a:pt x="290" y="64"/>
                  </a:lnTo>
                  <a:lnTo>
                    <a:pt x="288" y="67"/>
                  </a:lnTo>
                  <a:lnTo>
                    <a:pt x="288" y="72"/>
                  </a:lnTo>
                  <a:lnTo>
                    <a:pt x="293" y="77"/>
                  </a:lnTo>
                  <a:lnTo>
                    <a:pt x="298" y="84"/>
                  </a:lnTo>
                  <a:lnTo>
                    <a:pt x="301" y="92"/>
                  </a:lnTo>
                  <a:lnTo>
                    <a:pt x="304" y="100"/>
                  </a:lnTo>
                  <a:lnTo>
                    <a:pt x="300" y="107"/>
                  </a:lnTo>
                  <a:lnTo>
                    <a:pt x="297" y="114"/>
                  </a:lnTo>
                  <a:lnTo>
                    <a:pt x="288" y="107"/>
                  </a:lnTo>
                  <a:lnTo>
                    <a:pt x="277" y="93"/>
                  </a:lnTo>
                  <a:lnTo>
                    <a:pt x="264" y="80"/>
                  </a:lnTo>
                  <a:lnTo>
                    <a:pt x="258" y="72"/>
                  </a:lnTo>
                  <a:lnTo>
                    <a:pt x="258" y="59"/>
                  </a:lnTo>
                  <a:lnTo>
                    <a:pt x="257" y="46"/>
                  </a:lnTo>
                  <a:lnTo>
                    <a:pt x="243" y="39"/>
                  </a:lnTo>
                  <a:lnTo>
                    <a:pt x="228" y="30"/>
                  </a:lnTo>
                  <a:lnTo>
                    <a:pt x="214" y="16"/>
                  </a:lnTo>
                  <a:lnTo>
                    <a:pt x="200" y="0"/>
                  </a:lnTo>
                  <a:lnTo>
                    <a:pt x="194" y="2"/>
                  </a:lnTo>
                  <a:lnTo>
                    <a:pt x="190" y="2"/>
                  </a:lnTo>
                  <a:lnTo>
                    <a:pt x="188" y="4"/>
                  </a:lnTo>
                  <a:lnTo>
                    <a:pt x="186" y="6"/>
                  </a:lnTo>
                  <a:lnTo>
                    <a:pt x="186" y="10"/>
                  </a:lnTo>
                  <a:lnTo>
                    <a:pt x="187" y="14"/>
                  </a:lnTo>
                  <a:lnTo>
                    <a:pt x="193" y="22"/>
                  </a:lnTo>
                  <a:lnTo>
                    <a:pt x="198" y="29"/>
                  </a:lnTo>
                  <a:lnTo>
                    <a:pt x="207" y="36"/>
                  </a:lnTo>
                  <a:lnTo>
                    <a:pt x="216" y="43"/>
                  </a:lnTo>
                  <a:lnTo>
                    <a:pt x="233" y="54"/>
                  </a:lnTo>
                  <a:lnTo>
                    <a:pt x="247" y="69"/>
                  </a:lnTo>
                  <a:lnTo>
                    <a:pt x="247" y="70"/>
                  </a:lnTo>
                  <a:lnTo>
                    <a:pt x="243" y="70"/>
                  </a:lnTo>
                  <a:lnTo>
                    <a:pt x="240" y="70"/>
                  </a:lnTo>
                  <a:lnTo>
                    <a:pt x="236" y="67"/>
                  </a:lnTo>
                  <a:lnTo>
                    <a:pt x="233" y="66"/>
                  </a:lnTo>
                  <a:lnTo>
                    <a:pt x="233" y="72"/>
                  </a:lnTo>
                  <a:lnTo>
                    <a:pt x="233" y="77"/>
                  </a:lnTo>
                  <a:lnTo>
                    <a:pt x="233" y="82"/>
                  </a:lnTo>
                  <a:lnTo>
                    <a:pt x="231" y="87"/>
                  </a:lnTo>
                  <a:lnTo>
                    <a:pt x="221" y="92"/>
                  </a:lnTo>
                  <a:lnTo>
                    <a:pt x="213" y="96"/>
                  </a:lnTo>
                  <a:lnTo>
                    <a:pt x="213" y="104"/>
                  </a:lnTo>
                  <a:lnTo>
                    <a:pt x="213" y="113"/>
                  </a:lnTo>
                  <a:lnTo>
                    <a:pt x="200" y="106"/>
                  </a:lnTo>
                  <a:lnTo>
                    <a:pt x="187" y="97"/>
                  </a:lnTo>
                  <a:lnTo>
                    <a:pt x="198" y="94"/>
                  </a:lnTo>
                  <a:lnTo>
                    <a:pt x="208" y="93"/>
                  </a:lnTo>
                  <a:lnTo>
                    <a:pt x="213" y="93"/>
                  </a:lnTo>
                  <a:lnTo>
                    <a:pt x="217" y="92"/>
                  </a:lnTo>
                  <a:lnTo>
                    <a:pt x="221" y="89"/>
                  </a:lnTo>
                  <a:lnTo>
                    <a:pt x="226" y="86"/>
                  </a:lnTo>
                  <a:lnTo>
                    <a:pt x="224" y="79"/>
                  </a:lnTo>
                  <a:lnTo>
                    <a:pt x="224" y="73"/>
                  </a:lnTo>
                  <a:lnTo>
                    <a:pt x="213" y="69"/>
                  </a:lnTo>
                  <a:lnTo>
                    <a:pt x="204" y="64"/>
                  </a:lnTo>
                  <a:lnTo>
                    <a:pt x="196" y="57"/>
                  </a:lnTo>
                  <a:lnTo>
                    <a:pt x="188" y="50"/>
                  </a:lnTo>
                  <a:lnTo>
                    <a:pt x="174" y="34"/>
                  </a:lnTo>
                  <a:lnTo>
                    <a:pt x="160" y="22"/>
                  </a:lnTo>
                  <a:lnTo>
                    <a:pt x="154" y="22"/>
                  </a:lnTo>
                  <a:lnTo>
                    <a:pt x="150" y="23"/>
                  </a:lnTo>
                  <a:lnTo>
                    <a:pt x="146" y="24"/>
                  </a:lnTo>
                  <a:lnTo>
                    <a:pt x="143" y="26"/>
                  </a:lnTo>
                  <a:lnTo>
                    <a:pt x="138" y="30"/>
                  </a:lnTo>
                  <a:lnTo>
                    <a:pt x="133" y="33"/>
                  </a:lnTo>
                  <a:lnTo>
                    <a:pt x="127" y="34"/>
                  </a:lnTo>
                  <a:lnTo>
                    <a:pt x="123" y="33"/>
                  </a:lnTo>
                  <a:lnTo>
                    <a:pt x="118" y="33"/>
                  </a:lnTo>
                  <a:lnTo>
                    <a:pt x="114" y="30"/>
                  </a:lnTo>
                  <a:lnTo>
                    <a:pt x="106" y="27"/>
                  </a:lnTo>
                  <a:lnTo>
                    <a:pt x="97" y="2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3" name="Freeform 473"/>
            <p:cNvSpPr>
              <a:spLocks/>
            </p:cNvSpPr>
            <p:nvPr/>
          </p:nvSpPr>
          <p:spPr bwMode="auto">
            <a:xfrm>
              <a:off x="5309" y="2727"/>
              <a:ext cx="3" cy="2"/>
            </a:xfrm>
            <a:custGeom>
              <a:avLst/>
              <a:gdLst>
                <a:gd name="T0" fmla="*/ 0 w 3"/>
                <a:gd name="T1" fmla="*/ 0 h 2"/>
                <a:gd name="T2" fmla="*/ 1 w 3"/>
                <a:gd name="T3" fmla="*/ 1 h 2"/>
                <a:gd name="T4" fmla="*/ 3 w 3"/>
                <a:gd name="T5" fmla="*/ 2 h 2"/>
                <a:gd name="T6" fmla="*/ 1 w 3"/>
                <a:gd name="T7" fmla="*/ 2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lnTo>
                    <a:pt x="1" y="1"/>
                  </a:lnTo>
                  <a:lnTo>
                    <a:pt x="3" y="2"/>
                  </a:lnTo>
                  <a:lnTo>
                    <a:pt x="1" y="2"/>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4" name="Freeform 474"/>
            <p:cNvSpPr>
              <a:spLocks/>
            </p:cNvSpPr>
            <p:nvPr/>
          </p:nvSpPr>
          <p:spPr bwMode="auto">
            <a:xfrm>
              <a:off x="5313" y="2729"/>
              <a:ext cx="56" cy="43"/>
            </a:xfrm>
            <a:custGeom>
              <a:avLst/>
              <a:gdLst>
                <a:gd name="T0" fmla="*/ 56 w 56"/>
                <a:gd name="T1" fmla="*/ 19 h 43"/>
                <a:gd name="T2" fmla="*/ 56 w 56"/>
                <a:gd name="T3" fmla="*/ 23 h 43"/>
                <a:gd name="T4" fmla="*/ 56 w 56"/>
                <a:gd name="T5" fmla="*/ 28 h 43"/>
                <a:gd name="T6" fmla="*/ 50 w 56"/>
                <a:gd name="T7" fmla="*/ 30 h 43"/>
                <a:gd name="T8" fmla="*/ 44 w 56"/>
                <a:gd name="T9" fmla="*/ 33 h 43"/>
                <a:gd name="T10" fmla="*/ 46 w 56"/>
                <a:gd name="T11" fmla="*/ 38 h 43"/>
                <a:gd name="T12" fmla="*/ 46 w 56"/>
                <a:gd name="T13" fmla="*/ 42 h 43"/>
                <a:gd name="T14" fmla="*/ 37 w 56"/>
                <a:gd name="T15" fmla="*/ 39 h 43"/>
                <a:gd name="T16" fmla="*/ 30 w 56"/>
                <a:gd name="T17" fmla="*/ 38 h 43"/>
                <a:gd name="T18" fmla="*/ 26 w 56"/>
                <a:gd name="T19" fmla="*/ 36 h 43"/>
                <a:gd name="T20" fmla="*/ 23 w 56"/>
                <a:gd name="T21" fmla="*/ 38 h 43"/>
                <a:gd name="T22" fmla="*/ 20 w 56"/>
                <a:gd name="T23" fmla="*/ 39 h 43"/>
                <a:gd name="T24" fmla="*/ 19 w 56"/>
                <a:gd name="T25" fmla="*/ 43 h 43"/>
                <a:gd name="T26" fmla="*/ 13 w 56"/>
                <a:gd name="T27" fmla="*/ 42 h 43"/>
                <a:gd name="T28" fmla="*/ 9 w 56"/>
                <a:gd name="T29" fmla="*/ 40 h 43"/>
                <a:gd name="T30" fmla="*/ 6 w 56"/>
                <a:gd name="T31" fmla="*/ 38 h 43"/>
                <a:gd name="T32" fmla="*/ 4 w 56"/>
                <a:gd name="T33" fmla="*/ 32 h 43"/>
                <a:gd name="T34" fmla="*/ 12 w 56"/>
                <a:gd name="T35" fmla="*/ 30 h 43"/>
                <a:gd name="T36" fmla="*/ 19 w 56"/>
                <a:gd name="T37" fmla="*/ 29 h 43"/>
                <a:gd name="T38" fmla="*/ 16 w 56"/>
                <a:gd name="T39" fmla="*/ 18 h 43"/>
                <a:gd name="T40" fmla="*/ 13 w 56"/>
                <a:gd name="T41" fmla="*/ 8 h 43"/>
                <a:gd name="T42" fmla="*/ 9 w 56"/>
                <a:gd name="T43" fmla="*/ 6 h 43"/>
                <a:gd name="T44" fmla="*/ 6 w 56"/>
                <a:gd name="T45" fmla="*/ 6 h 43"/>
                <a:gd name="T46" fmla="*/ 3 w 56"/>
                <a:gd name="T47" fmla="*/ 5 h 43"/>
                <a:gd name="T48" fmla="*/ 0 w 56"/>
                <a:gd name="T49" fmla="*/ 2 h 43"/>
                <a:gd name="T50" fmla="*/ 0 w 56"/>
                <a:gd name="T51" fmla="*/ 2 h 43"/>
                <a:gd name="T52" fmla="*/ 0 w 56"/>
                <a:gd name="T53" fmla="*/ 0 h 43"/>
                <a:gd name="T54" fmla="*/ 6 w 56"/>
                <a:gd name="T55" fmla="*/ 0 h 43"/>
                <a:gd name="T56" fmla="*/ 12 w 56"/>
                <a:gd name="T57" fmla="*/ 0 h 43"/>
                <a:gd name="T58" fmla="*/ 22 w 56"/>
                <a:gd name="T59" fmla="*/ 9 h 43"/>
                <a:gd name="T60" fmla="*/ 32 w 56"/>
                <a:gd name="T61" fmla="*/ 15 h 43"/>
                <a:gd name="T62" fmla="*/ 36 w 56"/>
                <a:gd name="T63" fmla="*/ 16 h 43"/>
                <a:gd name="T64" fmla="*/ 42 w 56"/>
                <a:gd name="T65" fmla="*/ 18 h 43"/>
                <a:gd name="T66" fmla="*/ 49 w 56"/>
                <a:gd name="T67" fmla="*/ 19 h 43"/>
                <a:gd name="T68" fmla="*/ 56 w 56"/>
                <a:gd name="T69" fmla="*/ 19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
                <a:gd name="T106" fmla="*/ 0 h 43"/>
                <a:gd name="T107" fmla="*/ 56 w 56"/>
                <a:gd name="T108" fmla="*/ 43 h 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 h="43">
                  <a:moveTo>
                    <a:pt x="56" y="19"/>
                  </a:moveTo>
                  <a:lnTo>
                    <a:pt x="56" y="23"/>
                  </a:lnTo>
                  <a:lnTo>
                    <a:pt x="56" y="28"/>
                  </a:lnTo>
                  <a:lnTo>
                    <a:pt x="50" y="30"/>
                  </a:lnTo>
                  <a:lnTo>
                    <a:pt x="44" y="33"/>
                  </a:lnTo>
                  <a:lnTo>
                    <a:pt x="46" y="38"/>
                  </a:lnTo>
                  <a:lnTo>
                    <a:pt x="46" y="42"/>
                  </a:lnTo>
                  <a:lnTo>
                    <a:pt x="37" y="39"/>
                  </a:lnTo>
                  <a:lnTo>
                    <a:pt x="30" y="38"/>
                  </a:lnTo>
                  <a:lnTo>
                    <a:pt x="26" y="36"/>
                  </a:lnTo>
                  <a:lnTo>
                    <a:pt x="23" y="38"/>
                  </a:lnTo>
                  <a:lnTo>
                    <a:pt x="20" y="39"/>
                  </a:lnTo>
                  <a:lnTo>
                    <a:pt x="19" y="43"/>
                  </a:lnTo>
                  <a:lnTo>
                    <a:pt x="13" y="42"/>
                  </a:lnTo>
                  <a:lnTo>
                    <a:pt x="9" y="40"/>
                  </a:lnTo>
                  <a:lnTo>
                    <a:pt x="6" y="38"/>
                  </a:lnTo>
                  <a:lnTo>
                    <a:pt x="4" y="32"/>
                  </a:lnTo>
                  <a:lnTo>
                    <a:pt x="12" y="30"/>
                  </a:lnTo>
                  <a:lnTo>
                    <a:pt x="19" y="29"/>
                  </a:lnTo>
                  <a:lnTo>
                    <a:pt x="16" y="18"/>
                  </a:lnTo>
                  <a:lnTo>
                    <a:pt x="13" y="8"/>
                  </a:lnTo>
                  <a:lnTo>
                    <a:pt x="9" y="6"/>
                  </a:lnTo>
                  <a:lnTo>
                    <a:pt x="6" y="6"/>
                  </a:lnTo>
                  <a:lnTo>
                    <a:pt x="3" y="5"/>
                  </a:lnTo>
                  <a:lnTo>
                    <a:pt x="0" y="2"/>
                  </a:lnTo>
                  <a:lnTo>
                    <a:pt x="0" y="0"/>
                  </a:lnTo>
                  <a:lnTo>
                    <a:pt x="6" y="0"/>
                  </a:lnTo>
                  <a:lnTo>
                    <a:pt x="12" y="0"/>
                  </a:lnTo>
                  <a:lnTo>
                    <a:pt x="22" y="9"/>
                  </a:lnTo>
                  <a:lnTo>
                    <a:pt x="32" y="15"/>
                  </a:lnTo>
                  <a:lnTo>
                    <a:pt x="36" y="16"/>
                  </a:lnTo>
                  <a:lnTo>
                    <a:pt x="42" y="18"/>
                  </a:lnTo>
                  <a:lnTo>
                    <a:pt x="49" y="19"/>
                  </a:lnTo>
                  <a:lnTo>
                    <a:pt x="56" y="19"/>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5" name="Freeform 475"/>
            <p:cNvSpPr>
              <a:spLocks/>
            </p:cNvSpPr>
            <p:nvPr/>
          </p:nvSpPr>
          <p:spPr bwMode="auto">
            <a:xfrm>
              <a:off x="3977" y="2751"/>
              <a:ext cx="18" cy="57"/>
            </a:xfrm>
            <a:custGeom>
              <a:avLst/>
              <a:gdLst>
                <a:gd name="T0" fmla="*/ 13 w 18"/>
                <a:gd name="T1" fmla="*/ 0 h 57"/>
                <a:gd name="T2" fmla="*/ 15 w 18"/>
                <a:gd name="T3" fmla="*/ 3 h 57"/>
                <a:gd name="T4" fmla="*/ 18 w 18"/>
                <a:gd name="T5" fmla="*/ 6 h 57"/>
                <a:gd name="T6" fmla="*/ 15 w 18"/>
                <a:gd name="T7" fmla="*/ 14 h 57"/>
                <a:gd name="T8" fmla="*/ 13 w 18"/>
                <a:gd name="T9" fmla="*/ 23 h 57"/>
                <a:gd name="T10" fmla="*/ 14 w 18"/>
                <a:gd name="T11" fmla="*/ 28 h 57"/>
                <a:gd name="T12" fmla="*/ 17 w 18"/>
                <a:gd name="T13" fmla="*/ 36 h 57"/>
                <a:gd name="T14" fmla="*/ 17 w 18"/>
                <a:gd name="T15" fmla="*/ 43 h 57"/>
                <a:gd name="T16" fmla="*/ 15 w 18"/>
                <a:gd name="T17" fmla="*/ 51 h 57"/>
                <a:gd name="T18" fmla="*/ 14 w 18"/>
                <a:gd name="T19" fmla="*/ 54 h 57"/>
                <a:gd name="T20" fmla="*/ 13 w 18"/>
                <a:gd name="T21" fmla="*/ 57 h 57"/>
                <a:gd name="T22" fmla="*/ 5 w 18"/>
                <a:gd name="T23" fmla="*/ 56 h 57"/>
                <a:gd name="T24" fmla="*/ 1 w 18"/>
                <a:gd name="T25" fmla="*/ 54 h 57"/>
                <a:gd name="T26" fmla="*/ 1 w 18"/>
                <a:gd name="T27" fmla="*/ 43 h 57"/>
                <a:gd name="T28" fmla="*/ 0 w 18"/>
                <a:gd name="T29" fmla="*/ 31 h 57"/>
                <a:gd name="T30" fmla="*/ 5 w 18"/>
                <a:gd name="T31" fmla="*/ 31 h 57"/>
                <a:gd name="T32" fmla="*/ 10 w 18"/>
                <a:gd name="T33" fmla="*/ 30 h 57"/>
                <a:gd name="T34" fmla="*/ 7 w 18"/>
                <a:gd name="T35" fmla="*/ 24 h 57"/>
                <a:gd name="T36" fmla="*/ 3 w 18"/>
                <a:gd name="T37" fmla="*/ 17 h 57"/>
                <a:gd name="T38" fmla="*/ 8 w 18"/>
                <a:gd name="T39" fmla="*/ 8 h 57"/>
                <a:gd name="T40" fmla="*/ 13 w 18"/>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57"/>
                <a:gd name="T65" fmla="*/ 18 w 18"/>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57">
                  <a:moveTo>
                    <a:pt x="13" y="0"/>
                  </a:moveTo>
                  <a:lnTo>
                    <a:pt x="15" y="3"/>
                  </a:lnTo>
                  <a:lnTo>
                    <a:pt x="18" y="6"/>
                  </a:lnTo>
                  <a:lnTo>
                    <a:pt x="15" y="14"/>
                  </a:lnTo>
                  <a:lnTo>
                    <a:pt x="13" y="23"/>
                  </a:lnTo>
                  <a:lnTo>
                    <a:pt x="14" y="28"/>
                  </a:lnTo>
                  <a:lnTo>
                    <a:pt x="17" y="36"/>
                  </a:lnTo>
                  <a:lnTo>
                    <a:pt x="17" y="43"/>
                  </a:lnTo>
                  <a:lnTo>
                    <a:pt x="15" y="51"/>
                  </a:lnTo>
                  <a:lnTo>
                    <a:pt x="14" y="54"/>
                  </a:lnTo>
                  <a:lnTo>
                    <a:pt x="13" y="57"/>
                  </a:lnTo>
                  <a:lnTo>
                    <a:pt x="5" y="56"/>
                  </a:lnTo>
                  <a:lnTo>
                    <a:pt x="1" y="54"/>
                  </a:lnTo>
                  <a:lnTo>
                    <a:pt x="1" y="43"/>
                  </a:lnTo>
                  <a:lnTo>
                    <a:pt x="0" y="31"/>
                  </a:lnTo>
                  <a:lnTo>
                    <a:pt x="5" y="31"/>
                  </a:lnTo>
                  <a:lnTo>
                    <a:pt x="10" y="30"/>
                  </a:lnTo>
                  <a:lnTo>
                    <a:pt x="7" y="24"/>
                  </a:lnTo>
                  <a:lnTo>
                    <a:pt x="3" y="17"/>
                  </a:lnTo>
                  <a:lnTo>
                    <a:pt x="8" y="8"/>
                  </a:lnTo>
                  <a:lnTo>
                    <a:pt x="1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6" name="Freeform 476"/>
            <p:cNvSpPr>
              <a:spLocks/>
            </p:cNvSpPr>
            <p:nvPr/>
          </p:nvSpPr>
          <p:spPr bwMode="auto">
            <a:xfrm>
              <a:off x="5280" y="2781"/>
              <a:ext cx="90" cy="108"/>
            </a:xfrm>
            <a:custGeom>
              <a:avLst/>
              <a:gdLst>
                <a:gd name="T0" fmla="*/ 90 w 90"/>
                <a:gd name="T1" fmla="*/ 74 h 108"/>
                <a:gd name="T2" fmla="*/ 56 w 90"/>
                <a:gd name="T3" fmla="*/ 84 h 108"/>
                <a:gd name="T4" fmla="*/ 55 w 90"/>
                <a:gd name="T5" fmla="*/ 91 h 108"/>
                <a:gd name="T6" fmla="*/ 55 w 90"/>
                <a:gd name="T7" fmla="*/ 98 h 108"/>
                <a:gd name="T8" fmla="*/ 50 w 90"/>
                <a:gd name="T9" fmla="*/ 98 h 108"/>
                <a:gd name="T10" fmla="*/ 45 w 90"/>
                <a:gd name="T11" fmla="*/ 98 h 108"/>
                <a:gd name="T12" fmla="*/ 45 w 90"/>
                <a:gd name="T13" fmla="*/ 94 h 108"/>
                <a:gd name="T14" fmla="*/ 45 w 90"/>
                <a:gd name="T15" fmla="*/ 90 h 108"/>
                <a:gd name="T16" fmla="*/ 45 w 90"/>
                <a:gd name="T17" fmla="*/ 90 h 108"/>
                <a:gd name="T18" fmla="*/ 43 w 90"/>
                <a:gd name="T19" fmla="*/ 90 h 108"/>
                <a:gd name="T20" fmla="*/ 40 w 90"/>
                <a:gd name="T21" fmla="*/ 91 h 108"/>
                <a:gd name="T22" fmla="*/ 37 w 90"/>
                <a:gd name="T23" fmla="*/ 91 h 108"/>
                <a:gd name="T24" fmla="*/ 35 w 90"/>
                <a:gd name="T25" fmla="*/ 97 h 108"/>
                <a:gd name="T26" fmla="*/ 32 w 90"/>
                <a:gd name="T27" fmla="*/ 103 h 108"/>
                <a:gd name="T28" fmla="*/ 27 w 90"/>
                <a:gd name="T29" fmla="*/ 106 h 108"/>
                <a:gd name="T30" fmla="*/ 22 w 90"/>
                <a:gd name="T31" fmla="*/ 108 h 108"/>
                <a:gd name="T32" fmla="*/ 20 w 90"/>
                <a:gd name="T33" fmla="*/ 98 h 108"/>
                <a:gd name="T34" fmla="*/ 16 w 90"/>
                <a:gd name="T35" fmla="*/ 91 h 108"/>
                <a:gd name="T36" fmla="*/ 10 w 90"/>
                <a:gd name="T37" fmla="*/ 94 h 108"/>
                <a:gd name="T38" fmla="*/ 6 w 90"/>
                <a:gd name="T39" fmla="*/ 97 h 108"/>
                <a:gd name="T40" fmla="*/ 2 w 90"/>
                <a:gd name="T41" fmla="*/ 94 h 108"/>
                <a:gd name="T42" fmla="*/ 0 w 90"/>
                <a:gd name="T43" fmla="*/ 91 h 108"/>
                <a:gd name="T44" fmla="*/ 6 w 90"/>
                <a:gd name="T45" fmla="*/ 80 h 108"/>
                <a:gd name="T46" fmla="*/ 13 w 90"/>
                <a:gd name="T47" fmla="*/ 68 h 108"/>
                <a:gd name="T48" fmla="*/ 29 w 90"/>
                <a:gd name="T49" fmla="*/ 70 h 108"/>
                <a:gd name="T50" fmla="*/ 45 w 90"/>
                <a:gd name="T51" fmla="*/ 71 h 108"/>
                <a:gd name="T52" fmla="*/ 46 w 90"/>
                <a:gd name="T53" fmla="*/ 64 h 108"/>
                <a:gd name="T54" fmla="*/ 49 w 90"/>
                <a:gd name="T55" fmla="*/ 58 h 108"/>
                <a:gd name="T56" fmla="*/ 52 w 90"/>
                <a:gd name="T57" fmla="*/ 56 h 108"/>
                <a:gd name="T58" fmla="*/ 56 w 90"/>
                <a:gd name="T59" fmla="*/ 53 h 108"/>
                <a:gd name="T60" fmla="*/ 60 w 90"/>
                <a:gd name="T61" fmla="*/ 50 h 108"/>
                <a:gd name="T62" fmla="*/ 63 w 90"/>
                <a:gd name="T63" fmla="*/ 46 h 108"/>
                <a:gd name="T64" fmla="*/ 66 w 90"/>
                <a:gd name="T65" fmla="*/ 41 h 108"/>
                <a:gd name="T66" fmla="*/ 69 w 90"/>
                <a:gd name="T67" fmla="*/ 36 h 108"/>
                <a:gd name="T68" fmla="*/ 63 w 90"/>
                <a:gd name="T69" fmla="*/ 21 h 108"/>
                <a:gd name="T70" fmla="*/ 57 w 90"/>
                <a:gd name="T71" fmla="*/ 8 h 108"/>
                <a:gd name="T72" fmla="*/ 59 w 90"/>
                <a:gd name="T73" fmla="*/ 6 h 108"/>
                <a:gd name="T74" fmla="*/ 60 w 90"/>
                <a:gd name="T75" fmla="*/ 4 h 108"/>
                <a:gd name="T76" fmla="*/ 60 w 90"/>
                <a:gd name="T77" fmla="*/ 4 h 108"/>
                <a:gd name="T78" fmla="*/ 60 w 90"/>
                <a:gd name="T79" fmla="*/ 0 h 108"/>
                <a:gd name="T80" fmla="*/ 65 w 90"/>
                <a:gd name="T81" fmla="*/ 1 h 108"/>
                <a:gd name="T82" fmla="*/ 69 w 90"/>
                <a:gd name="T83" fmla="*/ 1 h 108"/>
                <a:gd name="T84" fmla="*/ 75 w 90"/>
                <a:gd name="T85" fmla="*/ 11 h 108"/>
                <a:gd name="T86" fmla="*/ 82 w 90"/>
                <a:gd name="T87" fmla="*/ 18 h 108"/>
                <a:gd name="T88" fmla="*/ 85 w 90"/>
                <a:gd name="T89" fmla="*/ 31 h 108"/>
                <a:gd name="T90" fmla="*/ 86 w 90"/>
                <a:gd name="T91" fmla="*/ 46 h 108"/>
                <a:gd name="T92" fmla="*/ 89 w 90"/>
                <a:gd name="T93" fmla="*/ 60 h 108"/>
                <a:gd name="T94" fmla="*/ 90 w 90"/>
                <a:gd name="T95" fmla="*/ 74 h 1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0"/>
                <a:gd name="T145" fmla="*/ 0 h 108"/>
                <a:gd name="T146" fmla="*/ 90 w 90"/>
                <a:gd name="T147" fmla="*/ 108 h 1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0" h="108">
                  <a:moveTo>
                    <a:pt x="90" y="74"/>
                  </a:moveTo>
                  <a:lnTo>
                    <a:pt x="56" y="84"/>
                  </a:lnTo>
                  <a:lnTo>
                    <a:pt x="55" y="91"/>
                  </a:lnTo>
                  <a:lnTo>
                    <a:pt x="55" y="98"/>
                  </a:lnTo>
                  <a:lnTo>
                    <a:pt x="50" y="98"/>
                  </a:lnTo>
                  <a:lnTo>
                    <a:pt x="45" y="98"/>
                  </a:lnTo>
                  <a:lnTo>
                    <a:pt x="45" y="94"/>
                  </a:lnTo>
                  <a:lnTo>
                    <a:pt x="45" y="90"/>
                  </a:lnTo>
                  <a:lnTo>
                    <a:pt x="43" y="90"/>
                  </a:lnTo>
                  <a:lnTo>
                    <a:pt x="40" y="91"/>
                  </a:lnTo>
                  <a:lnTo>
                    <a:pt x="37" y="91"/>
                  </a:lnTo>
                  <a:lnTo>
                    <a:pt x="35" y="97"/>
                  </a:lnTo>
                  <a:lnTo>
                    <a:pt x="32" y="103"/>
                  </a:lnTo>
                  <a:lnTo>
                    <a:pt x="27" y="106"/>
                  </a:lnTo>
                  <a:lnTo>
                    <a:pt x="22" y="108"/>
                  </a:lnTo>
                  <a:lnTo>
                    <a:pt x="20" y="98"/>
                  </a:lnTo>
                  <a:lnTo>
                    <a:pt x="16" y="91"/>
                  </a:lnTo>
                  <a:lnTo>
                    <a:pt x="10" y="94"/>
                  </a:lnTo>
                  <a:lnTo>
                    <a:pt x="6" y="97"/>
                  </a:lnTo>
                  <a:lnTo>
                    <a:pt x="2" y="94"/>
                  </a:lnTo>
                  <a:lnTo>
                    <a:pt x="0" y="91"/>
                  </a:lnTo>
                  <a:lnTo>
                    <a:pt x="6" y="80"/>
                  </a:lnTo>
                  <a:lnTo>
                    <a:pt x="13" y="68"/>
                  </a:lnTo>
                  <a:lnTo>
                    <a:pt x="29" y="70"/>
                  </a:lnTo>
                  <a:lnTo>
                    <a:pt x="45" y="71"/>
                  </a:lnTo>
                  <a:lnTo>
                    <a:pt x="46" y="64"/>
                  </a:lnTo>
                  <a:lnTo>
                    <a:pt x="49" y="58"/>
                  </a:lnTo>
                  <a:lnTo>
                    <a:pt x="52" y="56"/>
                  </a:lnTo>
                  <a:lnTo>
                    <a:pt x="56" y="53"/>
                  </a:lnTo>
                  <a:lnTo>
                    <a:pt x="60" y="50"/>
                  </a:lnTo>
                  <a:lnTo>
                    <a:pt x="63" y="46"/>
                  </a:lnTo>
                  <a:lnTo>
                    <a:pt x="66" y="41"/>
                  </a:lnTo>
                  <a:lnTo>
                    <a:pt x="69" y="36"/>
                  </a:lnTo>
                  <a:lnTo>
                    <a:pt x="63" y="21"/>
                  </a:lnTo>
                  <a:lnTo>
                    <a:pt x="57" y="8"/>
                  </a:lnTo>
                  <a:lnTo>
                    <a:pt x="59" y="6"/>
                  </a:lnTo>
                  <a:lnTo>
                    <a:pt x="60" y="4"/>
                  </a:lnTo>
                  <a:lnTo>
                    <a:pt x="60" y="0"/>
                  </a:lnTo>
                  <a:lnTo>
                    <a:pt x="65" y="1"/>
                  </a:lnTo>
                  <a:lnTo>
                    <a:pt x="69" y="1"/>
                  </a:lnTo>
                  <a:lnTo>
                    <a:pt x="75" y="11"/>
                  </a:lnTo>
                  <a:lnTo>
                    <a:pt x="82" y="18"/>
                  </a:lnTo>
                  <a:lnTo>
                    <a:pt x="85" y="31"/>
                  </a:lnTo>
                  <a:lnTo>
                    <a:pt x="86" y="46"/>
                  </a:lnTo>
                  <a:lnTo>
                    <a:pt x="89" y="60"/>
                  </a:lnTo>
                  <a:lnTo>
                    <a:pt x="90" y="74"/>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7" name="Freeform 477"/>
            <p:cNvSpPr>
              <a:spLocks/>
            </p:cNvSpPr>
            <p:nvPr/>
          </p:nvSpPr>
          <p:spPr bwMode="auto">
            <a:xfrm>
              <a:off x="5270" y="2875"/>
              <a:ext cx="27" cy="32"/>
            </a:xfrm>
            <a:custGeom>
              <a:avLst/>
              <a:gdLst>
                <a:gd name="T0" fmla="*/ 27 w 27"/>
                <a:gd name="T1" fmla="*/ 10 h 32"/>
                <a:gd name="T2" fmla="*/ 25 w 27"/>
                <a:gd name="T3" fmla="*/ 22 h 32"/>
                <a:gd name="T4" fmla="*/ 23 w 27"/>
                <a:gd name="T5" fmla="*/ 32 h 32"/>
                <a:gd name="T6" fmla="*/ 19 w 27"/>
                <a:gd name="T7" fmla="*/ 32 h 32"/>
                <a:gd name="T8" fmla="*/ 15 w 27"/>
                <a:gd name="T9" fmla="*/ 32 h 32"/>
                <a:gd name="T10" fmla="*/ 13 w 27"/>
                <a:gd name="T11" fmla="*/ 23 h 32"/>
                <a:gd name="T12" fmla="*/ 13 w 27"/>
                <a:gd name="T13" fmla="*/ 13 h 32"/>
                <a:gd name="T14" fmla="*/ 7 w 27"/>
                <a:gd name="T15" fmla="*/ 13 h 32"/>
                <a:gd name="T16" fmla="*/ 6 w 27"/>
                <a:gd name="T17" fmla="*/ 12 h 32"/>
                <a:gd name="T18" fmla="*/ 3 w 27"/>
                <a:gd name="T19" fmla="*/ 10 h 32"/>
                <a:gd name="T20" fmla="*/ 0 w 27"/>
                <a:gd name="T21" fmla="*/ 7 h 32"/>
                <a:gd name="T22" fmla="*/ 2 w 27"/>
                <a:gd name="T23" fmla="*/ 6 h 32"/>
                <a:gd name="T24" fmla="*/ 2 w 27"/>
                <a:gd name="T25" fmla="*/ 3 h 32"/>
                <a:gd name="T26" fmla="*/ 5 w 27"/>
                <a:gd name="T27" fmla="*/ 2 h 32"/>
                <a:gd name="T28" fmla="*/ 9 w 27"/>
                <a:gd name="T29" fmla="*/ 0 h 32"/>
                <a:gd name="T30" fmla="*/ 12 w 27"/>
                <a:gd name="T31" fmla="*/ 4 h 32"/>
                <a:gd name="T32" fmla="*/ 16 w 27"/>
                <a:gd name="T33" fmla="*/ 7 h 32"/>
                <a:gd name="T34" fmla="*/ 20 w 27"/>
                <a:gd name="T35" fmla="*/ 9 h 32"/>
                <a:gd name="T36" fmla="*/ 27 w 27"/>
                <a:gd name="T37" fmla="*/ 1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32"/>
                <a:gd name="T59" fmla="*/ 27 w 27"/>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32">
                  <a:moveTo>
                    <a:pt x="27" y="10"/>
                  </a:moveTo>
                  <a:lnTo>
                    <a:pt x="25" y="22"/>
                  </a:lnTo>
                  <a:lnTo>
                    <a:pt x="23" y="32"/>
                  </a:lnTo>
                  <a:lnTo>
                    <a:pt x="19" y="32"/>
                  </a:lnTo>
                  <a:lnTo>
                    <a:pt x="15" y="32"/>
                  </a:lnTo>
                  <a:lnTo>
                    <a:pt x="13" y="23"/>
                  </a:lnTo>
                  <a:lnTo>
                    <a:pt x="13" y="13"/>
                  </a:lnTo>
                  <a:lnTo>
                    <a:pt x="7" y="13"/>
                  </a:lnTo>
                  <a:lnTo>
                    <a:pt x="6" y="12"/>
                  </a:lnTo>
                  <a:lnTo>
                    <a:pt x="3" y="10"/>
                  </a:lnTo>
                  <a:lnTo>
                    <a:pt x="0" y="7"/>
                  </a:lnTo>
                  <a:lnTo>
                    <a:pt x="2" y="6"/>
                  </a:lnTo>
                  <a:lnTo>
                    <a:pt x="2" y="3"/>
                  </a:lnTo>
                  <a:lnTo>
                    <a:pt x="5" y="2"/>
                  </a:lnTo>
                  <a:lnTo>
                    <a:pt x="9" y="0"/>
                  </a:lnTo>
                  <a:lnTo>
                    <a:pt x="12" y="4"/>
                  </a:lnTo>
                  <a:lnTo>
                    <a:pt x="16" y="7"/>
                  </a:lnTo>
                  <a:lnTo>
                    <a:pt x="20" y="9"/>
                  </a:lnTo>
                  <a:lnTo>
                    <a:pt x="27" y="1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8" name="Freeform 478"/>
            <p:cNvSpPr>
              <a:spLocks/>
            </p:cNvSpPr>
            <p:nvPr/>
          </p:nvSpPr>
          <p:spPr bwMode="auto">
            <a:xfrm>
              <a:off x="5202" y="2982"/>
              <a:ext cx="15" cy="40"/>
            </a:xfrm>
            <a:custGeom>
              <a:avLst/>
              <a:gdLst>
                <a:gd name="T0" fmla="*/ 8 w 15"/>
                <a:gd name="T1" fmla="*/ 0 h 40"/>
                <a:gd name="T2" fmla="*/ 13 w 15"/>
                <a:gd name="T3" fmla="*/ 2 h 40"/>
                <a:gd name="T4" fmla="*/ 15 w 15"/>
                <a:gd name="T5" fmla="*/ 2 h 40"/>
                <a:gd name="T6" fmla="*/ 15 w 15"/>
                <a:gd name="T7" fmla="*/ 22 h 40"/>
                <a:gd name="T8" fmla="*/ 13 w 15"/>
                <a:gd name="T9" fmla="*/ 39 h 40"/>
                <a:gd name="T10" fmla="*/ 11 w 15"/>
                <a:gd name="T11" fmla="*/ 39 h 40"/>
                <a:gd name="T12" fmla="*/ 10 w 15"/>
                <a:gd name="T13" fmla="*/ 40 h 40"/>
                <a:gd name="T14" fmla="*/ 5 w 15"/>
                <a:gd name="T15" fmla="*/ 36 h 40"/>
                <a:gd name="T16" fmla="*/ 1 w 15"/>
                <a:gd name="T17" fmla="*/ 33 h 40"/>
                <a:gd name="T18" fmla="*/ 0 w 15"/>
                <a:gd name="T19" fmla="*/ 23 h 40"/>
                <a:gd name="T20" fmla="*/ 1 w 15"/>
                <a:gd name="T21" fmla="*/ 14 h 40"/>
                <a:gd name="T22" fmla="*/ 4 w 15"/>
                <a:gd name="T23" fmla="*/ 7 h 40"/>
                <a:gd name="T24" fmla="*/ 8 w 15"/>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40"/>
                <a:gd name="T41" fmla="*/ 15 w 15"/>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40">
                  <a:moveTo>
                    <a:pt x="8" y="0"/>
                  </a:moveTo>
                  <a:lnTo>
                    <a:pt x="13" y="2"/>
                  </a:lnTo>
                  <a:lnTo>
                    <a:pt x="15" y="2"/>
                  </a:lnTo>
                  <a:lnTo>
                    <a:pt x="15" y="22"/>
                  </a:lnTo>
                  <a:lnTo>
                    <a:pt x="13" y="39"/>
                  </a:lnTo>
                  <a:lnTo>
                    <a:pt x="11" y="39"/>
                  </a:lnTo>
                  <a:lnTo>
                    <a:pt x="10" y="40"/>
                  </a:lnTo>
                  <a:lnTo>
                    <a:pt x="5" y="36"/>
                  </a:lnTo>
                  <a:lnTo>
                    <a:pt x="1" y="33"/>
                  </a:lnTo>
                  <a:lnTo>
                    <a:pt x="0" y="23"/>
                  </a:lnTo>
                  <a:lnTo>
                    <a:pt x="1" y="14"/>
                  </a:lnTo>
                  <a:lnTo>
                    <a:pt x="4" y="7"/>
                  </a:lnTo>
                  <a:lnTo>
                    <a:pt x="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49" name="Freeform 479"/>
            <p:cNvSpPr>
              <a:spLocks/>
            </p:cNvSpPr>
            <p:nvPr/>
          </p:nvSpPr>
          <p:spPr bwMode="auto">
            <a:xfrm>
              <a:off x="2955" y="3005"/>
              <a:ext cx="111" cy="41"/>
            </a:xfrm>
            <a:custGeom>
              <a:avLst/>
              <a:gdLst>
                <a:gd name="T0" fmla="*/ 68 w 111"/>
                <a:gd name="T1" fmla="*/ 36 h 41"/>
                <a:gd name="T2" fmla="*/ 67 w 111"/>
                <a:gd name="T3" fmla="*/ 31 h 41"/>
                <a:gd name="T4" fmla="*/ 65 w 111"/>
                <a:gd name="T5" fmla="*/ 26 h 41"/>
                <a:gd name="T6" fmla="*/ 45 w 111"/>
                <a:gd name="T7" fmla="*/ 19 h 41"/>
                <a:gd name="T8" fmla="*/ 27 w 111"/>
                <a:gd name="T9" fmla="*/ 10 h 41"/>
                <a:gd name="T10" fmla="*/ 12 w 111"/>
                <a:gd name="T11" fmla="*/ 14 h 41"/>
                <a:gd name="T12" fmla="*/ 0 w 111"/>
                <a:gd name="T13" fmla="*/ 19 h 41"/>
                <a:gd name="T14" fmla="*/ 1 w 111"/>
                <a:gd name="T15" fmla="*/ 17 h 41"/>
                <a:gd name="T16" fmla="*/ 2 w 111"/>
                <a:gd name="T17" fmla="*/ 16 h 41"/>
                <a:gd name="T18" fmla="*/ 7 w 111"/>
                <a:gd name="T19" fmla="*/ 9 h 41"/>
                <a:gd name="T20" fmla="*/ 12 w 111"/>
                <a:gd name="T21" fmla="*/ 4 h 41"/>
                <a:gd name="T22" fmla="*/ 18 w 111"/>
                <a:gd name="T23" fmla="*/ 1 h 41"/>
                <a:gd name="T24" fmla="*/ 25 w 111"/>
                <a:gd name="T25" fmla="*/ 0 h 41"/>
                <a:gd name="T26" fmla="*/ 32 w 111"/>
                <a:gd name="T27" fmla="*/ 1 h 41"/>
                <a:gd name="T28" fmla="*/ 41 w 111"/>
                <a:gd name="T29" fmla="*/ 3 h 41"/>
                <a:gd name="T30" fmla="*/ 49 w 111"/>
                <a:gd name="T31" fmla="*/ 6 h 41"/>
                <a:gd name="T32" fmla="*/ 57 w 111"/>
                <a:gd name="T33" fmla="*/ 9 h 41"/>
                <a:gd name="T34" fmla="*/ 89 w 111"/>
                <a:gd name="T35" fmla="*/ 27 h 41"/>
                <a:gd name="T36" fmla="*/ 111 w 111"/>
                <a:gd name="T37" fmla="*/ 39 h 41"/>
                <a:gd name="T38" fmla="*/ 111 w 111"/>
                <a:gd name="T39" fmla="*/ 40 h 41"/>
                <a:gd name="T40" fmla="*/ 111 w 111"/>
                <a:gd name="T41" fmla="*/ 41 h 41"/>
                <a:gd name="T42" fmla="*/ 94 w 111"/>
                <a:gd name="T43" fmla="*/ 41 h 41"/>
                <a:gd name="T44" fmla="*/ 75 w 111"/>
                <a:gd name="T45" fmla="*/ 41 h 41"/>
                <a:gd name="T46" fmla="*/ 77 w 111"/>
                <a:gd name="T47" fmla="*/ 39 h 41"/>
                <a:gd name="T48" fmla="*/ 77 w 111"/>
                <a:gd name="T49" fmla="*/ 36 h 41"/>
                <a:gd name="T50" fmla="*/ 72 w 111"/>
                <a:gd name="T51" fmla="*/ 36 h 41"/>
                <a:gd name="T52" fmla="*/ 68 w 111"/>
                <a:gd name="T53" fmla="*/ 36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
                <a:gd name="T82" fmla="*/ 0 h 41"/>
                <a:gd name="T83" fmla="*/ 111 w 111"/>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 h="41">
                  <a:moveTo>
                    <a:pt x="68" y="36"/>
                  </a:moveTo>
                  <a:lnTo>
                    <a:pt x="67" y="31"/>
                  </a:lnTo>
                  <a:lnTo>
                    <a:pt x="65" y="26"/>
                  </a:lnTo>
                  <a:lnTo>
                    <a:pt x="45" y="19"/>
                  </a:lnTo>
                  <a:lnTo>
                    <a:pt x="27" y="10"/>
                  </a:lnTo>
                  <a:lnTo>
                    <a:pt x="12" y="14"/>
                  </a:lnTo>
                  <a:lnTo>
                    <a:pt x="0" y="19"/>
                  </a:lnTo>
                  <a:lnTo>
                    <a:pt x="1" y="17"/>
                  </a:lnTo>
                  <a:lnTo>
                    <a:pt x="2" y="16"/>
                  </a:lnTo>
                  <a:lnTo>
                    <a:pt x="7" y="9"/>
                  </a:lnTo>
                  <a:lnTo>
                    <a:pt x="12" y="4"/>
                  </a:lnTo>
                  <a:lnTo>
                    <a:pt x="18" y="1"/>
                  </a:lnTo>
                  <a:lnTo>
                    <a:pt x="25" y="0"/>
                  </a:lnTo>
                  <a:lnTo>
                    <a:pt x="32" y="1"/>
                  </a:lnTo>
                  <a:lnTo>
                    <a:pt x="41" y="3"/>
                  </a:lnTo>
                  <a:lnTo>
                    <a:pt x="49" y="6"/>
                  </a:lnTo>
                  <a:lnTo>
                    <a:pt x="57" y="9"/>
                  </a:lnTo>
                  <a:lnTo>
                    <a:pt x="89" y="27"/>
                  </a:lnTo>
                  <a:lnTo>
                    <a:pt x="111" y="39"/>
                  </a:lnTo>
                  <a:lnTo>
                    <a:pt x="111" y="40"/>
                  </a:lnTo>
                  <a:lnTo>
                    <a:pt x="111" y="41"/>
                  </a:lnTo>
                  <a:lnTo>
                    <a:pt x="94" y="41"/>
                  </a:lnTo>
                  <a:lnTo>
                    <a:pt x="75" y="41"/>
                  </a:lnTo>
                  <a:lnTo>
                    <a:pt x="77" y="39"/>
                  </a:lnTo>
                  <a:lnTo>
                    <a:pt x="77" y="36"/>
                  </a:lnTo>
                  <a:lnTo>
                    <a:pt x="72" y="36"/>
                  </a:lnTo>
                  <a:lnTo>
                    <a:pt x="68" y="36"/>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0" name="Freeform 480"/>
            <p:cNvSpPr>
              <a:spLocks/>
            </p:cNvSpPr>
            <p:nvPr/>
          </p:nvSpPr>
          <p:spPr bwMode="auto">
            <a:xfrm>
              <a:off x="3054" y="3048"/>
              <a:ext cx="72" cy="23"/>
            </a:xfrm>
            <a:custGeom>
              <a:avLst/>
              <a:gdLst>
                <a:gd name="T0" fmla="*/ 29 w 72"/>
                <a:gd name="T1" fmla="*/ 0 h 23"/>
                <a:gd name="T2" fmla="*/ 43 w 72"/>
                <a:gd name="T3" fmla="*/ 1 h 23"/>
                <a:gd name="T4" fmla="*/ 55 w 72"/>
                <a:gd name="T5" fmla="*/ 4 h 23"/>
                <a:gd name="T6" fmla="*/ 63 w 72"/>
                <a:gd name="T7" fmla="*/ 8 h 23"/>
                <a:gd name="T8" fmla="*/ 72 w 72"/>
                <a:gd name="T9" fmla="*/ 16 h 23"/>
                <a:gd name="T10" fmla="*/ 70 w 72"/>
                <a:gd name="T11" fmla="*/ 18 h 23"/>
                <a:gd name="T12" fmla="*/ 69 w 72"/>
                <a:gd name="T13" fmla="*/ 21 h 23"/>
                <a:gd name="T14" fmla="*/ 50 w 72"/>
                <a:gd name="T15" fmla="*/ 23 h 23"/>
                <a:gd name="T16" fmla="*/ 32 w 72"/>
                <a:gd name="T17" fmla="*/ 21 h 23"/>
                <a:gd name="T18" fmla="*/ 23 w 72"/>
                <a:gd name="T19" fmla="*/ 21 h 23"/>
                <a:gd name="T20" fmla="*/ 16 w 72"/>
                <a:gd name="T21" fmla="*/ 20 h 23"/>
                <a:gd name="T22" fmla="*/ 8 w 72"/>
                <a:gd name="T23" fmla="*/ 17 h 23"/>
                <a:gd name="T24" fmla="*/ 0 w 72"/>
                <a:gd name="T25" fmla="*/ 14 h 23"/>
                <a:gd name="T26" fmla="*/ 0 w 72"/>
                <a:gd name="T27" fmla="*/ 13 h 23"/>
                <a:gd name="T28" fmla="*/ 0 w 72"/>
                <a:gd name="T29" fmla="*/ 13 h 23"/>
                <a:gd name="T30" fmla="*/ 8 w 72"/>
                <a:gd name="T31" fmla="*/ 10 h 23"/>
                <a:gd name="T32" fmla="*/ 16 w 72"/>
                <a:gd name="T33" fmla="*/ 7 h 23"/>
                <a:gd name="T34" fmla="*/ 23 w 72"/>
                <a:gd name="T35" fmla="*/ 4 h 23"/>
                <a:gd name="T36" fmla="*/ 29 w 72"/>
                <a:gd name="T37" fmla="*/ 0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3"/>
                <a:gd name="T59" fmla="*/ 72 w 72"/>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3">
                  <a:moveTo>
                    <a:pt x="29" y="0"/>
                  </a:moveTo>
                  <a:lnTo>
                    <a:pt x="43" y="1"/>
                  </a:lnTo>
                  <a:lnTo>
                    <a:pt x="55" y="4"/>
                  </a:lnTo>
                  <a:lnTo>
                    <a:pt x="63" y="8"/>
                  </a:lnTo>
                  <a:lnTo>
                    <a:pt x="72" y="16"/>
                  </a:lnTo>
                  <a:lnTo>
                    <a:pt x="70" y="18"/>
                  </a:lnTo>
                  <a:lnTo>
                    <a:pt x="69" y="21"/>
                  </a:lnTo>
                  <a:lnTo>
                    <a:pt x="50" y="23"/>
                  </a:lnTo>
                  <a:lnTo>
                    <a:pt x="32" y="21"/>
                  </a:lnTo>
                  <a:lnTo>
                    <a:pt x="23" y="21"/>
                  </a:lnTo>
                  <a:lnTo>
                    <a:pt x="16" y="20"/>
                  </a:lnTo>
                  <a:lnTo>
                    <a:pt x="8" y="17"/>
                  </a:lnTo>
                  <a:lnTo>
                    <a:pt x="0" y="14"/>
                  </a:lnTo>
                  <a:lnTo>
                    <a:pt x="0" y="13"/>
                  </a:lnTo>
                  <a:lnTo>
                    <a:pt x="8" y="10"/>
                  </a:lnTo>
                  <a:lnTo>
                    <a:pt x="16" y="7"/>
                  </a:lnTo>
                  <a:lnTo>
                    <a:pt x="23" y="4"/>
                  </a:lnTo>
                  <a:lnTo>
                    <a:pt x="29"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1" name="Freeform 481"/>
            <p:cNvSpPr>
              <a:spLocks/>
            </p:cNvSpPr>
            <p:nvPr/>
          </p:nvSpPr>
          <p:spPr bwMode="auto">
            <a:xfrm>
              <a:off x="5080" y="3048"/>
              <a:ext cx="28" cy="24"/>
            </a:xfrm>
            <a:custGeom>
              <a:avLst/>
              <a:gdLst>
                <a:gd name="T0" fmla="*/ 18 w 28"/>
                <a:gd name="T1" fmla="*/ 0 h 24"/>
                <a:gd name="T2" fmla="*/ 23 w 28"/>
                <a:gd name="T3" fmla="*/ 3 h 24"/>
                <a:gd name="T4" fmla="*/ 25 w 28"/>
                <a:gd name="T5" fmla="*/ 6 h 24"/>
                <a:gd name="T6" fmla="*/ 26 w 28"/>
                <a:gd name="T7" fmla="*/ 7 h 24"/>
                <a:gd name="T8" fmla="*/ 28 w 28"/>
                <a:gd name="T9" fmla="*/ 13 h 24"/>
                <a:gd name="T10" fmla="*/ 28 w 28"/>
                <a:gd name="T11" fmla="*/ 13 h 24"/>
                <a:gd name="T12" fmla="*/ 28 w 28"/>
                <a:gd name="T13" fmla="*/ 14 h 24"/>
                <a:gd name="T14" fmla="*/ 23 w 28"/>
                <a:gd name="T15" fmla="*/ 17 h 24"/>
                <a:gd name="T16" fmla="*/ 19 w 28"/>
                <a:gd name="T17" fmla="*/ 20 h 24"/>
                <a:gd name="T18" fmla="*/ 15 w 28"/>
                <a:gd name="T19" fmla="*/ 23 h 24"/>
                <a:gd name="T20" fmla="*/ 8 w 28"/>
                <a:gd name="T21" fmla="*/ 24 h 24"/>
                <a:gd name="T22" fmla="*/ 5 w 28"/>
                <a:gd name="T23" fmla="*/ 23 h 24"/>
                <a:gd name="T24" fmla="*/ 3 w 28"/>
                <a:gd name="T25" fmla="*/ 21 h 24"/>
                <a:gd name="T26" fmla="*/ 2 w 28"/>
                <a:gd name="T27" fmla="*/ 18 h 24"/>
                <a:gd name="T28" fmla="*/ 0 w 28"/>
                <a:gd name="T29" fmla="*/ 17 h 24"/>
                <a:gd name="T30" fmla="*/ 3 w 28"/>
                <a:gd name="T31" fmla="*/ 11 h 24"/>
                <a:gd name="T32" fmla="*/ 8 w 28"/>
                <a:gd name="T33" fmla="*/ 7 h 24"/>
                <a:gd name="T34" fmla="*/ 12 w 28"/>
                <a:gd name="T35" fmla="*/ 4 h 24"/>
                <a:gd name="T36" fmla="*/ 18 w 28"/>
                <a:gd name="T37" fmla="*/ 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4"/>
                <a:gd name="T59" fmla="*/ 28 w 28"/>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4">
                  <a:moveTo>
                    <a:pt x="18" y="0"/>
                  </a:moveTo>
                  <a:lnTo>
                    <a:pt x="23" y="3"/>
                  </a:lnTo>
                  <a:lnTo>
                    <a:pt x="25" y="6"/>
                  </a:lnTo>
                  <a:lnTo>
                    <a:pt x="26" y="7"/>
                  </a:lnTo>
                  <a:lnTo>
                    <a:pt x="28" y="13"/>
                  </a:lnTo>
                  <a:lnTo>
                    <a:pt x="28" y="14"/>
                  </a:lnTo>
                  <a:lnTo>
                    <a:pt x="23" y="17"/>
                  </a:lnTo>
                  <a:lnTo>
                    <a:pt x="19" y="20"/>
                  </a:lnTo>
                  <a:lnTo>
                    <a:pt x="15" y="23"/>
                  </a:lnTo>
                  <a:lnTo>
                    <a:pt x="8" y="24"/>
                  </a:lnTo>
                  <a:lnTo>
                    <a:pt x="5" y="23"/>
                  </a:lnTo>
                  <a:lnTo>
                    <a:pt x="3" y="21"/>
                  </a:lnTo>
                  <a:lnTo>
                    <a:pt x="2" y="18"/>
                  </a:lnTo>
                  <a:lnTo>
                    <a:pt x="0" y="17"/>
                  </a:lnTo>
                  <a:lnTo>
                    <a:pt x="3" y="11"/>
                  </a:lnTo>
                  <a:lnTo>
                    <a:pt x="8" y="7"/>
                  </a:lnTo>
                  <a:lnTo>
                    <a:pt x="12" y="4"/>
                  </a:lnTo>
                  <a:lnTo>
                    <a:pt x="1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2" name="Freeform 482"/>
            <p:cNvSpPr>
              <a:spLocks/>
            </p:cNvSpPr>
            <p:nvPr/>
          </p:nvSpPr>
          <p:spPr bwMode="auto">
            <a:xfrm>
              <a:off x="5216" y="3069"/>
              <a:ext cx="26" cy="56"/>
            </a:xfrm>
            <a:custGeom>
              <a:avLst/>
              <a:gdLst>
                <a:gd name="T0" fmla="*/ 4 w 26"/>
                <a:gd name="T1" fmla="*/ 0 h 56"/>
                <a:gd name="T2" fmla="*/ 7 w 26"/>
                <a:gd name="T3" fmla="*/ 0 h 56"/>
                <a:gd name="T4" fmla="*/ 10 w 26"/>
                <a:gd name="T5" fmla="*/ 0 h 56"/>
                <a:gd name="T6" fmla="*/ 16 w 26"/>
                <a:gd name="T7" fmla="*/ 5 h 56"/>
                <a:gd name="T8" fmla="*/ 20 w 26"/>
                <a:gd name="T9" fmla="*/ 10 h 56"/>
                <a:gd name="T10" fmla="*/ 24 w 26"/>
                <a:gd name="T11" fmla="*/ 17 h 56"/>
                <a:gd name="T12" fmla="*/ 26 w 26"/>
                <a:gd name="T13" fmla="*/ 26 h 56"/>
                <a:gd name="T14" fmla="*/ 21 w 26"/>
                <a:gd name="T15" fmla="*/ 29 h 56"/>
                <a:gd name="T16" fmla="*/ 17 w 26"/>
                <a:gd name="T17" fmla="*/ 32 h 56"/>
                <a:gd name="T18" fmla="*/ 19 w 26"/>
                <a:gd name="T19" fmla="*/ 45 h 56"/>
                <a:gd name="T20" fmla="*/ 19 w 26"/>
                <a:gd name="T21" fmla="*/ 56 h 56"/>
                <a:gd name="T22" fmla="*/ 17 w 26"/>
                <a:gd name="T23" fmla="*/ 56 h 56"/>
                <a:gd name="T24" fmla="*/ 17 w 26"/>
                <a:gd name="T25" fmla="*/ 56 h 56"/>
                <a:gd name="T26" fmla="*/ 9 w 26"/>
                <a:gd name="T27" fmla="*/ 50 h 56"/>
                <a:gd name="T28" fmla="*/ 0 w 26"/>
                <a:gd name="T29" fmla="*/ 45 h 56"/>
                <a:gd name="T30" fmla="*/ 0 w 26"/>
                <a:gd name="T31" fmla="*/ 25 h 56"/>
                <a:gd name="T32" fmla="*/ 0 w 26"/>
                <a:gd name="T33" fmla="*/ 5 h 56"/>
                <a:gd name="T34" fmla="*/ 3 w 26"/>
                <a:gd name="T35" fmla="*/ 2 h 56"/>
                <a:gd name="T36" fmla="*/ 4 w 26"/>
                <a:gd name="T37" fmla="*/ 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56"/>
                <a:gd name="T59" fmla="*/ 26 w 26"/>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56">
                  <a:moveTo>
                    <a:pt x="4" y="0"/>
                  </a:moveTo>
                  <a:lnTo>
                    <a:pt x="7" y="0"/>
                  </a:lnTo>
                  <a:lnTo>
                    <a:pt x="10" y="0"/>
                  </a:lnTo>
                  <a:lnTo>
                    <a:pt x="16" y="5"/>
                  </a:lnTo>
                  <a:lnTo>
                    <a:pt x="20" y="10"/>
                  </a:lnTo>
                  <a:lnTo>
                    <a:pt x="24" y="17"/>
                  </a:lnTo>
                  <a:lnTo>
                    <a:pt x="26" y="26"/>
                  </a:lnTo>
                  <a:lnTo>
                    <a:pt x="21" y="29"/>
                  </a:lnTo>
                  <a:lnTo>
                    <a:pt x="17" y="32"/>
                  </a:lnTo>
                  <a:lnTo>
                    <a:pt x="19" y="45"/>
                  </a:lnTo>
                  <a:lnTo>
                    <a:pt x="19" y="56"/>
                  </a:lnTo>
                  <a:lnTo>
                    <a:pt x="17" y="56"/>
                  </a:lnTo>
                  <a:lnTo>
                    <a:pt x="9" y="50"/>
                  </a:lnTo>
                  <a:lnTo>
                    <a:pt x="0" y="45"/>
                  </a:lnTo>
                  <a:lnTo>
                    <a:pt x="0" y="25"/>
                  </a:lnTo>
                  <a:lnTo>
                    <a:pt x="0" y="5"/>
                  </a:lnTo>
                  <a:lnTo>
                    <a:pt x="3" y="2"/>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3" name="Freeform 483"/>
            <p:cNvSpPr>
              <a:spLocks/>
            </p:cNvSpPr>
            <p:nvPr/>
          </p:nvSpPr>
          <p:spPr bwMode="auto">
            <a:xfrm>
              <a:off x="5115" y="3081"/>
              <a:ext cx="21" cy="27"/>
            </a:xfrm>
            <a:custGeom>
              <a:avLst/>
              <a:gdLst>
                <a:gd name="T0" fmla="*/ 14 w 21"/>
                <a:gd name="T1" fmla="*/ 0 h 27"/>
                <a:gd name="T2" fmla="*/ 17 w 21"/>
                <a:gd name="T3" fmla="*/ 4 h 27"/>
                <a:gd name="T4" fmla="*/ 21 w 21"/>
                <a:gd name="T5" fmla="*/ 8 h 27"/>
                <a:gd name="T6" fmla="*/ 18 w 21"/>
                <a:gd name="T7" fmla="*/ 10 h 27"/>
                <a:gd name="T8" fmla="*/ 15 w 21"/>
                <a:gd name="T9" fmla="*/ 11 h 27"/>
                <a:gd name="T10" fmla="*/ 13 w 21"/>
                <a:gd name="T11" fmla="*/ 8 h 27"/>
                <a:gd name="T12" fmla="*/ 11 w 21"/>
                <a:gd name="T13" fmla="*/ 8 h 27"/>
                <a:gd name="T14" fmla="*/ 8 w 21"/>
                <a:gd name="T15" fmla="*/ 11 h 27"/>
                <a:gd name="T16" fmla="*/ 7 w 21"/>
                <a:gd name="T17" fmla="*/ 14 h 27"/>
                <a:gd name="T18" fmla="*/ 8 w 21"/>
                <a:gd name="T19" fmla="*/ 18 h 27"/>
                <a:gd name="T20" fmla="*/ 8 w 21"/>
                <a:gd name="T21" fmla="*/ 21 h 27"/>
                <a:gd name="T22" fmla="*/ 8 w 21"/>
                <a:gd name="T23" fmla="*/ 23 h 27"/>
                <a:gd name="T24" fmla="*/ 7 w 21"/>
                <a:gd name="T25" fmla="*/ 27 h 27"/>
                <a:gd name="T26" fmla="*/ 4 w 21"/>
                <a:gd name="T27" fmla="*/ 23 h 27"/>
                <a:gd name="T28" fmla="*/ 0 w 21"/>
                <a:gd name="T29" fmla="*/ 20 h 27"/>
                <a:gd name="T30" fmla="*/ 5 w 21"/>
                <a:gd name="T31" fmla="*/ 13 h 27"/>
                <a:gd name="T32" fmla="*/ 11 w 21"/>
                <a:gd name="T33" fmla="*/ 1 h 27"/>
                <a:gd name="T34" fmla="*/ 13 w 21"/>
                <a:gd name="T35" fmla="*/ 1 h 27"/>
                <a:gd name="T36" fmla="*/ 14 w 21"/>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7"/>
                <a:gd name="T59" fmla="*/ 21 w 21"/>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7">
                  <a:moveTo>
                    <a:pt x="14" y="0"/>
                  </a:moveTo>
                  <a:lnTo>
                    <a:pt x="17" y="4"/>
                  </a:lnTo>
                  <a:lnTo>
                    <a:pt x="21" y="8"/>
                  </a:lnTo>
                  <a:lnTo>
                    <a:pt x="18" y="10"/>
                  </a:lnTo>
                  <a:lnTo>
                    <a:pt x="15" y="11"/>
                  </a:lnTo>
                  <a:lnTo>
                    <a:pt x="13" y="8"/>
                  </a:lnTo>
                  <a:lnTo>
                    <a:pt x="11" y="8"/>
                  </a:lnTo>
                  <a:lnTo>
                    <a:pt x="8" y="11"/>
                  </a:lnTo>
                  <a:lnTo>
                    <a:pt x="7" y="14"/>
                  </a:lnTo>
                  <a:lnTo>
                    <a:pt x="8" y="18"/>
                  </a:lnTo>
                  <a:lnTo>
                    <a:pt x="8" y="21"/>
                  </a:lnTo>
                  <a:lnTo>
                    <a:pt x="8" y="23"/>
                  </a:lnTo>
                  <a:lnTo>
                    <a:pt x="7" y="27"/>
                  </a:lnTo>
                  <a:lnTo>
                    <a:pt x="4" y="23"/>
                  </a:lnTo>
                  <a:lnTo>
                    <a:pt x="0" y="20"/>
                  </a:lnTo>
                  <a:lnTo>
                    <a:pt x="5" y="13"/>
                  </a:lnTo>
                  <a:lnTo>
                    <a:pt x="11" y="1"/>
                  </a:lnTo>
                  <a:lnTo>
                    <a:pt x="13" y="1"/>
                  </a:lnTo>
                  <a:lnTo>
                    <a:pt x="1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4" name="Freeform 484"/>
            <p:cNvSpPr>
              <a:spLocks/>
            </p:cNvSpPr>
            <p:nvPr/>
          </p:nvSpPr>
          <p:spPr bwMode="auto">
            <a:xfrm>
              <a:off x="5225" y="3122"/>
              <a:ext cx="7" cy="7"/>
            </a:xfrm>
            <a:custGeom>
              <a:avLst/>
              <a:gdLst>
                <a:gd name="T0" fmla="*/ 0 w 7"/>
                <a:gd name="T1" fmla="*/ 7 h 7"/>
                <a:gd name="T2" fmla="*/ 0 w 7"/>
                <a:gd name="T3" fmla="*/ 3 h 7"/>
                <a:gd name="T4" fmla="*/ 1 w 7"/>
                <a:gd name="T5" fmla="*/ 0 h 7"/>
                <a:gd name="T6" fmla="*/ 1 w 7"/>
                <a:gd name="T7" fmla="*/ 0 h 7"/>
                <a:gd name="T8" fmla="*/ 2 w 7"/>
                <a:gd name="T9" fmla="*/ 0 h 7"/>
                <a:gd name="T10" fmla="*/ 4 w 7"/>
                <a:gd name="T11" fmla="*/ 4 h 7"/>
                <a:gd name="T12" fmla="*/ 7 w 7"/>
                <a:gd name="T13" fmla="*/ 7 h 7"/>
                <a:gd name="T14" fmla="*/ 2 w 7"/>
                <a:gd name="T15" fmla="*/ 7 h 7"/>
                <a:gd name="T16" fmla="*/ 0 w 7"/>
                <a:gd name="T17" fmla="*/ 7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7"/>
                <a:gd name="T29" fmla="*/ 7 w 7"/>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7">
                  <a:moveTo>
                    <a:pt x="0" y="7"/>
                  </a:moveTo>
                  <a:lnTo>
                    <a:pt x="0" y="3"/>
                  </a:lnTo>
                  <a:lnTo>
                    <a:pt x="1" y="0"/>
                  </a:lnTo>
                  <a:lnTo>
                    <a:pt x="2" y="0"/>
                  </a:lnTo>
                  <a:lnTo>
                    <a:pt x="4" y="4"/>
                  </a:lnTo>
                  <a:lnTo>
                    <a:pt x="7" y="7"/>
                  </a:lnTo>
                  <a:lnTo>
                    <a:pt x="2" y="7"/>
                  </a:lnTo>
                  <a:lnTo>
                    <a:pt x="0" y="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5" name="Freeform 485"/>
            <p:cNvSpPr>
              <a:spLocks/>
            </p:cNvSpPr>
            <p:nvPr/>
          </p:nvSpPr>
          <p:spPr bwMode="auto">
            <a:xfrm>
              <a:off x="5242" y="3126"/>
              <a:ext cx="10" cy="9"/>
            </a:xfrm>
            <a:custGeom>
              <a:avLst/>
              <a:gdLst>
                <a:gd name="T0" fmla="*/ 0 w 10"/>
                <a:gd name="T1" fmla="*/ 0 h 9"/>
                <a:gd name="T2" fmla="*/ 4 w 10"/>
                <a:gd name="T3" fmla="*/ 0 h 9"/>
                <a:gd name="T4" fmla="*/ 8 w 10"/>
                <a:gd name="T5" fmla="*/ 0 h 9"/>
                <a:gd name="T6" fmla="*/ 8 w 10"/>
                <a:gd name="T7" fmla="*/ 2 h 9"/>
                <a:gd name="T8" fmla="*/ 8 w 10"/>
                <a:gd name="T9" fmla="*/ 3 h 9"/>
                <a:gd name="T10" fmla="*/ 10 w 10"/>
                <a:gd name="T11" fmla="*/ 6 h 9"/>
                <a:gd name="T12" fmla="*/ 10 w 10"/>
                <a:gd name="T13" fmla="*/ 9 h 9"/>
                <a:gd name="T14" fmla="*/ 7 w 10"/>
                <a:gd name="T15" fmla="*/ 8 h 9"/>
                <a:gd name="T16" fmla="*/ 4 w 10"/>
                <a:gd name="T17" fmla="*/ 6 h 9"/>
                <a:gd name="T18" fmla="*/ 1 w 10"/>
                <a:gd name="T19" fmla="*/ 5 h 9"/>
                <a:gd name="T20" fmla="*/ 0 w 10"/>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9"/>
                <a:gd name="T35" fmla="*/ 10 w 10"/>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9">
                  <a:moveTo>
                    <a:pt x="0" y="0"/>
                  </a:moveTo>
                  <a:lnTo>
                    <a:pt x="4" y="0"/>
                  </a:lnTo>
                  <a:lnTo>
                    <a:pt x="8" y="0"/>
                  </a:lnTo>
                  <a:lnTo>
                    <a:pt x="8" y="2"/>
                  </a:lnTo>
                  <a:lnTo>
                    <a:pt x="8" y="3"/>
                  </a:lnTo>
                  <a:lnTo>
                    <a:pt x="10" y="6"/>
                  </a:lnTo>
                  <a:lnTo>
                    <a:pt x="10" y="9"/>
                  </a:lnTo>
                  <a:lnTo>
                    <a:pt x="7" y="8"/>
                  </a:lnTo>
                  <a:lnTo>
                    <a:pt x="4" y="6"/>
                  </a:lnTo>
                  <a:lnTo>
                    <a:pt x="1"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6" name="Freeform 486"/>
            <p:cNvSpPr>
              <a:spLocks/>
            </p:cNvSpPr>
            <p:nvPr/>
          </p:nvSpPr>
          <p:spPr bwMode="auto">
            <a:xfrm>
              <a:off x="5229" y="3134"/>
              <a:ext cx="6" cy="14"/>
            </a:xfrm>
            <a:custGeom>
              <a:avLst/>
              <a:gdLst>
                <a:gd name="T0" fmla="*/ 0 w 6"/>
                <a:gd name="T1" fmla="*/ 0 h 14"/>
                <a:gd name="T2" fmla="*/ 3 w 6"/>
                <a:gd name="T3" fmla="*/ 2 h 14"/>
                <a:gd name="T4" fmla="*/ 4 w 6"/>
                <a:gd name="T5" fmla="*/ 5 h 14"/>
                <a:gd name="T6" fmla="*/ 6 w 6"/>
                <a:gd name="T7" fmla="*/ 8 h 14"/>
                <a:gd name="T8" fmla="*/ 6 w 6"/>
                <a:gd name="T9" fmla="*/ 14 h 14"/>
                <a:gd name="T10" fmla="*/ 4 w 6"/>
                <a:gd name="T11" fmla="*/ 14 h 14"/>
                <a:gd name="T12" fmla="*/ 3 w 6"/>
                <a:gd name="T13" fmla="*/ 12 h 14"/>
                <a:gd name="T14" fmla="*/ 1 w 6"/>
                <a:gd name="T15" fmla="*/ 7 h 14"/>
                <a:gd name="T16" fmla="*/ 0 w 6"/>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4"/>
                <a:gd name="T29" fmla="*/ 6 w 6"/>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4">
                  <a:moveTo>
                    <a:pt x="0" y="0"/>
                  </a:moveTo>
                  <a:lnTo>
                    <a:pt x="3" y="2"/>
                  </a:lnTo>
                  <a:lnTo>
                    <a:pt x="4" y="5"/>
                  </a:lnTo>
                  <a:lnTo>
                    <a:pt x="6" y="8"/>
                  </a:lnTo>
                  <a:lnTo>
                    <a:pt x="6" y="14"/>
                  </a:lnTo>
                  <a:lnTo>
                    <a:pt x="4" y="14"/>
                  </a:lnTo>
                  <a:lnTo>
                    <a:pt x="3" y="12"/>
                  </a:lnTo>
                  <a:lnTo>
                    <a:pt x="1" y="7"/>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7" name="Freeform 487"/>
            <p:cNvSpPr>
              <a:spLocks/>
            </p:cNvSpPr>
            <p:nvPr/>
          </p:nvSpPr>
          <p:spPr bwMode="auto">
            <a:xfrm>
              <a:off x="5257" y="3134"/>
              <a:ext cx="8" cy="7"/>
            </a:xfrm>
            <a:custGeom>
              <a:avLst/>
              <a:gdLst>
                <a:gd name="T0" fmla="*/ 3 w 8"/>
                <a:gd name="T1" fmla="*/ 0 h 7"/>
                <a:gd name="T2" fmla="*/ 6 w 8"/>
                <a:gd name="T3" fmla="*/ 1 h 7"/>
                <a:gd name="T4" fmla="*/ 8 w 8"/>
                <a:gd name="T5" fmla="*/ 4 h 7"/>
                <a:gd name="T6" fmla="*/ 8 w 8"/>
                <a:gd name="T7" fmla="*/ 5 h 7"/>
                <a:gd name="T8" fmla="*/ 6 w 8"/>
                <a:gd name="T9" fmla="*/ 7 h 7"/>
                <a:gd name="T10" fmla="*/ 3 w 8"/>
                <a:gd name="T11" fmla="*/ 7 h 7"/>
                <a:gd name="T12" fmla="*/ 0 w 8"/>
                <a:gd name="T13" fmla="*/ 7 h 7"/>
                <a:gd name="T14" fmla="*/ 0 w 8"/>
                <a:gd name="T15" fmla="*/ 5 h 7"/>
                <a:gd name="T16" fmla="*/ 0 w 8"/>
                <a:gd name="T17" fmla="*/ 2 h 7"/>
                <a:gd name="T18" fmla="*/ 2 w 8"/>
                <a:gd name="T19" fmla="*/ 2 h 7"/>
                <a:gd name="T20" fmla="*/ 3 w 8"/>
                <a:gd name="T21" fmla="*/ 2 h 7"/>
                <a:gd name="T22" fmla="*/ 3 w 8"/>
                <a:gd name="T23" fmla="*/ 1 h 7"/>
                <a:gd name="T24" fmla="*/ 3 w 8"/>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3" y="0"/>
                  </a:moveTo>
                  <a:lnTo>
                    <a:pt x="6" y="1"/>
                  </a:lnTo>
                  <a:lnTo>
                    <a:pt x="8" y="4"/>
                  </a:lnTo>
                  <a:lnTo>
                    <a:pt x="8" y="5"/>
                  </a:lnTo>
                  <a:lnTo>
                    <a:pt x="6" y="7"/>
                  </a:lnTo>
                  <a:lnTo>
                    <a:pt x="3" y="7"/>
                  </a:lnTo>
                  <a:lnTo>
                    <a:pt x="0" y="7"/>
                  </a:lnTo>
                  <a:lnTo>
                    <a:pt x="0" y="5"/>
                  </a:lnTo>
                  <a:lnTo>
                    <a:pt x="0" y="2"/>
                  </a:lnTo>
                  <a:lnTo>
                    <a:pt x="2" y="2"/>
                  </a:lnTo>
                  <a:lnTo>
                    <a:pt x="3" y="2"/>
                  </a:lnTo>
                  <a:lnTo>
                    <a:pt x="3" y="1"/>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8" name="Freeform 488"/>
            <p:cNvSpPr>
              <a:spLocks/>
            </p:cNvSpPr>
            <p:nvPr/>
          </p:nvSpPr>
          <p:spPr bwMode="auto">
            <a:xfrm>
              <a:off x="5256" y="3145"/>
              <a:ext cx="9" cy="6"/>
            </a:xfrm>
            <a:custGeom>
              <a:avLst/>
              <a:gdLst>
                <a:gd name="T0" fmla="*/ 4 w 9"/>
                <a:gd name="T1" fmla="*/ 0 h 6"/>
                <a:gd name="T2" fmla="*/ 7 w 9"/>
                <a:gd name="T3" fmla="*/ 3 h 6"/>
                <a:gd name="T4" fmla="*/ 9 w 9"/>
                <a:gd name="T5" fmla="*/ 6 h 6"/>
                <a:gd name="T6" fmla="*/ 6 w 9"/>
                <a:gd name="T7" fmla="*/ 6 h 6"/>
                <a:gd name="T8" fmla="*/ 3 w 9"/>
                <a:gd name="T9" fmla="*/ 6 h 6"/>
                <a:gd name="T10" fmla="*/ 1 w 9"/>
                <a:gd name="T11" fmla="*/ 4 h 6"/>
                <a:gd name="T12" fmla="*/ 0 w 9"/>
                <a:gd name="T13" fmla="*/ 3 h 6"/>
                <a:gd name="T14" fmla="*/ 1 w 9"/>
                <a:gd name="T15" fmla="*/ 3 h 6"/>
                <a:gd name="T16" fmla="*/ 3 w 9"/>
                <a:gd name="T17" fmla="*/ 3 h 6"/>
                <a:gd name="T18" fmla="*/ 4 w 9"/>
                <a:gd name="T19" fmla="*/ 1 h 6"/>
                <a:gd name="T20" fmla="*/ 4 w 9"/>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6"/>
                <a:gd name="T35" fmla="*/ 9 w 9"/>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6">
                  <a:moveTo>
                    <a:pt x="4" y="0"/>
                  </a:moveTo>
                  <a:lnTo>
                    <a:pt x="7" y="3"/>
                  </a:lnTo>
                  <a:lnTo>
                    <a:pt x="9" y="6"/>
                  </a:lnTo>
                  <a:lnTo>
                    <a:pt x="6" y="6"/>
                  </a:lnTo>
                  <a:lnTo>
                    <a:pt x="3" y="6"/>
                  </a:lnTo>
                  <a:lnTo>
                    <a:pt x="1" y="4"/>
                  </a:lnTo>
                  <a:lnTo>
                    <a:pt x="0" y="3"/>
                  </a:lnTo>
                  <a:lnTo>
                    <a:pt x="1" y="3"/>
                  </a:lnTo>
                  <a:lnTo>
                    <a:pt x="3" y="3"/>
                  </a:lnTo>
                  <a:lnTo>
                    <a:pt x="4" y="1"/>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59" name="Freeform 489"/>
            <p:cNvSpPr>
              <a:spLocks/>
            </p:cNvSpPr>
            <p:nvPr/>
          </p:nvSpPr>
          <p:spPr bwMode="auto">
            <a:xfrm>
              <a:off x="5273" y="3148"/>
              <a:ext cx="9" cy="4"/>
            </a:xfrm>
            <a:custGeom>
              <a:avLst/>
              <a:gdLst>
                <a:gd name="T0" fmla="*/ 0 w 9"/>
                <a:gd name="T1" fmla="*/ 0 h 4"/>
                <a:gd name="T2" fmla="*/ 4 w 9"/>
                <a:gd name="T3" fmla="*/ 1 h 4"/>
                <a:gd name="T4" fmla="*/ 9 w 9"/>
                <a:gd name="T5" fmla="*/ 3 h 4"/>
                <a:gd name="T6" fmla="*/ 9 w 9"/>
                <a:gd name="T7" fmla="*/ 4 h 4"/>
                <a:gd name="T8" fmla="*/ 9 w 9"/>
                <a:gd name="T9" fmla="*/ 4 h 4"/>
                <a:gd name="T10" fmla="*/ 6 w 9"/>
                <a:gd name="T11" fmla="*/ 4 h 4"/>
                <a:gd name="T12" fmla="*/ 4 w 9"/>
                <a:gd name="T13" fmla="*/ 4 h 4"/>
                <a:gd name="T14" fmla="*/ 2 w 9"/>
                <a:gd name="T15" fmla="*/ 3 h 4"/>
                <a:gd name="T16" fmla="*/ 0 w 9"/>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4"/>
                <a:gd name="T29" fmla="*/ 9 w 9"/>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4">
                  <a:moveTo>
                    <a:pt x="0" y="0"/>
                  </a:moveTo>
                  <a:lnTo>
                    <a:pt x="4" y="1"/>
                  </a:lnTo>
                  <a:lnTo>
                    <a:pt x="9" y="3"/>
                  </a:lnTo>
                  <a:lnTo>
                    <a:pt x="9" y="4"/>
                  </a:lnTo>
                  <a:lnTo>
                    <a:pt x="6" y="4"/>
                  </a:lnTo>
                  <a:lnTo>
                    <a:pt x="4" y="4"/>
                  </a:lnTo>
                  <a:lnTo>
                    <a:pt x="2" y="3"/>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0" name="Freeform 490"/>
            <p:cNvSpPr>
              <a:spLocks/>
            </p:cNvSpPr>
            <p:nvPr/>
          </p:nvSpPr>
          <p:spPr bwMode="auto">
            <a:xfrm>
              <a:off x="5245" y="3155"/>
              <a:ext cx="8" cy="14"/>
            </a:xfrm>
            <a:custGeom>
              <a:avLst/>
              <a:gdLst>
                <a:gd name="T0" fmla="*/ 1 w 8"/>
                <a:gd name="T1" fmla="*/ 0 h 14"/>
                <a:gd name="T2" fmla="*/ 4 w 8"/>
                <a:gd name="T3" fmla="*/ 4 h 14"/>
                <a:gd name="T4" fmla="*/ 7 w 8"/>
                <a:gd name="T5" fmla="*/ 7 h 14"/>
                <a:gd name="T6" fmla="*/ 8 w 8"/>
                <a:gd name="T7" fmla="*/ 10 h 14"/>
                <a:gd name="T8" fmla="*/ 8 w 8"/>
                <a:gd name="T9" fmla="*/ 14 h 14"/>
                <a:gd name="T10" fmla="*/ 8 w 8"/>
                <a:gd name="T11" fmla="*/ 14 h 14"/>
                <a:gd name="T12" fmla="*/ 7 w 8"/>
                <a:gd name="T13" fmla="*/ 14 h 14"/>
                <a:gd name="T14" fmla="*/ 2 w 8"/>
                <a:gd name="T15" fmla="*/ 13 h 14"/>
                <a:gd name="T16" fmla="*/ 0 w 8"/>
                <a:gd name="T17" fmla="*/ 13 h 14"/>
                <a:gd name="T18" fmla="*/ 0 w 8"/>
                <a:gd name="T19" fmla="*/ 7 h 14"/>
                <a:gd name="T20" fmla="*/ 1 w 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4"/>
                <a:gd name="T35" fmla="*/ 8 w 8"/>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4">
                  <a:moveTo>
                    <a:pt x="1" y="0"/>
                  </a:moveTo>
                  <a:lnTo>
                    <a:pt x="4" y="4"/>
                  </a:lnTo>
                  <a:lnTo>
                    <a:pt x="7" y="7"/>
                  </a:lnTo>
                  <a:lnTo>
                    <a:pt x="8" y="10"/>
                  </a:lnTo>
                  <a:lnTo>
                    <a:pt x="8" y="14"/>
                  </a:lnTo>
                  <a:lnTo>
                    <a:pt x="7" y="14"/>
                  </a:lnTo>
                  <a:lnTo>
                    <a:pt x="2" y="13"/>
                  </a:lnTo>
                  <a:lnTo>
                    <a:pt x="0" y="13"/>
                  </a:lnTo>
                  <a:lnTo>
                    <a:pt x="0" y="7"/>
                  </a:lnTo>
                  <a:lnTo>
                    <a:pt x="1"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1" name="Freeform 491"/>
            <p:cNvSpPr>
              <a:spLocks/>
            </p:cNvSpPr>
            <p:nvPr/>
          </p:nvSpPr>
          <p:spPr bwMode="auto">
            <a:xfrm>
              <a:off x="5269" y="3158"/>
              <a:ext cx="14" cy="7"/>
            </a:xfrm>
            <a:custGeom>
              <a:avLst/>
              <a:gdLst>
                <a:gd name="T0" fmla="*/ 8 w 14"/>
                <a:gd name="T1" fmla="*/ 0 h 7"/>
                <a:gd name="T2" fmla="*/ 11 w 14"/>
                <a:gd name="T3" fmla="*/ 1 h 7"/>
                <a:gd name="T4" fmla="*/ 13 w 14"/>
                <a:gd name="T5" fmla="*/ 3 h 7"/>
                <a:gd name="T6" fmla="*/ 13 w 14"/>
                <a:gd name="T7" fmla="*/ 3 h 7"/>
                <a:gd name="T8" fmla="*/ 14 w 14"/>
                <a:gd name="T9" fmla="*/ 7 h 7"/>
                <a:gd name="T10" fmla="*/ 10 w 14"/>
                <a:gd name="T11" fmla="*/ 7 h 7"/>
                <a:gd name="T12" fmla="*/ 4 w 14"/>
                <a:gd name="T13" fmla="*/ 7 h 7"/>
                <a:gd name="T14" fmla="*/ 3 w 14"/>
                <a:gd name="T15" fmla="*/ 4 h 7"/>
                <a:gd name="T16" fmla="*/ 0 w 14"/>
                <a:gd name="T17" fmla="*/ 3 h 7"/>
                <a:gd name="T18" fmla="*/ 4 w 14"/>
                <a:gd name="T19" fmla="*/ 1 h 7"/>
                <a:gd name="T20" fmla="*/ 8 w 14"/>
                <a:gd name="T21" fmla="*/ 0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7"/>
                <a:gd name="T35" fmla="*/ 14 w 14"/>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7">
                  <a:moveTo>
                    <a:pt x="8" y="0"/>
                  </a:moveTo>
                  <a:lnTo>
                    <a:pt x="11" y="1"/>
                  </a:lnTo>
                  <a:lnTo>
                    <a:pt x="13" y="3"/>
                  </a:lnTo>
                  <a:lnTo>
                    <a:pt x="14" y="7"/>
                  </a:lnTo>
                  <a:lnTo>
                    <a:pt x="10" y="7"/>
                  </a:lnTo>
                  <a:lnTo>
                    <a:pt x="4" y="7"/>
                  </a:lnTo>
                  <a:lnTo>
                    <a:pt x="3" y="4"/>
                  </a:lnTo>
                  <a:lnTo>
                    <a:pt x="0" y="3"/>
                  </a:lnTo>
                  <a:lnTo>
                    <a:pt x="4" y="1"/>
                  </a:lnTo>
                  <a:lnTo>
                    <a:pt x="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2" name="Freeform 492"/>
            <p:cNvSpPr>
              <a:spLocks/>
            </p:cNvSpPr>
            <p:nvPr/>
          </p:nvSpPr>
          <p:spPr bwMode="auto">
            <a:xfrm>
              <a:off x="5253" y="3172"/>
              <a:ext cx="9" cy="16"/>
            </a:xfrm>
            <a:custGeom>
              <a:avLst/>
              <a:gdLst>
                <a:gd name="T0" fmla="*/ 6 w 9"/>
                <a:gd name="T1" fmla="*/ 0 h 16"/>
                <a:gd name="T2" fmla="*/ 9 w 9"/>
                <a:gd name="T3" fmla="*/ 1 h 16"/>
                <a:gd name="T4" fmla="*/ 9 w 9"/>
                <a:gd name="T5" fmla="*/ 6 h 16"/>
                <a:gd name="T6" fmla="*/ 6 w 9"/>
                <a:gd name="T7" fmla="*/ 10 h 16"/>
                <a:gd name="T8" fmla="*/ 3 w 9"/>
                <a:gd name="T9" fmla="*/ 16 h 16"/>
                <a:gd name="T10" fmla="*/ 3 w 9"/>
                <a:gd name="T11" fmla="*/ 14 h 16"/>
                <a:gd name="T12" fmla="*/ 3 w 9"/>
                <a:gd name="T13" fmla="*/ 13 h 16"/>
                <a:gd name="T14" fmla="*/ 2 w 9"/>
                <a:gd name="T15" fmla="*/ 7 h 16"/>
                <a:gd name="T16" fmla="*/ 0 w 9"/>
                <a:gd name="T17" fmla="*/ 3 h 16"/>
                <a:gd name="T18" fmla="*/ 3 w 9"/>
                <a:gd name="T19" fmla="*/ 1 h 16"/>
                <a:gd name="T20" fmla="*/ 6 w 9"/>
                <a:gd name="T21" fmla="*/ 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16"/>
                <a:gd name="T35" fmla="*/ 9 w 9"/>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16">
                  <a:moveTo>
                    <a:pt x="6" y="0"/>
                  </a:moveTo>
                  <a:lnTo>
                    <a:pt x="9" y="1"/>
                  </a:lnTo>
                  <a:lnTo>
                    <a:pt x="9" y="6"/>
                  </a:lnTo>
                  <a:lnTo>
                    <a:pt x="6" y="10"/>
                  </a:lnTo>
                  <a:lnTo>
                    <a:pt x="3" y="16"/>
                  </a:lnTo>
                  <a:lnTo>
                    <a:pt x="3" y="14"/>
                  </a:lnTo>
                  <a:lnTo>
                    <a:pt x="3" y="13"/>
                  </a:lnTo>
                  <a:lnTo>
                    <a:pt x="2" y="7"/>
                  </a:lnTo>
                  <a:lnTo>
                    <a:pt x="0" y="3"/>
                  </a:lnTo>
                  <a:lnTo>
                    <a:pt x="3" y="1"/>
                  </a:lnTo>
                  <a:lnTo>
                    <a:pt x="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3" name="Freeform 493"/>
            <p:cNvSpPr>
              <a:spLocks/>
            </p:cNvSpPr>
            <p:nvPr/>
          </p:nvSpPr>
          <p:spPr bwMode="auto">
            <a:xfrm>
              <a:off x="4778" y="3181"/>
              <a:ext cx="24" cy="48"/>
            </a:xfrm>
            <a:custGeom>
              <a:avLst/>
              <a:gdLst>
                <a:gd name="T0" fmla="*/ 3 w 24"/>
                <a:gd name="T1" fmla="*/ 0 h 48"/>
                <a:gd name="T2" fmla="*/ 10 w 24"/>
                <a:gd name="T3" fmla="*/ 4 h 48"/>
                <a:gd name="T4" fmla="*/ 14 w 24"/>
                <a:gd name="T5" fmla="*/ 12 h 48"/>
                <a:gd name="T6" fmla="*/ 18 w 24"/>
                <a:gd name="T7" fmla="*/ 20 h 48"/>
                <a:gd name="T8" fmla="*/ 24 w 24"/>
                <a:gd name="T9" fmla="*/ 28 h 48"/>
                <a:gd name="T10" fmla="*/ 20 w 24"/>
                <a:gd name="T11" fmla="*/ 40 h 48"/>
                <a:gd name="T12" fmla="*/ 14 w 24"/>
                <a:gd name="T13" fmla="*/ 48 h 48"/>
                <a:gd name="T14" fmla="*/ 14 w 24"/>
                <a:gd name="T15" fmla="*/ 48 h 48"/>
                <a:gd name="T16" fmla="*/ 13 w 24"/>
                <a:gd name="T17" fmla="*/ 48 h 48"/>
                <a:gd name="T18" fmla="*/ 7 w 24"/>
                <a:gd name="T19" fmla="*/ 47 h 48"/>
                <a:gd name="T20" fmla="*/ 1 w 24"/>
                <a:gd name="T21" fmla="*/ 47 h 48"/>
                <a:gd name="T22" fmla="*/ 0 w 24"/>
                <a:gd name="T23" fmla="*/ 34 h 48"/>
                <a:gd name="T24" fmla="*/ 0 w 24"/>
                <a:gd name="T25" fmla="*/ 22 h 48"/>
                <a:gd name="T26" fmla="*/ 0 w 24"/>
                <a:gd name="T27" fmla="*/ 11 h 48"/>
                <a:gd name="T28" fmla="*/ 3 w 24"/>
                <a:gd name="T29" fmla="*/ 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48"/>
                <a:gd name="T47" fmla="*/ 24 w 24"/>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48">
                  <a:moveTo>
                    <a:pt x="3" y="0"/>
                  </a:moveTo>
                  <a:lnTo>
                    <a:pt x="10" y="4"/>
                  </a:lnTo>
                  <a:lnTo>
                    <a:pt x="14" y="12"/>
                  </a:lnTo>
                  <a:lnTo>
                    <a:pt x="18" y="20"/>
                  </a:lnTo>
                  <a:lnTo>
                    <a:pt x="24" y="28"/>
                  </a:lnTo>
                  <a:lnTo>
                    <a:pt x="20" y="40"/>
                  </a:lnTo>
                  <a:lnTo>
                    <a:pt x="14" y="48"/>
                  </a:lnTo>
                  <a:lnTo>
                    <a:pt x="13" y="48"/>
                  </a:lnTo>
                  <a:lnTo>
                    <a:pt x="7" y="47"/>
                  </a:lnTo>
                  <a:lnTo>
                    <a:pt x="1" y="47"/>
                  </a:lnTo>
                  <a:lnTo>
                    <a:pt x="0" y="34"/>
                  </a:lnTo>
                  <a:lnTo>
                    <a:pt x="0" y="22"/>
                  </a:lnTo>
                  <a:lnTo>
                    <a:pt x="0" y="11"/>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4" name="Freeform 494"/>
            <p:cNvSpPr>
              <a:spLocks/>
            </p:cNvSpPr>
            <p:nvPr/>
          </p:nvSpPr>
          <p:spPr bwMode="auto">
            <a:xfrm>
              <a:off x="5269" y="3182"/>
              <a:ext cx="27" cy="47"/>
            </a:xfrm>
            <a:custGeom>
              <a:avLst/>
              <a:gdLst>
                <a:gd name="T0" fmla="*/ 21 w 27"/>
                <a:gd name="T1" fmla="*/ 47 h 47"/>
                <a:gd name="T2" fmla="*/ 16 w 27"/>
                <a:gd name="T3" fmla="*/ 47 h 47"/>
                <a:gd name="T4" fmla="*/ 10 w 27"/>
                <a:gd name="T5" fmla="*/ 46 h 47"/>
                <a:gd name="T6" fmla="*/ 7 w 27"/>
                <a:gd name="T7" fmla="*/ 43 h 47"/>
                <a:gd name="T8" fmla="*/ 4 w 27"/>
                <a:gd name="T9" fmla="*/ 40 h 47"/>
                <a:gd name="T10" fmla="*/ 1 w 27"/>
                <a:gd name="T11" fmla="*/ 31 h 47"/>
                <a:gd name="T12" fmla="*/ 0 w 27"/>
                <a:gd name="T13" fmla="*/ 20 h 47"/>
                <a:gd name="T14" fmla="*/ 10 w 27"/>
                <a:gd name="T15" fmla="*/ 10 h 47"/>
                <a:gd name="T16" fmla="*/ 18 w 27"/>
                <a:gd name="T17" fmla="*/ 0 h 47"/>
                <a:gd name="T18" fmla="*/ 18 w 27"/>
                <a:gd name="T19" fmla="*/ 1 h 47"/>
                <a:gd name="T20" fmla="*/ 18 w 27"/>
                <a:gd name="T21" fmla="*/ 3 h 47"/>
                <a:gd name="T22" fmla="*/ 23 w 27"/>
                <a:gd name="T23" fmla="*/ 16 h 47"/>
                <a:gd name="T24" fmla="*/ 27 w 27"/>
                <a:gd name="T25" fmla="*/ 27 h 47"/>
                <a:gd name="T26" fmla="*/ 23 w 27"/>
                <a:gd name="T27" fmla="*/ 31 h 47"/>
                <a:gd name="T28" fmla="*/ 18 w 27"/>
                <a:gd name="T29" fmla="*/ 36 h 47"/>
                <a:gd name="T30" fmla="*/ 20 w 27"/>
                <a:gd name="T31" fmla="*/ 41 h 47"/>
                <a:gd name="T32" fmla="*/ 21 w 27"/>
                <a:gd name="T33" fmla="*/ 47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47"/>
                <a:gd name="T53" fmla="*/ 27 w 27"/>
                <a:gd name="T54" fmla="*/ 47 h 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47">
                  <a:moveTo>
                    <a:pt x="21" y="47"/>
                  </a:moveTo>
                  <a:lnTo>
                    <a:pt x="16" y="47"/>
                  </a:lnTo>
                  <a:lnTo>
                    <a:pt x="10" y="46"/>
                  </a:lnTo>
                  <a:lnTo>
                    <a:pt x="7" y="43"/>
                  </a:lnTo>
                  <a:lnTo>
                    <a:pt x="4" y="40"/>
                  </a:lnTo>
                  <a:lnTo>
                    <a:pt x="1" y="31"/>
                  </a:lnTo>
                  <a:lnTo>
                    <a:pt x="0" y="20"/>
                  </a:lnTo>
                  <a:lnTo>
                    <a:pt x="10" y="10"/>
                  </a:lnTo>
                  <a:lnTo>
                    <a:pt x="18" y="0"/>
                  </a:lnTo>
                  <a:lnTo>
                    <a:pt x="18" y="1"/>
                  </a:lnTo>
                  <a:lnTo>
                    <a:pt x="18" y="3"/>
                  </a:lnTo>
                  <a:lnTo>
                    <a:pt x="23" y="16"/>
                  </a:lnTo>
                  <a:lnTo>
                    <a:pt x="27" y="27"/>
                  </a:lnTo>
                  <a:lnTo>
                    <a:pt x="23" y="31"/>
                  </a:lnTo>
                  <a:lnTo>
                    <a:pt x="18" y="36"/>
                  </a:lnTo>
                  <a:lnTo>
                    <a:pt x="20" y="41"/>
                  </a:lnTo>
                  <a:lnTo>
                    <a:pt x="21" y="4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5" name="Freeform 495"/>
            <p:cNvSpPr>
              <a:spLocks/>
            </p:cNvSpPr>
            <p:nvPr/>
          </p:nvSpPr>
          <p:spPr bwMode="auto">
            <a:xfrm>
              <a:off x="5252" y="3195"/>
              <a:ext cx="14" cy="13"/>
            </a:xfrm>
            <a:custGeom>
              <a:avLst/>
              <a:gdLst>
                <a:gd name="T0" fmla="*/ 11 w 14"/>
                <a:gd name="T1" fmla="*/ 0 h 13"/>
                <a:gd name="T2" fmla="*/ 14 w 14"/>
                <a:gd name="T3" fmla="*/ 3 h 13"/>
                <a:gd name="T4" fmla="*/ 14 w 14"/>
                <a:gd name="T5" fmla="*/ 6 h 13"/>
                <a:gd name="T6" fmla="*/ 14 w 14"/>
                <a:gd name="T7" fmla="*/ 10 h 13"/>
                <a:gd name="T8" fmla="*/ 13 w 14"/>
                <a:gd name="T9" fmla="*/ 13 h 13"/>
                <a:gd name="T10" fmla="*/ 13 w 14"/>
                <a:gd name="T11" fmla="*/ 13 h 13"/>
                <a:gd name="T12" fmla="*/ 11 w 14"/>
                <a:gd name="T13" fmla="*/ 13 h 13"/>
                <a:gd name="T14" fmla="*/ 5 w 14"/>
                <a:gd name="T15" fmla="*/ 13 h 13"/>
                <a:gd name="T16" fmla="*/ 0 w 14"/>
                <a:gd name="T17" fmla="*/ 11 h 13"/>
                <a:gd name="T18" fmla="*/ 5 w 14"/>
                <a:gd name="T19" fmla="*/ 6 h 13"/>
                <a:gd name="T20" fmla="*/ 11 w 14"/>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3"/>
                <a:gd name="T35" fmla="*/ 14 w 14"/>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3">
                  <a:moveTo>
                    <a:pt x="11" y="0"/>
                  </a:moveTo>
                  <a:lnTo>
                    <a:pt x="14" y="3"/>
                  </a:lnTo>
                  <a:lnTo>
                    <a:pt x="14" y="6"/>
                  </a:lnTo>
                  <a:lnTo>
                    <a:pt x="14" y="10"/>
                  </a:lnTo>
                  <a:lnTo>
                    <a:pt x="13" y="13"/>
                  </a:lnTo>
                  <a:lnTo>
                    <a:pt x="11" y="13"/>
                  </a:lnTo>
                  <a:lnTo>
                    <a:pt x="5" y="13"/>
                  </a:lnTo>
                  <a:lnTo>
                    <a:pt x="0" y="11"/>
                  </a:lnTo>
                  <a:lnTo>
                    <a:pt x="5" y="6"/>
                  </a:lnTo>
                  <a:lnTo>
                    <a:pt x="11"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6" name="Freeform 496"/>
            <p:cNvSpPr>
              <a:spLocks/>
            </p:cNvSpPr>
            <p:nvPr/>
          </p:nvSpPr>
          <p:spPr bwMode="auto">
            <a:xfrm>
              <a:off x="5102" y="3218"/>
              <a:ext cx="114" cy="137"/>
            </a:xfrm>
            <a:custGeom>
              <a:avLst/>
              <a:gdLst>
                <a:gd name="T0" fmla="*/ 88 w 114"/>
                <a:gd name="T1" fmla="*/ 0 h 137"/>
                <a:gd name="T2" fmla="*/ 101 w 114"/>
                <a:gd name="T3" fmla="*/ 8 h 137"/>
                <a:gd name="T4" fmla="*/ 114 w 114"/>
                <a:gd name="T5" fmla="*/ 18 h 137"/>
                <a:gd name="T6" fmla="*/ 114 w 114"/>
                <a:gd name="T7" fmla="*/ 20 h 137"/>
                <a:gd name="T8" fmla="*/ 114 w 114"/>
                <a:gd name="T9" fmla="*/ 23 h 137"/>
                <a:gd name="T10" fmla="*/ 111 w 114"/>
                <a:gd name="T11" fmla="*/ 30 h 137"/>
                <a:gd name="T12" fmla="*/ 107 w 114"/>
                <a:gd name="T13" fmla="*/ 34 h 137"/>
                <a:gd name="T14" fmla="*/ 103 w 114"/>
                <a:gd name="T15" fmla="*/ 38 h 137"/>
                <a:gd name="T16" fmla="*/ 97 w 114"/>
                <a:gd name="T17" fmla="*/ 43 h 137"/>
                <a:gd name="T18" fmla="*/ 104 w 114"/>
                <a:gd name="T19" fmla="*/ 58 h 137"/>
                <a:gd name="T20" fmla="*/ 110 w 114"/>
                <a:gd name="T21" fmla="*/ 75 h 137"/>
                <a:gd name="T22" fmla="*/ 104 w 114"/>
                <a:gd name="T23" fmla="*/ 81 h 137"/>
                <a:gd name="T24" fmla="*/ 100 w 114"/>
                <a:gd name="T25" fmla="*/ 88 h 137"/>
                <a:gd name="T26" fmla="*/ 95 w 114"/>
                <a:gd name="T27" fmla="*/ 97 h 137"/>
                <a:gd name="T28" fmla="*/ 94 w 114"/>
                <a:gd name="T29" fmla="*/ 105 h 137"/>
                <a:gd name="T30" fmla="*/ 91 w 114"/>
                <a:gd name="T31" fmla="*/ 114 h 137"/>
                <a:gd name="T32" fmla="*/ 88 w 114"/>
                <a:gd name="T33" fmla="*/ 123 h 137"/>
                <a:gd name="T34" fmla="*/ 84 w 114"/>
                <a:gd name="T35" fmla="*/ 130 h 137"/>
                <a:gd name="T36" fmla="*/ 80 w 114"/>
                <a:gd name="T37" fmla="*/ 137 h 137"/>
                <a:gd name="T38" fmla="*/ 68 w 114"/>
                <a:gd name="T39" fmla="*/ 133 h 137"/>
                <a:gd name="T40" fmla="*/ 58 w 114"/>
                <a:gd name="T41" fmla="*/ 127 h 137"/>
                <a:gd name="T42" fmla="*/ 37 w 114"/>
                <a:gd name="T43" fmla="*/ 125 h 137"/>
                <a:gd name="T44" fmla="*/ 17 w 114"/>
                <a:gd name="T45" fmla="*/ 124 h 137"/>
                <a:gd name="T46" fmla="*/ 16 w 114"/>
                <a:gd name="T47" fmla="*/ 113 h 137"/>
                <a:gd name="T48" fmla="*/ 11 w 114"/>
                <a:gd name="T49" fmla="*/ 104 h 137"/>
                <a:gd name="T50" fmla="*/ 7 w 114"/>
                <a:gd name="T51" fmla="*/ 97 h 137"/>
                <a:gd name="T52" fmla="*/ 0 w 114"/>
                <a:gd name="T53" fmla="*/ 90 h 137"/>
                <a:gd name="T54" fmla="*/ 0 w 114"/>
                <a:gd name="T55" fmla="*/ 83 h 137"/>
                <a:gd name="T56" fmla="*/ 1 w 114"/>
                <a:gd name="T57" fmla="*/ 77 h 137"/>
                <a:gd name="T58" fmla="*/ 4 w 114"/>
                <a:gd name="T59" fmla="*/ 71 h 137"/>
                <a:gd name="T60" fmla="*/ 6 w 114"/>
                <a:gd name="T61" fmla="*/ 67 h 137"/>
                <a:gd name="T62" fmla="*/ 13 w 114"/>
                <a:gd name="T63" fmla="*/ 68 h 137"/>
                <a:gd name="T64" fmla="*/ 21 w 114"/>
                <a:gd name="T65" fmla="*/ 70 h 137"/>
                <a:gd name="T66" fmla="*/ 27 w 114"/>
                <a:gd name="T67" fmla="*/ 61 h 137"/>
                <a:gd name="T68" fmla="*/ 33 w 114"/>
                <a:gd name="T69" fmla="*/ 54 h 137"/>
                <a:gd name="T70" fmla="*/ 44 w 114"/>
                <a:gd name="T71" fmla="*/ 47 h 137"/>
                <a:gd name="T72" fmla="*/ 55 w 114"/>
                <a:gd name="T73" fmla="*/ 41 h 137"/>
                <a:gd name="T74" fmla="*/ 73 w 114"/>
                <a:gd name="T75" fmla="*/ 20 h 137"/>
                <a:gd name="T76" fmla="*/ 88 w 114"/>
                <a:gd name="T77" fmla="*/ 0 h 1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4"/>
                <a:gd name="T118" fmla="*/ 0 h 137"/>
                <a:gd name="T119" fmla="*/ 114 w 114"/>
                <a:gd name="T120" fmla="*/ 137 h 1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4" h="137">
                  <a:moveTo>
                    <a:pt x="88" y="0"/>
                  </a:moveTo>
                  <a:lnTo>
                    <a:pt x="101" y="8"/>
                  </a:lnTo>
                  <a:lnTo>
                    <a:pt x="114" y="18"/>
                  </a:lnTo>
                  <a:lnTo>
                    <a:pt x="114" y="20"/>
                  </a:lnTo>
                  <a:lnTo>
                    <a:pt x="114" y="23"/>
                  </a:lnTo>
                  <a:lnTo>
                    <a:pt x="111" y="30"/>
                  </a:lnTo>
                  <a:lnTo>
                    <a:pt x="107" y="34"/>
                  </a:lnTo>
                  <a:lnTo>
                    <a:pt x="103" y="38"/>
                  </a:lnTo>
                  <a:lnTo>
                    <a:pt x="97" y="43"/>
                  </a:lnTo>
                  <a:lnTo>
                    <a:pt x="104" y="58"/>
                  </a:lnTo>
                  <a:lnTo>
                    <a:pt x="110" y="75"/>
                  </a:lnTo>
                  <a:lnTo>
                    <a:pt x="104" y="81"/>
                  </a:lnTo>
                  <a:lnTo>
                    <a:pt x="100" y="88"/>
                  </a:lnTo>
                  <a:lnTo>
                    <a:pt x="95" y="97"/>
                  </a:lnTo>
                  <a:lnTo>
                    <a:pt x="94" y="105"/>
                  </a:lnTo>
                  <a:lnTo>
                    <a:pt x="91" y="114"/>
                  </a:lnTo>
                  <a:lnTo>
                    <a:pt x="88" y="123"/>
                  </a:lnTo>
                  <a:lnTo>
                    <a:pt x="84" y="130"/>
                  </a:lnTo>
                  <a:lnTo>
                    <a:pt x="80" y="137"/>
                  </a:lnTo>
                  <a:lnTo>
                    <a:pt x="68" y="133"/>
                  </a:lnTo>
                  <a:lnTo>
                    <a:pt x="58" y="127"/>
                  </a:lnTo>
                  <a:lnTo>
                    <a:pt x="37" y="125"/>
                  </a:lnTo>
                  <a:lnTo>
                    <a:pt x="17" y="124"/>
                  </a:lnTo>
                  <a:lnTo>
                    <a:pt x="16" y="113"/>
                  </a:lnTo>
                  <a:lnTo>
                    <a:pt x="11" y="104"/>
                  </a:lnTo>
                  <a:lnTo>
                    <a:pt x="7" y="97"/>
                  </a:lnTo>
                  <a:lnTo>
                    <a:pt x="0" y="90"/>
                  </a:lnTo>
                  <a:lnTo>
                    <a:pt x="0" y="83"/>
                  </a:lnTo>
                  <a:lnTo>
                    <a:pt x="1" y="77"/>
                  </a:lnTo>
                  <a:lnTo>
                    <a:pt x="4" y="71"/>
                  </a:lnTo>
                  <a:lnTo>
                    <a:pt x="6" y="67"/>
                  </a:lnTo>
                  <a:lnTo>
                    <a:pt x="13" y="68"/>
                  </a:lnTo>
                  <a:lnTo>
                    <a:pt x="21" y="70"/>
                  </a:lnTo>
                  <a:lnTo>
                    <a:pt x="27" y="61"/>
                  </a:lnTo>
                  <a:lnTo>
                    <a:pt x="33" y="54"/>
                  </a:lnTo>
                  <a:lnTo>
                    <a:pt x="44" y="47"/>
                  </a:lnTo>
                  <a:lnTo>
                    <a:pt x="55" y="41"/>
                  </a:lnTo>
                  <a:lnTo>
                    <a:pt x="73" y="20"/>
                  </a:lnTo>
                  <a:lnTo>
                    <a:pt x="88"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7" name="Freeform 497"/>
            <p:cNvSpPr>
              <a:spLocks/>
            </p:cNvSpPr>
            <p:nvPr/>
          </p:nvSpPr>
          <p:spPr bwMode="auto">
            <a:xfrm>
              <a:off x="4945" y="3229"/>
              <a:ext cx="127" cy="150"/>
            </a:xfrm>
            <a:custGeom>
              <a:avLst/>
              <a:gdLst>
                <a:gd name="T0" fmla="*/ 3 w 127"/>
                <a:gd name="T1" fmla="*/ 0 h 150"/>
                <a:gd name="T2" fmla="*/ 17 w 127"/>
                <a:gd name="T3" fmla="*/ 4 h 150"/>
                <a:gd name="T4" fmla="*/ 33 w 127"/>
                <a:gd name="T5" fmla="*/ 9 h 150"/>
                <a:gd name="T6" fmla="*/ 37 w 127"/>
                <a:gd name="T7" fmla="*/ 17 h 150"/>
                <a:gd name="T8" fmla="*/ 43 w 127"/>
                <a:gd name="T9" fmla="*/ 26 h 150"/>
                <a:gd name="T10" fmla="*/ 50 w 127"/>
                <a:gd name="T11" fmla="*/ 32 h 150"/>
                <a:gd name="T12" fmla="*/ 57 w 127"/>
                <a:gd name="T13" fmla="*/ 37 h 150"/>
                <a:gd name="T14" fmla="*/ 65 w 127"/>
                <a:gd name="T15" fmla="*/ 43 h 150"/>
                <a:gd name="T16" fmla="*/ 74 w 127"/>
                <a:gd name="T17" fmla="*/ 47 h 150"/>
                <a:gd name="T18" fmla="*/ 81 w 127"/>
                <a:gd name="T19" fmla="*/ 53 h 150"/>
                <a:gd name="T20" fmla="*/ 88 w 127"/>
                <a:gd name="T21" fmla="*/ 60 h 150"/>
                <a:gd name="T22" fmla="*/ 100 w 127"/>
                <a:gd name="T23" fmla="*/ 80 h 150"/>
                <a:gd name="T24" fmla="*/ 108 w 127"/>
                <a:gd name="T25" fmla="*/ 103 h 150"/>
                <a:gd name="T26" fmla="*/ 115 w 127"/>
                <a:gd name="T27" fmla="*/ 107 h 150"/>
                <a:gd name="T28" fmla="*/ 124 w 127"/>
                <a:gd name="T29" fmla="*/ 112 h 150"/>
                <a:gd name="T30" fmla="*/ 125 w 127"/>
                <a:gd name="T31" fmla="*/ 120 h 150"/>
                <a:gd name="T32" fmla="*/ 127 w 127"/>
                <a:gd name="T33" fmla="*/ 130 h 150"/>
                <a:gd name="T34" fmla="*/ 125 w 127"/>
                <a:gd name="T35" fmla="*/ 142 h 150"/>
                <a:gd name="T36" fmla="*/ 124 w 127"/>
                <a:gd name="T37" fmla="*/ 150 h 150"/>
                <a:gd name="T38" fmla="*/ 114 w 127"/>
                <a:gd name="T39" fmla="*/ 150 h 150"/>
                <a:gd name="T40" fmla="*/ 105 w 127"/>
                <a:gd name="T41" fmla="*/ 150 h 150"/>
                <a:gd name="T42" fmla="*/ 97 w 127"/>
                <a:gd name="T43" fmla="*/ 139 h 150"/>
                <a:gd name="T44" fmla="*/ 87 w 127"/>
                <a:gd name="T45" fmla="*/ 127 h 150"/>
                <a:gd name="T46" fmla="*/ 78 w 127"/>
                <a:gd name="T47" fmla="*/ 117 h 150"/>
                <a:gd name="T48" fmla="*/ 70 w 127"/>
                <a:gd name="T49" fmla="*/ 106 h 150"/>
                <a:gd name="T50" fmla="*/ 63 w 127"/>
                <a:gd name="T51" fmla="*/ 93 h 150"/>
                <a:gd name="T52" fmla="*/ 58 w 127"/>
                <a:gd name="T53" fmla="*/ 80 h 150"/>
                <a:gd name="T54" fmla="*/ 54 w 127"/>
                <a:gd name="T55" fmla="*/ 66 h 150"/>
                <a:gd name="T56" fmla="*/ 47 w 127"/>
                <a:gd name="T57" fmla="*/ 53 h 150"/>
                <a:gd name="T58" fmla="*/ 43 w 127"/>
                <a:gd name="T59" fmla="*/ 46 h 150"/>
                <a:gd name="T60" fmla="*/ 37 w 127"/>
                <a:gd name="T61" fmla="*/ 40 h 150"/>
                <a:gd name="T62" fmla="*/ 30 w 127"/>
                <a:gd name="T63" fmla="*/ 36 h 150"/>
                <a:gd name="T64" fmla="*/ 24 w 127"/>
                <a:gd name="T65" fmla="*/ 30 h 150"/>
                <a:gd name="T66" fmla="*/ 17 w 127"/>
                <a:gd name="T67" fmla="*/ 26 h 150"/>
                <a:gd name="T68" fmla="*/ 10 w 127"/>
                <a:gd name="T69" fmla="*/ 20 h 150"/>
                <a:gd name="T70" fmla="*/ 4 w 127"/>
                <a:gd name="T71" fmla="*/ 14 h 150"/>
                <a:gd name="T72" fmla="*/ 0 w 127"/>
                <a:gd name="T73" fmla="*/ 7 h 150"/>
                <a:gd name="T74" fmla="*/ 1 w 127"/>
                <a:gd name="T75" fmla="*/ 3 h 150"/>
                <a:gd name="T76" fmla="*/ 3 w 127"/>
                <a:gd name="T77" fmla="*/ 0 h 1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50"/>
                <a:gd name="T119" fmla="*/ 127 w 127"/>
                <a:gd name="T120" fmla="*/ 150 h 1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50">
                  <a:moveTo>
                    <a:pt x="3" y="0"/>
                  </a:moveTo>
                  <a:lnTo>
                    <a:pt x="17" y="4"/>
                  </a:lnTo>
                  <a:lnTo>
                    <a:pt x="33" y="9"/>
                  </a:lnTo>
                  <a:lnTo>
                    <a:pt x="37" y="17"/>
                  </a:lnTo>
                  <a:lnTo>
                    <a:pt x="43" y="26"/>
                  </a:lnTo>
                  <a:lnTo>
                    <a:pt x="50" y="32"/>
                  </a:lnTo>
                  <a:lnTo>
                    <a:pt x="57" y="37"/>
                  </a:lnTo>
                  <a:lnTo>
                    <a:pt x="65" y="43"/>
                  </a:lnTo>
                  <a:lnTo>
                    <a:pt x="74" y="47"/>
                  </a:lnTo>
                  <a:lnTo>
                    <a:pt x="81" y="53"/>
                  </a:lnTo>
                  <a:lnTo>
                    <a:pt x="88" y="60"/>
                  </a:lnTo>
                  <a:lnTo>
                    <a:pt x="100" y="80"/>
                  </a:lnTo>
                  <a:lnTo>
                    <a:pt x="108" y="103"/>
                  </a:lnTo>
                  <a:lnTo>
                    <a:pt x="115" y="107"/>
                  </a:lnTo>
                  <a:lnTo>
                    <a:pt x="124" y="112"/>
                  </a:lnTo>
                  <a:lnTo>
                    <a:pt x="125" y="120"/>
                  </a:lnTo>
                  <a:lnTo>
                    <a:pt x="127" y="130"/>
                  </a:lnTo>
                  <a:lnTo>
                    <a:pt x="125" y="142"/>
                  </a:lnTo>
                  <a:lnTo>
                    <a:pt x="124" y="150"/>
                  </a:lnTo>
                  <a:lnTo>
                    <a:pt x="114" y="150"/>
                  </a:lnTo>
                  <a:lnTo>
                    <a:pt x="105" y="150"/>
                  </a:lnTo>
                  <a:lnTo>
                    <a:pt x="97" y="139"/>
                  </a:lnTo>
                  <a:lnTo>
                    <a:pt x="87" y="127"/>
                  </a:lnTo>
                  <a:lnTo>
                    <a:pt x="78" y="117"/>
                  </a:lnTo>
                  <a:lnTo>
                    <a:pt x="70" y="106"/>
                  </a:lnTo>
                  <a:lnTo>
                    <a:pt x="63" y="93"/>
                  </a:lnTo>
                  <a:lnTo>
                    <a:pt x="58" y="80"/>
                  </a:lnTo>
                  <a:lnTo>
                    <a:pt x="54" y="66"/>
                  </a:lnTo>
                  <a:lnTo>
                    <a:pt x="47" y="53"/>
                  </a:lnTo>
                  <a:lnTo>
                    <a:pt x="43" y="46"/>
                  </a:lnTo>
                  <a:lnTo>
                    <a:pt x="37" y="40"/>
                  </a:lnTo>
                  <a:lnTo>
                    <a:pt x="30" y="36"/>
                  </a:lnTo>
                  <a:lnTo>
                    <a:pt x="24" y="30"/>
                  </a:lnTo>
                  <a:lnTo>
                    <a:pt x="17" y="26"/>
                  </a:lnTo>
                  <a:lnTo>
                    <a:pt x="10" y="20"/>
                  </a:lnTo>
                  <a:lnTo>
                    <a:pt x="4" y="14"/>
                  </a:lnTo>
                  <a:lnTo>
                    <a:pt x="0" y="7"/>
                  </a:lnTo>
                  <a:lnTo>
                    <a:pt x="1" y="3"/>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8" name="Freeform 498"/>
            <p:cNvSpPr>
              <a:spLocks/>
            </p:cNvSpPr>
            <p:nvPr/>
          </p:nvSpPr>
          <p:spPr bwMode="auto">
            <a:xfrm>
              <a:off x="5317" y="3273"/>
              <a:ext cx="6" cy="6"/>
            </a:xfrm>
            <a:custGeom>
              <a:avLst/>
              <a:gdLst>
                <a:gd name="T0" fmla="*/ 3 w 6"/>
                <a:gd name="T1" fmla="*/ 0 h 6"/>
                <a:gd name="T2" fmla="*/ 5 w 6"/>
                <a:gd name="T3" fmla="*/ 0 h 6"/>
                <a:gd name="T4" fmla="*/ 6 w 6"/>
                <a:gd name="T5" fmla="*/ 0 h 6"/>
                <a:gd name="T6" fmla="*/ 6 w 6"/>
                <a:gd name="T7" fmla="*/ 3 h 6"/>
                <a:gd name="T8" fmla="*/ 5 w 6"/>
                <a:gd name="T9" fmla="*/ 5 h 6"/>
                <a:gd name="T10" fmla="*/ 5 w 6"/>
                <a:gd name="T11" fmla="*/ 5 h 6"/>
                <a:gd name="T12" fmla="*/ 0 w 6"/>
                <a:gd name="T13" fmla="*/ 6 h 6"/>
                <a:gd name="T14" fmla="*/ 2 w 6"/>
                <a:gd name="T15" fmla="*/ 3 h 6"/>
                <a:gd name="T16" fmla="*/ 3 w 6"/>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3" y="0"/>
                  </a:moveTo>
                  <a:lnTo>
                    <a:pt x="5" y="0"/>
                  </a:lnTo>
                  <a:lnTo>
                    <a:pt x="6" y="0"/>
                  </a:lnTo>
                  <a:lnTo>
                    <a:pt x="6" y="3"/>
                  </a:lnTo>
                  <a:lnTo>
                    <a:pt x="5" y="5"/>
                  </a:lnTo>
                  <a:lnTo>
                    <a:pt x="0" y="6"/>
                  </a:lnTo>
                  <a:lnTo>
                    <a:pt x="2" y="3"/>
                  </a:lnTo>
                  <a:lnTo>
                    <a:pt x="3"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69" name="Freeform 499"/>
            <p:cNvSpPr>
              <a:spLocks/>
            </p:cNvSpPr>
            <p:nvPr/>
          </p:nvSpPr>
          <p:spPr bwMode="auto">
            <a:xfrm>
              <a:off x="5312" y="3283"/>
              <a:ext cx="5" cy="29"/>
            </a:xfrm>
            <a:custGeom>
              <a:avLst/>
              <a:gdLst>
                <a:gd name="T0" fmla="*/ 0 w 5"/>
                <a:gd name="T1" fmla="*/ 0 h 29"/>
                <a:gd name="T2" fmla="*/ 3 w 5"/>
                <a:gd name="T3" fmla="*/ 0 h 29"/>
                <a:gd name="T4" fmla="*/ 4 w 5"/>
                <a:gd name="T5" fmla="*/ 0 h 29"/>
                <a:gd name="T6" fmla="*/ 5 w 5"/>
                <a:gd name="T7" fmla="*/ 15 h 29"/>
                <a:gd name="T8" fmla="*/ 5 w 5"/>
                <a:gd name="T9" fmla="*/ 29 h 29"/>
                <a:gd name="T10" fmla="*/ 4 w 5"/>
                <a:gd name="T11" fmla="*/ 29 h 29"/>
                <a:gd name="T12" fmla="*/ 3 w 5"/>
                <a:gd name="T13" fmla="*/ 29 h 29"/>
                <a:gd name="T14" fmla="*/ 0 w 5"/>
                <a:gd name="T15" fmla="*/ 15 h 29"/>
                <a:gd name="T16" fmla="*/ 0 w 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29"/>
                <a:gd name="T29" fmla="*/ 5 w 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29">
                  <a:moveTo>
                    <a:pt x="0" y="0"/>
                  </a:moveTo>
                  <a:lnTo>
                    <a:pt x="3" y="0"/>
                  </a:lnTo>
                  <a:lnTo>
                    <a:pt x="4" y="0"/>
                  </a:lnTo>
                  <a:lnTo>
                    <a:pt x="5" y="15"/>
                  </a:lnTo>
                  <a:lnTo>
                    <a:pt x="5" y="29"/>
                  </a:lnTo>
                  <a:lnTo>
                    <a:pt x="4" y="29"/>
                  </a:lnTo>
                  <a:lnTo>
                    <a:pt x="3" y="29"/>
                  </a:lnTo>
                  <a:lnTo>
                    <a:pt x="0" y="1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0" name="Freeform 500"/>
            <p:cNvSpPr>
              <a:spLocks/>
            </p:cNvSpPr>
            <p:nvPr/>
          </p:nvSpPr>
          <p:spPr bwMode="auto">
            <a:xfrm>
              <a:off x="5262" y="3286"/>
              <a:ext cx="21" cy="15"/>
            </a:xfrm>
            <a:custGeom>
              <a:avLst/>
              <a:gdLst>
                <a:gd name="T0" fmla="*/ 20 w 21"/>
                <a:gd name="T1" fmla="*/ 0 h 15"/>
                <a:gd name="T2" fmla="*/ 21 w 21"/>
                <a:gd name="T3" fmla="*/ 3 h 15"/>
                <a:gd name="T4" fmla="*/ 21 w 21"/>
                <a:gd name="T5" fmla="*/ 5 h 15"/>
                <a:gd name="T6" fmla="*/ 21 w 21"/>
                <a:gd name="T7" fmla="*/ 7 h 15"/>
                <a:gd name="T8" fmla="*/ 20 w 21"/>
                <a:gd name="T9" fmla="*/ 9 h 15"/>
                <a:gd name="T10" fmla="*/ 15 w 21"/>
                <a:gd name="T11" fmla="*/ 12 h 15"/>
                <a:gd name="T12" fmla="*/ 10 w 21"/>
                <a:gd name="T13" fmla="*/ 15 h 15"/>
                <a:gd name="T14" fmla="*/ 5 w 21"/>
                <a:gd name="T15" fmla="*/ 12 h 15"/>
                <a:gd name="T16" fmla="*/ 0 w 21"/>
                <a:gd name="T17" fmla="*/ 9 h 15"/>
                <a:gd name="T18" fmla="*/ 0 w 21"/>
                <a:gd name="T19" fmla="*/ 9 h 15"/>
                <a:gd name="T20" fmla="*/ 0 w 21"/>
                <a:gd name="T21" fmla="*/ 7 h 15"/>
                <a:gd name="T22" fmla="*/ 8 w 21"/>
                <a:gd name="T23" fmla="*/ 7 h 15"/>
                <a:gd name="T24" fmla="*/ 18 w 21"/>
                <a:gd name="T25" fmla="*/ 6 h 15"/>
                <a:gd name="T26" fmla="*/ 18 w 21"/>
                <a:gd name="T27" fmla="*/ 3 h 15"/>
                <a:gd name="T28" fmla="*/ 20 w 21"/>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15"/>
                <a:gd name="T47" fmla="*/ 21 w 21"/>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15">
                  <a:moveTo>
                    <a:pt x="20" y="0"/>
                  </a:moveTo>
                  <a:lnTo>
                    <a:pt x="21" y="3"/>
                  </a:lnTo>
                  <a:lnTo>
                    <a:pt x="21" y="5"/>
                  </a:lnTo>
                  <a:lnTo>
                    <a:pt x="21" y="7"/>
                  </a:lnTo>
                  <a:lnTo>
                    <a:pt x="20" y="9"/>
                  </a:lnTo>
                  <a:lnTo>
                    <a:pt x="15" y="12"/>
                  </a:lnTo>
                  <a:lnTo>
                    <a:pt x="10" y="15"/>
                  </a:lnTo>
                  <a:lnTo>
                    <a:pt x="5" y="12"/>
                  </a:lnTo>
                  <a:lnTo>
                    <a:pt x="0" y="9"/>
                  </a:lnTo>
                  <a:lnTo>
                    <a:pt x="0" y="7"/>
                  </a:lnTo>
                  <a:lnTo>
                    <a:pt x="8" y="7"/>
                  </a:lnTo>
                  <a:lnTo>
                    <a:pt x="18" y="6"/>
                  </a:lnTo>
                  <a:lnTo>
                    <a:pt x="18" y="3"/>
                  </a:lnTo>
                  <a:lnTo>
                    <a:pt x="2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1" name="Freeform 501"/>
            <p:cNvSpPr>
              <a:spLocks/>
            </p:cNvSpPr>
            <p:nvPr/>
          </p:nvSpPr>
          <p:spPr bwMode="auto">
            <a:xfrm>
              <a:off x="5232" y="3292"/>
              <a:ext cx="27" cy="9"/>
            </a:xfrm>
            <a:custGeom>
              <a:avLst/>
              <a:gdLst>
                <a:gd name="T0" fmla="*/ 15 w 27"/>
                <a:gd name="T1" fmla="*/ 0 h 9"/>
                <a:gd name="T2" fmla="*/ 21 w 27"/>
                <a:gd name="T3" fmla="*/ 1 h 9"/>
                <a:gd name="T4" fmla="*/ 27 w 27"/>
                <a:gd name="T5" fmla="*/ 1 h 9"/>
                <a:gd name="T6" fmla="*/ 27 w 27"/>
                <a:gd name="T7" fmla="*/ 3 h 9"/>
                <a:gd name="T8" fmla="*/ 27 w 27"/>
                <a:gd name="T9" fmla="*/ 3 h 9"/>
                <a:gd name="T10" fmla="*/ 18 w 27"/>
                <a:gd name="T11" fmla="*/ 4 h 9"/>
                <a:gd name="T12" fmla="*/ 11 w 27"/>
                <a:gd name="T13" fmla="*/ 7 h 9"/>
                <a:gd name="T14" fmla="*/ 8 w 27"/>
                <a:gd name="T15" fmla="*/ 9 h 9"/>
                <a:gd name="T16" fmla="*/ 5 w 27"/>
                <a:gd name="T17" fmla="*/ 9 h 9"/>
                <a:gd name="T18" fmla="*/ 3 w 27"/>
                <a:gd name="T19" fmla="*/ 7 h 9"/>
                <a:gd name="T20" fmla="*/ 0 w 27"/>
                <a:gd name="T21" fmla="*/ 6 h 9"/>
                <a:gd name="T22" fmla="*/ 0 w 27"/>
                <a:gd name="T23" fmla="*/ 4 h 9"/>
                <a:gd name="T24" fmla="*/ 1 w 27"/>
                <a:gd name="T25" fmla="*/ 1 h 9"/>
                <a:gd name="T26" fmla="*/ 8 w 27"/>
                <a:gd name="T27" fmla="*/ 1 h 9"/>
                <a:gd name="T28" fmla="*/ 15 w 27"/>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9"/>
                <a:gd name="T47" fmla="*/ 27 w 27"/>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9">
                  <a:moveTo>
                    <a:pt x="15" y="0"/>
                  </a:moveTo>
                  <a:lnTo>
                    <a:pt x="21" y="1"/>
                  </a:lnTo>
                  <a:lnTo>
                    <a:pt x="27" y="1"/>
                  </a:lnTo>
                  <a:lnTo>
                    <a:pt x="27" y="3"/>
                  </a:lnTo>
                  <a:lnTo>
                    <a:pt x="18" y="4"/>
                  </a:lnTo>
                  <a:lnTo>
                    <a:pt x="11" y="7"/>
                  </a:lnTo>
                  <a:lnTo>
                    <a:pt x="8" y="9"/>
                  </a:lnTo>
                  <a:lnTo>
                    <a:pt x="5" y="9"/>
                  </a:lnTo>
                  <a:lnTo>
                    <a:pt x="3" y="7"/>
                  </a:lnTo>
                  <a:lnTo>
                    <a:pt x="0" y="6"/>
                  </a:lnTo>
                  <a:lnTo>
                    <a:pt x="0" y="4"/>
                  </a:lnTo>
                  <a:lnTo>
                    <a:pt x="1" y="1"/>
                  </a:lnTo>
                  <a:lnTo>
                    <a:pt x="8" y="1"/>
                  </a:lnTo>
                  <a:lnTo>
                    <a:pt x="1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2" name="Freeform 502"/>
            <p:cNvSpPr>
              <a:spLocks/>
            </p:cNvSpPr>
            <p:nvPr/>
          </p:nvSpPr>
          <p:spPr bwMode="auto">
            <a:xfrm>
              <a:off x="5355" y="3308"/>
              <a:ext cx="211" cy="128"/>
            </a:xfrm>
            <a:custGeom>
              <a:avLst/>
              <a:gdLst>
                <a:gd name="T0" fmla="*/ 71 w 211"/>
                <a:gd name="T1" fmla="*/ 97 h 128"/>
                <a:gd name="T2" fmla="*/ 77 w 211"/>
                <a:gd name="T3" fmla="*/ 91 h 128"/>
                <a:gd name="T4" fmla="*/ 82 w 211"/>
                <a:gd name="T5" fmla="*/ 85 h 128"/>
                <a:gd name="T6" fmla="*/ 69 w 211"/>
                <a:gd name="T7" fmla="*/ 70 h 128"/>
                <a:gd name="T8" fmla="*/ 57 w 211"/>
                <a:gd name="T9" fmla="*/ 55 h 128"/>
                <a:gd name="T10" fmla="*/ 44 w 211"/>
                <a:gd name="T11" fmla="*/ 55 h 128"/>
                <a:gd name="T12" fmla="*/ 34 w 211"/>
                <a:gd name="T13" fmla="*/ 58 h 128"/>
                <a:gd name="T14" fmla="*/ 31 w 211"/>
                <a:gd name="T15" fmla="*/ 48 h 128"/>
                <a:gd name="T16" fmla="*/ 28 w 211"/>
                <a:gd name="T17" fmla="*/ 40 h 128"/>
                <a:gd name="T18" fmla="*/ 18 w 211"/>
                <a:gd name="T19" fmla="*/ 37 h 128"/>
                <a:gd name="T20" fmla="*/ 10 w 211"/>
                <a:gd name="T21" fmla="*/ 35 h 128"/>
                <a:gd name="T22" fmla="*/ 11 w 211"/>
                <a:gd name="T23" fmla="*/ 33 h 128"/>
                <a:gd name="T24" fmla="*/ 20 w 211"/>
                <a:gd name="T25" fmla="*/ 30 h 128"/>
                <a:gd name="T26" fmla="*/ 25 w 211"/>
                <a:gd name="T27" fmla="*/ 25 h 128"/>
                <a:gd name="T28" fmla="*/ 17 w 211"/>
                <a:gd name="T29" fmla="*/ 24 h 128"/>
                <a:gd name="T30" fmla="*/ 7 w 211"/>
                <a:gd name="T31" fmla="*/ 20 h 128"/>
                <a:gd name="T32" fmla="*/ 1 w 211"/>
                <a:gd name="T33" fmla="*/ 14 h 128"/>
                <a:gd name="T34" fmla="*/ 8 w 211"/>
                <a:gd name="T35" fmla="*/ 5 h 128"/>
                <a:gd name="T36" fmla="*/ 21 w 211"/>
                <a:gd name="T37" fmla="*/ 3 h 128"/>
                <a:gd name="T38" fmla="*/ 31 w 211"/>
                <a:gd name="T39" fmla="*/ 10 h 128"/>
                <a:gd name="T40" fmla="*/ 32 w 211"/>
                <a:gd name="T41" fmla="*/ 20 h 128"/>
                <a:gd name="T42" fmla="*/ 30 w 211"/>
                <a:gd name="T43" fmla="*/ 27 h 128"/>
                <a:gd name="T44" fmla="*/ 32 w 211"/>
                <a:gd name="T45" fmla="*/ 34 h 128"/>
                <a:gd name="T46" fmla="*/ 42 w 211"/>
                <a:gd name="T47" fmla="*/ 37 h 128"/>
                <a:gd name="T48" fmla="*/ 54 w 211"/>
                <a:gd name="T49" fmla="*/ 33 h 128"/>
                <a:gd name="T50" fmla="*/ 62 w 211"/>
                <a:gd name="T51" fmla="*/ 25 h 128"/>
                <a:gd name="T52" fmla="*/ 71 w 211"/>
                <a:gd name="T53" fmla="*/ 18 h 128"/>
                <a:gd name="T54" fmla="*/ 94 w 211"/>
                <a:gd name="T55" fmla="*/ 23 h 128"/>
                <a:gd name="T56" fmla="*/ 132 w 211"/>
                <a:gd name="T57" fmla="*/ 40 h 128"/>
                <a:gd name="T58" fmla="*/ 154 w 211"/>
                <a:gd name="T59" fmla="*/ 54 h 128"/>
                <a:gd name="T60" fmla="*/ 165 w 211"/>
                <a:gd name="T61" fmla="*/ 68 h 128"/>
                <a:gd name="T62" fmla="*/ 178 w 211"/>
                <a:gd name="T63" fmla="*/ 94 h 128"/>
                <a:gd name="T64" fmla="*/ 199 w 211"/>
                <a:gd name="T65" fmla="*/ 118 h 128"/>
                <a:gd name="T66" fmla="*/ 209 w 211"/>
                <a:gd name="T67" fmla="*/ 128 h 128"/>
                <a:gd name="T68" fmla="*/ 195 w 211"/>
                <a:gd name="T69" fmla="*/ 127 h 128"/>
                <a:gd name="T70" fmla="*/ 167 w 211"/>
                <a:gd name="T71" fmla="*/ 110 h 128"/>
                <a:gd name="T72" fmla="*/ 144 w 211"/>
                <a:gd name="T73" fmla="*/ 92 h 128"/>
                <a:gd name="T74" fmla="*/ 135 w 211"/>
                <a:gd name="T75" fmla="*/ 97 h 128"/>
                <a:gd name="T76" fmla="*/ 129 w 211"/>
                <a:gd name="T77" fmla="*/ 108 h 128"/>
                <a:gd name="T78" fmla="*/ 111 w 211"/>
                <a:gd name="T79" fmla="*/ 111 h 128"/>
                <a:gd name="T80" fmla="*/ 92 w 211"/>
                <a:gd name="T81" fmla="*/ 104 h 128"/>
                <a:gd name="T82" fmla="*/ 79 w 211"/>
                <a:gd name="T83" fmla="*/ 101 h 1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1"/>
                <a:gd name="T127" fmla="*/ 0 h 128"/>
                <a:gd name="T128" fmla="*/ 211 w 211"/>
                <a:gd name="T129" fmla="*/ 128 h 1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1" h="128">
                  <a:moveTo>
                    <a:pt x="69" y="101"/>
                  </a:moveTo>
                  <a:lnTo>
                    <a:pt x="71" y="97"/>
                  </a:lnTo>
                  <a:lnTo>
                    <a:pt x="71" y="91"/>
                  </a:lnTo>
                  <a:lnTo>
                    <a:pt x="77" y="91"/>
                  </a:lnTo>
                  <a:lnTo>
                    <a:pt x="82" y="91"/>
                  </a:lnTo>
                  <a:lnTo>
                    <a:pt x="82" y="85"/>
                  </a:lnTo>
                  <a:lnTo>
                    <a:pt x="82" y="80"/>
                  </a:lnTo>
                  <a:lnTo>
                    <a:pt x="69" y="70"/>
                  </a:lnTo>
                  <a:lnTo>
                    <a:pt x="61" y="58"/>
                  </a:lnTo>
                  <a:lnTo>
                    <a:pt x="57" y="55"/>
                  </a:lnTo>
                  <a:lnTo>
                    <a:pt x="51" y="54"/>
                  </a:lnTo>
                  <a:lnTo>
                    <a:pt x="44" y="55"/>
                  </a:lnTo>
                  <a:lnTo>
                    <a:pt x="37" y="60"/>
                  </a:lnTo>
                  <a:lnTo>
                    <a:pt x="34" y="58"/>
                  </a:lnTo>
                  <a:lnTo>
                    <a:pt x="31" y="55"/>
                  </a:lnTo>
                  <a:lnTo>
                    <a:pt x="31" y="48"/>
                  </a:lnTo>
                  <a:lnTo>
                    <a:pt x="30" y="44"/>
                  </a:lnTo>
                  <a:lnTo>
                    <a:pt x="28" y="40"/>
                  </a:lnTo>
                  <a:lnTo>
                    <a:pt x="22" y="35"/>
                  </a:lnTo>
                  <a:lnTo>
                    <a:pt x="18" y="37"/>
                  </a:lnTo>
                  <a:lnTo>
                    <a:pt x="14" y="37"/>
                  </a:lnTo>
                  <a:lnTo>
                    <a:pt x="10" y="35"/>
                  </a:lnTo>
                  <a:lnTo>
                    <a:pt x="7" y="31"/>
                  </a:lnTo>
                  <a:lnTo>
                    <a:pt x="11" y="33"/>
                  </a:lnTo>
                  <a:lnTo>
                    <a:pt x="14" y="35"/>
                  </a:lnTo>
                  <a:lnTo>
                    <a:pt x="20" y="30"/>
                  </a:lnTo>
                  <a:lnTo>
                    <a:pt x="25" y="27"/>
                  </a:lnTo>
                  <a:lnTo>
                    <a:pt x="25" y="25"/>
                  </a:lnTo>
                  <a:lnTo>
                    <a:pt x="17" y="24"/>
                  </a:lnTo>
                  <a:lnTo>
                    <a:pt x="10" y="21"/>
                  </a:lnTo>
                  <a:lnTo>
                    <a:pt x="7" y="20"/>
                  </a:lnTo>
                  <a:lnTo>
                    <a:pt x="4" y="17"/>
                  </a:lnTo>
                  <a:lnTo>
                    <a:pt x="1" y="14"/>
                  </a:lnTo>
                  <a:lnTo>
                    <a:pt x="0" y="10"/>
                  </a:lnTo>
                  <a:lnTo>
                    <a:pt x="8" y="5"/>
                  </a:lnTo>
                  <a:lnTo>
                    <a:pt x="15" y="0"/>
                  </a:lnTo>
                  <a:lnTo>
                    <a:pt x="21" y="3"/>
                  </a:lnTo>
                  <a:lnTo>
                    <a:pt x="27" y="5"/>
                  </a:lnTo>
                  <a:lnTo>
                    <a:pt x="31" y="10"/>
                  </a:lnTo>
                  <a:lnTo>
                    <a:pt x="35" y="15"/>
                  </a:lnTo>
                  <a:lnTo>
                    <a:pt x="32" y="20"/>
                  </a:lnTo>
                  <a:lnTo>
                    <a:pt x="30" y="24"/>
                  </a:lnTo>
                  <a:lnTo>
                    <a:pt x="30" y="27"/>
                  </a:lnTo>
                  <a:lnTo>
                    <a:pt x="31" y="31"/>
                  </a:lnTo>
                  <a:lnTo>
                    <a:pt x="32" y="34"/>
                  </a:lnTo>
                  <a:lnTo>
                    <a:pt x="35" y="35"/>
                  </a:lnTo>
                  <a:lnTo>
                    <a:pt x="42" y="37"/>
                  </a:lnTo>
                  <a:lnTo>
                    <a:pt x="48" y="35"/>
                  </a:lnTo>
                  <a:lnTo>
                    <a:pt x="54" y="33"/>
                  </a:lnTo>
                  <a:lnTo>
                    <a:pt x="58" y="30"/>
                  </a:lnTo>
                  <a:lnTo>
                    <a:pt x="62" y="25"/>
                  </a:lnTo>
                  <a:lnTo>
                    <a:pt x="67" y="21"/>
                  </a:lnTo>
                  <a:lnTo>
                    <a:pt x="71" y="18"/>
                  </a:lnTo>
                  <a:lnTo>
                    <a:pt x="77" y="17"/>
                  </a:lnTo>
                  <a:lnTo>
                    <a:pt x="94" y="23"/>
                  </a:lnTo>
                  <a:lnTo>
                    <a:pt x="114" y="31"/>
                  </a:lnTo>
                  <a:lnTo>
                    <a:pt x="132" y="40"/>
                  </a:lnTo>
                  <a:lnTo>
                    <a:pt x="148" y="48"/>
                  </a:lnTo>
                  <a:lnTo>
                    <a:pt x="154" y="54"/>
                  </a:lnTo>
                  <a:lnTo>
                    <a:pt x="159" y="61"/>
                  </a:lnTo>
                  <a:lnTo>
                    <a:pt x="165" y="68"/>
                  </a:lnTo>
                  <a:lnTo>
                    <a:pt x="169" y="77"/>
                  </a:lnTo>
                  <a:lnTo>
                    <a:pt x="178" y="94"/>
                  </a:lnTo>
                  <a:lnTo>
                    <a:pt x="188" y="108"/>
                  </a:lnTo>
                  <a:lnTo>
                    <a:pt x="199" y="118"/>
                  </a:lnTo>
                  <a:lnTo>
                    <a:pt x="211" y="128"/>
                  </a:lnTo>
                  <a:lnTo>
                    <a:pt x="209" y="128"/>
                  </a:lnTo>
                  <a:lnTo>
                    <a:pt x="195" y="127"/>
                  </a:lnTo>
                  <a:lnTo>
                    <a:pt x="181" y="127"/>
                  </a:lnTo>
                  <a:lnTo>
                    <a:pt x="167" y="110"/>
                  </a:lnTo>
                  <a:lnTo>
                    <a:pt x="151" y="92"/>
                  </a:lnTo>
                  <a:lnTo>
                    <a:pt x="144" y="92"/>
                  </a:lnTo>
                  <a:lnTo>
                    <a:pt x="138" y="94"/>
                  </a:lnTo>
                  <a:lnTo>
                    <a:pt x="135" y="97"/>
                  </a:lnTo>
                  <a:lnTo>
                    <a:pt x="129" y="98"/>
                  </a:lnTo>
                  <a:lnTo>
                    <a:pt x="129" y="108"/>
                  </a:lnTo>
                  <a:lnTo>
                    <a:pt x="127" y="114"/>
                  </a:lnTo>
                  <a:lnTo>
                    <a:pt x="111" y="111"/>
                  </a:lnTo>
                  <a:lnTo>
                    <a:pt x="98" y="107"/>
                  </a:lnTo>
                  <a:lnTo>
                    <a:pt x="92" y="104"/>
                  </a:lnTo>
                  <a:lnTo>
                    <a:pt x="87" y="102"/>
                  </a:lnTo>
                  <a:lnTo>
                    <a:pt x="79" y="101"/>
                  </a:lnTo>
                  <a:lnTo>
                    <a:pt x="69" y="101"/>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3" name="Freeform 503"/>
            <p:cNvSpPr>
              <a:spLocks/>
            </p:cNvSpPr>
            <p:nvPr/>
          </p:nvSpPr>
          <p:spPr bwMode="auto">
            <a:xfrm>
              <a:off x="3317" y="3312"/>
              <a:ext cx="14" cy="10"/>
            </a:xfrm>
            <a:custGeom>
              <a:avLst/>
              <a:gdLst>
                <a:gd name="T0" fmla="*/ 4 w 14"/>
                <a:gd name="T1" fmla="*/ 0 h 10"/>
                <a:gd name="T2" fmla="*/ 9 w 14"/>
                <a:gd name="T3" fmla="*/ 0 h 10"/>
                <a:gd name="T4" fmla="*/ 14 w 14"/>
                <a:gd name="T5" fmla="*/ 0 h 10"/>
                <a:gd name="T6" fmla="*/ 14 w 14"/>
                <a:gd name="T7" fmla="*/ 3 h 10"/>
                <a:gd name="T8" fmla="*/ 14 w 14"/>
                <a:gd name="T9" fmla="*/ 6 h 10"/>
                <a:gd name="T10" fmla="*/ 13 w 14"/>
                <a:gd name="T11" fmla="*/ 9 h 10"/>
                <a:gd name="T12" fmla="*/ 12 w 14"/>
                <a:gd name="T13" fmla="*/ 10 h 10"/>
                <a:gd name="T14" fmla="*/ 10 w 14"/>
                <a:gd name="T15" fmla="*/ 10 h 10"/>
                <a:gd name="T16" fmla="*/ 10 w 14"/>
                <a:gd name="T17" fmla="*/ 10 h 10"/>
                <a:gd name="T18" fmla="*/ 4 w 14"/>
                <a:gd name="T19" fmla="*/ 9 h 10"/>
                <a:gd name="T20" fmla="*/ 0 w 14"/>
                <a:gd name="T21" fmla="*/ 6 h 10"/>
                <a:gd name="T22" fmla="*/ 2 w 14"/>
                <a:gd name="T23" fmla="*/ 3 h 10"/>
                <a:gd name="T24" fmla="*/ 4 w 14"/>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0"/>
                <a:gd name="T41" fmla="*/ 14 w 14"/>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0">
                  <a:moveTo>
                    <a:pt x="4" y="0"/>
                  </a:moveTo>
                  <a:lnTo>
                    <a:pt x="9" y="0"/>
                  </a:lnTo>
                  <a:lnTo>
                    <a:pt x="14" y="0"/>
                  </a:lnTo>
                  <a:lnTo>
                    <a:pt x="14" y="3"/>
                  </a:lnTo>
                  <a:lnTo>
                    <a:pt x="14" y="6"/>
                  </a:lnTo>
                  <a:lnTo>
                    <a:pt x="13" y="9"/>
                  </a:lnTo>
                  <a:lnTo>
                    <a:pt x="12" y="10"/>
                  </a:lnTo>
                  <a:lnTo>
                    <a:pt x="10" y="10"/>
                  </a:lnTo>
                  <a:lnTo>
                    <a:pt x="4" y="9"/>
                  </a:lnTo>
                  <a:lnTo>
                    <a:pt x="0" y="6"/>
                  </a:lnTo>
                  <a:lnTo>
                    <a:pt x="2" y="3"/>
                  </a:lnTo>
                  <a:lnTo>
                    <a:pt x="4"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4" name="Freeform 504"/>
            <p:cNvSpPr>
              <a:spLocks/>
            </p:cNvSpPr>
            <p:nvPr/>
          </p:nvSpPr>
          <p:spPr bwMode="auto">
            <a:xfrm>
              <a:off x="5215" y="3313"/>
              <a:ext cx="48" cy="55"/>
            </a:xfrm>
            <a:custGeom>
              <a:avLst/>
              <a:gdLst>
                <a:gd name="T0" fmla="*/ 48 w 48"/>
                <a:gd name="T1" fmla="*/ 12 h 55"/>
                <a:gd name="T2" fmla="*/ 42 w 48"/>
                <a:gd name="T3" fmla="*/ 12 h 55"/>
                <a:gd name="T4" fmla="*/ 35 w 48"/>
                <a:gd name="T5" fmla="*/ 13 h 55"/>
                <a:gd name="T6" fmla="*/ 35 w 48"/>
                <a:gd name="T7" fmla="*/ 22 h 55"/>
                <a:gd name="T8" fmla="*/ 37 w 48"/>
                <a:gd name="T9" fmla="*/ 30 h 55"/>
                <a:gd name="T10" fmla="*/ 40 w 48"/>
                <a:gd name="T11" fmla="*/ 40 h 55"/>
                <a:gd name="T12" fmla="*/ 42 w 48"/>
                <a:gd name="T13" fmla="*/ 50 h 55"/>
                <a:gd name="T14" fmla="*/ 40 w 48"/>
                <a:gd name="T15" fmla="*/ 50 h 55"/>
                <a:gd name="T16" fmla="*/ 37 w 48"/>
                <a:gd name="T17" fmla="*/ 49 h 55"/>
                <a:gd name="T18" fmla="*/ 28 w 48"/>
                <a:gd name="T19" fmla="*/ 38 h 55"/>
                <a:gd name="T20" fmla="*/ 20 w 48"/>
                <a:gd name="T21" fmla="*/ 26 h 55"/>
                <a:gd name="T22" fmla="*/ 17 w 48"/>
                <a:gd name="T23" fmla="*/ 28 h 55"/>
                <a:gd name="T24" fmla="*/ 15 w 48"/>
                <a:gd name="T25" fmla="*/ 29 h 55"/>
                <a:gd name="T26" fmla="*/ 14 w 48"/>
                <a:gd name="T27" fmla="*/ 42 h 55"/>
                <a:gd name="T28" fmla="*/ 17 w 48"/>
                <a:gd name="T29" fmla="*/ 55 h 55"/>
                <a:gd name="T30" fmla="*/ 14 w 48"/>
                <a:gd name="T31" fmla="*/ 53 h 55"/>
                <a:gd name="T32" fmla="*/ 11 w 48"/>
                <a:gd name="T33" fmla="*/ 52 h 55"/>
                <a:gd name="T34" fmla="*/ 8 w 48"/>
                <a:gd name="T35" fmla="*/ 52 h 55"/>
                <a:gd name="T36" fmla="*/ 7 w 48"/>
                <a:gd name="T37" fmla="*/ 49 h 55"/>
                <a:gd name="T38" fmla="*/ 4 w 48"/>
                <a:gd name="T39" fmla="*/ 36 h 55"/>
                <a:gd name="T40" fmla="*/ 0 w 48"/>
                <a:gd name="T41" fmla="*/ 23 h 55"/>
                <a:gd name="T42" fmla="*/ 5 w 48"/>
                <a:gd name="T43" fmla="*/ 12 h 55"/>
                <a:gd name="T44" fmla="*/ 11 w 48"/>
                <a:gd name="T45" fmla="*/ 0 h 55"/>
                <a:gd name="T46" fmla="*/ 17 w 48"/>
                <a:gd name="T47" fmla="*/ 5 h 55"/>
                <a:gd name="T48" fmla="*/ 24 w 48"/>
                <a:gd name="T49" fmla="*/ 9 h 55"/>
                <a:gd name="T50" fmla="*/ 30 w 48"/>
                <a:gd name="T51" fmla="*/ 6 h 55"/>
                <a:gd name="T52" fmla="*/ 35 w 48"/>
                <a:gd name="T53" fmla="*/ 3 h 55"/>
                <a:gd name="T54" fmla="*/ 41 w 48"/>
                <a:gd name="T55" fmla="*/ 3 h 55"/>
                <a:gd name="T56" fmla="*/ 48 w 48"/>
                <a:gd name="T57" fmla="*/ 3 h 55"/>
                <a:gd name="T58" fmla="*/ 48 w 48"/>
                <a:gd name="T59" fmla="*/ 8 h 55"/>
                <a:gd name="T60" fmla="*/ 48 w 48"/>
                <a:gd name="T61" fmla="*/ 12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8"/>
                <a:gd name="T94" fmla="*/ 0 h 55"/>
                <a:gd name="T95" fmla="*/ 48 w 48"/>
                <a:gd name="T96" fmla="*/ 55 h 5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8" h="55">
                  <a:moveTo>
                    <a:pt x="48" y="12"/>
                  </a:moveTo>
                  <a:lnTo>
                    <a:pt x="42" y="12"/>
                  </a:lnTo>
                  <a:lnTo>
                    <a:pt x="35" y="13"/>
                  </a:lnTo>
                  <a:lnTo>
                    <a:pt x="35" y="22"/>
                  </a:lnTo>
                  <a:lnTo>
                    <a:pt x="37" y="30"/>
                  </a:lnTo>
                  <a:lnTo>
                    <a:pt x="40" y="40"/>
                  </a:lnTo>
                  <a:lnTo>
                    <a:pt x="42" y="50"/>
                  </a:lnTo>
                  <a:lnTo>
                    <a:pt x="40" y="50"/>
                  </a:lnTo>
                  <a:lnTo>
                    <a:pt x="37" y="49"/>
                  </a:lnTo>
                  <a:lnTo>
                    <a:pt x="28" y="38"/>
                  </a:lnTo>
                  <a:lnTo>
                    <a:pt x="20" y="26"/>
                  </a:lnTo>
                  <a:lnTo>
                    <a:pt x="17" y="28"/>
                  </a:lnTo>
                  <a:lnTo>
                    <a:pt x="15" y="29"/>
                  </a:lnTo>
                  <a:lnTo>
                    <a:pt x="14" y="42"/>
                  </a:lnTo>
                  <a:lnTo>
                    <a:pt x="17" y="55"/>
                  </a:lnTo>
                  <a:lnTo>
                    <a:pt x="14" y="53"/>
                  </a:lnTo>
                  <a:lnTo>
                    <a:pt x="11" y="52"/>
                  </a:lnTo>
                  <a:lnTo>
                    <a:pt x="8" y="52"/>
                  </a:lnTo>
                  <a:lnTo>
                    <a:pt x="7" y="49"/>
                  </a:lnTo>
                  <a:lnTo>
                    <a:pt x="4" y="36"/>
                  </a:lnTo>
                  <a:lnTo>
                    <a:pt x="0" y="23"/>
                  </a:lnTo>
                  <a:lnTo>
                    <a:pt x="5" y="12"/>
                  </a:lnTo>
                  <a:lnTo>
                    <a:pt x="11" y="0"/>
                  </a:lnTo>
                  <a:lnTo>
                    <a:pt x="17" y="5"/>
                  </a:lnTo>
                  <a:lnTo>
                    <a:pt x="24" y="9"/>
                  </a:lnTo>
                  <a:lnTo>
                    <a:pt x="30" y="6"/>
                  </a:lnTo>
                  <a:lnTo>
                    <a:pt x="35" y="3"/>
                  </a:lnTo>
                  <a:lnTo>
                    <a:pt x="41" y="3"/>
                  </a:lnTo>
                  <a:lnTo>
                    <a:pt x="48" y="3"/>
                  </a:lnTo>
                  <a:lnTo>
                    <a:pt x="48" y="8"/>
                  </a:lnTo>
                  <a:lnTo>
                    <a:pt x="48" y="12"/>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5" name="Freeform 505"/>
            <p:cNvSpPr>
              <a:spLocks/>
            </p:cNvSpPr>
            <p:nvPr/>
          </p:nvSpPr>
          <p:spPr bwMode="auto">
            <a:xfrm>
              <a:off x="5066" y="3381"/>
              <a:ext cx="100" cy="32"/>
            </a:xfrm>
            <a:custGeom>
              <a:avLst/>
              <a:gdLst>
                <a:gd name="T0" fmla="*/ 0 w 100"/>
                <a:gd name="T1" fmla="*/ 0 h 32"/>
                <a:gd name="T2" fmla="*/ 12 w 100"/>
                <a:gd name="T3" fmla="*/ 0 h 32"/>
                <a:gd name="T4" fmla="*/ 23 w 100"/>
                <a:gd name="T5" fmla="*/ 0 h 32"/>
                <a:gd name="T6" fmla="*/ 32 w 100"/>
                <a:gd name="T7" fmla="*/ 5 h 32"/>
                <a:gd name="T8" fmla="*/ 40 w 100"/>
                <a:gd name="T9" fmla="*/ 12 h 32"/>
                <a:gd name="T10" fmla="*/ 54 w 100"/>
                <a:gd name="T11" fmla="*/ 10 h 32"/>
                <a:gd name="T12" fmla="*/ 69 w 100"/>
                <a:gd name="T13" fmla="*/ 8 h 32"/>
                <a:gd name="T14" fmla="*/ 84 w 100"/>
                <a:gd name="T15" fmla="*/ 18 h 32"/>
                <a:gd name="T16" fmla="*/ 100 w 100"/>
                <a:gd name="T17" fmla="*/ 29 h 32"/>
                <a:gd name="T18" fmla="*/ 100 w 100"/>
                <a:gd name="T19" fmla="*/ 31 h 32"/>
                <a:gd name="T20" fmla="*/ 99 w 100"/>
                <a:gd name="T21" fmla="*/ 32 h 32"/>
                <a:gd name="T22" fmla="*/ 77 w 100"/>
                <a:gd name="T23" fmla="*/ 29 h 32"/>
                <a:gd name="T24" fmla="*/ 56 w 100"/>
                <a:gd name="T25" fmla="*/ 27 h 32"/>
                <a:gd name="T26" fmla="*/ 33 w 100"/>
                <a:gd name="T27" fmla="*/ 24 h 32"/>
                <a:gd name="T28" fmla="*/ 12 w 100"/>
                <a:gd name="T29" fmla="*/ 21 h 32"/>
                <a:gd name="T30" fmla="*/ 7 w 100"/>
                <a:gd name="T31" fmla="*/ 15 h 32"/>
                <a:gd name="T32" fmla="*/ 3 w 100"/>
                <a:gd name="T33" fmla="*/ 11 h 32"/>
                <a:gd name="T34" fmla="*/ 0 w 100"/>
                <a:gd name="T35" fmla="*/ 5 h 32"/>
                <a:gd name="T36" fmla="*/ 0 w 100"/>
                <a:gd name="T37" fmla="*/ 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
                <a:gd name="T58" fmla="*/ 0 h 32"/>
                <a:gd name="T59" fmla="*/ 100 w 100"/>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 h="32">
                  <a:moveTo>
                    <a:pt x="0" y="0"/>
                  </a:moveTo>
                  <a:lnTo>
                    <a:pt x="12" y="0"/>
                  </a:lnTo>
                  <a:lnTo>
                    <a:pt x="23" y="0"/>
                  </a:lnTo>
                  <a:lnTo>
                    <a:pt x="32" y="5"/>
                  </a:lnTo>
                  <a:lnTo>
                    <a:pt x="40" y="12"/>
                  </a:lnTo>
                  <a:lnTo>
                    <a:pt x="54" y="10"/>
                  </a:lnTo>
                  <a:lnTo>
                    <a:pt x="69" y="8"/>
                  </a:lnTo>
                  <a:lnTo>
                    <a:pt x="84" y="18"/>
                  </a:lnTo>
                  <a:lnTo>
                    <a:pt x="100" y="29"/>
                  </a:lnTo>
                  <a:lnTo>
                    <a:pt x="100" y="31"/>
                  </a:lnTo>
                  <a:lnTo>
                    <a:pt x="99" y="32"/>
                  </a:lnTo>
                  <a:lnTo>
                    <a:pt x="77" y="29"/>
                  </a:lnTo>
                  <a:lnTo>
                    <a:pt x="56" y="27"/>
                  </a:lnTo>
                  <a:lnTo>
                    <a:pt x="33" y="24"/>
                  </a:lnTo>
                  <a:lnTo>
                    <a:pt x="12" y="21"/>
                  </a:lnTo>
                  <a:lnTo>
                    <a:pt x="7" y="15"/>
                  </a:lnTo>
                  <a:lnTo>
                    <a:pt x="3" y="11"/>
                  </a:lnTo>
                  <a:lnTo>
                    <a:pt x="0" y="5"/>
                  </a:lnTo>
                  <a:lnTo>
                    <a:pt x="0"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6" name="Freeform 506"/>
            <p:cNvSpPr>
              <a:spLocks/>
            </p:cNvSpPr>
            <p:nvPr/>
          </p:nvSpPr>
          <p:spPr bwMode="auto">
            <a:xfrm>
              <a:off x="5108" y="3443"/>
              <a:ext cx="446" cy="356"/>
            </a:xfrm>
            <a:custGeom>
              <a:avLst/>
              <a:gdLst>
                <a:gd name="T0" fmla="*/ 145 w 446"/>
                <a:gd name="T1" fmla="*/ 70 h 356"/>
                <a:gd name="T2" fmla="*/ 158 w 446"/>
                <a:gd name="T3" fmla="*/ 57 h 356"/>
                <a:gd name="T4" fmla="*/ 161 w 446"/>
                <a:gd name="T5" fmla="*/ 45 h 356"/>
                <a:gd name="T6" fmla="*/ 199 w 446"/>
                <a:gd name="T7" fmla="*/ 46 h 356"/>
                <a:gd name="T8" fmla="*/ 217 w 446"/>
                <a:gd name="T9" fmla="*/ 53 h 356"/>
                <a:gd name="T10" fmla="*/ 219 w 446"/>
                <a:gd name="T11" fmla="*/ 33 h 356"/>
                <a:gd name="T12" fmla="*/ 237 w 446"/>
                <a:gd name="T13" fmla="*/ 15 h 356"/>
                <a:gd name="T14" fmla="*/ 249 w 446"/>
                <a:gd name="T15" fmla="*/ 16 h 356"/>
                <a:gd name="T16" fmla="*/ 252 w 446"/>
                <a:gd name="T17" fmla="*/ 2 h 356"/>
                <a:gd name="T18" fmla="*/ 285 w 446"/>
                <a:gd name="T19" fmla="*/ 15 h 356"/>
                <a:gd name="T20" fmla="*/ 299 w 446"/>
                <a:gd name="T21" fmla="*/ 23 h 356"/>
                <a:gd name="T22" fmla="*/ 289 w 446"/>
                <a:gd name="T23" fmla="*/ 35 h 356"/>
                <a:gd name="T24" fmla="*/ 326 w 446"/>
                <a:gd name="T25" fmla="*/ 20 h 356"/>
                <a:gd name="T26" fmla="*/ 368 w 446"/>
                <a:gd name="T27" fmla="*/ 9 h 356"/>
                <a:gd name="T28" fmla="*/ 376 w 446"/>
                <a:gd name="T29" fmla="*/ 40 h 356"/>
                <a:gd name="T30" fmla="*/ 386 w 446"/>
                <a:gd name="T31" fmla="*/ 59 h 356"/>
                <a:gd name="T32" fmla="*/ 389 w 446"/>
                <a:gd name="T33" fmla="*/ 89 h 356"/>
                <a:gd name="T34" fmla="*/ 404 w 446"/>
                <a:gd name="T35" fmla="*/ 109 h 356"/>
                <a:gd name="T36" fmla="*/ 419 w 446"/>
                <a:gd name="T37" fmla="*/ 137 h 356"/>
                <a:gd name="T38" fmla="*/ 435 w 446"/>
                <a:gd name="T39" fmla="*/ 162 h 356"/>
                <a:gd name="T40" fmla="*/ 446 w 446"/>
                <a:gd name="T41" fmla="*/ 189 h 356"/>
                <a:gd name="T42" fmla="*/ 444 w 446"/>
                <a:gd name="T43" fmla="*/ 216 h 356"/>
                <a:gd name="T44" fmla="*/ 419 w 446"/>
                <a:gd name="T45" fmla="*/ 259 h 356"/>
                <a:gd name="T46" fmla="*/ 379 w 446"/>
                <a:gd name="T47" fmla="*/ 299 h 356"/>
                <a:gd name="T48" fmla="*/ 346 w 446"/>
                <a:gd name="T49" fmla="*/ 340 h 356"/>
                <a:gd name="T50" fmla="*/ 309 w 446"/>
                <a:gd name="T51" fmla="*/ 353 h 356"/>
                <a:gd name="T52" fmla="*/ 295 w 446"/>
                <a:gd name="T53" fmla="*/ 346 h 356"/>
                <a:gd name="T54" fmla="*/ 261 w 446"/>
                <a:gd name="T55" fmla="*/ 349 h 356"/>
                <a:gd name="T56" fmla="*/ 242 w 446"/>
                <a:gd name="T57" fmla="*/ 336 h 356"/>
                <a:gd name="T58" fmla="*/ 247 w 446"/>
                <a:gd name="T59" fmla="*/ 317 h 356"/>
                <a:gd name="T60" fmla="*/ 241 w 446"/>
                <a:gd name="T61" fmla="*/ 310 h 356"/>
                <a:gd name="T62" fmla="*/ 234 w 446"/>
                <a:gd name="T63" fmla="*/ 304 h 356"/>
                <a:gd name="T64" fmla="*/ 227 w 446"/>
                <a:gd name="T65" fmla="*/ 307 h 356"/>
                <a:gd name="T66" fmla="*/ 238 w 446"/>
                <a:gd name="T67" fmla="*/ 302 h 356"/>
                <a:gd name="T68" fmla="*/ 247 w 446"/>
                <a:gd name="T69" fmla="*/ 293 h 356"/>
                <a:gd name="T70" fmla="*/ 229 w 446"/>
                <a:gd name="T71" fmla="*/ 293 h 356"/>
                <a:gd name="T72" fmla="*/ 212 w 446"/>
                <a:gd name="T73" fmla="*/ 282 h 356"/>
                <a:gd name="T74" fmla="*/ 195 w 446"/>
                <a:gd name="T75" fmla="*/ 266 h 356"/>
                <a:gd name="T76" fmla="*/ 171 w 446"/>
                <a:gd name="T77" fmla="*/ 264 h 356"/>
                <a:gd name="T78" fmla="*/ 114 w 446"/>
                <a:gd name="T79" fmla="*/ 282 h 356"/>
                <a:gd name="T80" fmla="*/ 54 w 446"/>
                <a:gd name="T81" fmla="*/ 293 h 356"/>
                <a:gd name="T82" fmla="*/ 27 w 446"/>
                <a:gd name="T83" fmla="*/ 307 h 356"/>
                <a:gd name="T84" fmla="*/ 5 w 446"/>
                <a:gd name="T85" fmla="*/ 303 h 356"/>
                <a:gd name="T86" fmla="*/ 5 w 446"/>
                <a:gd name="T87" fmla="*/ 287 h 356"/>
                <a:gd name="T88" fmla="*/ 15 w 446"/>
                <a:gd name="T89" fmla="*/ 263 h 356"/>
                <a:gd name="T90" fmla="*/ 15 w 446"/>
                <a:gd name="T91" fmla="*/ 199 h 356"/>
                <a:gd name="T92" fmla="*/ 18 w 446"/>
                <a:gd name="T93" fmla="*/ 157 h 356"/>
                <a:gd name="T94" fmla="*/ 30 w 446"/>
                <a:gd name="T95" fmla="*/ 140 h 356"/>
                <a:gd name="T96" fmla="*/ 41 w 446"/>
                <a:gd name="T97" fmla="*/ 135 h 356"/>
                <a:gd name="T98" fmla="*/ 84 w 446"/>
                <a:gd name="T99" fmla="*/ 116 h 356"/>
                <a:gd name="T100" fmla="*/ 114 w 446"/>
                <a:gd name="T101" fmla="*/ 100 h 356"/>
                <a:gd name="T102" fmla="*/ 138 w 446"/>
                <a:gd name="T103" fmla="*/ 77 h 3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46"/>
                <a:gd name="T157" fmla="*/ 0 h 356"/>
                <a:gd name="T158" fmla="*/ 446 w 446"/>
                <a:gd name="T159" fmla="*/ 356 h 3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46" h="356">
                  <a:moveTo>
                    <a:pt x="145" y="77"/>
                  </a:moveTo>
                  <a:lnTo>
                    <a:pt x="145" y="75"/>
                  </a:lnTo>
                  <a:lnTo>
                    <a:pt x="145" y="70"/>
                  </a:lnTo>
                  <a:lnTo>
                    <a:pt x="151" y="67"/>
                  </a:lnTo>
                  <a:lnTo>
                    <a:pt x="157" y="62"/>
                  </a:lnTo>
                  <a:lnTo>
                    <a:pt x="158" y="57"/>
                  </a:lnTo>
                  <a:lnTo>
                    <a:pt x="161" y="53"/>
                  </a:lnTo>
                  <a:lnTo>
                    <a:pt x="161" y="49"/>
                  </a:lnTo>
                  <a:lnTo>
                    <a:pt x="161" y="45"/>
                  </a:lnTo>
                  <a:lnTo>
                    <a:pt x="177" y="40"/>
                  </a:lnTo>
                  <a:lnTo>
                    <a:pt x="192" y="37"/>
                  </a:lnTo>
                  <a:lnTo>
                    <a:pt x="199" y="46"/>
                  </a:lnTo>
                  <a:lnTo>
                    <a:pt x="207" y="55"/>
                  </a:lnTo>
                  <a:lnTo>
                    <a:pt x="212" y="53"/>
                  </a:lnTo>
                  <a:lnTo>
                    <a:pt x="217" y="53"/>
                  </a:lnTo>
                  <a:lnTo>
                    <a:pt x="218" y="45"/>
                  </a:lnTo>
                  <a:lnTo>
                    <a:pt x="218" y="39"/>
                  </a:lnTo>
                  <a:lnTo>
                    <a:pt x="219" y="33"/>
                  </a:lnTo>
                  <a:lnTo>
                    <a:pt x="222" y="29"/>
                  </a:lnTo>
                  <a:lnTo>
                    <a:pt x="228" y="22"/>
                  </a:lnTo>
                  <a:lnTo>
                    <a:pt x="237" y="15"/>
                  </a:lnTo>
                  <a:lnTo>
                    <a:pt x="242" y="16"/>
                  </a:lnTo>
                  <a:lnTo>
                    <a:pt x="247" y="16"/>
                  </a:lnTo>
                  <a:lnTo>
                    <a:pt x="249" y="16"/>
                  </a:lnTo>
                  <a:lnTo>
                    <a:pt x="254" y="15"/>
                  </a:lnTo>
                  <a:lnTo>
                    <a:pt x="252" y="9"/>
                  </a:lnTo>
                  <a:lnTo>
                    <a:pt x="252" y="2"/>
                  </a:lnTo>
                  <a:lnTo>
                    <a:pt x="262" y="7"/>
                  </a:lnTo>
                  <a:lnTo>
                    <a:pt x="274" y="12"/>
                  </a:lnTo>
                  <a:lnTo>
                    <a:pt x="285" y="15"/>
                  </a:lnTo>
                  <a:lnTo>
                    <a:pt x="299" y="17"/>
                  </a:lnTo>
                  <a:lnTo>
                    <a:pt x="299" y="20"/>
                  </a:lnTo>
                  <a:lnTo>
                    <a:pt x="299" y="23"/>
                  </a:lnTo>
                  <a:lnTo>
                    <a:pt x="295" y="26"/>
                  </a:lnTo>
                  <a:lnTo>
                    <a:pt x="291" y="30"/>
                  </a:lnTo>
                  <a:lnTo>
                    <a:pt x="289" y="35"/>
                  </a:lnTo>
                  <a:lnTo>
                    <a:pt x="288" y="42"/>
                  </a:lnTo>
                  <a:lnTo>
                    <a:pt x="308" y="30"/>
                  </a:lnTo>
                  <a:lnTo>
                    <a:pt x="326" y="20"/>
                  </a:lnTo>
                  <a:lnTo>
                    <a:pt x="346" y="10"/>
                  </a:lnTo>
                  <a:lnTo>
                    <a:pt x="366" y="0"/>
                  </a:lnTo>
                  <a:lnTo>
                    <a:pt x="368" y="9"/>
                  </a:lnTo>
                  <a:lnTo>
                    <a:pt x="371" y="22"/>
                  </a:lnTo>
                  <a:lnTo>
                    <a:pt x="374" y="33"/>
                  </a:lnTo>
                  <a:lnTo>
                    <a:pt x="376" y="40"/>
                  </a:lnTo>
                  <a:lnTo>
                    <a:pt x="382" y="43"/>
                  </a:lnTo>
                  <a:lnTo>
                    <a:pt x="388" y="46"/>
                  </a:lnTo>
                  <a:lnTo>
                    <a:pt x="386" y="59"/>
                  </a:lnTo>
                  <a:lnTo>
                    <a:pt x="386" y="70"/>
                  </a:lnTo>
                  <a:lnTo>
                    <a:pt x="388" y="80"/>
                  </a:lnTo>
                  <a:lnTo>
                    <a:pt x="389" y="89"/>
                  </a:lnTo>
                  <a:lnTo>
                    <a:pt x="392" y="96"/>
                  </a:lnTo>
                  <a:lnTo>
                    <a:pt x="396" y="102"/>
                  </a:lnTo>
                  <a:lnTo>
                    <a:pt x="404" y="109"/>
                  </a:lnTo>
                  <a:lnTo>
                    <a:pt x="412" y="116"/>
                  </a:lnTo>
                  <a:lnTo>
                    <a:pt x="415" y="127"/>
                  </a:lnTo>
                  <a:lnTo>
                    <a:pt x="419" y="137"/>
                  </a:lnTo>
                  <a:lnTo>
                    <a:pt x="425" y="146"/>
                  </a:lnTo>
                  <a:lnTo>
                    <a:pt x="429" y="155"/>
                  </a:lnTo>
                  <a:lnTo>
                    <a:pt x="435" y="162"/>
                  </a:lnTo>
                  <a:lnTo>
                    <a:pt x="439" y="170"/>
                  </a:lnTo>
                  <a:lnTo>
                    <a:pt x="444" y="179"/>
                  </a:lnTo>
                  <a:lnTo>
                    <a:pt x="446" y="189"/>
                  </a:lnTo>
                  <a:lnTo>
                    <a:pt x="446" y="197"/>
                  </a:lnTo>
                  <a:lnTo>
                    <a:pt x="446" y="206"/>
                  </a:lnTo>
                  <a:lnTo>
                    <a:pt x="444" y="216"/>
                  </a:lnTo>
                  <a:lnTo>
                    <a:pt x="441" y="224"/>
                  </a:lnTo>
                  <a:lnTo>
                    <a:pt x="432" y="242"/>
                  </a:lnTo>
                  <a:lnTo>
                    <a:pt x="419" y="259"/>
                  </a:lnTo>
                  <a:lnTo>
                    <a:pt x="406" y="274"/>
                  </a:lnTo>
                  <a:lnTo>
                    <a:pt x="392" y="287"/>
                  </a:lnTo>
                  <a:lnTo>
                    <a:pt x="379" y="299"/>
                  </a:lnTo>
                  <a:lnTo>
                    <a:pt x="369" y="309"/>
                  </a:lnTo>
                  <a:lnTo>
                    <a:pt x="358" y="324"/>
                  </a:lnTo>
                  <a:lnTo>
                    <a:pt x="346" y="340"/>
                  </a:lnTo>
                  <a:lnTo>
                    <a:pt x="336" y="344"/>
                  </a:lnTo>
                  <a:lnTo>
                    <a:pt x="322" y="349"/>
                  </a:lnTo>
                  <a:lnTo>
                    <a:pt x="309" y="353"/>
                  </a:lnTo>
                  <a:lnTo>
                    <a:pt x="299" y="356"/>
                  </a:lnTo>
                  <a:lnTo>
                    <a:pt x="296" y="350"/>
                  </a:lnTo>
                  <a:lnTo>
                    <a:pt x="295" y="346"/>
                  </a:lnTo>
                  <a:lnTo>
                    <a:pt x="282" y="347"/>
                  </a:lnTo>
                  <a:lnTo>
                    <a:pt x="271" y="352"/>
                  </a:lnTo>
                  <a:lnTo>
                    <a:pt x="261" y="349"/>
                  </a:lnTo>
                  <a:lnTo>
                    <a:pt x="248" y="344"/>
                  </a:lnTo>
                  <a:lnTo>
                    <a:pt x="245" y="340"/>
                  </a:lnTo>
                  <a:lnTo>
                    <a:pt x="242" y="336"/>
                  </a:lnTo>
                  <a:lnTo>
                    <a:pt x="247" y="327"/>
                  </a:lnTo>
                  <a:lnTo>
                    <a:pt x="248" y="320"/>
                  </a:lnTo>
                  <a:lnTo>
                    <a:pt x="247" y="317"/>
                  </a:lnTo>
                  <a:lnTo>
                    <a:pt x="245" y="314"/>
                  </a:lnTo>
                  <a:lnTo>
                    <a:pt x="244" y="313"/>
                  </a:lnTo>
                  <a:lnTo>
                    <a:pt x="241" y="310"/>
                  </a:lnTo>
                  <a:lnTo>
                    <a:pt x="239" y="307"/>
                  </a:lnTo>
                  <a:lnTo>
                    <a:pt x="238" y="303"/>
                  </a:lnTo>
                  <a:lnTo>
                    <a:pt x="234" y="304"/>
                  </a:lnTo>
                  <a:lnTo>
                    <a:pt x="231" y="307"/>
                  </a:lnTo>
                  <a:lnTo>
                    <a:pt x="229" y="307"/>
                  </a:lnTo>
                  <a:lnTo>
                    <a:pt x="227" y="307"/>
                  </a:lnTo>
                  <a:lnTo>
                    <a:pt x="229" y="303"/>
                  </a:lnTo>
                  <a:lnTo>
                    <a:pt x="234" y="302"/>
                  </a:lnTo>
                  <a:lnTo>
                    <a:pt x="238" y="302"/>
                  </a:lnTo>
                  <a:lnTo>
                    <a:pt x="244" y="302"/>
                  </a:lnTo>
                  <a:lnTo>
                    <a:pt x="245" y="297"/>
                  </a:lnTo>
                  <a:lnTo>
                    <a:pt x="247" y="293"/>
                  </a:lnTo>
                  <a:lnTo>
                    <a:pt x="245" y="289"/>
                  </a:lnTo>
                  <a:lnTo>
                    <a:pt x="245" y="283"/>
                  </a:lnTo>
                  <a:lnTo>
                    <a:pt x="229" y="293"/>
                  </a:lnTo>
                  <a:lnTo>
                    <a:pt x="214" y="303"/>
                  </a:lnTo>
                  <a:lnTo>
                    <a:pt x="214" y="290"/>
                  </a:lnTo>
                  <a:lnTo>
                    <a:pt x="212" y="282"/>
                  </a:lnTo>
                  <a:lnTo>
                    <a:pt x="209" y="276"/>
                  </a:lnTo>
                  <a:lnTo>
                    <a:pt x="204" y="269"/>
                  </a:lnTo>
                  <a:lnTo>
                    <a:pt x="195" y="266"/>
                  </a:lnTo>
                  <a:lnTo>
                    <a:pt x="187" y="266"/>
                  </a:lnTo>
                  <a:lnTo>
                    <a:pt x="178" y="264"/>
                  </a:lnTo>
                  <a:lnTo>
                    <a:pt x="171" y="264"/>
                  </a:lnTo>
                  <a:lnTo>
                    <a:pt x="155" y="267"/>
                  </a:lnTo>
                  <a:lnTo>
                    <a:pt x="141" y="270"/>
                  </a:lnTo>
                  <a:lnTo>
                    <a:pt x="114" y="282"/>
                  </a:lnTo>
                  <a:lnTo>
                    <a:pt x="88" y="292"/>
                  </a:lnTo>
                  <a:lnTo>
                    <a:pt x="71" y="293"/>
                  </a:lnTo>
                  <a:lnTo>
                    <a:pt x="54" y="293"/>
                  </a:lnTo>
                  <a:lnTo>
                    <a:pt x="47" y="299"/>
                  </a:lnTo>
                  <a:lnTo>
                    <a:pt x="38" y="304"/>
                  </a:lnTo>
                  <a:lnTo>
                    <a:pt x="27" y="307"/>
                  </a:lnTo>
                  <a:lnTo>
                    <a:pt x="15" y="307"/>
                  </a:lnTo>
                  <a:lnTo>
                    <a:pt x="10" y="306"/>
                  </a:lnTo>
                  <a:lnTo>
                    <a:pt x="5" y="303"/>
                  </a:lnTo>
                  <a:lnTo>
                    <a:pt x="2" y="299"/>
                  </a:lnTo>
                  <a:lnTo>
                    <a:pt x="0" y="293"/>
                  </a:lnTo>
                  <a:lnTo>
                    <a:pt x="5" y="287"/>
                  </a:lnTo>
                  <a:lnTo>
                    <a:pt x="10" y="280"/>
                  </a:lnTo>
                  <a:lnTo>
                    <a:pt x="12" y="272"/>
                  </a:lnTo>
                  <a:lnTo>
                    <a:pt x="15" y="263"/>
                  </a:lnTo>
                  <a:lnTo>
                    <a:pt x="17" y="243"/>
                  </a:lnTo>
                  <a:lnTo>
                    <a:pt x="17" y="220"/>
                  </a:lnTo>
                  <a:lnTo>
                    <a:pt x="15" y="199"/>
                  </a:lnTo>
                  <a:lnTo>
                    <a:pt x="15" y="177"/>
                  </a:lnTo>
                  <a:lnTo>
                    <a:pt x="17" y="167"/>
                  </a:lnTo>
                  <a:lnTo>
                    <a:pt x="18" y="157"/>
                  </a:lnTo>
                  <a:lnTo>
                    <a:pt x="20" y="149"/>
                  </a:lnTo>
                  <a:lnTo>
                    <a:pt x="24" y="140"/>
                  </a:lnTo>
                  <a:lnTo>
                    <a:pt x="30" y="140"/>
                  </a:lnTo>
                  <a:lnTo>
                    <a:pt x="34" y="139"/>
                  </a:lnTo>
                  <a:lnTo>
                    <a:pt x="38" y="136"/>
                  </a:lnTo>
                  <a:lnTo>
                    <a:pt x="41" y="135"/>
                  </a:lnTo>
                  <a:lnTo>
                    <a:pt x="47" y="129"/>
                  </a:lnTo>
                  <a:lnTo>
                    <a:pt x="54" y="125"/>
                  </a:lnTo>
                  <a:lnTo>
                    <a:pt x="84" y="116"/>
                  </a:lnTo>
                  <a:lnTo>
                    <a:pt x="101" y="110"/>
                  </a:lnTo>
                  <a:lnTo>
                    <a:pt x="108" y="106"/>
                  </a:lnTo>
                  <a:lnTo>
                    <a:pt x="114" y="100"/>
                  </a:lnTo>
                  <a:lnTo>
                    <a:pt x="121" y="90"/>
                  </a:lnTo>
                  <a:lnTo>
                    <a:pt x="131" y="76"/>
                  </a:lnTo>
                  <a:lnTo>
                    <a:pt x="138" y="77"/>
                  </a:lnTo>
                  <a:lnTo>
                    <a:pt x="145" y="77"/>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7" name="Freeform 507"/>
            <p:cNvSpPr>
              <a:spLocks/>
            </p:cNvSpPr>
            <p:nvPr/>
          </p:nvSpPr>
          <p:spPr bwMode="auto">
            <a:xfrm>
              <a:off x="4357" y="3449"/>
              <a:ext cx="88" cy="183"/>
            </a:xfrm>
            <a:custGeom>
              <a:avLst/>
              <a:gdLst>
                <a:gd name="T0" fmla="*/ 72 w 88"/>
                <a:gd name="T1" fmla="*/ 0 h 183"/>
                <a:gd name="T2" fmla="*/ 77 w 88"/>
                <a:gd name="T3" fmla="*/ 10 h 183"/>
                <a:gd name="T4" fmla="*/ 82 w 88"/>
                <a:gd name="T5" fmla="*/ 23 h 183"/>
                <a:gd name="T6" fmla="*/ 85 w 88"/>
                <a:gd name="T7" fmla="*/ 36 h 183"/>
                <a:gd name="T8" fmla="*/ 88 w 88"/>
                <a:gd name="T9" fmla="*/ 49 h 183"/>
                <a:gd name="T10" fmla="*/ 79 w 88"/>
                <a:gd name="T11" fmla="*/ 61 h 183"/>
                <a:gd name="T12" fmla="*/ 72 w 88"/>
                <a:gd name="T13" fmla="*/ 73 h 183"/>
                <a:gd name="T14" fmla="*/ 71 w 88"/>
                <a:gd name="T15" fmla="*/ 87 h 183"/>
                <a:gd name="T16" fmla="*/ 69 w 88"/>
                <a:gd name="T17" fmla="*/ 101 h 183"/>
                <a:gd name="T18" fmla="*/ 60 w 88"/>
                <a:gd name="T19" fmla="*/ 119 h 183"/>
                <a:gd name="T20" fmla="*/ 50 w 88"/>
                <a:gd name="T21" fmla="*/ 134 h 183"/>
                <a:gd name="T22" fmla="*/ 44 w 88"/>
                <a:gd name="T23" fmla="*/ 154 h 183"/>
                <a:gd name="T24" fmla="*/ 38 w 88"/>
                <a:gd name="T25" fmla="*/ 173 h 183"/>
                <a:gd name="T26" fmla="*/ 35 w 88"/>
                <a:gd name="T27" fmla="*/ 176 h 183"/>
                <a:gd name="T28" fmla="*/ 34 w 88"/>
                <a:gd name="T29" fmla="*/ 179 h 183"/>
                <a:gd name="T30" fmla="*/ 31 w 88"/>
                <a:gd name="T31" fmla="*/ 181 h 183"/>
                <a:gd name="T32" fmla="*/ 27 w 88"/>
                <a:gd name="T33" fmla="*/ 181 h 183"/>
                <a:gd name="T34" fmla="*/ 22 w 88"/>
                <a:gd name="T35" fmla="*/ 183 h 183"/>
                <a:gd name="T36" fmla="*/ 18 w 88"/>
                <a:gd name="T37" fmla="*/ 181 h 183"/>
                <a:gd name="T38" fmla="*/ 14 w 88"/>
                <a:gd name="T39" fmla="*/ 180 h 183"/>
                <a:gd name="T40" fmla="*/ 7 w 88"/>
                <a:gd name="T41" fmla="*/ 176 h 183"/>
                <a:gd name="T42" fmla="*/ 7 w 88"/>
                <a:gd name="T43" fmla="*/ 161 h 183"/>
                <a:gd name="T44" fmla="*/ 4 w 88"/>
                <a:gd name="T45" fmla="*/ 151 h 183"/>
                <a:gd name="T46" fmla="*/ 1 w 88"/>
                <a:gd name="T47" fmla="*/ 140 h 183"/>
                <a:gd name="T48" fmla="*/ 0 w 88"/>
                <a:gd name="T49" fmla="*/ 126 h 183"/>
                <a:gd name="T50" fmla="*/ 4 w 88"/>
                <a:gd name="T51" fmla="*/ 123 h 183"/>
                <a:gd name="T52" fmla="*/ 7 w 88"/>
                <a:gd name="T53" fmla="*/ 120 h 183"/>
                <a:gd name="T54" fmla="*/ 10 w 88"/>
                <a:gd name="T55" fmla="*/ 116 h 183"/>
                <a:gd name="T56" fmla="*/ 11 w 88"/>
                <a:gd name="T57" fmla="*/ 113 h 183"/>
                <a:gd name="T58" fmla="*/ 14 w 88"/>
                <a:gd name="T59" fmla="*/ 104 h 183"/>
                <a:gd name="T60" fmla="*/ 15 w 88"/>
                <a:gd name="T61" fmla="*/ 94 h 183"/>
                <a:gd name="T62" fmla="*/ 15 w 88"/>
                <a:gd name="T63" fmla="*/ 86 h 183"/>
                <a:gd name="T64" fmla="*/ 15 w 88"/>
                <a:gd name="T65" fmla="*/ 76 h 183"/>
                <a:gd name="T66" fmla="*/ 18 w 88"/>
                <a:gd name="T67" fmla="*/ 67 h 183"/>
                <a:gd name="T68" fmla="*/ 22 w 88"/>
                <a:gd name="T69" fmla="*/ 59 h 183"/>
                <a:gd name="T70" fmla="*/ 32 w 88"/>
                <a:gd name="T71" fmla="*/ 56 h 183"/>
                <a:gd name="T72" fmla="*/ 42 w 88"/>
                <a:gd name="T73" fmla="*/ 51 h 183"/>
                <a:gd name="T74" fmla="*/ 51 w 88"/>
                <a:gd name="T75" fmla="*/ 46 h 183"/>
                <a:gd name="T76" fmla="*/ 58 w 88"/>
                <a:gd name="T77" fmla="*/ 39 h 183"/>
                <a:gd name="T78" fmla="*/ 65 w 88"/>
                <a:gd name="T79" fmla="*/ 31 h 183"/>
                <a:gd name="T80" fmla="*/ 69 w 88"/>
                <a:gd name="T81" fmla="*/ 23 h 183"/>
                <a:gd name="T82" fmla="*/ 72 w 88"/>
                <a:gd name="T83" fmla="*/ 11 h 183"/>
                <a:gd name="T84" fmla="*/ 72 w 88"/>
                <a:gd name="T85" fmla="*/ 0 h 1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8"/>
                <a:gd name="T130" fmla="*/ 0 h 183"/>
                <a:gd name="T131" fmla="*/ 88 w 88"/>
                <a:gd name="T132" fmla="*/ 183 h 1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8" h="183">
                  <a:moveTo>
                    <a:pt x="72" y="0"/>
                  </a:moveTo>
                  <a:lnTo>
                    <a:pt x="77" y="10"/>
                  </a:lnTo>
                  <a:lnTo>
                    <a:pt x="82" y="23"/>
                  </a:lnTo>
                  <a:lnTo>
                    <a:pt x="85" y="36"/>
                  </a:lnTo>
                  <a:lnTo>
                    <a:pt x="88" y="49"/>
                  </a:lnTo>
                  <a:lnTo>
                    <a:pt x="79" y="61"/>
                  </a:lnTo>
                  <a:lnTo>
                    <a:pt x="72" y="73"/>
                  </a:lnTo>
                  <a:lnTo>
                    <a:pt x="71" y="87"/>
                  </a:lnTo>
                  <a:lnTo>
                    <a:pt x="69" y="101"/>
                  </a:lnTo>
                  <a:lnTo>
                    <a:pt x="60" y="119"/>
                  </a:lnTo>
                  <a:lnTo>
                    <a:pt x="50" y="134"/>
                  </a:lnTo>
                  <a:lnTo>
                    <a:pt x="44" y="154"/>
                  </a:lnTo>
                  <a:lnTo>
                    <a:pt x="38" y="173"/>
                  </a:lnTo>
                  <a:lnTo>
                    <a:pt x="35" y="176"/>
                  </a:lnTo>
                  <a:lnTo>
                    <a:pt x="34" y="179"/>
                  </a:lnTo>
                  <a:lnTo>
                    <a:pt x="31" y="181"/>
                  </a:lnTo>
                  <a:lnTo>
                    <a:pt x="27" y="181"/>
                  </a:lnTo>
                  <a:lnTo>
                    <a:pt x="22" y="183"/>
                  </a:lnTo>
                  <a:lnTo>
                    <a:pt x="18" y="181"/>
                  </a:lnTo>
                  <a:lnTo>
                    <a:pt x="14" y="180"/>
                  </a:lnTo>
                  <a:lnTo>
                    <a:pt x="7" y="176"/>
                  </a:lnTo>
                  <a:lnTo>
                    <a:pt x="7" y="161"/>
                  </a:lnTo>
                  <a:lnTo>
                    <a:pt x="4" y="151"/>
                  </a:lnTo>
                  <a:lnTo>
                    <a:pt x="1" y="140"/>
                  </a:lnTo>
                  <a:lnTo>
                    <a:pt x="0" y="126"/>
                  </a:lnTo>
                  <a:lnTo>
                    <a:pt x="4" y="123"/>
                  </a:lnTo>
                  <a:lnTo>
                    <a:pt x="7" y="120"/>
                  </a:lnTo>
                  <a:lnTo>
                    <a:pt x="10" y="116"/>
                  </a:lnTo>
                  <a:lnTo>
                    <a:pt x="11" y="113"/>
                  </a:lnTo>
                  <a:lnTo>
                    <a:pt x="14" y="104"/>
                  </a:lnTo>
                  <a:lnTo>
                    <a:pt x="15" y="94"/>
                  </a:lnTo>
                  <a:lnTo>
                    <a:pt x="15" y="86"/>
                  </a:lnTo>
                  <a:lnTo>
                    <a:pt x="15" y="76"/>
                  </a:lnTo>
                  <a:lnTo>
                    <a:pt x="18" y="67"/>
                  </a:lnTo>
                  <a:lnTo>
                    <a:pt x="22" y="59"/>
                  </a:lnTo>
                  <a:lnTo>
                    <a:pt x="32" y="56"/>
                  </a:lnTo>
                  <a:lnTo>
                    <a:pt x="42" y="51"/>
                  </a:lnTo>
                  <a:lnTo>
                    <a:pt x="51" y="46"/>
                  </a:lnTo>
                  <a:lnTo>
                    <a:pt x="58" y="39"/>
                  </a:lnTo>
                  <a:lnTo>
                    <a:pt x="65" y="31"/>
                  </a:lnTo>
                  <a:lnTo>
                    <a:pt x="69" y="23"/>
                  </a:lnTo>
                  <a:lnTo>
                    <a:pt x="72" y="11"/>
                  </a:lnTo>
                  <a:lnTo>
                    <a:pt x="72"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8" name="Freeform 508"/>
            <p:cNvSpPr>
              <a:spLocks/>
            </p:cNvSpPr>
            <p:nvPr/>
          </p:nvSpPr>
          <p:spPr bwMode="auto">
            <a:xfrm>
              <a:off x="5560" y="3740"/>
              <a:ext cx="193" cy="153"/>
            </a:xfrm>
            <a:custGeom>
              <a:avLst/>
              <a:gdLst>
                <a:gd name="T0" fmla="*/ 156 w 193"/>
                <a:gd name="T1" fmla="*/ 0 h 153"/>
                <a:gd name="T2" fmla="*/ 164 w 193"/>
                <a:gd name="T3" fmla="*/ 5 h 153"/>
                <a:gd name="T4" fmla="*/ 170 w 193"/>
                <a:gd name="T5" fmla="*/ 10 h 153"/>
                <a:gd name="T6" fmla="*/ 169 w 193"/>
                <a:gd name="T7" fmla="*/ 27 h 153"/>
                <a:gd name="T8" fmla="*/ 170 w 193"/>
                <a:gd name="T9" fmla="*/ 42 h 153"/>
                <a:gd name="T10" fmla="*/ 171 w 193"/>
                <a:gd name="T11" fmla="*/ 45 h 153"/>
                <a:gd name="T12" fmla="*/ 173 w 193"/>
                <a:gd name="T13" fmla="*/ 46 h 153"/>
                <a:gd name="T14" fmla="*/ 183 w 193"/>
                <a:gd name="T15" fmla="*/ 45 h 153"/>
                <a:gd name="T16" fmla="*/ 193 w 193"/>
                <a:gd name="T17" fmla="*/ 42 h 153"/>
                <a:gd name="T18" fmla="*/ 193 w 193"/>
                <a:gd name="T19" fmla="*/ 46 h 153"/>
                <a:gd name="T20" fmla="*/ 191 w 193"/>
                <a:gd name="T21" fmla="*/ 50 h 153"/>
                <a:gd name="T22" fmla="*/ 180 w 193"/>
                <a:gd name="T23" fmla="*/ 60 h 153"/>
                <a:gd name="T24" fmla="*/ 164 w 193"/>
                <a:gd name="T25" fmla="*/ 72 h 153"/>
                <a:gd name="T26" fmla="*/ 150 w 193"/>
                <a:gd name="T27" fmla="*/ 82 h 153"/>
                <a:gd name="T28" fmla="*/ 137 w 193"/>
                <a:gd name="T29" fmla="*/ 89 h 153"/>
                <a:gd name="T30" fmla="*/ 127 w 193"/>
                <a:gd name="T31" fmla="*/ 90 h 153"/>
                <a:gd name="T32" fmla="*/ 117 w 193"/>
                <a:gd name="T33" fmla="*/ 92 h 153"/>
                <a:gd name="T34" fmla="*/ 116 w 193"/>
                <a:gd name="T35" fmla="*/ 97 h 153"/>
                <a:gd name="T36" fmla="*/ 113 w 193"/>
                <a:gd name="T37" fmla="*/ 102 h 153"/>
                <a:gd name="T38" fmla="*/ 104 w 193"/>
                <a:gd name="T39" fmla="*/ 103 h 153"/>
                <a:gd name="T40" fmla="*/ 96 w 193"/>
                <a:gd name="T41" fmla="*/ 103 h 153"/>
                <a:gd name="T42" fmla="*/ 77 w 193"/>
                <a:gd name="T43" fmla="*/ 119 h 153"/>
                <a:gd name="T44" fmla="*/ 57 w 193"/>
                <a:gd name="T45" fmla="*/ 135 h 153"/>
                <a:gd name="T46" fmla="*/ 47 w 193"/>
                <a:gd name="T47" fmla="*/ 142 h 153"/>
                <a:gd name="T48" fmla="*/ 36 w 193"/>
                <a:gd name="T49" fmla="*/ 147 h 153"/>
                <a:gd name="T50" fmla="*/ 23 w 193"/>
                <a:gd name="T51" fmla="*/ 152 h 153"/>
                <a:gd name="T52" fmla="*/ 10 w 193"/>
                <a:gd name="T53" fmla="*/ 153 h 153"/>
                <a:gd name="T54" fmla="*/ 7 w 193"/>
                <a:gd name="T55" fmla="*/ 152 h 153"/>
                <a:gd name="T56" fmla="*/ 4 w 193"/>
                <a:gd name="T57" fmla="*/ 150 h 153"/>
                <a:gd name="T58" fmla="*/ 2 w 193"/>
                <a:gd name="T59" fmla="*/ 149 h 153"/>
                <a:gd name="T60" fmla="*/ 0 w 193"/>
                <a:gd name="T61" fmla="*/ 144 h 153"/>
                <a:gd name="T62" fmla="*/ 27 w 193"/>
                <a:gd name="T63" fmla="*/ 129 h 153"/>
                <a:gd name="T64" fmla="*/ 57 w 193"/>
                <a:gd name="T65" fmla="*/ 112 h 153"/>
                <a:gd name="T66" fmla="*/ 84 w 193"/>
                <a:gd name="T67" fmla="*/ 95 h 153"/>
                <a:gd name="T68" fmla="*/ 111 w 193"/>
                <a:gd name="T69" fmla="*/ 77 h 153"/>
                <a:gd name="T70" fmla="*/ 113 w 193"/>
                <a:gd name="T71" fmla="*/ 82 h 153"/>
                <a:gd name="T72" fmla="*/ 116 w 193"/>
                <a:gd name="T73" fmla="*/ 85 h 153"/>
                <a:gd name="T74" fmla="*/ 119 w 193"/>
                <a:gd name="T75" fmla="*/ 86 h 153"/>
                <a:gd name="T76" fmla="*/ 124 w 193"/>
                <a:gd name="T77" fmla="*/ 86 h 153"/>
                <a:gd name="T78" fmla="*/ 131 w 193"/>
                <a:gd name="T79" fmla="*/ 80 h 153"/>
                <a:gd name="T80" fmla="*/ 139 w 193"/>
                <a:gd name="T81" fmla="*/ 76 h 153"/>
                <a:gd name="T82" fmla="*/ 136 w 193"/>
                <a:gd name="T83" fmla="*/ 72 h 153"/>
                <a:gd name="T84" fmla="*/ 133 w 193"/>
                <a:gd name="T85" fmla="*/ 70 h 153"/>
                <a:gd name="T86" fmla="*/ 133 w 193"/>
                <a:gd name="T87" fmla="*/ 67 h 153"/>
                <a:gd name="T88" fmla="*/ 133 w 193"/>
                <a:gd name="T89" fmla="*/ 63 h 153"/>
                <a:gd name="T90" fmla="*/ 137 w 193"/>
                <a:gd name="T91" fmla="*/ 60 h 153"/>
                <a:gd name="T92" fmla="*/ 141 w 193"/>
                <a:gd name="T93" fmla="*/ 59 h 153"/>
                <a:gd name="T94" fmla="*/ 144 w 193"/>
                <a:gd name="T95" fmla="*/ 56 h 153"/>
                <a:gd name="T96" fmla="*/ 147 w 193"/>
                <a:gd name="T97" fmla="*/ 53 h 153"/>
                <a:gd name="T98" fmla="*/ 151 w 193"/>
                <a:gd name="T99" fmla="*/ 46 h 153"/>
                <a:gd name="T100" fmla="*/ 157 w 193"/>
                <a:gd name="T101" fmla="*/ 40 h 153"/>
                <a:gd name="T102" fmla="*/ 156 w 193"/>
                <a:gd name="T103" fmla="*/ 20 h 153"/>
                <a:gd name="T104" fmla="*/ 156 w 193"/>
                <a:gd name="T105" fmla="*/ 0 h 1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3"/>
                <a:gd name="T160" fmla="*/ 0 h 153"/>
                <a:gd name="T161" fmla="*/ 193 w 193"/>
                <a:gd name="T162" fmla="*/ 153 h 1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3" h="153">
                  <a:moveTo>
                    <a:pt x="156" y="0"/>
                  </a:moveTo>
                  <a:lnTo>
                    <a:pt x="164" y="5"/>
                  </a:lnTo>
                  <a:lnTo>
                    <a:pt x="170" y="10"/>
                  </a:lnTo>
                  <a:lnTo>
                    <a:pt x="169" y="27"/>
                  </a:lnTo>
                  <a:lnTo>
                    <a:pt x="170" y="42"/>
                  </a:lnTo>
                  <a:lnTo>
                    <a:pt x="171" y="45"/>
                  </a:lnTo>
                  <a:lnTo>
                    <a:pt x="173" y="46"/>
                  </a:lnTo>
                  <a:lnTo>
                    <a:pt x="183" y="45"/>
                  </a:lnTo>
                  <a:lnTo>
                    <a:pt x="193" y="42"/>
                  </a:lnTo>
                  <a:lnTo>
                    <a:pt x="193" y="46"/>
                  </a:lnTo>
                  <a:lnTo>
                    <a:pt x="191" y="50"/>
                  </a:lnTo>
                  <a:lnTo>
                    <a:pt x="180" y="60"/>
                  </a:lnTo>
                  <a:lnTo>
                    <a:pt x="164" y="72"/>
                  </a:lnTo>
                  <a:lnTo>
                    <a:pt x="150" y="82"/>
                  </a:lnTo>
                  <a:lnTo>
                    <a:pt x="137" y="89"/>
                  </a:lnTo>
                  <a:lnTo>
                    <a:pt x="127" y="90"/>
                  </a:lnTo>
                  <a:lnTo>
                    <a:pt x="117" y="92"/>
                  </a:lnTo>
                  <a:lnTo>
                    <a:pt x="116" y="97"/>
                  </a:lnTo>
                  <a:lnTo>
                    <a:pt x="113" y="102"/>
                  </a:lnTo>
                  <a:lnTo>
                    <a:pt x="104" y="103"/>
                  </a:lnTo>
                  <a:lnTo>
                    <a:pt x="96" y="103"/>
                  </a:lnTo>
                  <a:lnTo>
                    <a:pt x="77" y="119"/>
                  </a:lnTo>
                  <a:lnTo>
                    <a:pt x="57" y="135"/>
                  </a:lnTo>
                  <a:lnTo>
                    <a:pt x="47" y="142"/>
                  </a:lnTo>
                  <a:lnTo>
                    <a:pt x="36" y="147"/>
                  </a:lnTo>
                  <a:lnTo>
                    <a:pt x="23" y="152"/>
                  </a:lnTo>
                  <a:lnTo>
                    <a:pt x="10" y="153"/>
                  </a:lnTo>
                  <a:lnTo>
                    <a:pt x="7" y="152"/>
                  </a:lnTo>
                  <a:lnTo>
                    <a:pt x="4" y="150"/>
                  </a:lnTo>
                  <a:lnTo>
                    <a:pt x="2" y="149"/>
                  </a:lnTo>
                  <a:lnTo>
                    <a:pt x="0" y="144"/>
                  </a:lnTo>
                  <a:lnTo>
                    <a:pt x="27" y="129"/>
                  </a:lnTo>
                  <a:lnTo>
                    <a:pt x="57" y="112"/>
                  </a:lnTo>
                  <a:lnTo>
                    <a:pt x="84" y="95"/>
                  </a:lnTo>
                  <a:lnTo>
                    <a:pt x="111" y="77"/>
                  </a:lnTo>
                  <a:lnTo>
                    <a:pt x="113" y="82"/>
                  </a:lnTo>
                  <a:lnTo>
                    <a:pt x="116" y="85"/>
                  </a:lnTo>
                  <a:lnTo>
                    <a:pt x="119" y="86"/>
                  </a:lnTo>
                  <a:lnTo>
                    <a:pt x="124" y="86"/>
                  </a:lnTo>
                  <a:lnTo>
                    <a:pt x="131" y="80"/>
                  </a:lnTo>
                  <a:lnTo>
                    <a:pt x="139" y="76"/>
                  </a:lnTo>
                  <a:lnTo>
                    <a:pt x="136" y="72"/>
                  </a:lnTo>
                  <a:lnTo>
                    <a:pt x="133" y="70"/>
                  </a:lnTo>
                  <a:lnTo>
                    <a:pt x="133" y="67"/>
                  </a:lnTo>
                  <a:lnTo>
                    <a:pt x="133" y="63"/>
                  </a:lnTo>
                  <a:lnTo>
                    <a:pt x="137" y="60"/>
                  </a:lnTo>
                  <a:lnTo>
                    <a:pt x="141" y="59"/>
                  </a:lnTo>
                  <a:lnTo>
                    <a:pt x="144" y="56"/>
                  </a:lnTo>
                  <a:lnTo>
                    <a:pt x="147" y="53"/>
                  </a:lnTo>
                  <a:lnTo>
                    <a:pt x="151" y="46"/>
                  </a:lnTo>
                  <a:lnTo>
                    <a:pt x="157" y="40"/>
                  </a:lnTo>
                  <a:lnTo>
                    <a:pt x="156" y="20"/>
                  </a:lnTo>
                  <a:lnTo>
                    <a:pt x="156"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79" name="Freeform 509"/>
            <p:cNvSpPr>
              <a:spLocks/>
            </p:cNvSpPr>
            <p:nvPr/>
          </p:nvSpPr>
          <p:spPr bwMode="auto">
            <a:xfrm>
              <a:off x="5327" y="3757"/>
              <a:ext cx="16" cy="8"/>
            </a:xfrm>
            <a:custGeom>
              <a:avLst/>
              <a:gdLst>
                <a:gd name="T0" fmla="*/ 5 w 16"/>
                <a:gd name="T1" fmla="*/ 0 h 8"/>
                <a:gd name="T2" fmla="*/ 10 w 16"/>
                <a:gd name="T3" fmla="*/ 2 h 8"/>
                <a:gd name="T4" fmla="*/ 16 w 16"/>
                <a:gd name="T5" fmla="*/ 3 h 8"/>
                <a:gd name="T6" fmla="*/ 13 w 16"/>
                <a:gd name="T7" fmla="*/ 5 h 8"/>
                <a:gd name="T8" fmla="*/ 12 w 16"/>
                <a:gd name="T9" fmla="*/ 6 h 8"/>
                <a:gd name="T10" fmla="*/ 8 w 16"/>
                <a:gd name="T11" fmla="*/ 8 h 8"/>
                <a:gd name="T12" fmla="*/ 5 w 16"/>
                <a:gd name="T13" fmla="*/ 8 h 8"/>
                <a:gd name="T14" fmla="*/ 3 w 16"/>
                <a:gd name="T15" fmla="*/ 5 h 8"/>
                <a:gd name="T16" fmla="*/ 0 w 16"/>
                <a:gd name="T17" fmla="*/ 2 h 8"/>
                <a:gd name="T18" fmla="*/ 3 w 16"/>
                <a:gd name="T19" fmla="*/ 0 h 8"/>
                <a:gd name="T20" fmla="*/ 5 w 16"/>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8"/>
                <a:gd name="T35" fmla="*/ 16 w 1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8">
                  <a:moveTo>
                    <a:pt x="5" y="0"/>
                  </a:moveTo>
                  <a:lnTo>
                    <a:pt x="10" y="2"/>
                  </a:lnTo>
                  <a:lnTo>
                    <a:pt x="16" y="3"/>
                  </a:lnTo>
                  <a:lnTo>
                    <a:pt x="13" y="5"/>
                  </a:lnTo>
                  <a:lnTo>
                    <a:pt x="12" y="6"/>
                  </a:lnTo>
                  <a:lnTo>
                    <a:pt x="8" y="8"/>
                  </a:lnTo>
                  <a:lnTo>
                    <a:pt x="5" y="8"/>
                  </a:lnTo>
                  <a:lnTo>
                    <a:pt x="3" y="5"/>
                  </a:lnTo>
                  <a:lnTo>
                    <a:pt x="0" y="2"/>
                  </a:lnTo>
                  <a:lnTo>
                    <a:pt x="3" y="0"/>
                  </a:lnTo>
                  <a:lnTo>
                    <a:pt x="5" y="0"/>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80" name="Freeform 510"/>
            <p:cNvSpPr>
              <a:spLocks/>
            </p:cNvSpPr>
            <p:nvPr/>
          </p:nvSpPr>
          <p:spPr bwMode="auto">
            <a:xfrm>
              <a:off x="5367" y="3820"/>
              <a:ext cx="46" cy="39"/>
            </a:xfrm>
            <a:custGeom>
              <a:avLst/>
              <a:gdLst>
                <a:gd name="T0" fmla="*/ 0 w 46"/>
                <a:gd name="T1" fmla="*/ 39 h 39"/>
                <a:gd name="T2" fmla="*/ 5 w 46"/>
                <a:gd name="T3" fmla="*/ 20 h 39"/>
                <a:gd name="T4" fmla="*/ 10 w 46"/>
                <a:gd name="T5" fmla="*/ 0 h 39"/>
                <a:gd name="T6" fmla="*/ 12 w 46"/>
                <a:gd name="T7" fmla="*/ 0 h 39"/>
                <a:gd name="T8" fmla="*/ 12 w 46"/>
                <a:gd name="T9" fmla="*/ 0 h 39"/>
                <a:gd name="T10" fmla="*/ 30 w 46"/>
                <a:gd name="T11" fmla="*/ 3 h 39"/>
                <a:gd name="T12" fmla="*/ 46 w 46"/>
                <a:gd name="T13" fmla="*/ 6 h 39"/>
                <a:gd name="T14" fmla="*/ 46 w 46"/>
                <a:gd name="T15" fmla="*/ 7 h 39"/>
                <a:gd name="T16" fmla="*/ 46 w 46"/>
                <a:gd name="T17" fmla="*/ 7 h 39"/>
                <a:gd name="T18" fmla="*/ 46 w 46"/>
                <a:gd name="T19" fmla="*/ 10 h 39"/>
                <a:gd name="T20" fmla="*/ 45 w 46"/>
                <a:gd name="T21" fmla="*/ 13 h 39"/>
                <a:gd name="T22" fmla="*/ 39 w 46"/>
                <a:gd name="T23" fmla="*/ 20 h 39"/>
                <a:gd name="T24" fmla="*/ 32 w 46"/>
                <a:gd name="T25" fmla="*/ 27 h 39"/>
                <a:gd name="T26" fmla="*/ 23 w 46"/>
                <a:gd name="T27" fmla="*/ 33 h 39"/>
                <a:gd name="T28" fmla="*/ 15 w 46"/>
                <a:gd name="T29" fmla="*/ 39 h 39"/>
                <a:gd name="T30" fmla="*/ 8 w 46"/>
                <a:gd name="T31" fmla="*/ 39 h 39"/>
                <a:gd name="T32" fmla="*/ 0 w 46"/>
                <a:gd name="T33" fmla="*/ 39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39"/>
                <a:gd name="T53" fmla="*/ 46 w 46"/>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39">
                  <a:moveTo>
                    <a:pt x="0" y="39"/>
                  </a:moveTo>
                  <a:lnTo>
                    <a:pt x="5" y="20"/>
                  </a:lnTo>
                  <a:lnTo>
                    <a:pt x="10" y="0"/>
                  </a:lnTo>
                  <a:lnTo>
                    <a:pt x="12" y="0"/>
                  </a:lnTo>
                  <a:lnTo>
                    <a:pt x="30" y="3"/>
                  </a:lnTo>
                  <a:lnTo>
                    <a:pt x="46" y="6"/>
                  </a:lnTo>
                  <a:lnTo>
                    <a:pt x="46" y="7"/>
                  </a:lnTo>
                  <a:lnTo>
                    <a:pt x="46" y="10"/>
                  </a:lnTo>
                  <a:lnTo>
                    <a:pt x="45" y="13"/>
                  </a:lnTo>
                  <a:lnTo>
                    <a:pt x="39" y="20"/>
                  </a:lnTo>
                  <a:lnTo>
                    <a:pt x="32" y="27"/>
                  </a:lnTo>
                  <a:lnTo>
                    <a:pt x="23" y="33"/>
                  </a:lnTo>
                  <a:lnTo>
                    <a:pt x="15" y="39"/>
                  </a:lnTo>
                  <a:lnTo>
                    <a:pt x="8" y="39"/>
                  </a:lnTo>
                  <a:lnTo>
                    <a:pt x="0" y="39"/>
                  </a:lnTo>
                  <a:close/>
                </a:path>
              </a:pathLst>
            </a:custGeom>
            <a:solidFill>
              <a:srgbClr val="B5C2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grpSp>
      <p:sp>
        <p:nvSpPr>
          <p:cNvPr id="81" name="矩形 80"/>
          <p:cNvSpPr/>
          <p:nvPr/>
        </p:nvSpPr>
        <p:spPr>
          <a:xfrm>
            <a:off x="2167349" y="1491064"/>
            <a:ext cx="7676765" cy="4401205"/>
          </a:xfrm>
          <a:prstGeom prst="rect">
            <a:avLst/>
          </a:prstGeom>
        </p:spPr>
        <p:txBody>
          <a:bodyPr wrap="square">
            <a:spAutoFit/>
          </a:bodyPr>
          <a:lstStyle/>
          <a:p>
            <a:pPr marL="457200" indent="-457200" eaLnBrk="0" hangingPunct="0">
              <a:lnSpc>
                <a:spcPct val="200000"/>
              </a:lnSpc>
              <a:buFont typeface="Wingdings" panose="05000000000000000000" pitchFamily="2" charset="2"/>
              <a:buChar char="n"/>
              <a:defRPr/>
            </a:pPr>
            <a:r>
              <a:rPr lang="zh-CN" altLang="en-US" sz="2800" b="1" dirty="0">
                <a:solidFill>
                  <a:schemeClr val="bg2">
                    <a:lumMod val="25000"/>
                  </a:schemeClr>
                </a:solidFill>
                <a:latin typeface="微软雅黑" pitchFamily="34" charset="-122"/>
                <a:ea typeface="微软雅黑" pitchFamily="34" charset="-122"/>
              </a:rPr>
              <a:t>大数据综述</a:t>
            </a:r>
            <a:endParaRPr lang="en-US" altLang="zh-CN" sz="2800" b="1" dirty="0">
              <a:solidFill>
                <a:schemeClr val="bg2">
                  <a:lumMod val="25000"/>
                </a:schemeClr>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solidFill>
                  <a:schemeClr val="bg2">
                    <a:lumMod val="25000"/>
                  </a:schemeClr>
                </a:solidFill>
                <a:latin typeface="微软雅黑" pitchFamily="34" charset="-122"/>
                <a:ea typeface="微软雅黑" pitchFamily="34" charset="-122"/>
              </a:rPr>
              <a:t>荣之</a:t>
            </a:r>
            <a:r>
              <a:rPr lang="zh-CN" altLang="en-US" sz="2800" b="1" dirty="0">
                <a:solidFill>
                  <a:schemeClr val="bg2">
                    <a:lumMod val="25000"/>
                  </a:schemeClr>
                </a:solidFill>
                <a:latin typeface="微软雅黑" pitchFamily="34" charset="-122"/>
                <a:ea typeface="微软雅黑" pitchFamily="34" charset="-122"/>
              </a:rPr>
              <a:t>联</a:t>
            </a:r>
            <a:r>
              <a:rPr lang="zh-CN" altLang="en-US" sz="2800" b="1" dirty="0">
                <a:solidFill>
                  <a:schemeClr val="bg2">
                    <a:lumMod val="25000"/>
                  </a:schemeClr>
                </a:solidFill>
                <a:latin typeface="微软雅黑" pitchFamily="34" charset="-122"/>
                <a:ea typeface="微软雅黑" pitchFamily="34" charset="-122"/>
              </a:rPr>
              <a:t>企业大数据平台方案</a:t>
            </a:r>
            <a:endParaRPr lang="en-US" altLang="zh-CN" sz="2800" b="1" dirty="0">
              <a:solidFill>
                <a:schemeClr val="bg2">
                  <a:lumMod val="25000"/>
                </a:schemeClr>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solidFill>
                  <a:schemeClr val="bg2">
                    <a:lumMod val="25000"/>
                  </a:schemeClr>
                </a:solidFill>
                <a:latin typeface="微软雅黑" pitchFamily="34" charset="-122"/>
                <a:ea typeface="微软雅黑" pitchFamily="34" charset="-122"/>
              </a:rPr>
              <a:t>大数据平台建设方法</a:t>
            </a:r>
            <a:endParaRPr lang="en-US" altLang="zh-CN" sz="2800" b="1" dirty="0">
              <a:solidFill>
                <a:schemeClr val="bg2">
                  <a:lumMod val="25000"/>
                </a:schemeClr>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solidFill>
                  <a:schemeClr val="bg2">
                    <a:lumMod val="25000"/>
                  </a:schemeClr>
                </a:solidFill>
                <a:latin typeface="微软雅黑" pitchFamily="34" charset="-122"/>
                <a:ea typeface="微软雅黑" pitchFamily="34" charset="-122"/>
              </a:rPr>
              <a:t>汽车制造业应用大数据畅想</a:t>
            </a:r>
            <a:endParaRPr lang="en-US" altLang="zh-CN" sz="2800" b="1" dirty="0">
              <a:solidFill>
                <a:schemeClr val="bg2">
                  <a:lumMod val="25000"/>
                </a:schemeClr>
              </a:solidFill>
              <a:latin typeface="微软雅黑" pitchFamily="34" charset="-122"/>
              <a:ea typeface="微软雅黑" pitchFamily="34" charset="-122"/>
            </a:endParaRPr>
          </a:p>
          <a:p>
            <a:pPr marL="457200" indent="-457200" eaLnBrk="0" hangingPunct="0">
              <a:lnSpc>
                <a:spcPct val="200000"/>
              </a:lnSpc>
              <a:buFont typeface="Wingdings" panose="05000000000000000000" pitchFamily="2" charset="2"/>
              <a:buChar char="n"/>
              <a:defRPr/>
            </a:pPr>
            <a:r>
              <a:rPr lang="zh-CN" altLang="en-US" sz="2800" b="1" dirty="0">
                <a:solidFill>
                  <a:srgbClr val="FF0000"/>
                </a:solidFill>
                <a:latin typeface="微软雅黑" pitchFamily="34" charset="-122"/>
                <a:ea typeface="微软雅黑" pitchFamily="34" charset="-122"/>
              </a:rPr>
              <a:t>案例</a:t>
            </a:r>
            <a:endParaRPr lang="en-US" altLang="zh-CN" sz="28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8641909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b="1" dirty="0">
                <a:latin typeface="仿宋" pitchFamily="49" charset="-122"/>
                <a:ea typeface="仿宋" pitchFamily="49" charset="-122"/>
              </a:rPr>
              <a:t>典型案例：新华社新媒体数据库项目</a:t>
            </a:r>
          </a:p>
        </p:txBody>
      </p:sp>
      <p:sp>
        <p:nvSpPr>
          <p:cNvPr id="3" name="Rectangle 3"/>
          <p:cNvSpPr>
            <a:spLocks noChangeArrowheads="1"/>
          </p:cNvSpPr>
          <p:nvPr/>
        </p:nvSpPr>
        <p:spPr bwMode="auto">
          <a:xfrm>
            <a:off x="1355638" y="1135531"/>
            <a:ext cx="2768600" cy="366712"/>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项目背景</a:t>
            </a:r>
          </a:p>
        </p:txBody>
      </p:sp>
      <p:sp>
        <p:nvSpPr>
          <p:cNvPr id="4" name="Rectangle 4"/>
          <p:cNvSpPr>
            <a:spLocks noChangeArrowheads="1"/>
          </p:cNvSpPr>
          <p:nvPr/>
        </p:nvSpPr>
        <p:spPr bwMode="auto">
          <a:xfrm>
            <a:off x="1441549" y="3954797"/>
            <a:ext cx="2574925" cy="366713"/>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客户收益</a:t>
            </a:r>
          </a:p>
        </p:txBody>
      </p:sp>
      <p:sp>
        <p:nvSpPr>
          <p:cNvPr id="5" name="Rectangle 5"/>
          <p:cNvSpPr>
            <a:spLocks noChangeArrowheads="1"/>
          </p:cNvSpPr>
          <p:nvPr/>
        </p:nvSpPr>
        <p:spPr bwMode="auto">
          <a:xfrm>
            <a:off x="7781112" y="1135531"/>
            <a:ext cx="2657475" cy="366712"/>
          </a:xfrm>
          <a:prstGeom prst="rect">
            <a:avLst/>
          </a:prstGeom>
          <a:gradFill rotWithShape="0">
            <a:gsLst>
              <a:gs pos="0">
                <a:srgbClr val="FFFFFF"/>
              </a:gs>
              <a:gs pos="50000">
                <a:srgbClr val="3366FF"/>
              </a:gs>
              <a:gs pos="100000">
                <a:srgbClr val="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algn="ctr" eaLnBrk="0" fontAlgn="auto" hangingPunct="0">
              <a:spcBef>
                <a:spcPts val="0"/>
              </a:spcBef>
              <a:spcAft>
                <a:spcPts val="0"/>
              </a:spcAft>
              <a:defRPr/>
            </a:pPr>
            <a:r>
              <a:rPr lang="zh-CN" altLang="en-US" b="1" dirty="0">
                <a:solidFill>
                  <a:srgbClr val="FFFFFF"/>
                </a:solidFill>
                <a:effectLst>
                  <a:outerShdw blurRad="38100" dist="38100" dir="2700000" algn="tl">
                    <a:srgbClr val="C0C0C0"/>
                  </a:outerShdw>
                </a:effectLst>
                <a:latin typeface="Calibri"/>
              </a:rPr>
              <a:t>解决方案</a:t>
            </a:r>
          </a:p>
        </p:txBody>
      </p:sp>
      <p:sp>
        <p:nvSpPr>
          <p:cNvPr id="6" name="Rectangle 6"/>
          <p:cNvSpPr>
            <a:spLocks noChangeArrowheads="1"/>
          </p:cNvSpPr>
          <p:nvPr/>
        </p:nvSpPr>
        <p:spPr bwMode="auto">
          <a:xfrm>
            <a:off x="1909067" y="2270125"/>
            <a:ext cx="3567113"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7000"/>
              </a:lnSpc>
              <a:spcBef>
                <a:spcPct val="10000"/>
              </a:spcBef>
              <a:buClr>
                <a:srgbClr val="1F497D"/>
              </a:buClr>
              <a:buSzPct val="62000"/>
              <a:buFont typeface="Times New Roman" panose="02020603050405020304" pitchFamily="18" charset="0"/>
              <a:buChar char="u"/>
            </a:pPr>
            <a:endParaRPr lang="en-US" altLang="zh-CN" sz="2400" smtClean="0">
              <a:solidFill>
                <a:prstClr val="black"/>
              </a:solidFill>
              <a:latin typeface="Wingdings" panose="05000000000000000000" pitchFamily="2" charset="2"/>
            </a:endParaRPr>
          </a:p>
        </p:txBody>
      </p:sp>
      <p:sp>
        <p:nvSpPr>
          <p:cNvPr id="8" name="Line 10"/>
          <p:cNvSpPr>
            <a:spLocks noChangeShapeType="1"/>
          </p:cNvSpPr>
          <p:nvPr/>
        </p:nvSpPr>
        <p:spPr bwMode="auto">
          <a:xfrm>
            <a:off x="567788" y="3698867"/>
            <a:ext cx="5257581" cy="4771"/>
          </a:xfrm>
          <a:prstGeom prst="line">
            <a:avLst/>
          </a:prstGeom>
          <a:noFill/>
          <a:ln w="25400">
            <a:solidFill>
              <a:srgbClr val="1F497D"/>
            </a:solidFill>
            <a:round/>
            <a:headEnd type="none" w="sm" len="sm"/>
            <a:tailEnd type="none" w="sm" len="sm"/>
          </a:ln>
          <a:effectLst/>
        </p:spPr>
        <p:txBody>
          <a:bodyPr wrap="none" anchor="ctr"/>
          <a:lstStyle/>
          <a:p>
            <a:pPr marL="0" marR="0" lvl="0" indent="0" algn="ctr" defTabSz="914400" eaLnBrk="1" fontAlgn="auto" latinLnBrk="0" hangingPunct="1">
              <a:lnSpc>
                <a:spcPct val="100000"/>
              </a:lnSpc>
              <a:spcBef>
                <a:spcPct val="20000"/>
              </a:spcBef>
              <a:spcAft>
                <a:spcPts val="0"/>
              </a:spcAft>
              <a:buClrTx/>
              <a:buSzTx/>
              <a:buFontTx/>
              <a:buNone/>
              <a:tabLst/>
              <a:defRPr/>
            </a:pPr>
            <a:endParaRPr kumimoji="0" lang="en-US" sz="1800"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endParaRPr>
          </a:p>
        </p:txBody>
      </p:sp>
      <p:sp>
        <p:nvSpPr>
          <p:cNvPr id="10" name="Rectangle 12"/>
          <p:cNvSpPr>
            <a:spLocks noChangeArrowheads="1"/>
          </p:cNvSpPr>
          <p:nvPr/>
        </p:nvSpPr>
        <p:spPr bwMode="auto">
          <a:xfrm>
            <a:off x="171991" y="1603038"/>
            <a:ext cx="592960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rgbClr val="990033"/>
              </a:buClr>
              <a:buSzPct val="70000"/>
              <a:buBlip>
                <a:blip r:embed="rId2"/>
              </a:buBlip>
              <a:defRPr/>
            </a:pPr>
            <a:r>
              <a:rPr lang="zh-CN" altLang="en-US" sz="1400" dirty="0">
                <a:latin typeface="微软雅黑" pitchFamily="34" charset="-122"/>
                <a:ea typeface="微软雅黑" pitchFamily="34" charset="-122"/>
              </a:rPr>
              <a:t>基于大数据与云计算技术体系理念和技术架构基础上，建立一个全新的新媒体数据库，并实现工作素材库、工作库、应用库和知识库的架构格局</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ct val="150000"/>
              </a:lnSpc>
              <a:spcBef>
                <a:spcPct val="20000"/>
              </a:spcBef>
              <a:buClr>
                <a:srgbClr val="990033"/>
              </a:buClr>
              <a:buSzPct val="70000"/>
              <a:buBlip>
                <a:blip r:embed="rId2"/>
              </a:buBlip>
              <a:defRPr/>
            </a:pPr>
            <a:r>
              <a:rPr lang="zh-CN" altLang="en-US" sz="1400" dirty="0" smtClean="0">
                <a:latin typeface="微软雅黑" pitchFamily="34" charset="-122"/>
                <a:ea typeface="微软雅黑" pitchFamily="34" charset="-122"/>
              </a:rPr>
              <a:t>为</a:t>
            </a:r>
            <a:r>
              <a:rPr lang="zh-CN" altLang="en-US" sz="1400" dirty="0">
                <a:latin typeface="微软雅黑" pitchFamily="34" charset="-122"/>
                <a:ea typeface="微软雅黑" pitchFamily="34" charset="-122"/>
              </a:rPr>
              <a:t>全球一体化多媒体采编与数字加工平台，新媒体多元化加工开发与集成服务平台等一系列关键业务系统提供数据存储、全文检索、数据库及其基础应用服务</a:t>
            </a:r>
            <a:r>
              <a:rPr lang="zh-CN" altLang="en-US" sz="1400" dirty="0" smtClean="0">
                <a:latin typeface="微软雅黑" pitchFamily="34" charset="-122"/>
                <a:ea typeface="微软雅黑" pitchFamily="34" charset="-122"/>
              </a:rPr>
              <a:t>。</a:t>
            </a:r>
            <a:endParaRPr lang="zh-CN" altLang="en-US" sz="1400" dirty="0" smtClean="0">
              <a:solidFill>
                <a:prstClr val="black"/>
              </a:solidFill>
              <a:latin typeface="Tahoma" panose="020B0604030504040204" pitchFamily="34" charset="0"/>
            </a:endParaRPr>
          </a:p>
        </p:txBody>
      </p:sp>
      <p:sp>
        <p:nvSpPr>
          <p:cNvPr id="12" name="Rectangle 16"/>
          <p:cNvSpPr>
            <a:spLocks noChangeArrowheads="1"/>
          </p:cNvSpPr>
          <p:nvPr/>
        </p:nvSpPr>
        <p:spPr bwMode="auto">
          <a:xfrm>
            <a:off x="142220" y="4572669"/>
            <a:ext cx="5959374"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171450" indent="-171450" eaLnBrk="0" hangingPunct="0">
              <a:lnSpc>
                <a:spcPct val="150000"/>
              </a:lnSpc>
              <a:spcBef>
                <a:spcPct val="20000"/>
              </a:spcBef>
              <a:buClr>
                <a:srgbClr val="990033"/>
              </a:buClr>
              <a:buSzPct val="70000"/>
              <a:buBlip>
                <a:blip r:embed="rId2"/>
              </a:buBlip>
            </a:pPr>
            <a:r>
              <a:rPr lang="zh-CN" altLang="zh-CN" sz="1400" dirty="0">
                <a:latin typeface="微软雅黑" pitchFamily="34" charset="-122"/>
                <a:ea typeface="微软雅黑" pitchFamily="34" charset="-122"/>
              </a:rPr>
              <a:t>全面提升新媒体数据库的应用服务能力，达到对外服务商业化的标准</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171450" indent="-171450" eaLnBrk="0" hangingPunct="0">
              <a:lnSpc>
                <a:spcPct val="150000"/>
              </a:lnSpc>
              <a:spcBef>
                <a:spcPct val="20000"/>
              </a:spcBef>
              <a:buClr>
                <a:srgbClr val="990033"/>
              </a:buClr>
              <a:buSzPct val="70000"/>
              <a:buBlip>
                <a:blip r:embed="rId2"/>
              </a:buBlip>
            </a:pPr>
            <a:r>
              <a:rPr lang="zh-CN" altLang="zh-CN" sz="1400" dirty="0" smtClean="0"/>
              <a:t>整合</a:t>
            </a:r>
            <a:r>
              <a:rPr lang="zh-CN" altLang="zh-CN" sz="1400" dirty="0"/>
              <a:t>更多的社会资源</a:t>
            </a:r>
            <a:r>
              <a:rPr lang="zh-CN" altLang="zh-CN" sz="1400" dirty="0" smtClean="0"/>
              <a:t>，组建</a:t>
            </a:r>
            <a:r>
              <a:rPr lang="zh-CN" altLang="zh-CN" sz="1400" dirty="0"/>
              <a:t>知识库群，进而形成决策智库，服务于各级政府决策，提升新华社在政府决策中的影响力</a:t>
            </a:r>
            <a:endParaRPr lang="zh-CN" altLang="en-US" sz="1400" dirty="0">
              <a:latin typeface="微软雅黑" pitchFamily="34" charset="-122"/>
              <a:ea typeface="微软雅黑" pitchFamily="34" charset="-122"/>
            </a:endParaRPr>
          </a:p>
          <a:p>
            <a:pPr marL="171450" indent="-171450" eaLnBrk="0" hangingPunct="0">
              <a:lnSpc>
                <a:spcPct val="150000"/>
              </a:lnSpc>
              <a:spcBef>
                <a:spcPct val="20000"/>
              </a:spcBef>
              <a:buClr>
                <a:srgbClr val="990033"/>
              </a:buClr>
              <a:buSzPct val="70000"/>
              <a:buBlip>
                <a:blip r:embed="rId2"/>
              </a:buBlip>
            </a:pPr>
            <a:r>
              <a:rPr lang="zh-CN" altLang="zh-CN" sz="1400" dirty="0" smtClean="0"/>
              <a:t>根据</a:t>
            </a:r>
            <a:r>
              <a:rPr lang="zh-CN" altLang="zh-CN" sz="1400" dirty="0"/>
              <a:t>用户的兴趣特点和购买行为</a:t>
            </a:r>
            <a:r>
              <a:rPr lang="zh-CN" altLang="zh-CN" sz="1400" dirty="0" smtClean="0"/>
              <a:t>，</a:t>
            </a:r>
            <a:r>
              <a:rPr lang="zh-CN" altLang="en-US" sz="1400" dirty="0" smtClean="0"/>
              <a:t>实现个性化推荐，拓展了具有很大</a:t>
            </a:r>
            <a:r>
              <a:rPr lang="zh-CN" altLang="en-US" sz="1400" dirty="0"/>
              <a:t>潜力的长</a:t>
            </a:r>
            <a:r>
              <a:rPr lang="zh-CN" altLang="en-US" sz="1400" dirty="0" smtClean="0"/>
              <a:t>尾客户</a:t>
            </a:r>
            <a:endParaRPr lang="zh-CN" altLang="en-US" sz="1400" dirty="0">
              <a:latin typeface="微软雅黑" pitchFamily="34" charset="-122"/>
              <a:ea typeface="微软雅黑" pitchFamily="34" charset="-122"/>
            </a:endParaRPr>
          </a:p>
        </p:txBody>
      </p:sp>
      <p:sp>
        <p:nvSpPr>
          <p:cNvPr id="13" name="Line 7"/>
          <p:cNvSpPr>
            <a:spLocks noChangeShapeType="1"/>
          </p:cNvSpPr>
          <p:nvPr/>
        </p:nvSpPr>
        <p:spPr bwMode="auto">
          <a:xfrm>
            <a:off x="6176265" y="1135531"/>
            <a:ext cx="1587" cy="5483437"/>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4" name="Picture 2"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5454" y="2061746"/>
            <a:ext cx="5392031" cy="37861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1650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b="1" dirty="0">
                <a:latin typeface="仿宋" pitchFamily="49" charset="-122"/>
                <a:ea typeface="仿宋" pitchFamily="49" charset="-122"/>
              </a:rPr>
              <a:t>典型案例：贵州移动用户互联网行为分析项目</a:t>
            </a:r>
          </a:p>
        </p:txBody>
      </p:sp>
      <p:sp>
        <p:nvSpPr>
          <p:cNvPr id="3" name="Rectangle 3"/>
          <p:cNvSpPr>
            <a:spLocks noChangeArrowheads="1"/>
          </p:cNvSpPr>
          <p:nvPr/>
        </p:nvSpPr>
        <p:spPr bwMode="auto">
          <a:xfrm>
            <a:off x="1441549" y="1072938"/>
            <a:ext cx="2768600" cy="366712"/>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项目背景</a:t>
            </a:r>
          </a:p>
        </p:txBody>
      </p:sp>
      <p:sp>
        <p:nvSpPr>
          <p:cNvPr id="4" name="Rectangle 4"/>
          <p:cNvSpPr>
            <a:spLocks noChangeArrowheads="1"/>
          </p:cNvSpPr>
          <p:nvPr/>
        </p:nvSpPr>
        <p:spPr bwMode="auto">
          <a:xfrm>
            <a:off x="1441549" y="3970565"/>
            <a:ext cx="2574925" cy="366713"/>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客户收益</a:t>
            </a:r>
          </a:p>
        </p:txBody>
      </p:sp>
      <p:sp>
        <p:nvSpPr>
          <p:cNvPr id="5" name="Rectangle 5"/>
          <p:cNvSpPr>
            <a:spLocks noChangeArrowheads="1"/>
          </p:cNvSpPr>
          <p:nvPr/>
        </p:nvSpPr>
        <p:spPr bwMode="auto">
          <a:xfrm>
            <a:off x="7694026" y="1072938"/>
            <a:ext cx="2657475" cy="366712"/>
          </a:xfrm>
          <a:prstGeom prst="rect">
            <a:avLst/>
          </a:prstGeom>
          <a:gradFill rotWithShape="0">
            <a:gsLst>
              <a:gs pos="0">
                <a:srgbClr val="FFFFFF"/>
              </a:gs>
              <a:gs pos="50000">
                <a:srgbClr val="3366FF"/>
              </a:gs>
              <a:gs pos="100000">
                <a:srgbClr val="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algn="ctr" eaLnBrk="0" fontAlgn="auto" hangingPunct="0">
              <a:spcBef>
                <a:spcPts val="0"/>
              </a:spcBef>
              <a:spcAft>
                <a:spcPts val="0"/>
              </a:spcAft>
              <a:defRPr/>
            </a:pPr>
            <a:r>
              <a:rPr lang="zh-CN" altLang="en-US" b="1">
                <a:solidFill>
                  <a:srgbClr val="FFFFFF"/>
                </a:solidFill>
                <a:effectLst>
                  <a:outerShdw blurRad="38100" dist="38100" dir="2700000" algn="tl">
                    <a:srgbClr val="C0C0C0"/>
                  </a:outerShdw>
                </a:effectLst>
                <a:latin typeface="Calibri"/>
              </a:rPr>
              <a:t>解决方案</a:t>
            </a:r>
          </a:p>
        </p:txBody>
      </p:sp>
      <p:sp>
        <p:nvSpPr>
          <p:cNvPr id="6" name="Rectangle 6"/>
          <p:cNvSpPr>
            <a:spLocks noChangeArrowheads="1"/>
          </p:cNvSpPr>
          <p:nvPr/>
        </p:nvSpPr>
        <p:spPr bwMode="auto">
          <a:xfrm>
            <a:off x="1909067" y="2270125"/>
            <a:ext cx="3567113"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7000"/>
              </a:lnSpc>
              <a:spcBef>
                <a:spcPct val="10000"/>
              </a:spcBef>
              <a:buClr>
                <a:srgbClr val="1F497D"/>
              </a:buClr>
              <a:buSzPct val="62000"/>
              <a:buFont typeface="Times New Roman" panose="02020603050405020304" pitchFamily="18" charset="0"/>
              <a:buChar char="u"/>
            </a:pPr>
            <a:endParaRPr lang="en-US" altLang="zh-CN" sz="2400" smtClean="0">
              <a:solidFill>
                <a:prstClr val="black"/>
              </a:solidFill>
              <a:latin typeface="Wingdings" panose="05000000000000000000" pitchFamily="2" charset="2"/>
            </a:endParaRPr>
          </a:p>
        </p:txBody>
      </p:sp>
      <p:sp>
        <p:nvSpPr>
          <p:cNvPr id="8" name="Line 10"/>
          <p:cNvSpPr>
            <a:spLocks noChangeShapeType="1"/>
          </p:cNvSpPr>
          <p:nvPr/>
        </p:nvSpPr>
        <p:spPr bwMode="auto">
          <a:xfrm flipV="1">
            <a:off x="420915" y="3805818"/>
            <a:ext cx="5306991" cy="16626"/>
          </a:xfrm>
          <a:prstGeom prst="line">
            <a:avLst/>
          </a:prstGeom>
          <a:noFill/>
          <a:ln w="25400">
            <a:solidFill>
              <a:srgbClr val="1F497D"/>
            </a:solidFill>
            <a:round/>
            <a:headEnd type="none" w="sm" len="sm"/>
            <a:tailEnd type="none" w="sm" len="sm"/>
          </a:ln>
          <a:effectLst/>
        </p:spPr>
        <p:txBody>
          <a:bodyPr wrap="none" anchor="ctr"/>
          <a:lstStyle/>
          <a:p>
            <a:pPr marL="0" marR="0" lvl="0" indent="0" algn="ctr" defTabSz="914400" eaLnBrk="1" fontAlgn="auto" latinLnBrk="0" hangingPunct="1">
              <a:lnSpc>
                <a:spcPct val="100000"/>
              </a:lnSpc>
              <a:spcBef>
                <a:spcPct val="20000"/>
              </a:spcBef>
              <a:spcAft>
                <a:spcPts val="0"/>
              </a:spcAft>
              <a:buClrTx/>
              <a:buSzTx/>
              <a:buFontTx/>
              <a:buNone/>
              <a:tabLst/>
              <a:defRPr/>
            </a:pPr>
            <a:endParaRPr kumimoji="0" lang="en-US" sz="1800"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endParaRPr>
          </a:p>
        </p:txBody>
      </p:sp>
      <p:sp>
        <p:nvSpPr>
          <p:cNvPr id="10" name="Rectangle 12"/>
          <p:cNvSpPr>
            <a:spLocks noChangeArrowheads="1"/>
          </p:cNvSpPr>
          <p:nvPr/>
        </p:nvSpPr>
        <p:spPr bwMode="auto">
          <a:xfrm>
            <a:off x="531911" y="1621845"/>
            <a:ext cx="532662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rgbClr val="990033"/>
              </a:buClr>
              <a:buSzPct val="70000"/>
              <a:buBlip>
                <a:blip r:embed="rId2"/>
              </a:buBlip>
              <a:defRPr/>
            </a:pPr>
            <a:r>
              <a:rPr lang="zh-CN" altLang="en-US" sz="1400" dirty="0">
                <a:latin typeface="微软雅黑" pitchFamily="34" charset="-122"/>
                <a:ea typeface="微软雅黑" pitchFamily="34" charset="-122"/>
              </a:rPr>
              <a:t>随着</a:t>
            </a:r>
            <a:r>
              <a:rPr lang="en-US" altLang="zh-CN" sz="1400" dirty="0">
                <a:latin typeface="微软雅黑" pitchFamily="34" charset="-122"/>
                <a:ea typeface="微软雅黑" pitchFamily="34" charset="-122"/>
              </a:rPr>
              <a:t>3G</a:t>
            </a:r>
            <a:r>
              <a:rPr lang="zh-CN" altLang="en-US" sz="1400" dirty="0">
                <a:latin typeface="微软雅黑" pitchFamily="34" charset="-122"/>
                <a:ea typeface="微软雅黑" pitchFamily="34" charset="-122"/>
              </a:rPr>
              <a:t>爆发性增长和智能手机普及，移动互联网发展一日千里，流量猛增大大超前运营商预期，另一方面，无论在移动还是固定网络，语音通信市场目前已经趋向饱和，基于语音通信的增值业务已有明显下降的趋势；随着移动互联网的飞速发展，语音业务的经营必然被流量增值业务的经营所取代。</a:t>
            </a:r>
          </a:p>
          <a:p>
            <a:pPr eaLnBrk="1" hangingPunct="1">
              <a:buClr>
                <a:srgbClr val="990033"/>
              </a:buClr>
              <a:buSzPct val="70000"/>
              <a:buFont typeface="Times New Roman" panose="02020603050405020304" pitchFamily="18" charset="0"/>
              <a:buChar char="u"/>
            </a:pPr>
            <a:endParaRPr lang="zh-CN" altLang="en-US" sz="1400" dirty="0" smtClean="0">
              <a:solidFill>
                <a:prstClr val="black"/>
              </a:solidFill>
              <a:latin typeface="Tahoma" panose="020B0604030504040204" pitchFamily="34" charset="0"/>
            </a:endParaRPr>
          </a:p>
        </p:txBody>
      </p:sp>
      <p:sp>
        <p:nvSpPr>
          <p:cNvPr id="11" name="Rectangle 15"/>
          <p:cNvSpPr>
            <a:spLocks noChangeArrowheads="1"/>
          </p:cNvSpPr>
          <p:nvPr/>
        </p:nvSpPr>
        <p:spPr bwMode="auto">
          <a:xfrm>
            <a:off x="1855092" y="4872943"/>
            <a:ext cx="38163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990033"/>
              </a:buClr>
              <a:buSzPct val="70000"/>
              <a:buFont typeface="Times New Roman" panose="02020603050405020304" pitchFamily="18" charset="0"/>
              <a:buNone/>
            </a:pPr>
            <a:endParaRPr lang="en-US" altLang="zh-CN" sz="1400" smtClean="0">
              <a:solidFill>
                <a:prstClr val="black"/>
              </a:solidFill>
              <a:latin typeface="Tahoma" panose="020B0604030504040204" pitchFamily="34" charset="0"/>
            </a:endParaRPr>
          </a:p>
        </p:txBody>
      </p:sp>
      <p:sp>
        <p:nvSpPr>
          <p:cNvPr id="12" name="Rectangle 16"/>
          <p:cNvSpPr>
            <a:spLocks noChangeArrowheads="1"/>
          </p:cNvSpPr>
          <p:nvPr/>
        </p:nvSpPr>
        <p:spPr bwMode="auto">
          <a:xfrm>
            <a:off x="531911" y="4470628"/>
            <a:ext cx="532662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rgbClr val="990033"/>
              </a:buClr>
              <a:buSzPct val="70000"/>
              <a:buBlip>
                <a:blip r:embed="rId2"/>
              </a:buBlip>
              <a:defRPr/>
            </a:pPr>
            <a:r>
              <a:rPr lang="zh-CN" altLang="en-US" sz="1400" dirty="0" smtClean="0">
                <a:latin typeface="微软雅黑" pitchFamily="34" charset="-122"/>
                <a:ea typeface="微软雅黑" pitchFamily="34" charset="-122"/>
              </a:rPr>
              <a:t>基于</a:t>
            </a:r>
            <a:r>
              <a:rPr lang="zh-CN" altLang="en-US" sz="1400" dirty="0">
                <a:latin typeface="微软雅黑" pitchFamily="34" charset="-122"/>
                <a:ea typeface="微软雅黑" pitchFamily="34" charset="-122"/>
              </a:rPr>
              <a:t>用户</a:t>
            </a:r>
            <a:r>
              <a:rPr lang="en-US" altLang="zh-CN" sz="1400" dirty="0">
                <a:latin typeface="微软雅黑" pitchFamily="34" charset="-122"/>
                <a:ea typeface="微软雅黑" pitchFamily="34" charset="-122"/>
              </a:rPr>
              <a:t>WAP</a:t>
            </a:r>
            <a:r>
              <a:rPr lang="zh-CN" altLang="en-US" sz="1400" dirty="0">
                <a:latin typeface="微软雅黑" pitchFamily="34" charset="-122"/>
                <a:ea typeface="微软雅黑" pitchFamily="34" charset="-122"/>
              </a:rPr>
              <a:t>上网行为分析，实现对客户内容偏好、客户网络行为偏好和互联网标签的筛选，助力于精细化营销开展。</a:t>
            </a:r>
          </a:p>
          <a:p>
            <a:pPr>
              <a:lnSpc>
                <a:spcPct val="150000"/>
              </a:lnSpc>
              <a:spcBef>
                <a:spcPct val="20000"/>
              </a:spcBef>
              <a:buClr>
                <a:srgbClr val="990033"/>
              </a:buClr>
              <a:buSzPct val="70000"/>
              <a:buBlip>
                <a:blip r:embed="rId2"/>
              </a:buBlip>
              <a:defRPr/>
            </a:pPr>
            <a:r>
              <a:rPr lang="zh-CN" altLang="en-US" sz="1400" dirty="0" smtClean="0">
                <a:latin typeface="微软雅黑" pitchFamily="34" charset="-122"/>
                <a:ea typeface="微软雅黑" pitchFamily="34" charset="-122"/>
              </a:rPr>
              <a:t>基于</a:t>
            </a:r>
            <a:r>
              <a:rPr lang="zh-CN" altLang="en-US" sz="1400" dirty="0">
                <a:latin typeface="微软雅黑" pitchFamily="34" charset="-122"/>
                <a:ea typeface="微软雅黑" pitchFamily="34" charset="-122"/>
              </a:rPr>
              <a:t>互联网行为分析，洞悉客户需求，将客户细分为娱乐、交流、学习、生活、商务、工具六大类，构建移动互联网产品标签库；通过自有互联网业务与网络热点产品进行“渗透率”、“覆盖率”、“活跃率”对比分析，构建增值业务产品市场竞争评估体系。</a:t>
            </a:r>
          </a:p>
          <a:p>
            <a:pPr eaLnBrk="1" hangingPunct="1">
              <a:buClr>
                <a:srgbClr val="990033"/>
              </a:buClr>
              <a:buSzPct val="70000"/>
              <a:buFont typeface="楷体_GB2312" pitchFamily="49" charset="-122"/>
              <a:buNone/>
            </a:pPr>
            <a:endParaRPr lang="zh-CN" altLang="en-US" sz="1400" dirty="0" smtClean="0">
              <a:solidFill>
                <a:prstClr val="black"/>
              </a:solidFill>
              <a:latin typeface="Tahoma" panose="020B0604030504040204" pitchFamily="34" charset="0"/>
            </a:endParaRPr>
          </a:p>
          <a:p>
            <a:pPr eaLnBrk="1" hangingPunct="1">
              <a:buClr>
                <a:srgbClr val="990033"/>
              </a:buClr>
              <a:buSzPct val="70000"/>
              <a:buFont typeface="Times New Roman" panose="02020603050405020304" pitchFamily="18" charset="0"/>
              <a:buChar char="u"/>
            </a:pPr>
            <a:endParaRPr lang="zh-CN" altLang="en-US" sz="1400" dirty="0" smtClean="0">
              <a:solidFill>
                <a:prstClr val="black"/>
              </a:solidFill>
              <a:latin typeface="Tahoma" panose="020B0604030504040204" pitchFamily="34" charset="0"/>
            </a:endParaRPr>
          </a:p>
        </p:txBody>
      </p:sp>
      <p:sp>
        <p:nvSpPr>
          <p:cNvPr id="13" name="Line 7"/>
          <p:cNvSpPr>
            <a:spLocks noChangeShapeType="1"/>
          </p:cNvSpPr>
          <p:nvPr/>
        </p:nvSpPr>
        <p:spPr bwMode="auto">
          <a:xfrm>
            <a:off x="5951294" y="1217669"/>
            <a:ext cx="23901" cy="5369774"/>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5" name="图片 14"/>
          <p:cNvPicPr>
            <a:picLocks noChangeAspect="1"/>
          </p:cNvPicPr>
          <p:nvPr/>
        </p:nvPicPr>
        <p:blipFill>
          <a:blip r:embed="rId3"/>
          <a:stretch>
            <a:fillRect/>
          </a:stretch>
        </p:blipFill>
        <p:spPr>
          <a:xfrm>
            <a:off x="6105828" y="1863274"/>
            <a:ext cx="5789486" cy="4287611"/>
          </a:xfrm>
          <a:prstGeom prst="rect">
            <a:avLst/>
          </a:prstGeom>
        </p:spPr>
      </p:pic>
    </p:spTree>
    <p:extLst>
      <p:ext uri="{BB962C8B-B14F-4D97-AF65-F5344CB8AC3E}">
        <p14:creationId xmlns:p14="http://schemas.microsoft.com/office/powerpoint/2010/main" val="24820080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34" y="170061"/>
            <a:ext cx="11887780" cy="563946"/>
          </a:xfrm>
        </p:spPr>
        <p:txBody>
          <a:bodyPr vert="horz" lIns="91440" tIns="45720" rIns="91440" bIns="45720" rtlCol="0" anchor="b">
            <a:noAutofit/>
          </a:bodyPr>
          <a:lstStyle/>
          <a:p>
            <a:r>
              <a:rPr lang="zh-CN" altLang="en-US" b="1" dirty="0">
                <a:latin typeface="仿宋" pitchFamily="49" charset="-122"/>
                <a:ea typeface="仿宋" pitchFamily="49" charset="-122"/>
              </a:rPr>
              <a:t>典型案例</a:t>
            </a:r>
            <a:r>
              <a:rPr lang="zh-CN" altLang="en-US" b="1" dirty="0" smtClean="0">
                <a:latin typeface="仿宋" pitchFamily="49" charset="-122"/>
                <a:ea typeface="仿宋" pitchFamily="49" charset="-122"/>
              </a:rPr>
              <a:t>：中国人力资源和社会保障出版集团企业培训平台</a:t>
            </a:r>
            <a:endParaRPr lang="zh-CN" altLang="en-US" b="1" dirty="0">
              <a:latin typeface="仿宋" pitchFamily="49" charset="-122"/>
              <a:ea typeface="仿宋" pitchFamily="49" charset="-122"/>
            </a:endParaRPr>
          </a:p>
        </p:txBody>
      </p:sp>
      <p:sp>
        <p:nvSpPr>
          <p:cNvPr id="3" name="Rectangle 3"/>
          <p:cNvSpPr>
            <a:spLocks noChangeArrowheads="1"/>
          </p:cNvSpPr>
          <p:nvPr/>
        </p:nvSpPr>
        <p:spPr bwMode="auto">
          <a:xfrm>
            <a:off x="1441549" y="1072938"/>
            <a:ext cx="2768600" cy="366712"/>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项目背景</a:t>
            </a:r>
          </a:p>
        </p:txBody>
      </p:sp>
      <p:sp>
        <p:nvSpPr>
          <p:cNvPr id="4" name="Rectangle 4"/>
          <p:cNvSpPr>
            <a:spLocks noChangeArrowheads="1"/>
          </p:cNvSpPr>
          <p:nvPr/>
        </p:nvSpPr>
        <p:spPr bwMode="auto">
          <a:xfrm>
            <a:off x="1441549" y="3970565"/>
            <a:ext cx="2574925" cy="366713"/>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客户收益</a:t>
            </a:r>
          </a:p>
        </p:txBody>
      </p:sp>
      <p:sp>
        <p:nvSpPr>
          <p:cNvPr id="5" name="Rectangle 5"/>
          <p:cNvSpPr>
            <a:spLocks noChangeArrowheads="1"/>
          </p:cNvSpPr>
          <p:nvPr/>
        </p:nvSpPr>
        <p:spPr bwMode="auto">
          <a:xfrm>
            <a:off x="7694026" y="1072938"/>
            <a:ext cx="2657475" cy="366712"/>
          </a:xfrm>
          <a:prstGeom prst="rect">
            <a:avLst/>
          </a:prstGeom>
          <a:gradFill rotWithShape="0">
            <a:gsLst>
              <a:gs pos="0">
                <a:srgbClr val="FFFFFF"/>
              </a:gs>
              <a:gs pos="50000">
                <a:srgbClr val="3366FF"/>
              </a:gs>
              <a:gs pos="100000">
                <a:srgbClr val="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algn="ctr" eaLnBrk="0" fontAlgn="auto" hangingPunct="0">
              <a:spcBef>
                <a:spcPts val="0"/>
              </a:spcBef>
              <a:spcAft>
                <a:spcPts val="0"/>
              </a:spcAft>
              <a:defRPr/>
            </a:pPr>
            <a:r>
              <a:rPr lang="zh-CN" altLang="en-US" b="1">
                <a:solidFill>
                  <a:srgbClr val="FFFFFF"/>
                </a:solidFill>
                <a:effectLst>
                  <a:outerShdw blurRad="38100" dist="38100" dir="2700000" algn="tl">
                    <a:srgbClr val="C0C0C0"/>
                  </a:outerShdw>
                </a:effectLst>
                <a:latin typeface="Calibri"/>
              </a:rPr>
              <a:t>解决方案</a:t>
            </a:r>
          </a:p>
        </p:txBody>
      </p:sp>
      <p:sp>
        <p:nvSpPr>
          <p:cNvPr id="8" name="Line 10"/>
          <p:cNvSpPr>
            <a:spLocks noChangeShapeType="1"/>
          </p:cNvSpPr>
          <p:nvPr/>
        </p:nvSpPr>
        <p:spPr bwMode="auto">
          <a:xfrm flipV="1">
            <a:off x="420915" y="3805818"/>
            <a:ext cx="5306991" cy="16626"/>
          </a:xfrm>
          <a:prstGeom prst="line">
            <a:avLst/>
          </a:prstGeom>
          <a:noFill/>
          <a:ln w="25400">
            <a:solidFill>
              <a:srgbClr val="1F497D"/>
            </a:solidFill>
            <a:round/>
            <a:headEnd type="none" w="sm" len="sm"/>
            <a:tailEnd type="none" w="sm" len="sm"/>
          </a:ln>
          <a:effectLst/>
        </p:spPr>
        <p:txBody>
          <a:bodyPr wrap="none" anchor="ctr"/>
          <a:lstStyle/>
          <a:p>
            <a:pPr marL="0" marR="0" lvl="0" indent="0" algn="ctr" defTabSz="914400" eaLnBrk="1" fontAlgn="auto" latinLnBrk="0" hangingPunct="1">
              <a:lnSpc>
                <a:spcPct val="100000"/>
              </a:lnSpc>
              <a:spcBef>
                <a:spcPct val="20000"/>
              </a:spcBef>
              <a:spcAft>
                <a:spcPts val="0"/>
              </a:spcAft>
              <a:buClrTx/>
              <a:buSzTx/>
              <a:buFontTx/>
              <a:buNone/>
              <a:tabLst/>
              <a:defRPr/>
            </a:pPr>
            <a:endParaRPr kumimoji="0" lang="en-US" sz="1800"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endParaRPr>
          </a:p>
        </p:txBody>
      </p:sp>
      <p:sp>
        <p:nvSpPr>
          <p:cNvPr id="10" name="Rectangle 12"/>
          <p:cNvSpPr>
            <a:spLocks noChangeArrowheads="1"/>
          </p:cNvSpPr>
          <p:nvPr/>
        </p:nvSpPr>
        <p:spPr bwMode="auto">
          <a:xfrm>
            <a:off x="254000" y="1524000"/>
            <a:ext cx="5604539" cy="185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rgbClr val="990033"/>
              </a:buClr>
              <a:buSzPct val="70000"/>
              <a:buBlip>
                <a:blip r:embed="rId2"/>
              </a:buBlip>
              <a:defRPr/>
            </a:pPr>
            <a:r>
              <a:rPr lang="zh-CN" altLang="en-US" sz="1200" dirty="0">
                <a:solidFill>
                  <a:srgbClr val="595959"/>
                </a:solidFill>
                <a:latin typeface="微软雅黑" panose="020B0503020204020204" pitchFamily="34" charset="-122"/>
                <a:ea typeface="微软雅黑" panose="020B0503020204020204" pitchFamily="34" charset="-122"/>
              </a:rPr>
              <a:t>当前，我国正处于贯彻落实“十二五”规划的关键时期和实施人才强国战略的重要时期，产业布局调整、企业升级换代进入关键阶段，许多地区和行业存在着技能劳动者供不应求的现象，尤其是在传统产业和高新技术产业领域，技能劳动者特别是高技能人才严重短缺，供需之间的结构性短缺矛盾日益突出。</a:t>
            </a:r>
          </a:p>
          <a:p>
            <a:pPr>
              <a:lnSpc>
                <a:spcPct val="150000"/>
              </a:lnSpc>
              <a:spcBef>
                <a:spcPct val="20000"/>
              </a:spcBef>
              <a:buClr>
                <a:srgbClr val="990033"/>
              </a:buClr>
              <a:buSzPct val="70000"/>
              <a:buBlip>
                <a:blip r:embed="rId2"/>
              </a:buBlip>
              <a:defRPr/>
            </a:pPr>
            <a:r>
              <a:rPr lang="zh-CN" altLang="en-US" sz="1200" dirty="0">
                <a:solidFill>
                  <a:srgbClr val="595959"/>
                </a:solidFill>
                <a:latin typeface="微软雅黑"/>
                <a:ea typeface="微软雅黑"/>
                <a:cs typeface="微软雅黑"/>
              </a:rPr>
              <a:t>中国人力资源和社会保障出版集团将坚持以服务人力资源社会保障事业发展为己任，以培育人才、助力民生为工作主线，逐步打造成为我国人力资源社会保障信息交汇平台、职业教育和职业培训教材研发基地、职业安全和劳动保障知识传播中心</a:t>
            </a:r>
            <a:r>
              <a:rPr lang="zh-CN" altLang="zh-CN" sz="1200" dirty="0">
                <a:solidFill>
                  <a:srgbClr val="595959"/>
                </a:solidFill>
                <a:latin typeface="微软雅黑"/>
                <a:ea typeface="微软雅黑"/>
                <a:cs typeface="微软雅黑"/>
              </a:rPr>
              <a:t>。</a:t>
            </a:r>
            <a:endParaRPr lang="en-US" altLang="zh-CN" sz="1200" dirty="0">
              <a:solidFill>
                <a:srgbClr val="595959"/>
              </a:solidFill>
              <a:latin typeface="微软雅黑"/>
              <a:ea typeface="微软雅黑"/>
              <a:cs typeface="微软雅黑"/>
            </a:endParaRPr>
          </a:p>
          <a:p>
            <a:pPr>
              <a:lnSpc>
                <a:spcPct val="150000"/>
              </a:lnSpc>
              <a:spcBef>
                <a:spcPct val="20000"/>
              </a:spcBef>
              <a:buClr>
                <a:srgbClr val="990033"/>
              </a:buClr>
              <a:buSzPct val="70000"/>
              <a:buBlip>
                <a:blip r:embed="rId2"/>
              </a:buBlip>
              <a:defRPr/>
            </a:pPr>
            <a:endParaRPr lang="zh-CN" altLang="en-US" sz="1400" dirty="0" smtClean="0">
              <a:solidFill>
                <a:prstClr val="black"/>
              </a:solidFill>
              <a:latin typeface="Tahoma" panose="020B0604030504040204" pitchFamily="34" charset="0"/>
            </a:endParaRPr>
          </a:p>
        </p:txBody>
      </p:sp>
      <p:sp>
        <p:nvSpPr>
          <p:cNvPr id="11" name="Rectangle 15"/>
          <p:cNvSpPr>
            <a:spLocks noChangeArrowheads="1"/>
          </p:cNvSpPr>
          <p:nvPr/>
        </p:nvSpPr>
        <p:spPr bwMode="auto">
          <a:xfrm>
            <a:off x="1855092" y="4872943"/>
            <a:ext cx="38163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990033"/>
              </a:buClr>
              <a:buSzPct val="70000"/>
              <a:buFont typeface="Times New Roman" panose="02020603050405020304" pitchFamily="18" charset="0"/>
              <a:buNone/>
            </a:pPr>
            <a:endParaRPr lang="en-US" altLang="zh-CN" sz="1400" smtClean="0">
              <a:solidFill>
                <a:prstClr val="black"/>
              </a:solidFill>
              <a:latin typeface="Tahoma" panose="020B0604030504040204" pitchFamily="34" charset="0"/>
            </a:endParaRPr>
          </a:p>
        </p:txBody>
      </p:sp>
      <p:sp>
        <p:nvSpPr>
          <p:cNvPr id="12" name="Rectangle 16"/>
          <p:cNvSpPr>
            <a:spLocks noChangeArrowheads="1"/>
          </p:cNvSpPr>
          <p:nvPr/>
        </p:nvSpPr>
        <p:spPr bwMode="auto">
          <a:xfrm>
            <a:off x="127000" y="4470628"/>
            <a:ext cx="5731539"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rgbClr val="990033"/>
              </a:buClr>
              <a:buSzPct val="70000"/>
              <a:buBlip>
                <a:blip r:embed="rId2"/>
              </a:buBlip>
              <a:defRPr/>
            </a:pPr>
            <a:r>
              <a:rPr lang="zh-CN" altLang="en-US" sz="1200" dirty="0">
                <a:latin typeface="微软雅黑" pitchFamily="34" charset="-122"/>
                <a:ea typeface="微软雅黑" pitchFamily="34" charset="-122"/>
              </a:rPr>
              <a:t>满足远程教育培训的需求（满足培训和教学两方面的功能需求），针对课件制作、精品课程制作提供良好便捷的设计制作平台。</a:t>
            </a:r>
            <a:endParaRPr lang="zh-CN" altLang="en-US" sz="1200" dirty="0" smtClean="0">
              <a:latin typeface="微软雅黑" pitchFamily="34" charset="-122"/>
              <a:ea typeface="微软雅黑" pitchFamily="34" charset="-122"/>
            </a:endParaRPr>
          </a:p>
          <a:p>
            <a:pPr>
              <a:lnSpc>
                <a:spcPct val="150000"/>
              </a:lnSpc>
              <a:spcBef>
                <a:spcPct val="20000"/>
              </a:spcBef>
              <a:buClr>
                <a:srgbClr val="990033"/>
              </a:buClr>
              <a:buSzPct val="70000"/>
              <a:buBlip>
                <a:blip r:embed="rId2"/>
              </a:buBlip>
              <a:defRPr/>
            </a:pPr>
            <a:r>
              <a:rPr lang="zh-CN" altLang="en-US" sz="1200" dirty="0">
                <a:latin typeface="微软雅黑" pitchFamily="34" charset="-122"/>
                <a:ea typeface="微软雅黑" pitchFamily="34" charset="-122"/>
              </a:rPr>
              <a:t>足集团未来信息化扩展的需求，应对日益激烈的信息数字化竞争。</a:t>
            </a:r>
            <a:endParaRPr lang="zh-CN" altLang="en-US" sz="1200" dirty="0" smtClean="0">
              <a:solidFill>
                <a:prstClr val="black"/>
              </a:solidFill>
              <a:latin typeface="Tahoma" panose="020B0604030504040204" pitchFamily="34" charset="0"/>
            </a:endParaRPr>
          </a:p>
          <a:p>
            <a:pPr eaLnBrk="1" hangingPunct="1">
              <a:buClr>
                <a:srgbClr val="990033"/>
              </a:buClr>
              <a:buSzPct val="70000"/>
              <a:buFont typeface="Times New Roman" panose="02020603050405020304" pitchFamily="18" charset="0"/>
              <a:buChar char="u"/>
            </a:pPr>
            <a:endParaRPr lang="zh-CN" altLang="en-US" sz="1400" dirty="0" smtClean="0">
              <a:solidFill>
                <a:prstClr val="black"/>
              </a:solidFill>
              <a:latin typeface="Tahoma" panose="020B0604030504040204" pitchFamily="34" charset="0"/>
            </a:endParaRPr>
          </a:p>
        </p:txBody>
      </p:sp>
      <p:sp>
        <p:nvSpPr>
          <p:cNvPr id="13" name="Line 7"/>
          <p:cNvSpPr>
            <a:spLocks noChangeShapeType="1"/>
          </p:cNvSpPr>
          <p:nvPr/>
        </p:nvSpPr>
        <p:spPr bwMode="auto">
          <a:xfrm>
            <a:off x="5951294" y="1217669"/>
            <a:ext cx="23901" cy="5369774"/>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4" name="图片 13"/>
          <p:cNvPicPr>
            <a:picLocks noChangeAspect="1"/>
          </p:cNvPicPr>
          <p:nvPr/>
        </p:nvPicPr>
        <p:blipFill>
          <a:blip r:embed="rId3"/>
          <a:stretch>
            <a:fillRect/>
          </a:stretch>
        </p:blipFill>
        <p:spPr>
          <a:xfrm>
            <a:off x="6081927" y="1621845"/>
            <a:ext cx="6042728" cy="4758431"/>
          </a:xfrm>
          <a:prstGeom prst="rect">
            <a:avLst/>
          </a:prstGeom>
        </p:spPr>
      </p:pic>
    </p:spTree>
    <p:extLst>
      <p:ext uri="{BB962C8B-B14F-4D97-AF65-F5344CB8AC3E}">
        <p14:creationId xmlns:p14="http://schemas.microsoft.com/office/powerpoint/2010/main" val="3176939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pPr>
              <a:lnSpc>
                <a:spcPts val="2800"/>
              </a:lnSpc>
              <a:tabLst>
                <a:tab pos="558800" algn="l"/>
              </a:tabLst>
            </a:pPr>
            <a:r>
              <a:rPr lang="zh-CN" altLang="en-US" b="1" dirty="0" smtClean="0">
                <a:latin typeface="仿宋" pitchFamily="49" charset="-122"/>
                <a:ea typeface="仿宋" pitchFamily="49" charset="-122"/>
              </a:rPr>
              <a:t>数据处理思维转变</a:t>
            </a:r>
            <a:endParaRPr lang="zh-CN" altLang="en-US" b="1" dirty="0">
              <a:latin typeface="仿宋" pitchFamily="49" charset="-122"/>
              <a:ea typeface="仿宋" pitchFamily="49" charset="-122"/>
            </a:endParaRPr>
          </a:p>
        </p:txBody>
      </p:sp>
      <p:sp>
        <p:nvSpPr>
          <p:cNvPr id="4" name="Freeform 3"/>
          <p:cNvSpPr/>
          <p:nvPr/>
        </p:nvSpPr>
        <p:spPr>
          <a:xfrm>
            <a:off x="199754" y="874558"/>
            <a:ext cx="11865245" cy="2478555"/>
          </a:xfrm>
          <a:custGeom>
            <a:avLst/>
            <a:gdLst>
              <a:gd name="connsiteX0" fmla="*/ 0 w 6756527"/>
              <a:gd name="connsiteY0" fmla="*/ 122936 h 1813305"/>
              <a:gd name="connsiteX1" fmla="*/ 123063 w 6756527"/>
              <a:gd name="connsiteY1" fmla="*/ 0 h 1813305"/>
              <a:gd name="connsiteX2" fmla="*/ 6633463 w 6756527"/>
              <a:gd name="connsiteY2" fmla="*/ 0 h 1813305"/>
              <a:gd name="connsiteX3" fmla="*/ 6756526 w 6756527"/>
              <a:gd name="connsiteY3" fmla="*/ 122936 h 1813305"/>
              <a:gd name="connsiteX4" fmla="*/ 6756526 w 6756527"/>
              <a:gd name="connsiteY4" fmla="*/ 1690370 h 1813305"/>
              <a:gd name="connsiteX5" fmla="*/ 6633463 w 6756527"/>
              <a:gd name="connsiteY5" fmla="*/ 1813305 h 1813305"/>
              <a:gd name="connsiteX6" fmla="*/ 123063 w 6756527"/>
              <a:gd name="connsiteY6" fmla="*/ 1813305 h 1813305"/>
              <a:gd name="connsiteX7" fmla="*/ 0 w 6756527"/>
              <a:gd name="connsiteY7" fmla="*/ 1690370 h 1813305"/>
              <a:gd name="connsiteX8" fmla="*/ 0 w 6756527"/>
              <a:gd name="connsiteY8" fmla="*/ 122936 h 18133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756527" h="1813305">
                <a:moveTo>
                  <a:pt x="0" y="122936"/>
                </a:moveTo>
                <a:cubicBezTo>
                  <a:pt x="0" y="54991"/>
                  <a:pt x="55117" y="0"/>
                  <a:pt x="123063" y="0"/>
                </a:cubicBezTo>
                <a:lnTo>
                  <a:pt x="6633463" y="0"/>
                </a:lnTo>
                <a:cubicBezTo>
                  <a:pt x="6701409" y="0"/>
                  <a:pt x="6756526" y="54991"/>
                  <a:pt x="6756526" y="122936"/>
                </a:cubicBezTo>
                <a:lnTo>
                  <a:pt x="6756526" y="1690370"/>
                </a:lnTo>
                <a:cubicBezTo>
                  <a:pt x="6756526" y="1758188"/>
                  <a:pt x="6701409" y="1813305"/>
                  <a:pt x="6633463" y="1813305"/>
                </a:cubicBezTo>
                <a:lnTo>
                  <a:pt x="123063" y="1813305"/>
                </a:lnTo>
                <a:cubicBezTo>
                  <a:pt x="55117" y="1813305"/>
                  <a:pt x="0" y="1758188"/>
                  <a:pt x="0" y="1690370"/>
                </a:cubicBezTo>
                <a:lnTo>
                  <a:pt x="0" y="122936"/>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404008" y="964774"/>
            <a:ext cx="5274419" cy="2140572"/>
          </a:xfrm>
          <a:custGeom>
            <a:avLst/>
            <a:gdLst>
              <a:gd name="connsiteX0" fmla="*/ 0 w 2985769"/>
              <a:gd name="connsiteY0" fmla="*/ 783081 h 1566037"/>
              <a:gd name="connsiteX1" fmla="*/ 1492884 w 2985769"/>
              <a:gd name="connsiteY1" fmla="*/ 0 h 1566037"/>
              <a:gd name="connsiteX2" fmla="*/ 2985770 w 2985769"/>
              <a:gd name="connsiteY2" fmla="*/ 783081 h 1566037"/>
              <a:gd name="connsiteX3" fmla="*/ 1492884 w 2985769"/>
              <a:gd name="connsiteY3" fmla="*/ 1566037 h 1566037"/>
              <a:gd name="connsiteX4" fmla="*/ 0 w 2985769"/>
              <a:gd name="connsiteY4" fmla="*/ 783081 h 156603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85769" h="1566037">
                <a:moveTo>
                  <a:pt x="0" y="783081"/>
                </a:moveTo>
                <a:cubicBezTo>
                  <a:pt x="0" y="350519"/>
                  <a:pt x="668401" y="0"/>
                  <a:pt x="1492884" y="0"/>
                </a:cubicBezTo>
                <a:cubicBezTo>
                  <a:pt x="2317369" y="0"/>
                  <a:pt x="2985770" y="350519"/>
                  <a:pt x="2985770" y="783081"/>
                </a:cubicBezTo>
                <a:cubicBezTo>
                  <a:pt x="2985770" y="1215516"/>
                  <a:pt x="2317369" y="1566037"/>
                  <a:pt x="1492884" y="1566037"/>
                </a:cubicBezTo>
                <a:cubicBezTo>
                  <a:pt x="668401" y="1566037"/>
                  <a:pt x="0" y="1215516"/>
                  <a:pt x="0" y="783081"/>
                </a:cubicBezTo>
              </a:path>
            </a:pathLst>
          </a:custGeom>
          <a:solidFill>
            <a:srgbClr val="D7E4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436705" y="1331923"/>
            <a:ext cx="1748613" cy="597593"/>
          </a:xfrm>
          <a:custGeom>
            <a:avLst/>
            <a:gdLst>
              <a:gd name="connsiteX0" fmla="*/ 6350 w 1020826"/>
              <a:gd name="connsiteY0" fmla="*/ 226948 h 453897"/>
              <a:gd name="connsiteX1" fmla="*/ 510413 w 1020826"/>
              <a:gd name="connsiteY1" fmla="*/ 6350 h 453897"/>
              <a:gd name="connsiteX2" fmla="*/ 1014476 w 1020826"/>
              <a:gd name="connsiteY2" fmla="*/ 226948 h 453897"/>
              <a:gd name="connsiteX3" fmla="*/ 510413 w 1020826"/>
              <a:gd name="connsiteY3" fmla="*/ 447547 h 453897"/>
              <a:gd name="connsiteX4" fmla="*/ 6350 w 1020826"/>
              <a:gd name="connsiteY4" fmla="*/ 226948 h 45389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0826" h="453897">
                <a:moveTo>
                  <a:pt x="6350" y="226948"/>
                </a:moveTo>
                <a:cubicBezTo>
                  <a:pt x="6350" y="105155"/>
                  <a:pt x="232028" y="6350"/>
                  <a:pt x="510413" y="6350"/>
                </a:cubicBezTo>
                <a:cubicBezTo>
                  <a:pt x="788796" y="6350"/>
                  <a:pt x="1014476" y="105155"/>
                  <a:pt x="1014476" y="226948"/>
                </a:cubicBezTo>
                <a:cubicBezTo>
                  <a:pt x="1014476" y="348741"/>
                  <a:pt x="788796" y="447547"/>
                  <a:pt x="510413" y="447547"/>
                </a:cubicBezTo>
                <a:cubicBezTo>
                  <a:pt x="232028" y="447547"/>
                  <a:pt x="6350" y="348741"/>
                  <a:pt x="6350" y="226948"/>
                </a:cubicBezTo>
              </a:path>
            </a:pathLst>
          </a:custGeom>
          <a:solidFill>
            <a:srgbClr val="000000">
              <a:alpha val="0"/>
            </a:srgbClr>
          </a:solidFill>
          <a:ln w="12700">
            <a:solidFill>
              <a:srgbClr val="7030A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tabLst>
                <a:tab pos="63500" algn="l"/>
                <a:tab pos="215900" algn="l"/>
              </a:tabLst>
            </a:pPr>
            <a:r>
              <a:rPr lang="en-US" altLang="zh-CN" sz="1200" dirty="0" err="1" smtClean="0">
                <a:solidFill>
                  <a:srgbClr val="000000"/>
                </a:solidFill>
                <a:latin typeface="宋体" panose="02010600030101010101" pitchFamily="2" charset="-122"/>
                <a:ea typeface="宋体" panose="02010600030101010101" pitchFamily="2" charset="-122"/>
                <a:cs typeface="黑体" pitchFamily="18" charset="0"/>
              </a:rPr>
              <a:t>少量的样本数据</a:t>
            </a:r>
            <a:endParaRPr lang="en-US" altLang="zh-CN" sz="1200" dirty="0">
              <a:solidFill>
                <a:srgbClr val="000000"/>
              </a:solidFill>
              <a:latin typeface="宋体" panose="02010600030101010101" pitchFamily="2" charset="-122"/>
              <a:ea typeface="宋体" panose="02010600030101010101" pitchFamily="2" charset="-122"/>
              <a:cs typeface="黑体" pitchFamily="18" charset="0"/>
            </a:endParaRPr>
          </a:p>
        </p:txBody>
      </p:sp>
      <p:sp>
        <p:nvSpPr>
          <p:cNvPr id="8" name="Freeform 3"/>
          <p:cNvSpPr/>
          <p:nvPr/>
        </p:nvSpPr>
        <p:spPr>
          <a:xfrm>
            <a:off x="995790" y="1333423"/>
            <a:ext cx="2316672" cy="620419"/>
          </a:xfrm>
          <a:custGeom>
            <a:avLst/>
            <a:gdLst>
              <a:gd name="connsiteX0" fmla="*/ 6350 w 1164844"/>
              <a:gd name="connsiteY0" fmla="*/ 226948 h 453897"/>
              <a:gd name="connsiteX1" fmla="*/ 582422 w 1164844"/>
              <a:gd name="connsiteY1" fmla="*/ 6350 h 453897"/>
              <a:gd name="connsiteX2" fmla="*/ 1158494 w 1164844"/>
              <a:gd name="connsiteY2" fmla="*/ 226948 h 453897"/>
              <a:gd name="connsiteX3" fmla="*/ 582422 w 1164844"/>
              <a:gd name="connsiteY3" fmla="*/ 447547 h 453897"/>
              <a:gd name="connsiteX4" fmla="*/ 6350 w 1164844"/>
              <a:gd name="connsiteY4" fmla="*/ 226948 h 45389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64844" h="453897">
                <a:moveTo>
                  <a:pt x="6350" y="226948"/>
                </a:moveTo>
                <a:cubicBezTo>
                  <a:pt x="6350" y="105155"/>
                  <a:pt x="264287" y="6350"/>
                  <a:pt x="582422" y="6350"/>
                </a:cubicBezTo>
                <a:cubicBezTo>
                  <a:pt x="900557" y="6350"/>
                  <a:pt x="1158494" y="105155"/>
                  <a:pt x="1158494" y="226948"/>
                </a:cubicBezTo>
                <a:cubicBezTo>
                  <a:pt x="1158494" y="348741"/>
                  <a:pt x="900557" y="447547"/>
                  <a:pt x="582422" y="447547"/>
                </a:cubicBezTo>
                <a:cubicBezTo>
                  <a:pt x="264287" y="447547"/>
                  <a:pt x="6350" y="348741"/>
                  <a:pt x="6350" y="226948"/>
                </a:cubicBezTo>
              </a:path>
            </a:pathLst>
          </a:custGeom>
          <a:solidFill>
            <a:srgbClr val="000000">
              <a:alpha val="0"/>
            </a:srgbClr>
          </a:solidFill>
          <a:ln w="12700">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tabLst>
                <a:tab pos="190500" algn="l"/>
                <a:tab pos="266700" algn="l"/>
              </a:tabLst>
            </a:pPr>
            <a:r>
              <a:rPr lang="en-US" altLang="zh-CN" sz="1200" dirty="0" err="1" smtClean="0">
                <a:solidFill>
                  <a:srgbClr val="000000"/>
                </a:solidFill>
                <a:latin typeface="宋体" panose="02010600030101010101" pitchFamily="2" charset="-122"/>
                <a:ea typeface="宋体" panose="02010600030101010101" pitchFamily="2" charset="-122"/>
                <a:cs typeface="黑体" pitchFamily="18" charset="0"/>
              </a:rPr>
              <a:t>数据关系力求明确清晰</a:t>
            </a:r>
            <a:endParaRPr lang="en-US" altLang="zh-CN" sz="1200" dirty="0">
              <a:solidFill>
                <a:srgbClr val="000000"/>
              </a:solidFill>
              <a:latin typeface="宋体" panose="02010600030101010101" pitchFamily="2" charset="-122"/>
              <a:ea typeface="宋体" panose="02010600030101010101" pitchFamily="2" charset="-122"/>
              <a:cs typeface="黑体" pitchFamily="18" charset="0"/>
            </a:endParaRPr>
          </a:p>
        </p:txBody>
      </p:sp>
      <p:sp>
        <p:nvSpPr>
          <p:cNvPr id="9" name="Freeform 3"/>
          <p:cNvSpPr/>
          <p:nvPr/>
        </p:nvSpPr>
        <p:spPr>
          <a:xfrm>
            <a:off x="995791" y="2052253"/>
            <a:ext cx="2316671" cy="620247"/>
          </a:xfrm>
          <a:custGeom>
            <a:avLst/>
            <a:gdLst>
              <a:gd name="connsiteX0" fmla="*/ 6350 w 1452880"/>
              <a:gd name="connsiteY0" fmla="*/ 226822 h 453771"/>
              <a:gd name="connsiteX1" fmla="*/ 726439 w 1452880"/>
              <a:gd name="connsiteY1" fmla="*/ 6350 h 453771"/>
              <a:gd name="connsiteX2" fmla="*/ 1446530 w 1452880"/>
              <a:gd name="connsiteY2" fmla="*/ 226822 h 453771"/>
              <a:gd name="connsiteX3" fmla="*/ 726439 w 1452880"/>
              <a:gd name="connsiteY3" fmla="*/ 447421 h 453771"/>
              <a:gd name="connsiteX4" fmla="*/ 6350 w 1452880"/>
              <a:gd name="connsiteY4" fmla="*/ 226822 h 4537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52880" h="453771">
                <a:moveTo>
                  <a:pt x="6350" y="226822"/>
                </a:moveTo>
                <a:cubicBezTo>
                  <a:pt x="6350" y="105029"/>
                  <a:pt x="328802" y="6350"/>
                  <a:pt x="726439" y="6350"/>
                </a:cubicBezTo>
                <a:cubicBezTo>
                  <a:pt x="1124204" y="6350"/>
                  <a:pt x="1446530" y="105029"/>
                  <a:pt x="1446530" y="226822"/>
                </a:cubicBezTo>
                <a:cubicBezTo>
                  <a:pt x="1446530" y="348741"/>
                  <a:pt x="1124204" y="447421"/>
                  <a:pt x="726439" y="447421"/>
                </a:cubicBezTo>
                <a:cubicBezTo>
                  <a:pt x="328802" y="447421"/>
                  <a:pt x="6350" y="348741"/>
                  <a:pt x="6350" y="226822"/>
                </a:cubicBezTo>
              </a:path>
            </a:pathLst>
          </a:custGeom>
          <a:solidFill>
            <a:srgbClr val="000000">
              <a:alpha val="0"/>
            </a:srgbClr>
          </a:solidFill>
          <a:ln w="12700">
            <a:solidFill>
              <a:srgbClr val="00B0F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tabLst>
                <a:tab pos="190500" algn="l"/>
                <a:tab pos="266700" algn="l"/>
              </a:tabLst>
            </a:pPr>
            <a:r>
              <a:rPr lang="en-US" altLang="zh-CN" sz="1200" dirty="0" err="1" smtClean="0">
                <a:solidFill>
                  <a:srgbClr val="000000"/>
                </a:solidFill>
                <a:latin typeface="宋体" panose="02010600030101010101" pitchFamily="2" charset="-122"/>
                <a:ea typeface="宋体" panose="02010600030101010101" pitchFamily="2" charset="-122"/>
                <a:cs typeface="黑体" pitchFamily="18" charset="0"/>
              </a:rPr>
              <a:t>探求难以捉摸的因果关系</a:t>
            </a:r>
            <a:endParaRPr lang="en-US" altLang="zh-CN" sz="1200" dirty="0">
              <a:solidFill>
                <a:srgbClr val="000000"/>
              </a:solidFill>
              <a:latin typeface="宋体" panose="02010600030101010101" pitchFamily="2" charset="-122"/>
              <a:ea typeface="宋体" panose="02010600030101010101" pitchFamily="2" charset="-122"/>
              <a:cs typeface="黑体" pitchFamily="18" charset="0"/>
            </a:endParaRPr>
          </a:p>
        </p:txBody>
      </p:sp>
      <p:sp>
        <p:nvSpPr>
          <p:cNvPr id="10" name="Freeform 3"/>
          <p:cNvSpPr/>
          <p:nvPr/>
        </p:nvSpPr>
        <p:spPr>
          <a:xfrm>
            <a:off x="3436705" y="2092501"/>
            <a:ext cx="1859045" cy="620420"/>
          </a:xfrm>
          <a:custGeom>
            <a:avLst/>
            <a:gdLst>
              <a:gd name="connsiteX0" fmla="*/ 6350 w 1308861"/>
              <a:gd name="connsiteY0" fmla="*/ 226949 h 453898"/>
              <a:gd name="connsiteX1" fmla="*/ 654430 w 1308861"/>
              <a:gd name="connsiteY1" fmla="*/ 6350 h 453898"/>
              <a:gd name="connsiteX2" fmla="*/ 1302511 w 1308861"/>
              <a:gd name="connsiteY2" fmla="*/ 226949 h 453898"/>
              <a:gd name="connsiteX3" fmla="*/ 654430 w 1308861"/>
              <a:gd name="connsiteY3" fmla="*/ 447548 h 453898"/>
              <a:gd name="connsiteX4" fmla="*/ 6350 w 1308861"/>
              <a:gd name="connsiteY4" fmla="*/ 226949 h 45389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08861" h="453898">
                <a:moveTo>
                  <a:pt x="6350" y="226949"/>
                </a:moveTo>
                <a:cubicBezTo>
                  <a:pt x="6350" y="105156"/>
                  <a:pt x="296545" y="6350"/>
                  <a:pt x="654430" y="6350"/>
                </a:cubicBezTo>
                <a:cubicBezTo>
                  <a:pt x="1012317" y="6350"/>
                  <a:pt x="1302511" y="105156"/>
                  <a:pt x="1302511" y="226949"/>
                </a:cubicBezTo>
                <a:cubicBezTo>
                  <a:pt x="1302511" y="348742"/>
                  <a:pt x="1012317" y="447548"/>
                  <a:pt x="654430" y="447548"/>
                </a:cubicBezTo>
                <a:cubicBezTo>
                  <a:pt x="296545" y="447548"/>
                  <a:pt x="6350" y="348742"/>
                  <a:pt x="6350" y="226949"/>
                </a:cubicBezTo>
              </a:path>
            </a:pathLst>
          </a:custGeom>
          <a:solidFill>
            <a:srgbClr val="000000">
              <a:alpha val="0"/>
            </a:srgbClr>
          </a:solidFill>
          <a:ln w="12700">
            <a:solidFill>
              <a:srgbClr val="FF993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tabLst>
                <a:tab pos="63500" algn="l"/>
                <a:tab pos="215900" algn="l"/>
              </a:tabLst>
            </a:pPr>
            <a:r>
              <a:rPr lang="en-US" altLang="zh-CN" sz="1200" dirty="0" err="1" smtClean="0">
                <a:solidFill>
                  <a:srgbClr val="000000"/>
                </a:solidFill>
                <a:latin typeface="宋体" panose="02010600030101010101" pitchFamily="2" charset="-122"/>
                <a:ea typeface="宋体" panose="02010600030101010101" pitchFamily="2" charset="-122"/>
                <a:cs typeface="黑体" pitchFamily="18" charset="0"/>
              </a:rPr>
              <a:t>要求数据精确无误</a:t>
            </a:r>
            <a:endParaRPr lang="en-US" altLang="zh-CN" sz="1200" dirty="0">
              <a:solidFill>
                <a:srgbClr val="000000"/>
              </a:solidFill>
              <a:latin typeface="宋体" panose="02010600030101010101" pitchFamily="2" charset="-122"/>
              <a:ea typeface="宋体" panose="02010600030101010101" pitchFamily="2" charset="-122"/>
              <a:cs typeface="黑体" pitchFamily="18" charset="0"/>
            </a:endParaRPr>
          </a:p>
        </p:txBody>
      </p:sp>
      <p:sp>
        <p:nvSpPr>
          <p:cNvPr id="11" name="Freeform 3"/>
          <p:cNvSpPr/>
          <p:nvPr/>
        </p:nvSpPr>
        <p:spPr>
          <a:xfrm>
            <a:off x="5780706" y="1727366"/>
            <a:ext cx="511391" cy="504634"/>
          </a:xfrm>
          <a:custGeom>
            <a:avLst/>
            <a:gdLst>
              <a:gd name="connsiteX0" fmla="*/ 0 w 360045"/>
              <a:gd name="connsiteY0" fmla="*/ 92329 h 369189"/>
              <a:gd name="connsiteX1" fmla="*/ 179959 w 360045"/>
              <a:gd name="connsiteY1" fmla="*/ 92329 h 369189"/>
              <a:gd name="connsiteX2" fmla="*/ 179959 w 360045"/>
              <a:gd name="connsiteY2" fmla="*/ 0 h 369189"/>
              <a:gd name="connsiteX3" fmla="*/ 360045 w 360045"/>
              <a:gd name="connsiteY3" fmla="*/ 184530 h 369189"/>
              <a:gd name="connsiteX4" fmla="*/ 179959 w 360045"/>
              <a:gd name="connsiteY4" fmla="*/ 369189 h 369189"/>
              <a:gd name="connsiteX5" fmla="*/ 179959 w 360045"/>
              <a:gd name="connsiteY5" fmla="*/ 276860 h 369189"/>
              <a:gd name="connsiteX6" fmla="*/ 0 w 360045"/>
              <a:gd name="connsiteY6" fmla="*/ 276860 h 369189"/>
              <a:gd name="connsiteX7" fmla="*/ 0 w 360045"/>
              <a:gd name="connsiteY7" fmla="*/ 92329 h 3691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60045" h="369189">
                <a:moveTo>
                  <a:pt x="0" y="92329"/>
                </a:moveTo>
                <a:lnTo>
                  <a:pt x="179959" y="92329"/>
                </a:lnTo>
                <a:lnTo>
                  <a:pt x="179959" y="0"/>
                </a:lnTo>
                <a:lnTo>
                  <a:pt x="360045" y="184530"/>
                </a:lnTo>
                <a:lnTo>
                  <a:pt x="179959" y="369189"/>
                </a:lnTo>
                <a:lnTo>
                  <a:pt x="179959" y="276860"/>
                </a:lnTo>
                <a:lnTo>
                  <a:pt x="0" y="276860"/>
                </a:lnTo>
                <a:lnTo>
                  <a:pt x="0" y="92329"/>
                </a:lnTo>
              </a:path>
            </a:pathLst>
          </a:custGeom>
          <a:solidFill>
            <a:srgbClr val="9537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6394377" y="939950"/>
            <a:ext cx="5403774" cy="2140572"/>
          </a:xfrm>
          <a:custGeom>
            <a:avLst/>
            <a:gdLst>
              <a:gd name="connsiteX0" fmla="*/ 0 w 2985770"/>
              <a:gd name="connsiteY0" fmla="*/ 783082 h 1566037"/>
              <a:gd name="connsiteX1" fmla="*/ 1492885 w 2985770"/>
              <a:gd name="connsiteY1" fmla="*/ 0 h 1566037"/>
              <a:gd name="connsiteX2" fmla="*/ 2985770 w 2985770"/>
              <a:gd name="connsiteY2" fmla="*/ 783082 h 1566037"/>
              <a:gd name="connsiteX3" fmla="*/ 1492885 w 2985770"/>
              <a:gd name="connsiteY3" fmla="*/ 1566036 h 1566037"/>
              <a:gd name="connsiteX4" fmla="*/ 0 w 2985770"/>
              <a:gd name="connsiteY4" fmla="*/ 783082 h 156603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85770" h="1566037">
                <a:moveTo>
                  <a:pt x="0" y="783082"/>
                </a:moveTo>
                <a:cubicBezTo>
                  <a:pt x="0" y="350647"/>
                  <a:pt x="668400" y="0"/>
                  <a:pt x="1492885" y="0"/>
                </a:cubicBezTo>
                <a:cubicBezTo>
                  <a:pt x="2317369" y="0"/>
                  <a:pt x="2985770" y="350647"/>
                  <a:pt x="2985770" y="783082"/>
                </a:cubicBezTo>
                <a:cubicBezTo>
                  <a:pt x="2985770" y="1215517"/>
                  <a:pt x="2317369" y="1566036"/>
                  <a:pt x="1492885" y="1566036"/>
                </a:cubicBezTo>
                <a:cubicBezTo>
                  <a:pt x="668400" y="1566036"/>
                  <a:pt x="0" y="1215517"/>
                  <a:pt x="0" y="783082"/>
                </a:cubicBezTo>
              </a:path>
            </a:pathLst>
          </a:custGeom>
          <a:solidFill>
            <a:srgbClr val="DBEEF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9507085" y="1300840"/>
            <a:ext cx="1449933" cy="566463"/>
          </a:xfrm>
          <a:custGeom>
            <a:avLst/>
            <a:gdLst>
              <a:gd name="connsiteX0" fmla="*/ 6350 w 1020826"/>
              <a:gd name="connsiteY0" fmla="*/ 226948 h 453897"/>
              <a:gd name="connsiteX1" fmla="*/ 510413 w 1020826"/>
              <a:gd name="connsiteY1" fmla="*/ 6350 h 453897"/>
              <a:gd name="connsiteX2" fmla="*/ 1014475 w 1020826"/>
              <a:gd name="connsiteY2" fmla="*/ 226948 h 453897"/>
              <a:gd name="connsiteX3" fmla="*/ 510413 w 1020826"/>
              <a:gd name="connsiteY3" fmla="*/ 447547 h 453897"/>
              <a:gd name="connsiteX4" fmla="*/ 6350 w 1020826"/>
              <a:gd name="connsiteY4" fmla="*/ 226948 h 45389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0826" h="453897">
                <a:moveTo>
                  <a:pt x="6350" y="226948"/>
                </a:moveTo>
                <a:cubicBezTo>
                  <a:pt x="6350" y="105155"/>
                  <a:pt x="232028" y="6350"/>
                  <a:pt x="510413" y="6350"/>
                </a:cubicBezTo>
                <a:cubicBezTo>
                  <a:pt x="788796" y="6350"/>
                  <a:pt x="1014475" y="105155"/>
                  <a:pt x="1014475" y="226948"/>
                </a:cubicBezTo>
                <a:cubicBezTo>
                  <a:pt x="1014475" y="348741"/>
                  <a:pt x="788796" y="447547"/>
                  <a:pt x="510413" y="447547"/>
                </a:cubicBezTo>
                <a:cubicBezTo>
                  <a:pt x="232028" y="447547"/>
                  <a:pt x="6350" y="348741"/>
                  <a:pt x="6350" y="226948"/>
                </a:cubicBezTo>
              </a:path>
            </a:pathLst>
          </a:custGeom>
          <a:solidFill>
            <a:srgbClr val="000000">
              <a:alpha val="0"/>
            </a:srgbClr>
          </a:solidFill>
          <a:ln w="12700">
            <a:solidFill>
              <a:srgbClr val="7030A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tabLst>
                <a:tab pos="50800" algn="l"/>
              </a:tabLst>
            </a:pPr>
            <a:r>
              <a:rPr lang="en-US" altLang="zh-CN" sz="1200">
                <a:solidFill>
                  <a:srgbClr val="000000"/>
                </a:solidFill>
                <a:latin typeface="宋体" panose="02010600030101010101" pitchFamily="2" charset="-122"/>
                <a:ea typeface="宋体" panose="02010600030101010101" pitchFamily="2" charset="-122"/>
                <a:cs typeface="黑体" pitchFamily="18" charset="0"/>
              </a:rPr>
              <a:t>全量数据</a:t>
            </a:r>
            <a:endParaRPr lang="en-US" altLang="zh-CN" sz="1200" dirty="0">
              <a:solidFill>
                <a:srgbClr val="000000"/>
              </a:solidFill>
              <a:latin typeface="宋体" panose="02010600030101010101" pitchFamily="2" charset="-122"/>
              <a:ea typeface="宋体" panose="02010600030101010101" pitchFamily="2" charset="-122"/>
              <a:cs typeface="黑体" pitchFamily="18" charset="0"/>
            </a:endParaRPr>
          </a:p>
        </p:txBody>
      </p:sp>
      <p:sp>
        <p:nvSpPr>
          <p:cNvPr id="14" name="Freeform 3"/>
          <p:cNvSpPr/>
          <p:nvPr/>
        </p:nvSpPr>
        <p:spPr>
          <a:xfrm>
            <a:off x="6965385" y="1309097"/>
            <a:ext cx="2063601" cy="620419"/>
          </a:xfrm>
          <a:custGeom>
            <a:avLst/>
            <a:gdLst>
              <a:gd name="connsiteX0" fmla="*/ 6350 w 1270254"/>
              <a:gd name="connsiteY0" fmla="*/ 226948 h 453897"/>
              <a:gd name="connsiteX1" fmla="*/ 635127 w 1270254"/>
              <a:gd name="connsiteY1" fmla="*/ 6350 h 453897"/>
              <a:gd name="connsiteX2" fmla="*/ 1263904 w 1270254"/>
              <a:gd name="connsiteY2" fmla="*/ 226948 h 453897"/>
              <a:gd name="connsiteX3" fmla="*/ 635127 w 1270254"/>
              <a:gd name="connsiteY3" fmla="*/ 447547 h 453897"/>
              <a:gd name="connsiteX4" fmla="*/ 6350 w 1270254"/>
              <a:gd name="connsiteY4" fmla="*/ 226948 h 45389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70254" h="453897">
                <a:moveTo>
                  <a:pt x="6350" y="226948"/>
                </a:moveTo>
                <a:cubicBezTo>
                  <a:pt x="6350" y="105155"/>
                  <a:pt x="287908" y="6350"/>
                  <a:pt x="635127" y="6350"/>
                </a:cubicBezTo>
                <a:cubicBezTo>
                  <a:pt x="982344" y="6350"/>
                  <a:pt x="1263904" y="105155"/>
                  <a:pt x="1263904" y="226948"/>
                </a:cubicBezTo>
                <a:cubicBezTo>
                  <a:pt x="1263904" y="348741"/>
                  <a:pt x="982344" y="447547"/>
                  <a:pt x="635127" y="447547"/>
                </a:cubicBezTo>
                <a:cubicBezTo>
                  <a:pt x="287908" y="447547"/>
                  <a:pt x="6350" y="348741"/>
                  <a:pt x="6350" y="226948"/>
                </a:cubicBezTo>
              </a:path>
            </a:pathLst>
          </a:custGeom>
          <a:solidFill>
            <a:srgbClr val="000000">
              <a:alpha val="0"/>
            </a:srgbClr>
          </a:solidFill>
          <a:ln w="12700">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tabLst>
                <a:tab pos="190500" algn="l"/>
                <a:tab pos="254000" algn="l"/>
              </a:tabLst>
            </a:pPr>
            <a:r>
              <a:rPr lang="en-US" altLang="zh-CN" sz="1200" dirty="0">
                <a:latin typeface="宋体" panose="02010600030101010101" pitchFamily="2" charset="-122"/>
                <a:ea typeface="宋体" panose="02010600030101010101" pitchFamily="2" charset="-122"/>
              </a:rPr>
              <a:t>	</a:t>
            </a:r>
            <a:r>
              <a:rPr lang="en-US" altLang="zh-CN" sz="1200" dirty="0" err="1" smtClean="0">
                <a:solidFill>
                  <a:srgbClr val="000000"/>
                </a:solidFill>
                <a:latin typeface="宋体" panose="02010600030101010101" pitchFamily="2" charset="-122"/>
                <a:ea typeface="宋体" panose="02010600030101010101" pitchFamily="2" charset="-122"/>
                <a:cs typeface="黑体" pitchFamily="18" charset="0"/>
              </a:rPr>
              <a:t>乐于接受数据的纷繁复杂</a:t>
            </a:r>
            <a:endParaRPr lang="en-US" altLang="zh-CN" sz="1200" dirty="0">
              <a:solidFill>
                <a:srgbClr val="000000"/>
              </a:solidFill>
              <a:latin typeface="宋体" panose="02010600030101010101" pitchFamily="2" charset="-122"/>
              <a:ea typeface="宋体" panose="02010600030101010101" pitchFamily="2" charset="-122"/>
              <a:cs typeface="黑体" pitchFamily="18" charset="0"/>
            </a:endParaRPr>
          </a:p>
        </p:txBody>
      </p:sp>
      <p:sp>
        <p:nvSpPr>
          <p:cNvPr id="15" name="Freeform 3"/>
          <p:cNvSpPr/>
          <p:nvPr/>
        </p:nvSpPr>
        <p:spPr>
          <a:xfrm>
            <a:off x="6965385" y="1991155"/>
            <a:ext cx="2063601" cy="620245"/>
          </a:xfrm>
          <a:custGeom>
            <a:avLst/>
            <a:gdLst>
              <a:gd name="connsiteX0" fmla="*/ 6350 w 1452879"/>
              <a:gd name="connsiteY0" fmla="*/ 226822 h 453770"/>
              <a:gd name="connsiteX1" fmla="*/ 726439 w 1452879"/>
              <a:gd name="connsiteY1" fmla="*/ 6350 h 453770"/>
              <a:gd name="connsiteX2" fmla="*/ 1446529 w 1452879"/>
              <a:gd name="connsiteY2" fmla="*/ 226822 h 453770"/>
              <a:gd name="connsiteX3" fmla="*/ 726439 w 1452879"/>
              <a:gd name="connsiteY3" fmla="*/ 447420 h 453770"/>
              <a:gd name="connsiteX4" fmla="*/ 6350 w 1452879"/>
              <a:gd name="connsiteY4" fmla="*/ 226822 h 45377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52879" h="453770">
                <a:moveTo>
                  <a:pt x="6350" y="226822"/>
                </a:moveTo>
                <a:cubicBezTo>
                  <a:pt x="6350" y="105029"/>
                  <a:pt x="328676" y="6350"/>
                  <a:pt x="726439" y="6350"/>
                </a:cubicBezTo>
                <a:cubicBezTo>
                  <a:pt x="1124076" y="6350"/>
                  <a:pt x="1446529" y="105029"/>
                  <a:pt x="1446529" y="226822"/>
                </a:cubicBezTo>
                <a:cubicBezTo>
                  <a:pt x="1446529" y="348742"/>
                  <a:pt x="1124076" y="447420"/>
                  <a:pt x="726439" y="447420"/>
                </a:cubicBezTo>
                <a:cubicBezTo>
                  <a:pt x="328676" y="447420"/>
                  <a:pt x="6350" y="348742"/>
                  <a:pt x="6350" y="226822"/>
                </a:cubicBezTo>
              </a:path>
            </a:pathLst>
          </a:custGeom>
          <a:solidFill>
            <a:srgbClr val="000000">
              <a:alpha val="0"/>
            </a:srgbClr>
          </a:solidFill>
          <a:ln w="12700">
            <a:solidFill>
              <a:srgbClr val="00B0F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tabLst>
                <a:tab pos="190500" algn="l"/>
                <a:tab pos="254000" algn="l"/>
              </a:tabLst>
            </a:pPr>
            <a:r>
              <a:rPr lang="en-US" altLang="zh-CN" sz="1200" dirty="0" err="1" smtClean="0">
                <a:solidFill>
                  <a:srgbClr val="000000"/>
                </a:solidFill>
                <a:latin typeface="宋体" panose="02010600030101010101" pitchFamily="2" charset="-122"/>
                <a:ea typeface="宋体" panose="02010600030101010101" pitchFamily="2" charset="-122"/>
                <a:cs typeface="黑体" pitchFamily="18" charset="0"/>
              </a:rPr>
              <a:t>转而关注事物的关联关系</a:t>
            </a:r>
            <a:endParaRPr lang="en-US" altLang="zh-CN" sz="1200" dirty="0">
              <a:solidFill>
                <a:srgbClr val="000000"/>
              </a:solidFill>
              <a:latin typeface="宋体" panose="02010600030101010101" pitchFamily="2" charset="-122"/>
              <a:ea typeface="宋体" panose="02010600030101010101" pitchFamily="2" charset="-122"/>
              <a:cs typeface="黑体" pitchFamily="18" charset="0"/>
            </a:endParaRPr>
          </a:p>
        </p:txBody>
      </p:sp>
      <p:sp>
        <p:nvSpPr>
          <p:cNvPr id="16" name="Freeform 3"/>
          <p:cNvSpPr/>
          <p:nvPr/>
        </p:nvSpPr>
        <p:spPr>
          <a:xfrm>
            <a:off x="9386961" y="1965714"/>
            <a:ext cx="2183301" cy="620419"/>
          </a:xfrm>
          <a:custGeom>
            <a:avLst/>
            <a:gdLst>
              <a:gd name="connsiteX0" fmla="*/ 6350 w 1308862"/>
              <a:gd name="connsiteY0" fmla="*/ 226949 h 453897"/>
              <a:gd name="connsiteX1" fmla="*/ 654431 w 1308862"/>
              <a:gd name="connsiteY1" fmla="*/ 6350 h 453897"/>
              <a:gd name="connsiteX2" fmla="*/ 1302512 w 1308862"/>
              <a:gd name="connsiteY2" fmla="*/ 226949 h 453897"/>
              <a:gd name="connsiteX3" fmla="*/ 654431 w 1308862"/>
              <a:gd name="connsiteY3" fmla="*/ 447547 h 453897"/>
              <a:gd name="connsiteX4" fmla="*/ 6350 w 1308862"/>
              <a:gd name="connsiteY4" fmla="*/ 226949 h 45389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08862" h="453897">
                <a:moveTo>
                  <a:pt x="6350" y="226949"/>
                </a:moveTo>
                <a:cubicBezTo>
                  <a:pt x="6350" y="105156"/>
                  <a:pt x="296418" y="6350"/>
                  <a:pt x="654431" y="6350"/>
                </a:cubicBezTo>
                <a:cubicBezTo>
                  <a:pt x="1012317" y="6350"/>
                  <a:pt x="1302512" y="105156"/>
                  <a:pt x="1302512" y="226949"/>
                </a:cubicBezTo>
                <a:cubicBezTo>
                  <a:pt x="1302512" y="348741"/>
                  <a:pt x="1012317" y="447547"/>
                  <a:pt x="654431" y="447547"/>
                </a:cubicBezTo>
                <a:cubicBezTo>
                  <a:pt x="296418" y="447547"/>
                  <a:pt x="6350" y="348741"/>
                  <a:pt x="6350" y="226949"/>
                </a:cubicBezTo>
              </a:path>
            </a:pathLst>
          </a:custGeom>
          <a:solidFill>
            <a:srgbClr val="000000">
              <a:alpha val="0"/>
            </a:srgbClr>
          </a:solidFill>
          <a:ln w="12700">
            <a:solidFill>
              <a:srgbClr val="FF993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tabLst>
                <a:tab pos="50800" algn="l"/>
              </a:tabLst>
            </a:pPr>
            <a:r>
              <a:rPr lang="en-US" altLang="zh-CN" sz="1200" dirty="0">
                <a:latin typeface="宋体" panose="02010600030101010101" pitchFamily="2" charset="-122"/>
                <a:ea typeface="宋体" panose="02010600030101010101" pitchFamily="2" charset="-122"/>
              </a:rPr>
              <a:t>	</a:t>
            </a:r>
            <a:r>
              <a:rPr lang="en-US" altLang="zh-CN" sz="1200" dirty="0" err="1" smtClean="0">
                <a:solidFill>
                  <a:srgbClr val="000000"/>
                </a:solidFill>
                <a:latin typeface="宋体" panose="02010600030101010101" pitchFamily="2" charset="-122"/>
                <a:ea typeface="宋体" panose="02010600030101010101" pitchFamily="2" charset="-122"/>
                <a:cs typeface="黑体" pitchFamily="18" charset="0"/>
              </a:rPr>
              <a:t>数据的精确不是那么重要了</a:t>
            </a:r>
            <a:endParaRPr lang="en-US" altLang="zh-CN" sz="1200" dirty="0">
              <a:solidFill>
                <a:srgbClr val="000000"/>
              </a:solidFill>
              <a:latin typeface="宋体" panose="02010600030101010101" pitchFamily="2" charset="-122"/>
              <a:ea typeface="宋体" panose="02010600030101010101" pitchFamily="2" charset="-122"/>
              <a:cs typeface="黑体" pitchFamily="18" charset="0"/>
            </a:endParaRPr>
          </a:p>
        </p:txBody>
      </p:sp>
      <p:sp>
        <p:nvSpPr>
          <p:cNvPr id="17" name="Freeform 3"/>
          <p:cNvSpPr/>
          <p:nvPr/>
        </p:nvSpPr>
        <p:spPr>
          <a:xfrm>
            <a:off x="995791" y="3543197"/>
            <a:ext cx="4452799" cy="3057957"/>
          </a:xfrm>
          <a:custGeom>
            <a:avLst/>
            <a:gdLst>
              <a:gd name="connsiteX0" fmla="*/ 0 w 3134995"/>
              <a:gd name="connsiteY0" fmla="*/ 118617 h 2237194"/>
              <a:gd name="connsiteX1" fmla="*/ 118617 w 3134995"/>
              <a:gd name="connsiteY1" fmla="*/ 0 h 2237194"/>
              <a:gd name="connsiteX2" fmla="*/ 3016377 w 3134995"/>
              <a:gd name="connsiteY2" fmla="*/ 0 h 2237194"/>
              <a:gd name="connsiteX3" fmla="*/ 3134995 w 3134995"/>
              <a:gd name="connsiteY3" fmla="*/ 118617 h 2237194"/>
              <a:gd name="connsiteX4" fmla="*/ 3134995 w 3134995"/>
              <a:gd name="connsiteY4" fmla="*/ 2118601 h 2237194"/>
              <a:gd name="connsiteX5" fmla="*/ 3016377 w 3134995"/>
              <a:gd name="connsiteY5" fmla="*/ 2237193 h 2237194"/>
              <a:gd name="connsiteX6" fmla="*/ 118617 w 3134995"/>
              <a:gd name="connsiteY6" fmla="*/ 2237193 h 2237194"/>
              <a:gd name="connsiteX7" fmla="*/ 0 w 3134995"/>
              <a:gd name="connsiteY7" fmla="*/ 2118601 h 2237194"/>
              <a:gd name="connsiteX8" fmla="*/ 0 w 3134995"/>
              <a:gd name="connsiteY8" fmla="*/ 118617 h 22371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134995" h="2237194">
                <a:moveTo>
                  <a:pt x="0" y="118617"/>
                </a:moveTo>
                <a:cubicBezTo>
                  <a:pt x="0" y="53086"/>
                  <a:pt x="53086" y="0"/>
                  <a:pt x="118617" y="0"/>
                </a:cubicBezTo>
                <a:lnTo>
                  <a:pt x="3016377" y="0"/>
                </a:lnTo>
                <a:cubicBezTo>
                  <a:pt x="3081909" y="0"/>
                  <a:pt x="3134995" y="53086"/>
                  <a:pt x="3134995" y="118617"/>
                </a:cubicBezTo>
                <a:lnTo>
                  <a:pt x="3134995" y="2118601"/>
                </a:lnTo>
                <a:cubicBezTo>
                  <a:pt x="3134995" y="2184107"/>
                  <a:pt x="3081909" y="2237193"/>
                  <a:pt x="3016377" y="2237193"/>
                </a:cubicBezTo>
                <a:lnTo>
                  <a:pt x="118617" y="2237193"/>
                </a:lnTo>
                <a:cubicBezTo>
                  <a:pt x="53086" y="2237193"/>
                  <a:pt x="0" y="2184107"/>
                  <a:pt x="0" y="2118601"/>
                </a:cubicBezTo>
                <a:lnTo>
                  <a:pt x="0" y="11861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199755" y="3785190"/>
            <a:ext cx="5819032" cy="2833324"/>
          </a:xfrm>
          <a:custGeom>
            <a:avLst/>
            <a:gdLst>
              <a:gd name="connsiteX0" fmla="*/ 12700 w 3160395"/>
              <a:gd name="connsiteY0" fmla="*/ 131317 h 2262594"/>
              <a:gd name="connsiteX1" fmla="*/ 131317 w 3160395"/>
              <a:gd name="connsiteY1" fmla="*/ 12700 h 2262594"/>
              <a:gd name="connsiteX2" fmla="*/ 3029077 w 3160395"/>
              <a:gd name="connsiteY2" fmla="*/ 12700 h 2262594"/>
              <a:gd name="connsiteX3" fmla="*/ 3147695 w 3160395"/>
              <a:gd name="connsiteY3" fmla="*/ 131317 h 2262594"/>
              <a:gd name="connsiteX4" fmla="*/ 3147695 w 3160395"/>
              <a:gd name="connsiteY4" fmla="*/ 2131301 h 2262594"/>
              <a:gd name="connsiteX5" fmla="*/ 3029077 w 3160395"/>
              <a:gd name="connsiteY5" fmla="*/ 2249893 h 2262594"/>
              <a:gd name="connsiteX6" fmla="*/ 131317 w 3160395"/>
              <a:gd name="connsiteY6" fmla="*/ 2249893 h 2262594"/>
              <a:gd name="connsiteX7" fmla="*/ 12700 w 3160395"/>
              <a:gd name="connsiteY7" fmla="*/ 2131301 h 2262594"/>
              <a:gd name="connsiteX8" fmla="*/ 12700 w 3160395"/>
              <a:gd name="connsiteY8" fmla="*/ 131317 h 22625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160395" h="2262594">
                <a:moveTo>
                  <a:pt x="12700" y="131317"/>
                </a:moveTo>
                <a:cubicBezTo>
                  <a:pt x="12700" y="65786"/>
                  <a:pt x="65786" y="12700"/>
                  <a:pt x="131317" y="12700"/>
                </a:cubicBezTo>
                <a:lnTo>
                  <a:pt x="3029077" y="12700"/>
                </a:lnTo>
                <a:cubicBezTo>
                  <a:pt x="3094609" y="12700"/>
                  <a:pt x="3147695" y="65786"/>
                  <a:pt x="3147695" y="131317"/>
                </a:cubicBezTo>
                <a:lnTo>
                  <a:pt x="3147695" y="2131301"/>
                </a:lnTo>
                <a:cubicBezTo>
                  <a:pt x="3147695" y="2196807"/>
                  <a:pt x="3094609" y="2249893"/>
                  <a:pt x="3029077" y="2249893"/>
                </a:cubicBezTo>
                <a:lnTo>
                  <a:pt x="131317" y="2249893"/>
                </a:lnTo>
                <a:cubicBezTo>
                  <a:pt x="65786" y="2249893"/>
                  <a:pt x="12700" y="2196807"/>
                  <a:pt x="12700" y="2131301"/>
                </a:cubicBezTo>
                <a:lnTo>
                  <a:pt x="12700" y="131317"/>
                </a:lnTo>
              </a:path>
            </a:pathLst>
          </a:custGeom>
          <a:solidFill>
            <a:srgbClr val="000000">
              <a:alpha val="0"/>
            </a:srgbClr>
          </a:solidFill>
          <a:ln w="25400">
            <a:solidFill>
              <a:srgbClr val="D9D9D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tabLst>
                <a:tab pos="889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smtClean="0">
                <a:solidFill>
                  <a:srgbClr val="000000"/>
                </a:solidFill>
                <a:latin typeface="宋体" panose="02010600030101010101" pitchFamily="2" charset="-122"/>
                <a:ea typeface="宋体" panose="02010600030101010101" pitchFamily="2" charset="-122"/>
                <a:cs typeface="黑体" pitchFamily="18" charset="0"/>
              </a:rPr>
              <a:t>谷歌翻译系统为了训练其系统</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，收集其能找到的所有翻译</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a:t>
            </a:r>
          </a:p>
          <a:p>
            <a:pPr>
              <a:lnSpc>
                <a:spcPct val="150000"/>
              </a:lnSpc>
              <a:tabLst>
                <a:tab pos="889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谷歌收集了上万亿页的语料库，</a:t>
            </a:r>
            <a:r>
              <a:rPr lang="en-US" altLang="zh-CN" sz="1400" dirty="0" err="1" smtClean="0">
                <a:solidFill>
                  <a:srgbClr val="000000"/>
                </a:solidFill>
                <a:latin typeface="宋体" panose="02010600030101010101" pitchFamily="2" charset="-122"/>
                <a:ea typeface="宋体" panose="02010600030101010101" pitchFamily="2" charset="-122"/>
                <a:cs typeface="黑体" pitchFamily="18" charset="0"/>
              </a:rPr>
              <a:t>包括质量参差不齐的文档</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a:t>
            </a:r>
          </a:p>
          <a:p>
            <a:pPr>
              <a:lnSpc>
                <a:spcPct val="150000"/>
              </a:lnSpc>
              <a:tabLst>
                <a:tab pos="889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上万亿的语料库，相当于950亿句英语；</a:t>
            </a:r>
          </a:p>
          <a:p>
            <a:pPr>
              <a:lnSpc>
                <a:spcPct val="150000"/>
              </a:lnSpc>
              <a:tabLst>
                <a:tab pos="889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相对而言，谷歌的翻译质量还是最好的</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a:t>
            </a:r>
          </a:p>
          <a:p>
            <a:pPr>
              <a:lnSpc>
                <a:spcPct val="150000"/>
              </a:lnSpc>
              <a:tabLst>
                <a:tab pos="889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谷歌翻译之所以更好，</a:t>
            </a:r>
            <a:r>
              <a:rPr lang="en-US" altLang="zh-CN" sz="1400" dirty="0" err="1" smtClean="0">
                <a:solidFill>
                  <a:srgbClr val="000000"/>
                </a:solidFill>
                <a:latin typeface="宋体" panose="02010600030101010101" pitchFamily="2" charset="-122"/>
                <a:ea typeface="宋体" panose="02010600030101010101" pitchFamily="2" charset="-122"/>
                <a:cs typeface="黑体" pitchFamily="18" charset="0"/>
              </a:rPr>
              <a:t>不是因为它拥有一个更好的算法机制</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a:t>
            </a:r>
            <a:r>
              <a:rPr lang="en-US" altLang="zh-CN" sz="1400" dirty="0" err="1" smtClean="0">
                <a:solidFill>
                  <a:srgbClr val="000000"/>
                </a:solidFill>
                <a:latin typeface="宋体" panose="02010600030101010101" pitchFamily="2" charset="-122"/>
                <a:ea typeface="宋体" panose="02010600030101010101" pitchFamily="2" charset="-122"/>
                <a:cs typeface="黑体" pitchFamily="18" charset="0"/>
              </a:rPr>
              <a:t>而是增加了各种各样的数据</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，包括有错误的数据</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a:t>
            </a:r>
          </a:p>
          <a:p>
            <a:pPr>
              <a:lnSpc>
                <a:spcPct val="150000"/>
              </a:lnSpc>
              <a:tabLst>
                <a:tab pos="889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在谷歌的翻译团队中，</a:t>
            </a:r>
            <a:r>
              <a:rPr lang="en-US" altLang="zh-CN" sz="1400" dirty="0" err="1" smtClean="0">
                <a:solidFill>
                  <a:srgbClr val="000000"/>
                </a:solidFill>
                <a:latin typeface="宋体" panose="02010600030101010101" pitchFamily="2" charset="-122"/>
                <a:ea typeface="宋体" panose="02010600030101010101" pitchFamily="2" charset="-122"/>
                <a:cs typeface="黑体" pitchFamily="18" charset="0"/>
              </a:rPr>
              <a:t>大多数工程师并不懂其翻译出来的语言</a:t>
            </a:r>
            <a:r>
              <a:rPr lang="en-US" altLang="zh-CN" dirty="0">
                <a:solidFill>
                  <a:srgbClr val="000000"/>
                </a:solidFill>
                <a:latin typeface="宋体" panose="02010600030101010101" pitchFamily="2" charset="-122"/>
                <a:ea typeface="宋体" panose="02010600030101010101" pitchFamily="2" charset="-122"/>
                <a:cs typeface="黑体" pitchFamily="18" charset="0"/>
              </a:rPr>
              <a:t>；</a:t>
            </a:r>
          </a:p>
        </p:txBody>
      </p:sp>
      <p:sp>
        <p:nvSpPr>
          <p:cNvPr id="19" name="Freeform 3"/>
          <p:cNvSpPr/>
          <p:nvPr/>
        </p:nvSpPr>
        <p:spPr>
          <a:xfrm>
            <a:off x="1200348" y="3451524"/>
            <a:ext cx="1179897" cy="378622"/>
          </a:xfrm>
          <a:custGeom>
            <a:avLst/>
            <a:gdLst>
              <a:gd name="connsiteX0" fmla="*/ 0 w 830707"/>
              <a:gd name="connsiteY0" fmla="*/ 276999 h 276999"/>
              <a:gd name="connsiteX1" fmla="*/ 830707 w 830707"/>
              <a:gd name="connsiteY1" fmla="*/ 276999 h 276999"/>
              <a:gd name="connsiteX2" fmla="*/ 830707 w 830707"/>
              <a:gd name="connsiteY2" fmla="*/ 0 h 276999"/>
              <a:gd name="connsiteX3" fmla="*/ 0 w 830707"/>
              <a:gd name="connsiteY3" fmla="*/ 0 h 276999"/>
              <a:gd name="connsiteX4" fmla="*/ 0 w 830707"/>
              <a:gd name="connsiteY4" fmla="*/ 276999 h 2769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0707" h="276999">
                <a:moveTo>
                  <a:pt x="0" y="276999"/>
                </a:moveTo>
                <a:lnTo>
                  <a:pt x="830707" y="276999"/>
                </a:lnTo>
                <a:lnTo>
                  <a:pt x="830707" y="0"/>
                </a:lnTo>
                <a:lnTo>
                  <a:pt x="0" y="0"/>
                </a:lnTo>
                <a:lnTo>
                  <a:pt x="0" y="276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6054864" y="3543197"/>
            <a:ext cx="4452799" cy="3057957"/>
          </a:xfrm>
          <a:custGeom>
            <a:avLst/>
            <a:gdLst>
              <a:gd name="connsiteX0" fmla="*/ 0 w 3134995"/>
              <a:gd name="connsiteY0" fmla="*/ 118617 h 2237194"/>
              <a:gd name="connsiteX1" fmla="*/ 118617 w 3134995"/>
              <a:gd name="connsiteY1" fmla="*/ 0 h 2237194"/>
              <a:gd name="connsiteX2" fmla="*/ 3016377 w 3134995"/>
              <a:gd name="connsiteY2" fmla="*/ 0 h 2237194"/>
              <a:gd name="connsiteX3" fmla="*/ 3134995 w 3134995"/>
              <a:gd name="connsiteY3" fmla="*/ 118617 h 2237194"/>
              <a:gd name="connsiteX4" fmla="*/ 3134995 w 3134995"/>
              <a:gd name="connsiteY4" fmla="*/ 2118601 h 2237194"/>
              <a:gd name="connsiteX5" fmla="*/ 3016377 w 3134995"/>
              <a:gd name="connsiteY5" fmla="*/ 2237193 h 2237194"/>
              <a:gd name="connsiteX6" fmla="*/ 118617 w 3134995"/>
              <a:gd name="connsiteY6" fmla="*/ 2237193 h 2237194"/>
              <a:gd name="connsiteX7" fmla="*/ 0 w 3134995"/>
              <a:gd name="connsiteY7" fmla="*/ 2118601 h 2237194"/>
              <a:gd name="connsiteX8" fmla="*/ 0 w 3134995"/>
              <a:gd name="connsiteY8" fmla="*/ 118617 h 22371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134995" h="2237194">
                <a:moveTo>
                  <a:pt x="0" y="118617"/>
                </a:moveTo>
                <a:cubicBezTo>
                  <a:pt x="0" y="53086"/>
                  <a:pt x="53086" y="0"/>
                  <a:pt x="118617" y="0"/>
                </a:cubicBezTo>
                <a:lnTo>
                  <a:pt x="3016377" y="0"/>
                </a:lnTo>
                <a:cubicBezTo>
                  <a:pt x="3081782" y="0"/>
                  <a:pt x="3134995" y="53086"/>
                  <a:pt x="3134995" y="118617"/>
                </a:cubicBezTo>
                <a:lnTo>
                  <a:pt x="3134995" y="2118601"/>
                </a:lnTo>
                <a:cubicBezTo>
                  <a:pt x="3134995" y="2184107"/>
                  <a:pt x="3081782" y="2237193"/>
                  <a:pt x="3016377" y="2237193"/>
                </a:cubicBezTo>
                <a:lnTo>
                  <a:pt x="118617" y="2237193"/>
                </a:lnTo>
                <a:cubicBezTo>
                  <a:pt x="53086" y="2237193"/>
                  <a:pt x="0" y="2184107"/>
                  <a:pt x="0" y="2118601"/>
                </a:cubicBezTo>
                <a:lnTo>
                  <a:pt x="0" y="11861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9178047" y="3451524"/>
            <a:ext cx="1179897" cy="378622"/>
          </a:xfrm>
          <a:custGeom>
            <a:avLst/>
            <a:gdLst>
              <a:gd name="connsiteX0" fmla="*/ 0 w 830707"/>
              <a:gd name="connsiteY0" fmla="*/ 276999 h 276999"/>
              <a:gd name="connsiteX1" fmla="*/ 830707 w 830707"/>
              <a:gd name="connsiteY1" fmla="*/ 276999 h 276999"/>
              <a:gd name="connsiteX2" fmla="*/ 830707 w 830707"/>
              <a:gd name="connsiteY2" fmla="*/ 0 h 276999"/>
              <a:gd name="connsiteX3" fmla="*/ 0 w 830707"/>
              <a:gd name="connsiteY3" fmla="*/ 0 h 276999"/>
              <a:gd name="connsiteX4" fmla="*/ 0 w 830707"/>
              <a:gd name="connsiteY4" fmla="*/ 276999 h 2769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0707" h="276999">
                <a:moveTo>
                  <a:pt x="0" y="276999"/>
                </a:moveTo>
                <a:lnTo>
                  <a:pt x="830707" y="276999"/>
                </a:lnTo>
                <a:lnTo>
                  <a:pt x="830707" y="0"/>
                </a:lnTo>
                <a:lnTo>
                  <a:pt x="0" y="0"/>
                </a:lnTo>
                <a:lnTo>
                  <a:pt x="0" y="276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3"/>
          <p:cNvPicPr>
            <a:picLocks noChangeAspect="1" noChangeArrowheads="1"/>
          </p:cNvPicPr>
          <p:nvPr/>
        </p:nvPicPr>
        <p:blipFill>
          <a:blip r:embed="rId2"/>
          <a:srcRect/>
          <a:stretch>
            <a:fillRect/>
          </a:stretch>
        </p:blipFill>
        <p:spPr bwMode="auto">
          <a:xfrm>
            <a:off x="1909220" y="3499188"/>
            <a:ext cx="1823164" cy="572003"/>
          </a:xfrm>
          <a:prstGeom prst="rect">
            <a:avLst/>
          </a:prstGeom>
          <a:noFill/>
        </p:spPr>
      </p:pic>
      <p:sp>
        <p:nvSpPr>
          <p:cNvPr id="25" name="TextBox 1"/>
          <p:cNvSpPr txBox="1"/>
          <p:nvPr/>
        </p:nvSpPr>
        <p:spPr>
          <a:xfrm>
            <a:off x="5178215" y="3018437"/>
            <a:ext cx="1641475" cy="238527"/>
          </a:xfrm>
          <a:prstGeom prst="rect">
            <a:avLst/>
          </a:prstGeom>
          <a:noFill/>
        </p:spPr>
        <p:txBody>
          <a:bodyPr wrap="none" lIns="0" tIns="0" rIns="0" rtlCol="0">
            <a:spAutoFit/>
          </a:bodyPr>
          <a:lstStyle/>
          <a:p>
            <a:pPr>
              <a:lnSpc>
                <a:spcPts val="1500"/>
              </a:lnSpc>
              <a:tabLst/>
            </a:pPr>
            <a:r>
              <a:rPr lang="en-US" altLang="zh-CN" sz="1596" b="1" dirty="0" smtClean="0">
                <a:solidFill>
                  <a:srgbClr val="C00000"/>
                </a:solidFill>
                <a:latin typeface="宋体" panose="02010600030101010101" pitchFamily="2" charset="-122"/>
                <a:ea typeface="宋体" panose="02010600030101010101" pitchFamily="2" charset="-122"/>
                <a:cs typeface="黑体" pitchFamily="18" charset="0"/>
              </a:rPr>
              <a:t>数据处理思维转变</a:t>
            </a:r>
          </a:p>
        </p:txBody>
      </p:sp>
      <p:sp>
        <p:nvSpPr>
          <p:cNvPr id="26" name="TextBox 1"/>
          <p:cNvSpPr txBox="1"/>
          <p:nvPr/>
        </p:nvSpPr>
        <p:spPr>
          <a:xfrm>
            <a:off x="2478222" y="2769534"/>
            <a:ext cx="1436291" cy="225703"/>
          </a:xfrm>
          <a:prstGeom prst="rect">
            <a:avLst/>
          </a:prstGeom>
          <a:noFill/>
        </p:spPr>
        <p:txBody>
          <a:bodyPr wrap="none" lIns="0" tIns="0" rIns="0" rtlCol="0">
            <a:spAutoFit/>
          </a:bodyPr>
          <a:lstStyle/>
          <a:p>
            <a:pPr>
              <a:lnSpc>
                <a:spcPts val="1400"/>
              </a:lnSpc>
              <a:tabLst/>
            </a:pPr>
            <a:r>
              <a:rPr lang="en-US" altLang="zh-CN" sz="1403" dirty="0" smtClean="0">
                <a:solidFill>
                  <a:srgbClr val="000000"/>
                </a:solidFill>
                <a:latin typeface="宋体" panose="02010600030101010101" pitchFamily="2" charset="-122"/>
                <a:ea typeface="宋体" panose="02010600030101010101" pitchFamily="2" charset="-122"/>
                <a:cs typeface="黑体" pitchFamily="18" charset="0"/>
              </a:rPr>
              <a:t>传统数据分析思维</a:t>
            </a:r>
          </a:p>
        </p:txBody>
      </p:sp>
      <p:sp>
        <p:nvSpPr>
          <p:cNvPr id="29" name="TextBox 1"/>
          <p:cNvSpPr txBox="1"/>
          <p:nvPr/>
        </p:nvSpPr>
        <p:spPr>
          <a:xfrm>
            <a:off x="8614118" y="2757475"/>
            <a:ext cx="1256754" cy="225703"/>
          </a:xfrm>
          <a:prstGeom prst="rect">
            <a:avLst/>
          </a:prstGeom>
          <a:noFill/>
        </p:spPr>
        <p:txBody>
          <a:bodyPr wrap="none" lIns="0" tIns="0" rIns="0" rtlCol="0">
            <a:spAutoFit/>
          </a:bodyPr>
          <a:lstStyle>
            <a:defPPr>
              <a:defRPr lang="en-US"/>
            </a:defPPr>
            <a:lvl1pPr>
              <a:lnSpc>
                <a:spcPts val="1400"/>
              </a:lnSpc>
              <a:tabLst/>
              <a:defRPr sz="1403">
                <a:solidFill>
                  <a:srgbClr val="000000"/>
                </a:solidFill>
                <a:latin typeface="宋体" panose="02010600030101010101" pitchFamily="2" charset="-122"/>
                <a:ea typeface="宋体" panose="02010600030101010101" pitchFamily="2" charset="-122"/>
                <a:cs typeface="黑体" pitchFamily="18" charset="0"/>
              </a:defRPr>
            </a:lvl1pPr>
          </a:lstStyle>
          <a:p>
            <a:r>
              <a:rPr lang="en-US" altLang="zh-CN" dirty="0"/>
              <a:t>大数据分析思维</a:t>
            </a:r>
          </a:p>
        </p:txBody>
      </p:sp>
      <p:sp>
        <p:nvSpPr>
          <p:cNvPr id="32" name="TextBox 1"/>
          <p:cNvSpPr txBox="1"/>
          <p:nvPr/>
        </p:nvSpPr>
        <p:spPr>
          <a:xfrm>
            <a:off x="1308964" y="3690140"/>
            <a:ext cx="538609" cy="200055"/>
          </a:xfrm>
          <a:prstGeom prst="rect">
            <a:avLst/>
          </a:prstGeom>
          <a:noFill/>
        </p:spPr>
        <p:txBody>
          <a:bodyPr wrap="none" lIns="0" tIns="0" rIns="0" rtlCol="0">
            <a:spAutoFit/>
          </a:bodyPr>
          <a:lstStyle/>
          <a:p>
            <a:pPr>
              <a:lnSpc>
                <a:spcPts val="1200"/>
              </a:lnSpc>
              <a:tabLst/>
            </a:pPr>
            <a:r>
              <a:rPr lang="en-US" altLang="zh-CN" sz="1400" dirty="0" smtClean="0">
                <a:solidFill>
                  <a:srgbClr val="000000"/>
                </a:solidFill>
                <a:latin typeface="宋体" panose="02010600030101010101" pitchFamily="2" charset="-122"/>
                <a:ea typeface="宋体" panose="02010600030101010101" pitchFamily="2" charset="-122"/>
                <a:cs typeface="黑体" pitchFamily="18" charset="0"/>
              </a:rPr>
              <a:t>案例一</a:t>
            </a:r>
          </a:p>
        </p:txBody>
      </p:sp>
      <p:sp>
        <p:nvSpPr>
          <p:cNvPr id="28" name="Freeform 3"/>
          <p:cNvSpPr/>
          <p:nvPr/>
        </p:nvSpPr>
        <p:spPr>
          <a:xfrm>
            <a:off x="6164540" y="3785190"/>
            <a:ext cx="5370311" cy="2748074"/>
          </a:xfrm>
          <a:custGeom>
            <a:avLst/>
            <a:gdLst>
              <a:gd name="connsiteX0" fmla="*/ 12700 w 3587241"/>
              <a:gd name="connsiteY0" fmla="*/ 131318 h 2262606"/>
              <a:gd name="connsiteX1" fmla="*/ 131317 w 3587241"/>
              <a:gd name="connsiteY1" fmla="*/ 12700 h 2262606"/>
              <a:gd name="connsiteX2" fmla="*/ 3455923 w 3587241"/>
              <a:gd name="connsiteY2" fmla="*/ 12700 h 2262606"/>
              <a:gd name="connsiteX3" fmla="*/ 3574541 w 3587241"/>
              <a:gd name="connsiteY3" fmla="*/ 131318 h 2262606"/>
              <a:gd name="connsiteX4" fmla="*/ 3574541 w 3587241"/>
              <a:gd name="connsiteY4" fmla="*/ 2131314 h 2262606"/>
              <a:gd name="connsiteX5" fmla="*/ 3455923 w 3587241"/>
              <a:gd name="connsiteY5" fmla="*/ 2249906 h 2262606"/>
              <a:gd name="connsiteX6" fmla="*/ 131317 w 3587241"/>
              <a:gd name="connsiteY6" fmla="*/ 2249906 h 2262606"/>
              <a:gd name="connsiteX7" fmla="*/ 12700 w 3587241"/>
              <a:gd name="connsiteY7" fmla="*/ 2131314 h 2262606"/>
              <a:gd name="connsiteX8" fmla="*/ 12700 w 3587241"/>
              <a:gd name="connsiteY8" fmla="*/ 131318 h 226260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87241" h="2262606">
                <a:moveTo>
                  <a:pt x="12700" y="131318"/>
                </a:moveTo>
                <a:cubicBezTo>
                  <a:pt x="12700" y="65913"/>
                  <a:pt x="65786" y="12700"/>
                  <a:pt x="131317" y="12700"/>
                </a:cubicBezTo>
                <a:lnTo>
                  <a:pt x="3455923" y="12700"/>
                </a:lnTo>
                <a:cubicBezTo>
                  <a:pt x="3521455" y="12700"/>
                  <a:pt x="3574541" y="65913"/>
                  <a:pt x="3574541" y="131318"/>
                </a:cubicBezTo>
                <a:lnTo>
                  <a:pt x="3574541" y="2131314"/>
                </a:lnTo>
                <a:cubicBezTo>
                  <a:pt x="3574541" y="2196808"/>
                  <a:pt x="3521455" y="2249906"/>
                  <a:pt x="3455923" y="2249906"/>
                </a:cubicBezTo>
                <a:lnTo>
                  <a:pt x="131317" y="2249906"/>
                </a:lnTo>
                <a:cubicBezTo>
                  <a:pt x="65786" y="2249906"/>
                  <a:pt x="12700" y="2196808"/>
                  <a:pt x="12700" y="2131314"/>
                </a:cubicBezTo>
                <a:lnTo>
                  <a:pt x="12700" y="131318"/>
                </a:lnTo>
              </a:path>
            </a:pathLst>
          </a:custGeom>
          <a:solidFill>
            <a:srgbClr val="000000">
              <a:alpha val="0"/>
            </a:srgbClr>
          </a:solidFill>
          <a:ln w="25400">
            <a:solidFill>
              <a:srgbClr val="D9D9D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tabLst>
                <a:tab pos="101600" algn="l"/>
                <a:tab pos="1524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聘请了20多名书评家和编辑组成的团队，</a:t>
            </a:r>
            <a:r>
              <a:rPr lang="en-US" altLang="zh-CN" sz="1400" dirty="0" smtClean="0">
                <a:solidFill>
                  <a:srgbClr val="000000"/>
                </a:solidFill>
                <a:latin typeface="宋体" panose="02010600030101010101" pitchFamily="2" charset="-122"/>
                <a:ea typeface="宋体" panose="02010600030101010101" pitchFamily="2" charset="-122"/>
                <a:cs typeface="黑体" pitchFamily="18" charset="0"/>
              </a:rPr>
              <a:t>在网页上创立</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“亚马逊的声音”向客户推荐新书，写书评</a:t>
            </a:r>
            <a:r>
              <a:rPr lang="en-US" altLang="zh-CN" sz="1400" dirty="0" smtClean="0">
                <a:solidFill>
                  <a:srgbClr val="000000"/>
                </a:solidFill>
                <a:latin typeface="宋体" panose="02010600030101010101" pitchFamily="2" charset="-122"/>
                <a:ea typeface="宋体" panose="02010600030101010101" pitchFamily="2" charset="-122"/>
                <a:cs typeface="黑体" pitchFamily="18" charset="0"/>
              </a:rPr>
              <a:t>；</a:t>
            </a:r>
          </a:p>
          <a:p>
            <a:pPr>
              <a:lnSpc>
                <a:spcPct val="150000"/>
              </a:lnSpc>
              <a:tabLst>
                <a:tab pos="1016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通过客户的购买历史，寻找客户的相似性，</a:t>
            </a:r>
            <a:r>
              <a:rPr lang="en-US" altLang="zh-CN" sz="1400" dirty="0" err="1" smtClean="0">
                <a:solidFill>
                  <a:srgbClr val="000000"/>
                </a:solidFill>
                <a:latin typeface="宋体" panose="02010600030101010101" pitchFamily="2" charset="-122"/>
                <a:ea typeface="宋体" panose="02010600030101010101" pitchFamily="2" charset="-122"/>
                <a:cs typeface="黑体" pitchFamily="18" charset="0"/>
              </a:rPr>
              <a:t>对客户分群进行产品推荐</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a:t>
            </a:r>
            <a:r>
              <a:rPr lang="en-US" altLang="zh-CN" sz="1400" dirty="0" err="1" smtClean="0">
                <a:solidFill>
                  <a:srgbClr val="000000"/>
                </a:solidFill>
                <a:latin typeface="宋体" panose="02010600030101010101" pitchFamily="2" charset="-122"/>
                <a:ea typeface="宋体" panose="02010600030101010101" pitchFamily="2" charset="-122"/>
                <a:cs typeface="黑体" pitchFamily="18" charset="0"/>
              </a:rPr>
              <a:t>推荐的总是与以往购买的相似或略有区别</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a:t>
            </a:r>
          </a:p>
          <a:p>
            <a:pPr>
              <a:lnSpc>
                <a:spcPct val="150000"/>
              </a:lnSpc>
              <a:tabLst>
                <a:tab pos="1016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通过大量的数据分析，找出书籍之间的关联关系</a:t>
            </a:r>
            <a:r>
              <a:rPr lang="en-US" altLang="zh-CN" sz="1400" dirty="0" smtClean="0">
                <a:solidFill>
                  <a:srgbClr val="000000"/>
                </a:solidFill>
                <a:latin typeface="宋体" panose="02010600030101010101" pitchFamily="2" charset="-122"/>
                <a:ea typeface="宋体" panose="02010600030101010101" pitchFamily="2" charset="-122"/>
                <a:cs typeface="黑体" pitchFamily="18" charset="0"/>
              </a:rPr>
              <a:t>，即</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“item-to-item”,</a:t>
            </a:r>
            <a:r>
              <a:rPr lang="en-US" altLang="zh-CN" sz="1400" dirty="0" err="1" smtClean="0">
                <a:solidFill>
                  <a:srgbClr val="000000"/>
                </a:solidFill>
                <a:latin typeface="宋体" panose="02010600030101010101" pitchFamily="2" charset="-122"/>
                <a:ea typeface="宋体" panose="02010600030101010101" pitchFamily="2" charset="-122"/>
                <a:cs typeface="黑体" pitchFamily="18" charset="0"/>
              </a:rPr>
              <a:t>时亚马逊发生了天翻地覆的变化</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a:t>
            </a:r>
          </a:p>
          <a:p>
            <a:pPr>
              <a:lnSpc>
                <a:spcPct val="150000"/>
              </a:lnSpc>
              <a:tabLst>
                <a:tab pos="1016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AMAZON销售额的三分之一来自于“item</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-to-</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item</a:t>
            </a:r>
            <a:r>
              <a:rPr lang="en-US" altLang="zh-CN" sz="1400" dirty="0" err="1" smtClean="0">
                <a:solidFill>
                  <a:srgbClr val="000000"/>
                </a:solidFill>
                <a:latin typeface="宋体" panose="02010600030101010101" pitchFamily="2" charset="-122"/>
                <a:ea typeface="宋体" panose="02010600030101010101" pitchFamily="2" charset="-122"/>
                <a:cs typeface="黑体" pitchFamily="18" charset="0"/>
              </a:rPr>
              <a:t>”的推荐系统</a:t>
            </a:r>
            <a:r>
              <a:rPr lang="en-US" altLang="zh-CN" sz="1400" dirty="0" smtClean="0">
                <a:solidFill>
                  <a:srgbClr val="000000"/>
                </a:solidFill>
                <a:latin typeface="宋体" panose="02010600030101010101" pitchFamily="2" charset="-122"/>
                <a:ea typeface="宋体" panose="02010600030101010101" pitchFamily="2" charset="-122"/>
                <a:cs typeface="黑体" pitchFamily="18" charset="0"/>
              </a:rPr>
              <a:t>。</a:t>
            </a:r>
          </a:p>
          <a:p>
            <a:pPr>
              <a:lnSpc>
                <a:spcPct val="150000"/>
              </a:lnSpc>
              <a:tabLst>
                <a:tab pos="1016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AMAZON最终放弃了在线书评，书评团队被解散</a:t>
            </a:r>
            <a:r>
              <a:rPr lang="en-US" altLang="zh-CN" sz="1400" dirty="0" smtClean="0">
                <a:solidFill>
                  <a:srgbClr val="000000"/>
                </a:solidFill>
                <a:latin typeface="宋体" panose="02010600030101010101" pitchFamily="2" charset="-122"/>
                <a:ea typeface="宋体" panose="02010600030101010101" pitchFamily="2" charset="-122"/>
                <a:cs typeface="黑体" pitchFamily="18" charset="0"/>
              </a:rPr>
              <a:t>。</a:t>
            </a:r>
            <a:endParaRPr lang="en-US" altLang="zh-CN" dirty="0">
              <a:solidFill>
                <a:srgbClr val="000000"/>
              </a:solidFill>
              <a:latin typeface="黑体" pitchFamily="18" charset="0"/>
              <a:cs typeface="黑体" pitchFamily="18" charset="0"/>
            </a:endParaRPr>
          </a:p>
        </p:txBody>
      </p:sp>
      <p:sp>
        <p:nvSpPr>
          <p:cNvPr id="31" name="TextBox 1"/>
          <p:cNvSpPr txBox="1"/>
          <p:nvPr/>
        </p:nvSpPr>
        <p:spPr>
          <a:xfrm>
            <a:off x="7461841" y="3685161"/>
            <a:ext cx="538609" cy="200055"/>
          </a:xfrm>
          <a:prstGeom prst="rect">
            <a:avLst/>
          </a:prstGeom>
          <a:noFill/>
        </p:spPr>
        <p:txBody>
          <a:bodyPr wrap="none" lIns="0" tIns="0" rIns="0" rtlCol="0">
            <a:spAutoFit/>
          </a:bodyPr>
          <a:lstStyle/>
          <a:p>
            <a:pPr>
              <a:lnSpc>
                <a:spcPts val="1200"/>
              </a:lnSpc>
              <a:tabLst/>
            </a:pPr>
            <a:r>
              <a:rPr lang="en-US" altLang="zh-CN" sz="1400" dirty="0" err="1" smtClean="0">
                <a:solidFill>
                  <a:srgbClr val="000000"/>
                </a:solidFill>
                <a:latin typeface="宋体" panose="02010600030101010101" pitchFamily="2" charset="-122"/>
                <a:ea typeface="宋体" panose="02010600030101010101" pitchFamily="2" charset="-122"/>
                <a:cs typeface="黑体" pitchFamily="18" charset="0"/>
              </a:rPr>
              <a:t>案例</a:t>
            </a:r>
            <a:r>
              <a:rPr lang="zh-CN" altLang="en-US" sz="1400" dirty="0" smtClean="0">
                <a:solidFill>
                  <a:srgbClr val="000000"/>
                </a:solidFill>
                <a:latin typeface="宋体" panose="02010600030101010101" pitchFamily="2" charset="-122"/>
                <a:ea typeface="宋体" panose="02010600030101010101" pitchFamily="2" charset="-122"/>
                <a:cs typeface="黑体" pitchFamily="18" charset="0"/>
              </a:rPr>
              <a:t>二</a:t>
            </a:r>
            <a:endParaRPr lang="en-US" altLang="zh-CN" sz="1400" dirty="0" smtClean="0">
              <a:solidFill>
                <a:srgbClr val="000000"/>
              </a:solidFill>
              <a:latin typeface="宋体" panose="02010600030101010101" pitchFamily="2" charset="-122"/>
              <a:ea typeface="宋体" panose="02010600030101010101" pitchFamily="2" charset="-122"/>
              <a:cs typeface="黑体" pitchFamily="18" charset="0"/>
            </a:endParaRPr>
          </a:p>
        </p:txBody>
      </p:sp>
      <p:pic>
        <p:nvPicPr>
          <p:cNvPr id="34" name="Picture 3"/>
          <p:cNvPicPr>
            <a:picLocks noChangeAspect="1" noChangeArrowheads="1"/>
          </p:cNvPicPr>
          <p:nvPr/>
        </p:nvPicPr>
        <p:blipFill>
          <a:blip r:embed="rId3"/>
          <a:srcRect/>
          <a:stretch>
            <a:fillRect/>
          </a:stretch>
        </p:blipFill>
        <p:spPr bwMode="auto">
          <a:xfrm>
            <a:off x="8110126" y="3475412"/>
            <a:ext cx="1701800" cy="482600"/>
          </a:xfrm>
          <a:prstGeom prst="rect">
            <a:avLst/>
          </a:prstGeom>
          <a:noFill/>
        </p:spPr>
      </p:pic>
    </p:spTree>
    <p:extLst>
      <p:ext uri="{BB962C8B-B14F-4D97-AF65-F5344CB8AC3E}">
        <p14:creationId xmlns:p14="http://schemas.microsoft.com/office/powerpoint/2010/main" val="6427622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b="1" dirty="0">
                <a:latin typeface="仿宋" pitchFamily="49" charset="-122"/>
                <a:ea typeface="仿宋" pitchFamily="49" charset="-122"/>
              </a:rPr>
              <a:t>典型案例</a:t>
            </a:r>
            <a:r>
              <a:rPr lang="zh-CN" altLang="en-US" b="1" dirty="0" smtClean="0">
                <a:latin typeface="仿宋" pitchFamily="49" charset="-122"/>
                <a:ea typeface="仿宋" pitchFamily="49" charset="-122"/>
              </a:rPr>
              <a:t>：中信银行信用卡中心</a:t>
            </a:r>
            <a:endParaRPr lang="zh-CN" altLang="en-US" b="1" dirty="0">
              <a:latin typeface="仿宋" pitchFamily="49" charset="-122"/>
              <a:ea typeface="仿宋" pitchFamily="49" charset="-122"/>
            </a:endParaRPr>
          </a:p>
        </p:txBody>
      </p:sp>
      <p:sp>
        <p:nvSpPr>
          <p:cNvPr id="3" name="Rectangle 3"/>
          <p:cNvSpPr>
            <a:spLocks noChangeArrowheads="1"/>
          </p:cNvSpPr>
          <p:nvPr/>
        </p:nvSpPr>
        <p:spPr bwMode="auto">
          <a:xfrm>
            <a:off x="1441549" y="1072938"/>
            <a:ext cx="2768600" cy="366712"/>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项目背景</a:t>
            </a:r>
          </a:p>
        </p:txBody>
      </p:sp>
      <p:sp>
        <p:nvSpPr>
          <p:cNvPr id="4" name="Rectangle 4"/>
          <p:cNvSpPr>
            <a:spLocks noChangeArrowheads="1"/>
          </p:cNvSpPr>
          <p:nvPr/>
        </p:nvSpPr>
        <p:spPr bwMode="auto">
          <a:xfrm>
            <a:off x="1441549" y="3825421"/>
            <a:ext cx="2574925" cy="366713"/>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客户收益</a:t>
            </a:r>
          </a:p>
        </p:txBody>
      </p:sp>
      <p:sp>
        <p:nvSpPr>
          <p:cNvPr id="5" name="Rectangle 5"/>
          <p:cNvSpPr>
            <a:spLocks noChangeArrowheads="1"/>
          </p:cNvSpPr>
          <p:nvPr/>
        </p:nvSpPr>
        <p:spPr bwMode="auto">
          <a:xfrm>
            <a:off x="6629498" y="1010232"/>
            <a:ext cx="2657475" cy="366712"/>
          </a:xfrm>
          <a:prstGeom prst="rect">
            <a:avLst/>
          </a:prstGeom>
          <a:gradFill rotWithShape="0">
            <a:gsLst>
              <a:gs pos="0">
                <a:srgbClr val="FFFFFF"/>
              </a:gs>
              <a:gs pos="50000">
                <a:srgbClr val="3366FF"/>
              </a:gs>
              <a:gs pos="100000">
                <a:srgbClr val="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algn="ctr" eaLnBrk="0" fontAlgn="auto" hangingPunct="0">
              <a:spcBef>
                <a:spcPts val="0"/>
              </a:spcBef>
              <a:spcAft>
                <a:spcPts val="0"/>
              </a:spcAft>
              <a:defRPr/>
            </a:pPr>
            <a:r>
              <a:rPr lang="zh-CN" altLang="en-US" b="1">
                <a:solidFill>
                  <a:srgbClr val="FFFFFF"/>
                </a:solidFill>
                <a:effectLst>
                  <a:outerShdw blurRad="38100" dist="38100" dir="2700000" algn="tl">
                    <a:srgbClr val="C0C0C0"/>
                  </a:outerShdw>
                </a:effectLst>
                <a:latin typeface="Calibri"/>
              </a:rPr>
              <a:t>解决方案</a:t>
            </a:r>
          </a:p>
        </p:txBody>
      </p:sp>
      <p:sp>
        <p:nvSpPr>
          <p:cNvPr id="6" name="Rectangle 6"/>
          <p:cNvSpPr>
            <a:spLocks noChangeArrowheads="1"/>
          </p:cNvSpPr>
          <p:nvPr/>
        </p:nvSpPr>
        <p:spPr bwMode="auto">
          <a:xfrm>
            <a:off x="1909067" y="2270125"/>
            <a:ext cx="3567113"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7000"/>
              </a:lnSpc>
              <a:spcBef>
                <a:spcPct val="10000"/>
              </a:spcBef>
              <a:buClr>
                <a:srgbClr val="1F497D"/>
              </a:buClr>
              <a:buSzPct val="62000"/>
              <a:buFont typeface="Times New Roman" panose="02020603050405020304" pitchFamily="18" charset="0"/>
              <a:buChar char="u"/>
            </a:pPr>
            <a:endParaRPr lang="en-US" altLang="zh-CN" sz="2400" smtClean="0">
              <a:solidFill>
                <a:prstClr val="black"/>
              </a:solidFill>
              <a:latin typeface="Wingdings" panose="05000000000000000000" pitchFamily="2" charset="2"/>
            </a:endParaRPr>
          </a:p>
        </p:txBody>
      </p:sp>
      <p:sp>
        <p:nvSpPr>
          <p:cNvPr id="8" name="Line 10"/>
          <p:cNvSpPr>
            <a:spLocks noChangeShapeType="1"/>
          </p:cNvSpPr>
          <p:nvPr/>
        </p:nvSpPr>
        <p:spPr bwMode="auto">
          <a:xfrm>
            <a:off x="529889" y="3629138"/>
            <a:ext cx="9263063" cy="3175"/>
          </a:xfrm>
          <a:prstGeom prst="line">
            <a:avLst/>
          </a:prstGeom>
          <a:noFill/>
          <a:ln w="25400">
            <a:solidFill>
              <a:srgbClr val="1F497D"/>
            </a:solidFill>
            <a:round/>
            <a:headEnd type="none" w="sm" len="sm"/>
            <a:tailEnd type="none" w="sm" len="sm"/>
          </a:ln>
          <a:effectLst/>
        </p:spPr>
        <p:txBody>
          <a:bodyPr wrap="none" anchor="ctr"/>
          <a:lstStyle/>
          <a:p>
            <a:pPr marL="0" marR="0" lvl="0" indent="0" algn="ctr" defTabSz="914400" eaLnBrk="1" fontAlgn="auto" latinLnBrk="0" hangingPunct="1">
              <a:lnSpc>
                <a:spcPct val="100000"/>
              </a:lnSpc>
              <a:spcBef>
                <a:spcPct val="20000"/>
              </a:spcBef>
              <a:spcAft>
                <a:spcPts val="0"/>
              </a:spcAft>
              <a:buClrTx/>
              <a:buSzTx/>
              <a:buFontTx/>
              <a:buNone/>
              <a:tabLst/>
              <a:defRPr/>
            </a:pPr>
            <a:endParaRPr kumimoji="0" lang="en-US" sz="1800"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endParaRPr>
          </a:p>
        </p:txBody>
      </p:sp>
      <p:sp>
        <p:nvSpPr>
          <p:cNvPr id="11" name="Rectangle 15"/>
          <p:cNvSpPr>
            <a:spLocks noChangeArrowheads="1"/>
          </p:cNvSpPr>
          <p:nvPr/>
        </p:nvSpPr>
        <p:spPr bwMode="auto">
          <a:xfrm>
            <a:off x="1855092" y="4713288"/>
            <a:ext cx="38163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990033"/>
              </a:buClr>
              <a:buSzPct val="70000"/>
              <a:buFont typeface="Times New Roman" panose="02020603050405020304" pitchFamily="18" charset="0"/>
              <a:buNone/>
            </a:pPr>
            <a:endParaRPr lang="en-US" altLang="zh-CN" sz="1400" smtClean="0">
              <a:solidFill>
                <a:prstClr val="black"/>
              </a:solidFill>
              <a:latin typeface="Tahoma" panose="020B0604030504040204" pitchFamily="34" charset="0"/>
            </a:endParaRPr>
          </a:p>
        </p:txBody>
      </p:sp>
      <p:sp>
        <p:nvSpPr>
          <p:cNvPr id="13" name="Line 7"/>
          <p:cNvSpPr>
            <a:spLocks noChangeShapeType="1"/>
          </p:cNvSpPr>
          <p:nvPr/>
        </p:nvSpPr>
        <p:spPr bwMode="auto">
          <a:xfrm>
            <a:off x="5669855" y="1207081"/>
            <a:ext cx="1587" cy="494665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12"/>
          <p:cNvSpPr>
            <a:spLocks noChangeArrowheads="1"/>
          </p:cNvSpPr>
          <p:nvPr/>
        </p:nvSpPr>
        <p:spPr bwMode="auto">
          <a:xfrm>
            <a:off x="531910" y="1609144"/>
            <a:ext cx="4944269" cy="224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171450" indent="-171450" defTabSz="933450" eaLnBrk="0" hangingPunct="0">
              <a:lnSpc>
                <a:spcPct val="150000"/>
              </a:lnSpc>
              <a:spcBef>
                <a:spcPct val="20000"/>
              </a:spcBef>
              <a:buClr>
                <a:srgbClr val="990033"/>
              </a:buClr>
              <a:buSzPct val="70000"/>
              <a:buFontTx/>
              <a:buBlip>
                <a:blip r:embed="rId2"/>
              </a:buBlip>
            </a:pPr>
            <a:r>
              <a:rPr lang="zh-CN" altLang="zh-CN" sz="1050" dirty="0">
                <a:latin typeface="微软雅黑" pitchFamily="34" charset="-122"/>
                <a:ea typeface="微软雅黑" pitchFamily="34" charset="-122"/>
              </a:rPr>
              <a:t>中信银行信用卡中心充分利用银行的内部资源，自</a:t>
            </a:r>
            <a:r>
              <a:rPr lang="en-US" altLang="zh-CN" sz="1050" dirty="0">
                <a:latin typeface="微软雅黑" pitchFamily="34" charset="-122"/>
                <a:ea typeface="微软雅黑" pitchFamily="34" charset="-122"/>
              </a:rPr>
              <a:t>2007</a:t>
            </a:r>
            <a:r>
              <a:rPr lang="zh-CN" altLang="zh-CN" sz="1050" dirty="0">
                <a:latin typeface="微软雅黑" pitchFamily="34" charset="-122"/>
                <a:ea typeface="微软雅黑" pitchFamily="34" charset="-122"/>
              </a:rPr>
              <a:t>年发卡至今，凭借强大的安全保障、便捷的还款方式、优质的客户服务以及持续丰富的刷卡优惠活动，中信平安信用卡已从竞争日趋白热化的国内信用卡市场中异军突起。</a:t>
            </a:r>
            <a:endParaRPr lang="en-US" altLang="zh-CN" sz="1050" dirty="0">
              <a:latin typeface="微软雅黑" pitchFamily="34" charset="-122"/>
              <a:ea typeface="微软雅黑" pitchFamily="34" charset="-122"/>
            </a:endParaRPr>
          </a:p>
          <a:p>
            <a:pPr marL="171450" indent="-171450" defTabSz="933450" eaLnBrk="0" hangingPunct="0">
              <a:lnSpc>
                <a:spcPct val="150000"/>
              </a:lnSpc>
              <a:spcBef>
                <a:spcPct val="20000"/>
              </a:spcBef>
              <a:buClr>
                <a:srgbClr val="990033"/>
              </a:buClr>
              <a:buSzPct val="70000"/>
              <a:buBlip>
                <a:blip r:embed="rId2"/>
              </a:buBlip>
              <a:defRPr/>
            </a:pPr>
            <a:r>
              <a:rPr lang="zh-CN" altLang="en-US" sz="1050" dirty="0">
                <a:latin typeface="微软雅黑" pitchFamily="34" charset="-122"/>
                <a:ea typeface="微软雅黑" pitchFamily="34" charset="-122"/>
              </a:rPr>
              <a:t>发卡量增长迅速：</a:t>
            </a:r>
            <a:r>
              <a:rPr lang="en-US" altLang="zh-CN" sz="1050" dirty="0">
                <a:latin typeface="微软雅黑" pitchFamily="34" charset="-122"/>
                <a:ea typeface="微软雅黑" pitchFamily="34" charset="-122"/>
              </a:rPr>
              <a:t>2008</a:t>
            </a:r>
            <a:r>
              <a:rPr lang="zh-CN" altLang="en-US" sz="1050" dirty="0">
                <a:latin typeface="微软雅黑" pitchFamily="34" charset="-122"/>
                <a:ea typeface="微软雅黑" pitchFamily="34" charset="-122"/>
              </a:rPr>
              <a:t>年发卡约</a:t>
            </a:r>
            <a:r>
              <a:rPr lang="en-US" altLang="zh-CN" sz="1050" dirty="0">
                <a:latin typeface="微软雅黑" pitchFamily="34" charset="-122"/>
                <a:ea typeface="微软雅黑" pitchFamily="34" charset="-122"/>
              </a:rPr>
              <a:t>500</a:t>
            </a:r>
            <a:r>
              <a:rPr lang="zh-CN" altLang="en-US" sz="1050" dirty="0">
                <a:latin typeface="微软雅黑" pitchFamily="34" charset="-122"/>
                <a:ea typeface="微软雅黑" pitchFamily="34" charset="-122"/>
              </a:rPr>
              <a:t>万张，</a:t>
            </a:r>
            <a:r>
              <a:rPr lang="en-US" altLang="zh-CN" sz="1050" dirty="0">
                <a:latin typeface="微软雅黑" pitchFamily="34" charset="-122"/>
                <a:ea typeface="微软雅黑" pitchFamily="34" charset="-122"/>
              </a:rPr>
              <a:t>2010</a:t>
            </a:r>
            <a:r>
              <a:rPr lang="zh-CN" altLang="en-US" sz="1050" dirty="0">
                <a:latin typeface="微软雅黑" pitchFamily="34" charset="-122"/>
                <a:ea typeface="微软雅黑" pitchFamily="34" charset="-122"/>
              </a:rPr>
              <a:t>年增加了一倍。</a:t>
            </a:r>
            <a:endParaRPr lang="en-US" altLang="zh-CN" sz="1050" dirty="0">
              <a:latin typeface="微软雅黑" pitchFamily="34" charset="-122"/>
              <a:ea typeface="微软雅黑" pitchFamily="34" charset="-122"/>
            </a:endParaRPr>
          </a:p>
          <a:p>
            <a:pPr marL="171450" indent="-171450" defTabSz="933450" eaLnBrk="0" hangingPunct="0">
              <a:lnSpc>
                <a:spcPct val="150000"/>
              </a:lnSpc>
              <a:spcBef>
                <a:spcPct val="20000"/>
              </a:spcBef>
              <a:buClr>
                <a:srgbClr val="990033"/>
              </a:buClr>
              <a:buSzPct val="70000"/>
              <a:buBlip>
                <a:blip r:embed="rId2"/>
              </a:buBlip>
              <a:defRPr/>
            </a:pPr>
            <a:r>
              <a:rPr lang="zh-CN" altLang="en-US" sz="1050" dirty="0">
                <a:latin typeface="微软雅黑" pitchFamily="34" charset="-122"/>
                <a:ea typeface="微软雅黑" pitchFamily="34" charset="-122"/>
              </a:rPr>
              <a:t>业务数据增长迅速：随着业务的迅猛增长，业务数据规模也线性膨胀。</a:t>
            </a:r>
            <a:endParaRPr lang="en-US" altLang="zh-CN" sz="1050" dirty="0">
              <a:latin typeface="微软雅黑" pitchFamily="34" charset="-122"/>
              <a:ea typeface="微软雅黑" pitchFamily="34" charset="-122"/>
            </a:endParaRPr>
          </a:p>
          <a:p>
            <a:pPr marL="171450" indent="-171450" defTabSz="933450" eaLnBrk="0" hangingPunct="0">
              <a:lnSpc>
                <a:spcPct val="150000"/>
              </a:lnSpc>
              <a:spcBef>
                <a:spcPct val="20000"/>
              </a:spcBef>
              <a:buClr>
                <a:srgbClr val="990033"/>
              </a:buClr>
              <a:buSzPct val="70000"/>
              <a:buBlip>
                <a:blip r:embed="rId2"/>
              </a:buBlip>
              <a:defRPr/>
            </a:pPr>
            <a:r>
              <a:rPr lang="zh-CN" altLang="en-US" sz="1050" dirty="0">
                <a:latin typeface="微软雅黑" pitchFamily="34" charset="-122"/>
                <a:ea typeface="微软雅黑" pitchFamily="34" charset="-122"/>
              </a:rPr>
              <a:t>数据存储、系统维护、数据有效利用都面临巨大压力。</a:t>
            </a:r>
            <a:endParaRPr lang="en-US" altLang="zh-CN" sz="1050" dirty="0">
              <a:latin typeface="微软雅黑" pitchFamily="34" charset="-122"/>
              <a:ea typeface="微软雅黑" pitchFamily="34" charset="-122"/>
            </a:endParaRPr>
          </a:p>
          <a:p>
            <a:pPr defTabSz="933450" eaLnBrk="0" hangingPunct="0">
              <a:lnSpc>
                <a:spcPct val="150000"/>
              </a:lnSpc>
              <a:spcBef>
                <a:spcPct val="20000"/>
              </a:spcBef>
              <a:buClr>
                <a:srgbClr val="990033"/>
              </a:buClr>
              <a:buSzPct val="70000"/>
            </a:pPr>
            <a:endParaRPr lang="zh-CN" altLang="en-US" sz="1050" dirty="0"/>
          </a:p>
        </p:txBody>
      </p:sp>
      <p:sp>
        <p:nvSpPr>
          <p:cNvPr id="17" name="Rectangle 16"/>
          <p:cNvSpPr>
            <a:spLocks noChangeArrowheads="1"/>
          </p:cNvSpPr>
          <p:nvPr/>
        </p:nvSpPr>
        <p:spPr bwMode="auto">
          <a:xfrm>
            <a:off x="539055" y="4438650"/>
            <a:ext cx="4878387"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600"/>
              </a:spcBef>
              <a:buBlip>
                <a:blip r:embed="rId2"/>
              </a:buBlip>
              <a:defRPr/>
            </a:pPr>
            <a:r>
              <a:rPr lang="zh-CN" altLang="en-US" sz="1200" b="1" dirty="0">
                <a:latin typeface="微软雅黑" panose="020B0503020204020204" pitchFamily="34" charset="-122"/>
                <a:ea typeface="微软雅黑" panose="020B0503020204020204" pitchFamily="34" charset="-122"/>
              </a:rPr>
              <a:t>实时的商业智能</a:t>
            </a:r>
            <a:endParaRPr lang="en-US" altLang="zh-CN" sz="1200" b="1" dirty="0">
              <a:latin typeface="微软雅黑" panose="020B0503020204020204" pitchFamily="34" charset="-122"/>
              <a:ea typeface="微软雅黑" panose="020B0503020204020204" pitchFamily="34" charset="-122"/>
            </a:endParaRPr>
          </a:p>
          <a:p>
            <a:pPr marL="0" indent="0" defTabSz="933450">
              <a:lnSpc>
                <a:spcPct val="150000"/>
              </a:lnSpc>
              <a:spcBef>
                <a:spcPct val="20000"/>
              </a:spcBef>
              <a:buClr>
                <a:srgbClr val="990033"/>
              </a:buClr>
              <a:buSzPct val="70000"/>
              <a:defRPr/>
            </a:pPr>
            <a:r>
              <a:rPr lang="zh-CN" altLang="en-US" sz="1200" dirty="0" smtClean="0">
                <a:latin typeface="微软雅黑" panose="020B0503020204020204" pitchFamily="34" charset="-122"/>
                <a:ea typeface="微软雅黑" panose="020B0503020204020204" pitchFamily="34" charset="-122"/>
              </a:rPr>
              <a:t> </a:t>
            </a:r>
            <a:r>
              <a:rPr lang="zh-CN" altLang="en-US" sz="1050" dirty="0">
                <a:latin typeface="微软雅黑" pitchFamily="34" charset="-122"/>
                <a:ea typeface="微软雅黑" pitchFamily="34" charset="-122"/>
              </a:rPr>
              <a:t>可以结合实时、历史数据进行全局分析</a:t>
            </a:r>
            <a:r>
              <a:rPr lang="en-US" altLang="zh-CN" sz="1050" dirty="0">
                <a:latin typeface="微软雅黑" pitchFamily="34" charset="-122"/>
                <a:ea typeface="微软雅黑" pitchFamily="34" charset="-122"/>
              </a:rPr>
              <a:t>,</a:t>
            </a:r>
            <a:r>
              <a:rPr lang="zh-CN" altLang="en-US" sz="1050" dirty="0">
                <a:latin typeface="微软雅黑" pitchFamily="34" charset="-122"/>
                <a:ea typeface="微软雅黑" pitchFamily="34" charset="-122"/>
              </a:rPr>
              <a:t>风险管理部门现在可以每天评估客户的行为，并决定对客户的信用额度在同一天进行调整；原有内部系统、模型整体性能显著提高</a:t>
            </a:r>
            <a:endParaRPr lang="en-US" altLang="zh-CN" sz="1050" dirty="0">
              <a:latin typeface="微软雅黑" pitchFamily="34" charset="-122"/>
              <a:ea typeface="微软雅黑" pitchFamily="34" charset="-122"/>
            </a:endParaRPr>
          </a:p>
          <a:p>
            <a:pPr>
              <a:spcBef>
                <a:spcPts val="600"/>
              </a:spcBef>
              <a:buBlip>
                <a:blip r:embed="rId2"/>
              </a:buBlip>
              <a:defRPr/>
            </a:pPr>
            <a:r>
              <a:rPr lang="zh-CN" altLang="en-US" sz="1200" b="1" dirty="0">
                <a:latin typeface="微软雅黑" panose="020B0503020204020204" pitchFamily="34" charset="-122"/>
                <a:ea typeface="微软雅黑" panose="020B0503020204020204" pitchFamily="34" charset="-122"/>
              </a:rPr>
              <a:t>秒级</a:t>
            </a:r>
            <a:r>
              <a:rPr lang="zh-CN" altLang="en-US" sz="1200" b="1" dirty="0" smtClean="0">
                <a:latin typeface="微软雅黑" panose="020B0503020204020204" pitchFamily="34" charset="-122"/>
                <a:ea typeface="微软雅黑" panose="020B0503020204020204" pitchFamily="34" charset="-122"/>
              </a:rPr>
              <a:t>营销</a:t>
            </a:r>
            <a:endParaRPr lang="en-US" altLang="zh-CN" sz="1200" b="1" dirty="0">
              <a:latin typeface="微软雅黑" panose="020B0503020204020204" pitchFamily="34" charset="-122"/>
              <a:ea typeface="微软雅黑" panose="020B0503020204020204" pitchFamily="34" charset="-122"/>
            </a:endParaRPr>
          </a:p>
          <a:p>
            <a:pPr marL="0" indent="0">
              <a:lnSpc>
                <a:spcPct val="150000"/>
              </a:lnSpc>
              <a:spcBef>
                <a:spcPts val="600"/>
              </a:spcBef>
              <a:defRPr/>
            </a:pPr>
            <a:r>
              <a:rPr lang="zh-CN" altLang="en-US" sz="1050" dirty="0" smtClean="0">
                <a:latin typeface="微软雅黑" pitchFamily="34" charset="-122"/>
                <a:ea typeface="微软雅黑" pitchFamily="34" charset="-122"/>
              </a:rPr>
              <a:t>提供</a:t>
            </a:r>
            <a:r>
              <a:rPr lang="zh-CN" altLang="en-US" sz="1050" dirty="0">
                <a:latin typeface="微软雅黑" pitchFamily="34" charset="-122"/>
                <a:ea typeface="微软雅黑" pitchFamily="34" charset="-122"/>
              </a:rPr>
              <a:t>了统一的客户视图，更有针对的进行营销。</a:t>
            </a:r>
            <a:r>
              <a:rPr lang="en-US" altLang="zh-CN" sz="1050" dirty="0">
                <a:latin typeface="微软雅黑" pitchFamily="34" charset="-122"/>
                <a:ea typeface="微软雅黑" pitchFamily="34" charset="-122"/>
              </a:rPr>
              <a:t>2011</a:t>
            </a:r>
            <a:r>
              <a:rPr lang="zh-CN" altLang="en-US" sz="1050" dirty="0">
                <a:latin typeface="微软雅黑" pitchFamily="34" charset="-122"/>
                <a:ea typeface="微软雅黑" pitchFamily="34" charset="-122"/>
              </a:rPr>
              <a:t>年，中信银行信用卡中心通过其数据库营销平台进行了</a:t>
            </a:r>
            <a:r>
              <a:rPr lang="en-US" altLang="zh-CN" sz="1050" dirty="0">
                <a:latin typeface="微软雅黑" pitchFamily="34" charset="-122"/>
                <a:ea typeface="微软雅黑" pitchFamily="34" charset="-122"/>
              </a:rPr>
              <a:t>1286</a:t>
            </a:r>
            <a:r>
              <a:rPr lang="zh-CN" altLang="en-US" sz="1050" dirty="0">
                <a:latin typeface="微软雅黑" pitchFamily="34" charset="-122"/>
                <a:ea typeface="微软雅黑" pitchFamily="34" charset="-122"/>
              </a:rPr>
              <a:t>个宣传活动，每个营销活动配置平均时间从</a:t>
            </a:r>
            <a:r>
              <a:rPr lang="en-US" altLang="zh-CN" sz="1050" dirty="0">
                <a:latin typeface="微软雅黑" pitchFamily="34" charset="-122"/>
                <a:ea typeface="微软雅黑" pitchFamily="34" charset="-122"/>
              </a:rPr>
              <a:t>2</a:t>
            </a:r>
            <a:r>
              <a:rPr lang="zh-CN" altLang="en-US" sz="1050" dirty="0">
                <a:latin typeface="微软雅黑" pitchFamily="34" charset="-122"/>
                <a:ea typeface="微软雅黑" pitchFamily="34" charset="-122"/>
              </a:rPr>
              <a:t>周缩短到</a:t>
            </a:r>
            <a:r>
              <a:rPr lang="en-US" altLang="zh-CN" sz="1050" dirty="0">
                <a:latin typeface="微软雅黑" pitchFamily="34" charset="-122"/>
                <a:ea typeface="微软雅黑" pitchFamily="34" charset="-122"/>
              </a:rPr>
              <a:t>2-3</a:t>
            </a:r>
            <a:r>
              <a:rPr lang="zh-CN" altLang="en-US" sz="1050" dirty="0">
                <a:latin typeface="微软雅黑" pitchFamily="34" charset="-122"/>
                <a:ea typeface="微软雅黑" pitchFamily="34" charset="-122"/>
              </a:rPr>
              <a:t>天。</a:t>
            </a:r>
            <a:endParaRPr lang="en-US" altLang="zh-CN" sz="1050" dirty="0">
              <a:latin typeface="微软雅黑" pitchFamily="34" charset="-122"/>
              <a:ea typeface="微软雅黑" pitchFamily="34" charset="-122"/>
            </a:endParaRPr>
          </a:p>
          <a:p>
            <a:pPr lvl="1">
              <a:lnSpc>
                <a:spcPct val="150000"/>
              </a:lnSpc>
              <a:spcBef>
                <a:spcPct val="20000"/>
              </a:spcBef>
              <a:buClr>
                <a:srgbClr val="990033"/>
              </a:buClr>
              <a:buSzPct val="70000"/>
              <a:buFontTx/>
              <a:buBlip>
                <a:blip r:embed="rId2"/>
              </a:buBlip>
            </a:pPr>
            <a:endParaRPr lang="zh-CN" altLang="en-US" sz="1400" dirty="0">
              <a:latin typeface="微软雅黑" panose="020B0503020204020204" pitchFamily="34" charset="-122"/>
              <a:ea typeface="微软雅黑" panose="020B0503020204020204" pitchFamily="34" charset="-122"/>
            </a:endParaRPr>
          </a:p>
          <a:p>
            <a:pPr lvl="1">
              <a:lnSpc>
                <a:spcPct val="150000"/>
              </a:lnSpc>
              <a:spcBef>
                <a:spcPct val="20000"/>
              </a:spcBef>
              <a:buClr>
                <a:srgbClr val="990033"/>
              </a:buClr>
              <a:buSzPct val="70000"/>
              <a:buFontTx/>
              <a:buBlip>
                <a:blip r:embed="rId2"/>
              </a:buBlip>
            </a:pPr>
            <a:endParaRPr lang="en-US" altLang="zh-CN" sz="1400" dirty="0">
              <a:latin typeface="微软雅黑" panose="020B0503020204020204" pitchFamily="34" charset="-122"/>
              <a:ea typeface="微软雅黑" panose="020B0503020204020204" pitchFamily="34" charset="-122"/>
            </a:endParaRPr>
          </a:p>
          <a:p>
            <a:pPr eaLnBrk="1" hangingPunct="1">
              <a:buClr>
                <a:srgbClr val="990033"/>
              </a:buClr>
              <a:buSzPct val="70000"/>
              <a:buFont typeface="楷体_GB2312"/>
              <a:buNone/>
            </a:pPr>
            <a:endParaRPr lang="zh-CN" altLang="en-US" sz="1400" dirty="0">
              <a:solidFill>
                <a:srgbClr val="000000"/>
              </a:solidFill>
              <a:latin typeface="Tahoma" panose="020B0604030504040204" pitchFamily="34" charset="0"/>
            </a:endParaRPr>
          </a:p>
          <a:p>
            <a:pPr eaLnBrk="1" hangingPunct="1">
              <a:buClr>
                <a:srgbClr val="990033"/>
              </a:buClr>
              <a:buSzPct val="70000"/>
              <a:buFont typeface="Times New Roman" panose="02020603050405020304" pitchFamily="18" charset="0"/>
              <a:buChar char="u"/>
            </a:pPr>
            <a:endParaRPr lang="zh-CN" altLang="en-US" sz="1400" dirty="0">
              <a:solidFill>
                <a:srgbClr val="000000"/>
              </a:solidFill>
              <a:latin typeface="Tahoma" panose="020B0604030504040204" pitchFamily="34" charset="0"/>
            </a:endParaRPr>
          </a:p>
        </p:txBody>
      </p:sp>
      <p:sp>
        <p:nvSpPr>
          <p:cNvPr id="18" name="Rectangle 13"/>
          <p:cNvSpPr>
            <a:spLocks noChangeArrowheads="1"/>
          </p:cNvSpPr>
          <p:nvPr/>
        </p:nvSpPr>
        <p:spPr bwMode="auto">
          <a:xfrm>
            <a:off x="6000750" y="4192134"/>
            <a:ext cx="40322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rgbClr val="990033"/>
              </a:buClr>
              <a:buSzPct val="70000"/>
              <a:buFontTx/>
              <a:buBlip>
                <a:blip r:embed="rId2"/>
              </a:buBlip>
              <a:defRPr/>
            </a:pPr>
            <a:r>
              <a:rPr lang="en-US" altLang="zh-CN" sz="1100" dirty="0" smtClean="0">
                <a:ea typeface="微软雅黑" pitchFamily="34" charset="-122"/>
                <a:cs typeface="Arial" panose="020B0604020202020204" pitchFamily="34" charset="0"/>
              </a:rPr>
              <a:t>EMC Green Plum</a:t>
            </a:r>
          </a:p>
          <a:p>
            <a:pPr marL="171450" lvl="1" indent="-171450">
              <a:lnSpc>
                <a:spcPct val="150000"/>
              </a:lnSpc>
              <a:spcBef>
                <a:spcPct val="20000"/>
              </a:spcBef>
              <a:buClr>
                <a:srgbClr val="990033"/>
              </a:buClr>
              <a:buSzPct val="70000"/>
              <a:buBlip>
                <a:blip r:embed="rId2"/>
              </a:buBlip>
              <a:defRPr/>
            </a:pPr>
            <a:r>
              <a:rPr lang="en-US" altLang="zh-CN" sz="1200" dirty="0" err="1" smtClean="0">
                <a:latin typeface="微软雅黑" panose="020B0503020204020204" pitchFamily="34" charset="-122"/>
                <a:ea typeface="微软雅黑" panose="020B0503020204020204" pitchFamily="34" charset="-122"/>
              </a:rPr>
              <a:t>Cloudera</a:t>
            </a:r>
            <a:r>
              <a:rPr lang="en-US" altLang="zh-CN" sz="1200" dirty="0" smtClean="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Hadoop</a:t>
            </a:r>
          </a:p>
          <a:p>
            <a:pPr>
              <a:lnSpc>
                <a:spcPct val="150000"/>
              </a:lnSpc>
              <a:spcBef>
                <a:spcPct val="20000"/>
              </a:spcBef>
              <a:buClr>
                <a:srgbClr val="990033"/>
              </a:buClr>
              <a:buSzPct val="70000"/>
              <a:buFontTx/>
              <a:buBlip>
                <a:blip r:embed="rId2"/>
              </a:buBlip>
              <a:defRPr/>
            </a:pPr>
            <a:r>
              <a:rPr lang="en-US" altLang="zh-CN" sz="1100" dirty="0" err="1" smtClean="0">
                <a:ea typeface="微软雅黑" pitchFamily="34" charset="-122"/>
                <a:cs typeface="Arial" panose="020B0604020202020204" pitchFamily="34" charset="0"/>
              </a:rPr>
              <a:t>Informatica</a:t>
            </a:r>
            <a:r>
              <a:rPr lang="en-US" altLang="zh-CN" sz="1100" dirty="0" smtClean="0">
                <a:ea typeface="微软雅黑" pitchFamily="34" charset="-122"/>
                <a:cs typeface="Arial" panose="020B0604020202020204" pitchFamily="34" charset="0"/>
              </a:rPr>
              <a:t> </a:t>
            </a:r>
            <a:r>
              <a:rPr lang="en-US" altLang="zh-CN" sz="1100" dirty="0" err="1" smtClean="0">
                <a:ea typeface="微软雅黑" pitchFamily="34" charset="-122"/>
                <a:cs typeface="Arial" panose="020B0604020202020204" pitchFamily="34" charset="0"/>
              </a:rPr>
              <a:t>PowerCenter</a:t>
            </a:r>
            <a:endParaRPr lang="en-US" altLang="zh-CN" sz="1100" dirty="0">
              <a:ea typeface="微软雅黑" pitchFamily="34" charset="-122"/>
              <a:cs typeface="Arial" panose="020B0604020202020204" pitchFamily="34" charset="0"/>
            </a:endParaRPr>
          </a:p>
          <a:p>
            <a:pPr>
              <a:lnSpc>
                <a:spcPct val="150000"/>
              </a:lnSpc>
              <a:spcBef>
                <a:spcPct val="20000"/>
              </a:spcBef>
              <a:buClr>
                <a:srgbClr val="990033"/>
              </a:buClr>
              <a:buSzPct val="70000"/>
              <a:buFontTx/>
              <a:buBlip>
                <a:blip r:embed="rId2"/>
              </a:buBlip>
              <a:defRPr/>
            </a:pPr>
            <a:r>
              <a:rPr lang="en-US" altLang="zh-CN" sz="1100" dirty="0" smtClean="0">
                <a:ea typeface="微软雅黑" pitchFamily="34" charset="-122"/>
                <a:cs typeface="Arial" panose="020B0604020202020204" pitchFamily="34" charset="0"/>
              </a:rPr>
              <a:t>IBM SPSS</a:t>
            </a:r>
            <a:endParaRPr lang="en-US" altLang="zh-CN" sz="1100" dirty="0">
              <a:ea typeface="微软雅黑" pitchFamily="34" charset="-122"/>
              <a:cs typeface="Arial" panose="020B0604020202020204" pitchFamily="34" charset="0"/>
            </a:endParaRPr>
          </a:p>
          <a:p>
            <a:pPr marL="0" indent="0">
              <a:lnSpc>
                <a:spcPct val="150000"/>
              </a:lnSpc>
              <a:buSzPct val="100000"/>
              <a:defRPr/>
            </a:pPr>
            <a:endParaRPr lang="zh-CN" altLang="en-US" sz="1400" dirty="0">
              <a:solidFill>
                <a:prstClr val="black"/>
              </a:solidFill>
              <a:latin typeface="宋体"/>
            </a:endParaRPr>
          </a:p>
          <a:p>
            <a:pPr eaLnBrk="1" hangingPunct="1">
              <a:buClr>
                <a:srgbClr val="990033"/>
              </a:buClr>
              <a:buSzPct val="70000"/>
              <a:buFont typeface="楷体_GB2312" pitchFamily="49" charset="-122"/>
              <a:buChar char="u"/>
              <a:defRPr/>
            </a:pPr>
            <a:endParaRPr lang="en-US" altLang="zh-CN" sz="1400" dirty="0">
              <a:solidFill>
                <a:prstClr val="black"/>
              </a:solidFill>
              <a:latin typeface="Tahoma" panose="020B0604030504040204" pitchFamily="34" charset="0"/>
            </a:endParaRPr>
          </a:p>
        </p:txBody>
      </p:sp>
      <p:sp>
        <p:nvSpPr>
          <p:cNvPr id="10" name="文本框 9"/>
          <p:cNvSpPr txBox="1"/>
          <p:nvPr/>
        </p:nvSpPr>
        <p:spPr>
          <a:xfrm>
            <a:off x="5994400" y="1778000"/>
            <a:ext cx="4038600" cy="1955151"/>
          </a:xfrm>
          <a:prstGeom prst="rect">
            <a:avLst/>
          </a:prstGeom>
          <a:noFill/>
        </p:spPr>
        <p:txBody>
          <a:bodyPr wrap="square" rtlCol="0">
            <a:spAutoFit/>
          </a:bodyPr>
          <a:lstStyle/>
          <a:p>
            <a:pPr marL="171450" indent="-171450" defTabSz="933450" eaLnBrk="0" hangingPunct="0">
              <a:lnSpc>
                <a:spcPct val="150000"/>
              </a:lnSpc>
              <a:spcBef>
                <a:spcPct val="20000"/>
              </a:spcBef>
              <a:buClr>
                <a:srgbClr val="990033"/>
              </a:buClr>
              <a:buSzPct val="70000"/>
              <a:buBlip>
                <a:blip r:embed="rId2"/>
              </a:buBlip>
              <a:defRPr/>
            </a:pPr>
            <a:r>
              <a:rPr lang="zh-CN" altLang="en-US" sz="1050" dirty="0">
                <a:latin typeface="微软雅黑" pitchFamily="34" charset="-122"/>
                <a:ea typeface="微软雅黑" pitchFamily="34" charset="-122"/>
              </a:rPr>
              <a:t>分布式架构与关系型数据库的结合，实现结构化与非机构化数据的存储与处理</a:t>
            </a:r>
            <a:endParaRPr lang="en-US" altLang="zh-CN" sz="1050" dirty="0">
              <a:latin typeface="微软雅黑" pitchFamily="34" charset="-122"/>
              <a:ea typeface="微软雅黑" pitchFamily="34" charset="-122"/>
            </a:endParaRPr>
          </a:p>
          <a:p>
            <a:pPr marL="171450" indent="-171450" defTabSz="933450" eaLnBrk="0" hangingPunct="0">
              <a:lnSpc>
                <a:spcPct val="150000"/>
              </a:lnSpc>
              <a:spcBef>
                <a:spcPct val="20000"/>
              </a:spcBef>
              <a:buClr>
                <a:srgbClr val="990033"/>
              </a:buClr>
              <a:buSzPct val="70000"/>
              <a:buBlip>
                <a:blip r:embed="rId2"/>
              </a:buBlip>
              <a:defRPr/>
            </a:pPr>
            <a:r>
              <a:rPr lang="zh-CN" altLang="en-US" sz="1050" dirty="0">
                <a:latin typeface="微软雅黑" pitchFamily="34" charset="-122"/>
                <a:ea typeface="微软雅黑" pitchFamily="34" charset="-122"/>
              </a:rPr>
              <a:t>多数据源（</a:t>
            </a:r>
            <a:r>
              <a:rPr lang="en-US" altLang="zh-CN" sz="1050" dirty="0">
                <a:latin typeface="微软雅黑" pitchFamily="34" charset="-122"/>
                <a:ea typeface="微软雅黑" pitchFamily="34" charset="-122"/>
              </a:rPr>
              <a:t>30+</a:t>
            </a:r>
            <a:r>
              <a:rPr lang="zh-CN" altLang="en-US" sz="1050" dirty="0">
                <a:latin typeface="微软雅黑" pitchFamily="34" charset="-122"/>
                <a:ea typeface="微软雅黑" pitchFamily="34" charset="-122"/>
              </a:rPr>
              <a:t>）整合，数据交换平台建设</a:t>
            </a:r>
            <a:endParaRPr lang="en-US" altLang="zh-CN" sz="1050" dirty="0">
              <a:latin typeface="微软雅黑" pitchFamily="34" charset="-122"/>
              <a:ea typeface="微软雅黑" pitchFamily="34" charset="-122"/>
            </a:endParaRPr>
          </a:p>
          <a:p>
            <a:pPr marL="171450" indent="-171450" defTabSz="933450" eaLnBrk="0" hangingPunct="0">
              <a:lnSpc>
                <a:spcPct val="150000"/>
              </a:lnSpc>
              <a:spcBef>
                <a:spcPct val="20000"/>
              </a:spcBef>
              <a:buClr>
                <a:srgbClr val="990033"/>
              </a:buClr>
              <a:buSzPct val="70000"/>
              <a:buBlip>
                <a:blip r:embed="rId2"/>
              </a:buBlip>
              <a:defRPr/>
            </a:pPr>
            <a:r>
              <a:rPr lang="zh-CN" altLang="en-US" sz="1050" dirty="0">
                <a:latin typeface="微软雅黑" pitchFamily="34" charset="-122"/>
                <a:ea typeface="微软雅黑" pitchFamily="34" charset="-122"/>
              </a:rPr>
              <a:t>创建客户统一视图，客户全方位挖掘分析。</a:t>
            </a:r>
            <a:endParaRPr lang="en-US" altLang="zh-CN" sz="1050" dirty="0">
              <a:latin typeface="微软雅黑" pitchFamily="34" charset="-122"/>
              <a:ea typeface="微软雅黑" pitchFamily="34" charset="-122"/>
            </a:endParaRPr>
          </a:p>
          <a:p>
            <a:pPr marL="171450" indent="-171450" defTabSz="933450" eaLnBrk="0" hangingPunct="0">
              <a:lnSpc>
                <a:spcPct val="150000"/>
              </a:lnSpc>
              <a:spcBef>
                <a:spcPct val="20000"/>
              </a:spcBef>
              <a:buClr>
                <a:srgbClr val="990033"/>
              </a:buClr>
              <a:buSzPct val="70000"/>
              <a:buBlip>
                <a:blip r:embed="rId2"/>
              </a:buBlip>
              <a:defRPr/>
            </a:pPr>
            <a:r>
              <a:rPr lang="zh-CN" altLang="en-US" sz="1050" dirty="0">
                <a:latin typeface="微软雅黑" pitchFamily="34" charset="-122"/>
                <a:ea typeface="微软雅黑" pitchFamily="34" charset="-122"/>
              </a:rPr>
              <a:t>营销活动管理的闭环应用</a:t>
            </a:r>
            <a:endParaRPr lang="en-US" altLang="zh-CN" sz="1050" dirty="0">
              <a:latin typeface="微软雅黑" pitchFamily="34" charset="-122"/>
              <a:ea typeface="微软雅黑" pitchFamily="34" charset="-122"/>
            </a:endParaRPr>
          </a:p>
          <a:p>
            <a:endParaRPr lang="en-US" altLang="zh-CN" dirty="0" smtClean="0"/>
          </a:p>
          <a:p>
            <a:endParaRPr lang="zh-CN" altLang="en-US" dirty="0"/>
          </a:p>
        </p:txBody>
      </p:sp>
    </p:spTree>
    <p:extLst>
      <p:ext uri="{BB962C8B-B14F-4D97-AF65-F5344CB8AC3E}">
        <p14:creationId xmlns:p14="http://schemas.microsoft.com/office/powerpoint/2010/main" val="30091368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b="1" dirty="0">
                <a:latin typeface="仿宋" pitchFamily="49" charset="-122"/>
                <a:ea typeface="仿宋" pitchFamily="49" charset="-122"/>
              </a:rPr>
              <a:t>典型案例：迪信通库存优化项目</a:t>
            </a:r>
          </a:p>
        </p:txBody>
      </p:sp>
      <p:sp>
        <p:nvSpPr>
          <p:cNvPr id="3" name="Rectangle 3"/>
          <p:cNvSpPr>
            <a:spLocks noChangeArrowheads="1"/>
          </p:cNvSpPr>
          <p:nvPr/>
        </p:nvSpPr>
        <p:spPr bwMode="auto">
          <a:xfrm>
            <a:off x="1441549" y="1072938"/>
            <a:ext cx="2768600" cy="366712"/>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项目背景</a:t>
            </a:r>
          </a:p>
        </p:txBody>
      </p:sp>
      <p:sp>
        <p:nvSpPr>
          <p:cNvPr id="4" name="Rectangle 4"/>
          <p:cNvSpPr>
            <a:spLocks noChangeArrowheads="1"/>
          </p:cNvSpPr>
          <p:nvPr/>
        </p:nvSpPr>
        <p:spPr bwMode="auto">
          <a:xfrm>
            <a:off x="1441549" y="4260850"/>
            <a:ext cx="2574925" cy="366713"/>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客户收益</a:t>
            </a:r>
          </a:p>
        </p:txBody>
      </p:sp>
      <p:sp>
        <p:nvSpPr>
          <p:cNvPr id="5" name="Rectangle 5"/>
          <p:cNvSpPr>
            <a:spLocks noChangeArrowheads="1"/>
          </p:cNvSpPr>
          <p:nvPr/>
        </p:nvSpPr>
        <p:spPr bwMode="auto">
          <a:xfrm>
            <a:off x="6629498" y="1010232"/>
            <a:ext cx="2657475" cy="366712"/>
          </a:xfrm>
          <a:prstGeom prst="rect">
            <a:avLst/>
          </a:prstGeom>
          <a:gradFill rotWithShape="0">
            <a:gsLst>
              <a:gs pos="0">
                <a:srgbClr val="FFFFFF"/>
              </a:gs>
              <a:gs pos="50000">
                <a:srgbClr val="3366FF"/>
              </a:gs>
              <a:gs pos="100000">
                <a:srgbClr val="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algn="ctr" eaLnBrk="0" fontAlgn="auto" hangingPunct="0">
              <a:spcBef>
                <a:spcPts val="0"/>
              </a:spcBef>
              <a:spcAft>
                <a:spcPts val="0"/>
              </a:spcAft>
              <a:defRPr/>
            </a:pPr>
            <a:r>
              <a:rPr lang="zh-CN" altLang="en-US" b="1">
                <a:solidFill>
                  <a:srgbClr val="FFFFFF"/>
                </a:solidFill>
                <a:effectLst>
                  <a:outerShdw blurRad="38100" dist="38100" dir="2700000" algn="tl">
                    <a:srgbClr val="C0C0C0"/>
                  </a:outerShdw>
                </a:effectLst>
                <a:latin typeface="Calibri"/>
              </a:rPr>
              <a:t>解决方案</a:t>
            </a:r>
          </a:p>
        </p:txBody>
      </p:sp>
      <p:sp>
        <p:nvSpPr>
          <p:cNvPr id="6" name="Rectangle 6"/>
          <p:cNvSpPr>
            <a:spLocks noChangeArrowheads="1"/>
          </p:cNvSpPr>
          <p:nvPr/>
        </p:nvSpPr>
        <p:spPr bwMode="auto">
          <a:xfrm>
            <a:off x="1909067" y="2270125"/>
            <a:ext cx="3567113"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7000"/>
              </a:lnSpc>
              <a:spcBef>
                <a:spcPct val="10000"/>
              </a:spcBef>
              <a:buClr>
                <a:srgbClr val="1F497D"/>
              </a:buClr>
              <a:buSzPct val="62000"/>
              <a:buFont typeface="Times New Roman" panose="02020603050405020304" pitchFamily="18" charset="0"/>
              <a:buChar char="u"/>
            </a:pPr>
            <a:endParaRPr lang="en-US" altLang="zh-CN" sz="2400" smtClean="0">
              <a:solidFill>
                <a:prstClr val="black"/>
              </a:solidFill>
              <a:latin typeface="Wingdings" panose="05000000000000000000" pitchFamily="2" charset="2"/>
            </a:endParaRPr>
          </a:p>
        </p:txBody>
      </p:sp>
      <p:sp>
        <p:nvSpPr>
          <p:cNvPr id="7" name="Rectangle 8"/>
          <p:cNvSpPr>
            <a:spLocks noChangeArrowheads="1"/>
          </p:cNvSpPr>
          <p:nvPr/>
        </p:nvSpPr>
        <p:spPr bwMode="auto">
          <a:xfrm>
            <a:off x="6176269" y="1716669"/>
            <a:ext cx="428466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FontTx/>
              <a:buBlip>
                <a:blip r:embed="rId2"/>
              </a:buBlip>
            </a:pPr>
            <a:r>
              <a:rPr lang="zh-CN" altLang="en-US" sz="1400" dirty="0">
                <a:latin typeface="微软雅黑" pitchFamily="34" charset="-122"/>
                <a:ea typeface="微软雅黑" pitchFamily="34" charset="-122"/>
              </a:rPr>
              <a:t>提供了库存优化的解决方案。</a:t>
            </a:r>
            <a:endParaRPr lang="en-US" altLang="zh-CN" sz="1400" dirty="0">
              <a:latin typeface="微软雅黑" pitchFamily="34" charset="-122"/>
              <a:ea typeface="微软雅黑" pitchFamily="34" charset="-122"/>
            </a:endParaRPr>
          </a:p>
          <a:p>
            <a:pPr>
              <a:lnSpc>
                <a:spcPct val="150000"/>
              </a:lnSpc>
              <a:spcBef>
                <a:spcPct val="20000"/>
              </a:spcBef>
              <a:buFontTx/>
              <a:buBlip>
                <a:blip r:embed="rId2"/>
              </a:buBlip>
            </a:pPr>
            <a:r>
              <a:rPr lang="zh-CN" altLang="en-US" sz="1400" dirty="0">
                <a:latin typeface="微软雅黑" pitchFamily="34" charset="-122"/>
                <a:ea typeface="微软雅黑" pitchFamily="34" charset="-122"/>
              </a:rPr>
              <a:t>建立的销量预测模型，实现了对周期采购的合理指导。</a:t>
            </a:r>
            <a:endParaRPr lang="en-US" altLang="zh-CN" sz="1400" dirty="0">
              <a:latin typeface="微软雅黑" pitchFamily="34" charset="-122"/>
              <a:ea typeface="微软雅黑" pitchFamily="34" charset="-122"/>
            </a:endParaRPr>
          </a:p>
          <a:p>
            <a:pPr>
              <a:lnSpc>
                <a:spcPct val="150000"/>
              </a:lnSpc>
              <a:spcBef>
                <a:spcPct val="20000"/>
              </a:spcBef>
              <a:buFontTx/>
              <a:buBlip>
                <a:blip r:embed="rId2"/>
              </a:buBlip>
            </a:pPr>
            <a:r>
              <a:rPr lang="zh-CN" altLang="en-US" sz="1400" dirty="0">
                <a:latin typeface="微软雅黑" pitchFamily="34" charset="-122"/>
                <a:ea typeface="微软雅黑" pitchFamily="34" charset="-122"/>
              </a:rPr>
              <a:t>实现了销量预测准确率校验、库存周转效果校验、缺货校验等功能。</a:t>
            </a:r>
            <a:endParaRPr lang="en-US" altLang="zh-CN" sz="1400" dirty="0">
              <a:latin typeface="微软雅黑" pitchFamily="34" charset="-122"/>
              <a:ea typeface="微软雅黑" pitchFamily="34" charset="-122"/>
            </a:endParaRPr>
          </a:p>
          <a:p>
            <a:pPr marL="0" indent="0">
              <a:lnSpc>
                <a:spcPct val="150000"/>
              </a:lnSpc>
              <a:buSzPct val="100000"/>
            </a:pPr>
            <a:endParaRPr lang="en-US" altLang="zh-CN" sz="1400" dirty="0">
              <a:solidFill>
                <a:prstClr val="black"/>
              </a:solidFill>
              <a:latin typeface="宋体"/>
            </a:endParaRPr>
          </a:p>
        </p:txBody>
      </p:sp>
      <p:sp>
        <p:nvSpPr>
          <p:cNvPr id="8" name="Line 10"/>
          <p:cNvSpPr>
            <a:spLocks noChangeShapeType="1"/>
          </p:cNvSpPr>
          <p:nvPr/>
        </p:nvSpPr>
        <p:spPr bwMode="auto">
          <a:xfrm>
            <a:off x="529889" y="3977481"/>
            <a:ext cx="9263063" cy="3175"/>
          </a:xfrm>
          <a:prstGeom prst="line">
            <a:avLst/>
          </a:prstGeom>
          <a:noFill/>
          <a:ln w="25400">
            <a:solidFill>
              <a:srgbClr val="1F497D"/>
            </a:solidFill>
            <a:round/>
            <a:headEnd type="none" w="sm" len="sm"/>
            <a:tailEnd type="none" w="sm" len="sm"/>
          </a:ln>
          <a:effectLst/>
        </p:spPr>
        <p:txBody>
          <a:bodyPr wrap="none" anchor="ctr"/>
          <a:lstStyle/>
          <a:p>
            <a:pPr marL="0" marR="0" lvl="0" indent="0" algn="ctr" defTabSz="914400" eaLnBrk="1" fontAlgn="auto" latinLnBrk="0" hangingPunct="1">
              <a:lnSpc>
                <a:spcPct val="100000"/>
              </a:lnSpc>
              <a:spcBef>
                <a:spcPct val="20000"/>
              </a:spcBef>
              <a:spcAft>
                <a:spcPts val="0"/>
              </a:spcAft>
              <a:buClrTx/>
              <a:buSzTx/>
              <a:buFontTx/>
              <a:buNone/>
              <a:tabLst/>
              <a:defRPr/>
            </a:pPr>
            <a:endParaRPr kumimoji="0" lang="en-US" sz="1800"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endParaRPr>
          </a:p>
        </p:txBody>
      </p:sp>
      <p:sp>
        <p:nvSpPr>
          <p:cNvPr id="10" name="Rectangle 12"/>
          <p:cNvSpPr>
            <a:spLocks noChangeArrowheads="1"/>
          </p:cNvSpPr>
          <p:nvPr/>
        </p:nvSpPr>
        <p:spPr bwMode="auto">
          <a:xfrm>
            <a:off x="412976" y="1778581"/>
            <a:ext cx="475205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ts val="0"/>
              </a:spcBef>
              <a:buFontTx/>
              <a:buBlip>
                <a:blip r:embed="rId2"/>
              </a:buBlip>
            </a:pPr>
            <a:r>
              <a:rPr lang="zh-CN" altLang="en-US" sz="1400" dirty="0">
                <a:latin typeface="微软雅黑" pitchFamily="34" charset="-122"/>
                <a:ea typeface="微软雅黑" pitchFamily="34" charset="-122"/>
              </a:rPr>
              <a:t>迪信通是国内市场占有率最高的通讯连锁零售企业，库存量偏高、库存周转率低一直是困扰企业的难题。</a:t>
            </a:r>
            <a:endParaRPr lang="en-US" altLang="zh-CN" sz="1400" dirty="0">
              <a:latin typeface="微软雅黑" pitchFamily="34" charset="-122"/>
              <a:ea typeface="微软雅黑" pitchFamily="34" charset="-122"/>
            </a:endParaRPr>
          </a:p>
          <a:p>
            <a:pPr>
              <a:lnSpc>
                <a:spcPct val="150000"/>
              </a:lnSpc>
              <a:spcBef>
                <a:spcPts val="0"/>
              </a:spcBef>
              <a:buBlip>
                <a:blip r:embed="rId2"/>
              </a:buBlip>
            </a:pPr>
            <a:r>
              <a:rPr lang="zh-CN" altLang="en-US" sz="1400" dirty="0">
                <a:latin typeface="微软雅黑" pitchFamily="34" charset="-122"/>
                <a:ea typeface="微软雅黑" pitchFamily="34" charset="-122"/>
              </a:rPr>
              <a:t>迪信通库存优化项目是</a:t>
            </a:r>
            <a:r>
              <a:rPr lang="zh-CN" altLang="en-US" sz="1400" dirty="0" smtClean="0">
                <a:latin typeface="微软雅黑" pitchFamily="34" charset="-122"/>
                <a:ea typeface="微软雅黑" pitchFamily="34" charset="-122"/>
              </a:rPr>
              <a:t>通过</a:t>
            </a:r>
            <a:r>
              <a:rPr lang="zh-CN" altLang="en-US" sz="1400" dirty="0">
                <a:latin typeface="微软雅黑" pitchFamily="34" charset="-122"/>
                <a:ea typeface="微软雅黑" pitchFamily="34" charset="-122"/>
              </a:rPr>
              <a:t>大</a:t>
            </a:r>
            <a:r>
              <a:rPr lang="zh-CN" altLang="en-US" sz="1400" dirty="0" smtClean="0">
                <a:latin typeface="微软雅黑" pitchFamily="34" charset="-122"/>
                <a:ea typeface="微软雅黑" pitchFamily="34" charset="-122"/>
              </a:rPr>
              <a:t>数据分析和挖掘</a:t>
            </a:r>
            <a:r>
              <a:rPr lang="zh-CN" altLang="en-US" sz="1400" dirty="0">
                <a:latin typeface="微软雅黑" pitchFamily="34" charset="-122"/>
                <a:ea typeface="微软雅黑" pitchFamily="34" charset="-122"/>
              </a:rPr>
              <a:t>技术实现手机销量的准确预测，根据预测结果指导采购人员合理采购，从而达到降低库存量，提高库存周转的目的。</a:t>
            </a:r>
          </a:p>
          <a:p>
            <a:pPr eaLnBrk="1" hangingPunct="1">
              <a:buClr>
                <a:srgbClr val="990033"/>
              </a:buClr>
              <a:buSzPct val="70000"/>
              <a:buFont typeface="Times New Roman" panose="02020603050405020304" pitchFamily="18" charset="0"/>
              <a:buChar char="u"/>
            </a:pPr>
            <a:endParaRPr lang="zh-CN" altLang="en-US" sz="1400" dirty="0" smtClean="0">
              <a:solidFill>
                <a:prstClr val="black"/>
              </a:solidFill>
              <a:latin typeface="Tahoma" panose="020B0604030504040204" pitchFamily="34" charset="0"/>
            </a:endParaRPr>
          </a:p>
        </p:txBody>
      </p:sp>
      <p:sp>
        <p:nvSpPr>
          <p:cNvPr id="11" name="Rectangle 15"/>
          <p:cNvSpPr>
            <a:spLocks noChangeArrowheads="1"/>
          </p:cNvSpPr>
          <p:nvPr/>
        </p:nvSpPr>
        <p:spPr bwMode="auto">
          <a:xfrm>
            <a:off x="1855092" y="4713288"/>
            <a:ext cx="38163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990033"/>
              </a:buClr>
              <a:buSzPct val="70000"/>
              <a:buFont typeface="Times New Roman" panose="02020603050405020304" pitchFamily="18" charset="0"/>
              <a:buNone/>
            </a:pPr>
            <a:endParaRPr lang="en-US" altLang="zh-CN" sz="1400" smtClean="0">
              <a:solidFill>
                <a:prstClr val="black"/>
              </a:solidFill>
              <a:latin typeface="Tahoma" panose="020B0604030504040204" pitchFamily="34" charset="0"/>
            </a:endParaRPr>
          </a:p>
        </p:txBody>
      </p:sp>
      <p:sp>
        <p:nvSpPr>
          <p:cNvPr id="12" name="Rectangle 16"/>
          <p:cNvSpPr>
            <a:spLocks noChangeArrowheads="1"/>
          </p:cNvSpPr>
          <p:nvPr/>
        </p:nvSpPr>
        <p:spPr bwMode="auto">
          <a:xfrm>
            <a:off x="412977" y="4788481"/>
            <a:ext cx="455679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FontTx/>
              <a:buBlip>
                <a:blip r:embed="rId2"/>
              </a:buBlip>
            </a:pPr>
            <a:r>
              <a:rPr lang="zh-CN" altLang="en-US" sz="1300" dirty="0">
                <a:solidFill>
                  <a:prstClr val="black"/>
                </a:solidFill>
                <a:latin typeface="微软雅黑" pitchFamily="34" charset="-122"/>
                <a:ea typeface="微软雅黑" pitchFamily="34" charset="-122"/>
              </a:rPr>
              <a:t>通过库存优化模型，降低了企业的库存量，提高了库存周转率。</a:t>
            </a:r>
            <a:endParaRPr lang="en-US" altLang="zh-CN" sz="1300" dirty="0">
              <a:solidFill>
                <a:prstClr val="black"/>
              </a:solidFill>
              <a:latin typeface="微软雅黑" pitchFamily="34" charset="-122"/>
              <a:ea typeface="微软雅黑" pitchFamily="34" charset="-122"/>
            </a:endParaRPr>
          </a:p>
          <a:p>
            <a:pPr>
              <a:lnSpc>
                <a:spcPct val="150000"/>
              </a:lnSpc>
              <a:spcBef>
                <a:spcPct val="20000"/>
              </a:spcBef>
              <a:buFontTx/>
              <a:buBlip>
                <a:blip r:embed="rId2"/>
              </a:buBlip>
            </a:pPr>
            <a:r>
              <a:rPr lang="zh-CN" altLang="en-US" sz="1300" dirty="0">
                <a:solidFill>
                  <a:prstClr val="black"/>
                </a:solidFill>
                <a:latin typeface="微软雅黑" pitchFamily="34" charset="-122"/>
                <a:ea typeface="微软雅黑" pitchFamily="34" charset="-122"/>
              </a:rPr>
              <a:t>为企业的采购提供了科学依据，提升了企业的采购管理、库存管理能力。</a:t>
            </a:r>
            <a:endParaRPr lang="zh-CN" altLang="en-US" sz="1300" dirty="0">
              <a:latin typeface="微软雅黑" pitchFamily="34" charset="-122"/>
              <a:ea typeface="微软雅黑" pitchFamily="34" charset="-122"/>
            </a:endParaRPr>
          </a:p>
          <a:p>
            <a:pPr eaLnBrk="1" hangingPunct="1">
              <a:buClr>
                <a:srgbClr val="990033"/>
              </a:buClr>
              <a:buSzPct val="70000"/>
              <a:buFont typeface="楷体_GB2312" pitchFamily="49" charset="-122"/>
              <a:buNone/>
            </a:pPr>
            <a:endParaRPr lang="zh-CN" altLang="en-US" sz="1400" dirty="0" smtClean="0">
              <a:solidFill>
                <a:prstClr val="black"/>
              </a:solidFill>
              <a:latin typeface="Tahoma" panose="020B0604030504040204" pitchFamily="34" charset="0"/>
            </a:endParaRPr>
          </a:p>
          <a:p>
            <a:pPr eaLnBrk="1" hangingPunct="1">
              <a:buClr>
                <a:srgbClr val="990033"/>
              </a:buClr>
              <a:buSzPct val="70000"/>
              <a:buFont typeface="Times New Roman" panose="02020603050405020304" pitchFamily="18" charset="0"/>
              <a:buChar char="u"/>
            </a:pPr>
            <a:endParaRPr lang="zh-CN" altLang="en-US" sz="1400" dirty="0" smtClean="0">
              <a:solidFill>
                <a:prstClr val="black"/>
              </a:solidFill>
              <a:latin typeface="Tahoma" panose="020B0604030504040204" pitchFamily="34" charset="0"/>
            </a:endParaRPr>
          </a:p>
        </p:txBody>
      </p:sp>
      <p:sp>
        <p:nvSpPr>
          <p:cNvPr id="13" name="Line 7"/>
          <p:cNvSpPr>
            <a:spLocks noChangeShapeType="1"/>
          </p:cNvSpPr>
          <p:nvPr/>
        </p:nvSpPr>
        <p:spPr bwMode="auto">
          <a:xfrm>
            <a:off x="5669855" y="1207081"/>
            <a:ext cx="1587" cy="494665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Rectangle 16"/>
          <p:cNvSpPr>
            <a:spLocks noChangeArrowheads="1"/>
          </p:cNvSpPr>
          <p:nvPr/>
        </p:nvSpPr>
        <p:spPr bwMode="auto">
          <a:xfrm>
            <a:off x="6223532" y="4704770"/>
            <a:ext cx="3569420" cy="1448961"/>
          </a:xfrm>
          <a:prstGeom prst="rect">
            <a:avLst/>
          </a:prstGeom>
          <a:noFill/>
          <a:ln w="9525">
            <a:noFill/>
            <a:miter lim="800000"/>
            <a:headEnd/>
            <a:tailEnd/>
          </a:ln>
        </p:spPr>
        <p:txBody>
          <a:bodyPr lIns="92075" tIns="46038" rIns="92075" bIns="46038"/>
          <a:lstStyle/>
          <a:p>
            <a:pPr marL="171450" lvl="1" indent="-171450">
              <a:spcBef>
                <a:spcPct val="20000"/>
              </a:spcBef>
              <a:buClr>
                <a:srgbClr val="990033"/>
              </a:buClr>
              <a:buSzPct val="70000"/>
              <a:buBlip>
                <a:blip r:embed="rId2"/>
              </a:buBlip>
              <a:defRPr/>
            </a:pPr>
            <a:r>
              <a:rPr lang="en-US" altLang="zh-CN" sz="1200" dirty="0" err="1" smtClean="0">
                <a:latin typeface="微软雅黑" panose="020B0503020204020204" pitchFamily="34" charset="-122"/>
                <a:ea typeface="微软雅黑" panose="020B0503020204020204" pitchFamily="34" charset="-122"/>
              </a:rPr>
              <a:t>Cloudera</a:t>
            </a:r>
            <a:r>
              <a:rPr lang="en-US" altLang="zh-CN" sz="1200" dirty="0" smtClean="0">
                <a:latin typeface="微软雅黑" panose="020B0503020204020204" pitchFamily="34" charset="-122"/>
                <a:ea typeface="微软雅黑" panose="020B0503020204020204" pitchFamily="34" charset="-122"/>
              </a:rPr>
              <a:t> Hadoop</a:t>
            </a:r>
            <a:endParaRPr lang="en-US" altLang="zh-CN" sz="1200" dirty="0">
              <a:latin typeface="微软雅黑" panose="020B0503020204020204" pitchFamily="34" charset="-122"/>
              <a:ea typeface="微软雅黑" panose="020B0503020204020204" pitchFamily="34" charset="-122"/>
            </a:endParaRPr>
          </a:p>
          <a:p>
            <a:pPr marL="171450" lvl="1" indent="-171450">
              <a:spcBef>
                <a:spcPct val="20000"/>
              </a:spcBef>
              <a:buClr>
                <a:srgbClr val="990033"/>
              </a:buClr>
              <a:buSzPct val="70000"/>
              <a:buBlip>
                <a:blip r:embed="rId2"/>
              </a:buBlip>
              <a:defRPr/>
            </a:pPr>
            <a:r>
              <a:rPr lang="en-US" altLang="zh-CN" sz="1200" dirty="0" smtClean="0">
                <a:latin typeface="微软雅黑" panose="020B0503020204020204" pitchFamily="34" charset="-122"/>
                <a:ea typeface="微软雅黑" panose="020B0503020204020204" pitchFamily="34" charset="-122"/>
              </a:rPr>
              <a:t>SAS</a:t>
            </a:r>
          </a:p>
          <a:p>
            <a:pPr marL="171450" lvl="1" indent="-171450">
              <a:spcBef>
                <a:spcPct val="20000"/>
              </a:spcBef>
              <a:buClr>
                <a:srgbClr val="990033"/>
              </a:buClr>
              <a:buSzPct val="70000"/>
              <a:buBlip>
                <a:blip r:embed="rId2"/>
              </a:buBlip>
              <a:defRPr/>
            </a:pPr>
            <a:r>
              <a:rPr lang="en-US" altLang="zh-CN" sz="1200" dirty="0" err="1" smtClean="0">
                <a:latin typeface="微软雅黑" panose="020B0503020204020204" pitchFamily="34" charset="-122"/>
                <a:ea typeface="微软雅黑" panose="020B0503020204020204" pitchFamily="34" charset="-122"/>
              </a:rPr>
              <a:t>Birt</a:t>
            </a:r>
            <a:endParaRPr lang="en-US" altLang="zh-CN" sz="12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615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b="1" dirty="0">
                <a:latin typeface="仿宋" pitchFamily="49" charset="-122"/>
                <a:ea typeface="仿宋" pitchFamily="49" charset="-122"/>
              </a:rPr>
              <a:t>典型案例</a:t>
            </a:r>
            <a:r>
              <a:rPr lang="zh-CN" altLang="en-US" b="1" dirty="0" smtClean="0">
                <a:latin typeface="仿宋" pitchFamily="49" charset="-122"/>
                <a:ea typeface="仿宋" pitchFamily="49" charset="-122"/>
              </a:rPr>
              <a:t>：国金证券营销活动管理平台</a:t>
            </a:r>
            <a:endParaRPr lang="zh-CN" altLang="en-US" b="1" dirty="0">
              <a:latin typeface="仿宋" pitchFamily="49" charset="-122"/>
              <a:ea typeface="仿宋" pitchFamily="49" charset="-122"/>
            </a:endParaRPr>
          </a:p>
        </p:txBody>
      </p:sp>
      <p:sp>
        <p:nvSpPr>
          <p:cNvPr id="3" name="Rectangle 3"/>
          <p:cNvSpPr>
            <a:spLocks noChangeArrowheads="1"/>
          </p:cNvSpPr>
          <p:nvPr/>
        </p:nvSpPr>
        <p:spPr bwMode="auto">
          <a:xfrm>
            <a:off x="1441549" y="1072938"/>
            <a:ext cx="2768600" cy="366712"/>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项目背景</a:t>
            </a:r>
          </a:p>
        </p:txBody>
      </p:sp>
      <p:sp>
        <p:nvSpPr>
          <p:cNvPr id="4" name="Rectangle 4"/>
          <p:cNvSpPr>
            <a:spLocks noChangeArrowheads="1"/>
          </p:cNvSpPr>
          <p:nvPr/>
        </p:nvSpPr>
        <p:spPr bwMode="auto">
          <a:xfrm>
            <a:off x="1441549" y="4260850"/>
            <a:ext cx="2574925" cy="366713"/>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客户收益</a:t>
            </a:r>
          </a:p>
        </p:txBody>
      </p:sp>
      <p:sp>
        <p:nvSpPr>
          <p:cNvPr id="5" name="Rectangle 5"/>
          <p:cNvSpPr>
            <a:spLocks noChangeArrowheads="1"/>
          </p:cNvSpPr>
          <p:nvPr/>
        </p:nvSpPr>
        <p:spPr bwMode="auto">
          <a:xfrm>
            <a:off x="6629498" y="1010232"/>
            <a:ext cx="2657475" cy="366712"/>
          </a:xfrm>
          <a:prstGeom prst="rect">
            <a:avLst/>
          </a:prstGeom>
          <a:gradFill rotWithShape="0">
            <a:gsLst>
              <a:gs pos="0">
                <a:srgbClr val="FFFFFF"/>
              </a:gs>
              <a:gs pos="50000">
                <a:srgbClr val="3366FF"/>
              </a:gs>
              <a:gs pos="100000">
                <a:srgbClr val="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algn="ctr" eaLnBrk="0" fontAlgn="auto" hangingPunct="0">
              <a:spcBef>
                <a:spcPts val="0"/>
              </a:spcBef>
              <a:spcAft>
                <a:spcPts val="0"/>
              </a:spcAft>
              <a:defRPr/>
            </a:pPr>
            <a:r>
              <a:rPr lang="zh-CN" altLang="en-US" b="1">
                <a:solidFill>
                  <a:srgbClr val="FFFFFF"/>
                </a:solidFill>
                <a:effectLst>
                  <a:outerShdw blurRad="38100" dist="38100" dir="2700000" algn="tl">
                    <a:srgbClr val="C0C0C0"/>
                  </a:outerShdw>
                </a:effectLst>
                <a:latin typeface="Calibri"/>
              </a:rPr>
              <a:t>解决方案</a:t>
            </a:r>
          </a:p>
        </p:txBody>
      </p:sp>
      <p:sp>
        <p:nvSpPr>
          <p:cNvPr id="6" name="Rectangle 6"/>
          <p:cNvSpPr>
            <a:spLocks noChangeArrowheads="1"/>
          </p:cNvSpPr>
          <p:nvPr/>
        </p:nvSpPr>
        <p:spPr bwMode="auto">
          <a:xfrm>
            <a:off x="1909067" y="2270125"/>
            <a:ext cx="3567113"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7000"/>
              </a:lnSpc>
              <a:spcBef>
                <a:spcPct val="10000"/>
              </a:spcBef>
              <a:buClr>
                <a:srgbClr val="1F497D"/>
              </a:buClr>
              <a:buSzPct val="62000"/>
              <a:buFont typeface="Times New Roman" panose="02020603050405020304" pitchFamily="18" charset="0"/>
              <a:buChar char="u"/>
            </a:pPr>
            <a:endParaRPr lang="en-US" altLang="zh-CN" sz="2400" smtClean="0">
              <a:solidFill>
                <a:prstClr val="black"/>
              </a:solidFill>
              <a:latin typeface="Wingdings" panose="05000000000000000000" pitchFamily="2" charset="2"/>
            </a:endParaRPr>
          </a:p>
        </p:txBody>
      </p:sp>
      <p:sp>
        <p:nvSpPr>
          <p:cNvPr id="8" name="Line 10"/>
          <p:cNvSpPr>
            <a:spLocks noChangeShapeType="1"/>
          </p:cNvSpPr>
          <p:nvPr/>
        </p:nvSpPr>
        <p:spPr bwMode="auto">
          <a:xfrm>
            <a:off x="529889" y="3977481"/>
            <a:ext cx="9263063" cy="3175"/>
          </a:xfrm>
          <a:prstGeom prst="line">
            <a:avLst/>
          </a:prstGeom>
          <a:noFill/>
          <a:ln w="25400">
            <a:solidFill>
              <a:srgbClr val="1F497D"/>
            </a:solidFill>
            <a:round/>
            <a:headEnd type="none" w="sm" len="sm"/>
            <a:tailEnd type="none" w="sm" len="sm"/>
          </a:ln>
          <a:effectLst/>
        </p:spPr>
        <p:txBody>
          <a:bodyPr wrap="none" anchor="ctr"/>
          <a:lstStyle/>
          <a:p>
            <a:pPr marL="0" marR="0" lvl="0" indent="0" algn="ctr" defTabSz="914400" eaLnBrk="1" fontAlgn="auto" latinLnBrk="0" hangingPunct="1">
              <a:lnSpc>
                <a:spcPct val="100000"/>
              </a:lnSpc>
              <a:spcBef>
                <a:spcPct val="20000"/>
              </a:spcBef>
              <a:spcAft>
                <a:spcPts val="0"/>
              </a:spcAft>
              <a:buClrTx/>
              <a:buSzTx/>
              <a:buFontTx/>
              <a:buNone/>
              <a:tabLst/>
              <a:defRPr/>
            </a:pPr>
            <a:endParaRPr kumimoji="0" lang="en-US" sz="1800"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endParaRPr>
          </a:p>
        </p:txBody>
      </p:sp>
      <p:sp>
        <p:nvSpPr>
          <p:cNvPr id="11" name="Rectangle 15"/>
          <p:cNvSpPr>
            <a:spLocks noChangeArrowheads="1"/>
          </p:cNvSpPr>
          <p:nvPr/>
        </p:nvSpPr>
        <p:spPr bwMode="auto">
          <a:xfrm>
            <a:off x="1855092" y="4713288"/>
            <a:ext cx="38163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990033"/>
              </a:buClr>
              <a:buSzPct val="70000"/>
              <a:buFont typeface="Times New Roman" panose="02020603050405020304" pitchFamily="18" charset="0"/>
              <a:buNone/>
            </a:pPr>
            <a:endParaRPr lang="en-US" altLang="zh-CN" sz="1400" smtClean="0">
              <a:solidFill>
                <a:prstClr val="black"/>
              </a:solidFill>
              <a:latin typeface="Tahoma" panose="020B0604030504040204" pitchFamily="34" charset="0"/>
            </a:endParaRPr>
          </a:p>
        </p:txBody>
      </p:sp>
      <p:sp>
        <p:nvSpPr>
          <p:cNvPr id="13" name="Line 7"/>
          <p:cNvSpPr>
            <a:spLocks noChangeShapeType="1"/>
          </p:cNvSpPr>
          <p:nvPr/>
        </p:nvSpPr>
        <p:spPr bwMode="auto">
          <a:xfrm>
            <a:off x="5669855" y="1207081"/>
            <a:ext cx="1587" cy="494665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12"/>
          <p:cNvSpPr>
            <a:spLocks noChangeArrowheads="1"/>
          </p:cNvSpPr>
          <p:nvPr/>
        </p:nvSpPr>
        <p:spPr bwMode="auto">
          <a:xfrm>
            <a:off x="531910" y="1609144"/>
            <a:ext cx="4944269" cy="224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171450" indent="-171450" defTabSz="933450" eaLnBrk="0" hangingPunct="0">
              <a:lnSpc>
                <a:spcPct val="150000"/>
              </a:lnSpc>
              <a:spcBef>
                <a:spcPct val="20000"/>
              </a:spcBef>
              <a:buClr>
                <a:srgbClr val="990033"/>
              </a:buClr>
              <a:buSzPct val="70000"/>
              <a:buFontTx/>
              <a:buBlip>
                <a:blip r:embed="rId2"/>
              </a:buBlip>
            </a:pPr>
            <a:r>
              <a:rPr lang="zh-CN" altLang="en-US" sz="1050" dirty="0">
                <a:latin typeface="微软雅黑" pitchFamily="34" charset="-122"/>
                <a:ea typeface="微软雅黑" pitchFamily="34" charset="-122"/>
              </a:rPr>
              <a:t>国金证券股份有限公司是中国证券监督管理委员会核准的七家合规试点证券公司之一，公司现有客户超过</a:t>
            </a:r>
            <a:r>
              <a:rPr lang="en-US" altLang="zh-CN" sz="1050" dirty="0">
                <a:latin typeface="微软雅黑" pitchFamily="34" charset="-122"/>
                <a:ea typeface="微软雅黑" pitchFamily="34" charset="-122"/>
              </a:rPr>
              <a:t>30</a:t>
            </a:r>
            <a:r>
              <a:rPr lang="zh-CN" altLang="en-US" sz="1050" dirty="0">
                <a:latin typeface="微软雅黑" pitchFamily="34" charset="-122"/>
                <a:ea typeface="微软雅黑" pitchFamily="34" charset="-122"/>
              </a:rPr>
              <a:t>万户，托管的证券市值和保证金超过</a:t>
            </a:r>
            <a:r>
              <a:rPr lang="en-US" altLang="zh-CN" sz="1050" dirty="0">
                <a:latin typeface="微软雅黑" pitchFamily="34" charset="-122"/>
                <a:ea typeface="微软雅黑" pitchFamily="34" charset="-122"/>
              </a:rPr>
              <a:t>280</a:t>
            </a:r>
            <a:r>
              <a:rPr lang="zh-CN" altLang="en-US" sz="1050" dirty="0">
                <a:latin typeface="微软雅黑" pitchFamily="34" charset="-122"/>
                <a:ea typeface="微软雅黑" pitchFamily="34" charset="-122"/>
              </a:rPr>
              <a:t>亿元。随着规模的不管扩大，企业对信息化建设的要求也在不断提高。</a:t>
            </a:r>
          </a:p>
          <a:p>
            <a:pPr marL="171450" indent="-171450" defTabSz="933450" eaLnBrk="0" hangingPunct="0">
              <a:lnSpc>
                <a:spcPct val="150000"/>
              </a:lnSpc>
              <a:spcBef>
                <a:spcPct val="20000"/>
              </a:spcBef>
              <a:buClr>
                <a:srgbClr val="990033"/>
              </a:buClr>
              <a:buSzPct val="70000"/>
              <a:buFontTx/>
              <a:buBlip>
                <a:blip r:embed="rId2"/>
              </a:buBlip>
            </a:pPr>
            <a:r>
              <a:rPr lang="zh-CN" altLang="en-US" sz="1050" dirty="0">
                <a:latin typeface="微软雅黑" pitchFamily="34" charset="-122"/>
                <a:ea typeface="微软雅黑" pitchFamily="34" charset="-122"/>
              </a:rPr>
              <a:t>国金证券希望</a:t>
            </a:r>
            <a:r>
              <a:rPr lang="zh-CN" altLang="zh-CN" sz="1050" dirty="0">
                <a:latin typeface="微软雅黑" pitchFamily="34" charset="-122"/>
                <a:ea typeface="微软雅黑" pitchFamily="34" charset="-122"/>
              </a:rPr>
              <a:t>满足</a:t>
            </a:r>
            <a:r>
              <a:rPr lang="zh-CN" altLang="en-US" sz="1050" dirty="0">
                <a:latin typeface="微软雅黑" pitchFamily="34" charset="-122"/>
                <a:ea typeface="微软雅黑" pitchFamily="34" charset="-122"/>
              </a:rPr>
              <a:t>业务创新</a:t>
            </a:r>
            <a:r>
              <a:rPr lang="zh-CN" altLang="zh-CN" sz="1050" dirty="0">
                <a:latin typeface="微软雅黑" pitchFamily="34" charset="-122"/>
                <a:ea typeface="微软雅黑" pitchFamily="34" charset="-122"/>
              </a:rPr>
              <a:t>对营销活动管理的要求，实现智能化的营销决策支持、多步骤多渠道的活动流程管理、精细化的客户信息管理、高度自动化的系统执行。</a:t>
            </a:r>
            <a:endParaRPr lang="zh-CN" altLang="en-US" sz="1050" dirty="0">
              <a:latin typeface="微软雅黑" pitchFamily="34" charset="-122"/>
              <a:ea typeface="微软雅黑" pitchFamily="34" charset="-122"/>
            </a:endParaRPr>
          </a:p>
          <a:p>
            <a:pPr marL="171450" indent="-171450" defTabSz="933450" eaLnBrk="0" hangingPunct="0">
              <a:lnSpc>
                <a:spcPct val="150000"/>
              </a:lnSpc>
              <a:spcBef>
                <a:spcPct val="20000"/>
              </a:spcBef>
              <a:buClr>
                <a:srgbClr val="990033"/>
              </a:buClr>
              <a:buSzPct val="70000"/>
              <a:buFontTx/>
              <a:buBlip>
                <a:blip r:embed="rId2"/>
              </a:buBlip>
            </a:pPr>
            <a:endParaRPr lang="zh-CN" altLang="en-US" sz="1050" dirty="0">
              <a:latin typeface="微软雅黑" pitchFamily="34" charset="-122"/>
              <a:ea typeface="微软雅黑" pitchFamily="34" charset="-122"/>
            </a:endParaRPr>
          </a:p>
        </p:txBody>
      </p:sp>
      <p:sp>
        <p:nvSpPr>
          <p:cNvPr id="16" name="Rectangle 8"/>
          <p:cNvSpPr>
            <a:spLocks noChangeArrowheads="1"/>
          </p:cNvSpPr>
          <p:nvPr/>
        </p:nvSpPr>
        <p:spPr bwMode="auto">
          <a:xfrm>
            <a:off x="6176267" y="1438065"/>
            <a:ext cx="484733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33450">
              <a:lnSpc>
                <a:spcPct val="150000"/>
              </a:lnSpc>
              <a:spcBef>
                <a:spcPct val="20000"/>
              </a:spcBef>
              <a:buClr>
                <a:srgbClr val="990033"/>
              </a:buClr>
              <a:buSzPct val="70000"/>
              <a:buFontTx/>
              <a:buBlip>
                <a:blip r:embed="rId2"/>
              </a:buBlip>
              <a:defRPr/>
            </a:pPr>
            <a:r>
              <a:rPr lang="zh-CN" altLang="zh-CN" sz="1050" dirty="0" smtClean="0">
                <a:latin typeface="微软雅黑" pitchFamily="34" charset="-122"/>
                <a:ea typeface="微软雅黑" pitchFamily="34" charset="-122"/>
              </a:rPr>
              <a:t>在数据层采集交易系统、</a:t>
            </a:r>
            <a:r>
              <a:rPr lang="en-US" altLang="zh-CN" sz="1050" dirty="0" smtClean="0">
                <a:latin typeface="微软雅黑" pitchFamily="34" charset="-122"/>
                <a:ea typeface="微软雅黑" pitchFamily="34" charset="-122"/>
              </a:rPr>
              <a:t>CRM</a:t>
            </a:r>
            <a:r>
              <a:rPr lang="zh-CN" altLang="zh-CN" sz="1050" dirty="0" smtClean="0">
                <a:latin typeface="微软雅黑" pitchFamily="34" charset="-122"/>
                <a:ea typeface="微软雅黑" pitchFamily="34" charset="-122"/>
              </a:rPr>
              <a:t>系统、</a:t>
            </a:r>
            <a:r>
              <a:rPr lang="en-US" altLang="zh-CN" sz="1050" dirty="0" smtClean="0">
                <a:latin typeface="微软雅黑" pitchFamily="34" charset="-122"/>
                <a:ea typeface="微软雅黑" pitchFamily="34" charset="-122"/>
              </a:rPr>
              <a:t>HR</a:t>
            </a:r>
            <a:r>
              <a:rPr lang="zh-CN" altLang="zh-CN" sz="1050" dirty="0" smtClean="0">
                <a:latin typeface="微软雅黑" pitchFamily="34" charset="-122"/>
                <a:ea typeface="微软雅黑" pitchFamily="34" charset="-122"/>
              </a:rPr>
              <a:t>系统、</a:t>
            </a:r>
            <a:r>
              <a:rPr lang="en-US" altLang="zh-CN" sz="1050" dirty="0" smtClean="0">
                <a:latin typeface="微软雅黑" pitchFamily="34" charset="-122"/>
                <a:ea typeface="微软雅黑" pitchFamily="34" charset="-122"/>
              </a:rPr>
              <a:t>EBOSS</a:t>
            </a:r>
            <a:r>
              <a:rPr lang="zh-CN" altLang="en-US" sz="1050" dirty="0" smtClean="0">
                <a:latin typeface="微软雅黑" pitchFamily="34" charset="-122"/>
                <a:ea typeface="微软雅黑" pitchFamily="34" charset="-122"/>
              </a:rPr>
              <a:t>系统</a:t>
            </a:r>
            <a:r>
              <a:rPr lang="zh-CN" altLang="zh-CN" sz="1050" dirty="0" smtClean="0">
                <a:latin typeface="微软雅黑" pitchFamily="34" charset="-122"/>
                <a:ea typeface="微软雅黑" pitchFamily="34" charset="-122"/>
              </a:rPr>
              <a:t>、呼叫中心系统的数据，建立客户、员工、产品统一视图，为了满足后续业务的扩展，比如实现融资融券、股指期货、资产管理等相关系统数据的采集和对接。</a:t>
            </a:r>
          </a:p>
          <a:p>
            <a:pPr defTabSz="933450">
              <a:lnSpc>
                <a:spcPct val="150000"/>
              </a:lnSpc>
              <a:spcBef>
                <a:spcPct val="20000"/>
              </a:spcBef>
              <a:buClr>
                <a:srgbClr val="990033"/>
              </a:buClr>
              <a:buSzPct val="70000"/>
              <a:buFontTx/>
              <a:buBlip>
                <a:blip r:embed="rId2"/>
              </a:buBlip>
              <a:defRPr/>
            </a:pPr>
            <a:r>
              <a:rPr lang="zh-CN" altLang="zh-CN" sz="1050" dirty="0" smtClean="0">
                <a:latin typeface="微软雅黑" pitchFamily="34" charset="-122"/>
                <a:ea typeface="微软雅黑" pitchFamily="34" charset="-122"/>
              </a:rPr>
              <a:t>营销活动管理系统的功能包括活动统一视图、营销活动上线前管理、营销活动执行管理、营销活动评估、客户营销活动</a:t>
            </a:r>
            <a:r>
              <a:rPr lang="en-US" altLang="zh-CN" sz="1050" dirty="0" smtClean="0">
                <a:latin typeface="微软雅黑" pitchFamily="34" charset="-122"/>
                <a:ea typeface="微软雅黑" pitchFamily="34" charset="-122"/>
              </a:rPr>
              <a:t>360</a:t>
            </a:r>
            <a:r>
              <a:rPr lang="zh-CN" altLang="zh-CN" sz="1050" dirty="0" smtClean="0">
                <a:latin typeface="微软雅黑" pitchFamily="34" charset="-122"/>
                <a:ea typeface="微软雅黑" pitchFamily="34" charset="-122"/>
              </a:rPr>
              <a:t>度视图、渠道系统对接等。</a:t>
            </a:r>
            <a:endParaRPr lang="en-US" altLang="zh-CN" sz="1050" dirty="0" smtClean="0">
              <a:latin typeface="微软雅黑" pitchFamily="34" charset="-122"/>
              <a:ea typeface="微软雅黑" pitchFamily="34" charset="-122"/>
            </a:endParaRPr>
          </a:p>
          <a:p>
            <a:pPr defTabSz="933450">
              <a:lnSpc>
                <a:spcPct val="150000"/>
              </a:lnSpc>
              <a:spcBef>
                <a:spcPct val="20000"/>
              </a:spcBef>
              <a:buClr>
                <a:srgbClr val="990033"/>
              </a:buClr>
              <a:buSzPct val="70000"/>
              <a:buFontTx/>
              <a:buBlip>
                <a:blip r:embed="rId2"/>
              </a:buBlip>
              <a:defRPr/>
            </a:pPr>
            <a:r>
              <a:rPr lang="zh-CN" altLang="zh-CN" sz="1050" dirty="0" smtClean="0">
                <a:latin typeface="微软雅黑" pitchFamily="34" charset="-122"/>
                <a:ea typeface="微软雅黑" pitchFamily="34" charset="-122"/>
              </a:rPr>
              <a:t>自动对接外围系统，包括互动短信、彩信平台、</a:t>
            </a:r>
            <a:r>
              <a:rPr lang="en-US" altLang="zh-CN" sz="1050" dirty="0" smtClean="0">
                <a:latin typeface="微软雅黑" pitchFamily="34" charset="-122"/>
                <a:ea typeface="微软雅黑" pitchFamily="34" charset="-122"/>
              </a:rPr>
              <a:t>EDM</a:t>
            </a:r>
            <a:r>
              <a:rPr lang="zh-CN" altLang="zh-CN" sz="1050" dirty="0" smtClean="0">
                <a:latin typeface="微软雅黑" pitchFamily="34" charset="-122"/>
                <a:ea typeface="微软雅黑" pitchFamily="34" charset="-122"/>
              </a:rPr>
              <a:t>、电销</a:t>
            </a:r>
            <a:r>
              <a:rPr lang="zh-CN" altLang="en-US" sz="1050" dirty="0" smtClean="0">
                <a:latin typeface="微软雅黑" pitchFamily="34" charset="-122"/>
                <a:ea typeface="微软雅黑" pitchFamily="34" charset="-122"/>
              </a:rPr>
              <a:t>、微信平台、股票终端</a:t>
            </a:r>
            <a:r>
              <a:rPr lang="zh-CN" altLang="zh-CN" sz="1050" dirty="0" smtClean="0">
                <a:latin typeface="微软雅黑" pitchFamily="34" charset="-122"/>
                <a:ea typeface="微软雅黑" pitchFamily="34" charset="-122"/>
              </a:rPr>
              <a:t>，进行对客户的接触。</a:t>
            </a:r>
            <a:endParaRPr lang="en-US" altLang="zh-CN" sz="1050" dirty="0" smtClean="0">
              <a:latin typeface="微软雅黑" pitchFamily="34" charset="-122"/>
              <a:ea typeface="微软雅黑" pitchFamily="34" charset="-122"/>
            </a:endParaRPr>
          </a:p>
          <a:p>
            <a:pPr defTabSz="933450">
              <a:lnSpc>
                <a:spcPct val="150000"/>
              </a:lnSpc>
              <a:spcBef>
                <a:spcPct val="20000"/>
              </a:spcBef>
              <a:buClr>
                <a:srgbClr val="990033"/>
              </a:buClr>
              <a:buSzPct val="70000"/>
              <a:buFontTx/>
              <a:buBlip>
                <a:blip r:embed="rId2"/>
              </a:buBlip>
              <a:defRPr/>
            </a:pPr>
            <a:r>
              <a:rPr lang="zh-CN" altLang="zh-CN" sz="1050" dirty="0" smtClean="0">
                <a:latin typeface="微软雅黑" pitchFamily="34" charset="-122"/>
                <a:ea typeface="微软雅黑" pitchFamily="34" charset="-122"/>
              </a:rPr>
              <a:t>业务人员自助式的通过简单建模对大量的营销历史数据进行多维数据分析和数据挖掘。</a:t>
            </a:r>
            <a:endParaRPr lang="en-US" altLang="zh-CN" sz="1050" dirty="0" smtClean="0">
              <a:latin typeface="微软雅黑" pitchFamily="34" charset="-122"/>
              <a:ea typeface="微软雅黑" pitchFamily="34" charset="-122"/>
            </a:endParaRPr>
          </a:p>
          <a:p>
            <a:pPr>
              <a:lnSpc>
                <a:spcPct val="150000"/>
              </a:lnSpc>
              <a:spcBef>
                <a:spcPct val="20000"/>
              </a:spcBef>
              <a:buClr>
                <a:srgbClr val="990033"/>
              </a:buClr>
              <a:buSzPct val="70000"/>
              <a:buFontTx/>
              <a:buBlip>
                <a:blip r:embed="rId2"/>
              </a:buBlip>
              <a:defRPr/>
            </a:pPr>
            <a:endParaRPr lang="en-US" altLang="zh-CN" sz="1200" dirty="0" smtClean="0">
              <a:latin typeface="微软雅黑" pitchFamily="34" charset="-122"/>
              <a:ea typeface="微软雅黑" pitchFamily="34" charset="-122"/>
            </a:endParaRPr>
          </a:p>
          <a:p>
            <a:pPr>
              <a:lnSpc>
                <a:spcPct val="150000"/>
              </a:lnSpc>
              <a:spcBef>
                <a:spcPct val="20000"/>
              </a:spcBef>
              <a:buClr>
                <a:srgbClr val="990033"/>
              </a:buClr>
              <a:buSzPct val="70000"/>
              <a:defRPr/>
            </a:pPr>
            <a:endParaRPr lang="en-US" altLang="zh-CN" sz="1400" dirty="0" smtClean="0">
              <a:latin typeface="微软雅黑" pitchFamily="34" charset="-122"/>
              <a:ea typeface="微软雅黑" pitchFamily="34" charset="-122"/>
            </a:endParaRPr>
          </a:p>
          <a:p>
            <a:pPr>
              <a:lnSpc>
                <a:spcPct val="150000"/>
              </a:lnSpc>
              <a:spcBef>
                <a:spcPct val="20000"/>
              </a:spcBef>
              <a:buClr>
                <a:srgbClr val="990033"/>
              </a:buClr>
              <a:buSzPct val="70000"/>
              <a:buFontTx/>
              <a:buBlip>
                <a:blip r:embed="rId2"/>
              </a:buBlip>
              <a:defRPr/>
            </a:pPr>
            <a:endParaRPr lang="en-US" altLang="zh-CN" sz="1400" dirty="0">
              <a:latin typeface="微软雅黑" pitchFamily="34" charset="-122"/>
              <a:ea typeface="微软雅黑" pitchFamily="34" charset="-122"/>
            </a:endParaRPr>
          </a:p>
          <a:p>
            <a:pPr marL="0" indent="0">
              <a:lnSpc>
                <a:spcPct val="150000"/>
              </a:lnSpc>
              <a:buSzPct val="100000"/>
              <a:defRPr/>
            </a:pPr>
            <a:endParaRPr lang="en-US" altLang="zh-CN" sz="1400" dirty="0">
              <a:solidFill>
                <a:prstClr val="black"/>
              </a:solidFill>
              <a:latin typeface="宋体"/>
            </a:endParaRPr>
          </a:p>
        </p:txBody>
      </p:sp>
      <p:sp>
        <p:nvSpPr>
          <p:cNvPr id="17" name="Rectangle 16"/>
          <p:cNvSpPr>
            <a:spLocks noChangeArrowheads="1"/>
          </p:cNvSpPr>
          <p:nvPr/>
        </p:nvSpPr>
        <p:spPr bwMode="auto">
          <a:xfrm>
            <a:off x="468313" y="4868863"/>
            <a:ext cx="388778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600"/>
              </a:spcBef>
              <a:buFontTx/>
              <a:buBlip>
                <a:blip r:embed="rId2"/>
              </a:buBlip>
            </a:pPr>
            <a:r>
              <a:rPr lang="zh-CN" altLang="zh-CN" sz="1200" dirty="0">
                <a:latin typeface="微软雅黑" panose="020B0503020204020204" pitchFamily="34" charset="-122"/>
                <a:ea typeface="微软雅黑" panose="020B0503020204020204" pitchFamily="34" charset="-122"/>
              </a:rPr>
              <a:t>为智能化的营销管理提供支持</a:t>
            </a:r>
          </a:p>
          <a:p>
            <a:pPr>
              <a:spcBef>
                <a:spcPts val="600"/>
              </a:spcBef>
              <a:buFontTx/>
              <a:buBlip>
                <a:blip r:embed="rId2"/>
              </a:buBlip>
            </a:pPr>
            <a:r>
              <a:rPr lang="zh-CN" altLang="zh-CN" sz="1200" dirty="0">
                <a:latin typeface="微软雅黑" panose="020B0503020204020204" pitchFamily="34" charset="-122"/>
                <a:ea typeface="微软雅黑" panose="020B0503020204020204" pitchFamily="34" charset="-122"/>
              </a:rPr>
              <a:t>客户</a:t>
            </a:r>
            <a:r>
              <a:rPr lang="en-US" altLang="zh-CN" sz="1200" dirty="0">
                <a:latin typeface="微软雅黑" panose="020B0503020204020204" pitchFamily="34" charset="-122"/>
                <a:ea typeface="微软雅黑" panose="020B0503020204020204" pitchFamily="34" charset="-122"/>
              </a:rPr>
              <a:t>360</a:t>
            </a:r>
            <a:r>
              <a:rPr lang="zh-CN" altLang="zh-CN" sz="1200" dirty="0">
                <a:latin typeface="微软雅黑" panose="020B0503020204020204" pitchFamily="34" charset="-122"/>
                <a:ea typeface="微软雅黑" panose="020B0503020204020204" pitchFamily="34" charset="-122"/>
              </a:rPr>
              <a:t>度视图查询</a:t>
            </a:r>
          </a:p>
          <a:p>
            <a:pPr>
              <a:spcBef>
                <a:spcPts val="600"/>
              </a:spcBef>
              <a:buFontTx/>
              <a:buBlip>
                <a:blip r:embed="rId2"/>
              </a:buBlip>
            </a:pPr>
            <a:r>
              <a:rPr lang="zh-CN" altLang="zh-CN" sz="1200" dirty="0">
                <a:latin typeface="微软雅黑" panose="020B0503020204020204" pitchFamily="34" charset="-122"/>
                <a:ea typeface="微软雅黑" panose="020B0503020204020204" pitchFamily="34" charset="-122"/>
              </a:rPr>
              <a:t>客户接触信息的统一管理</a:t>
            </a:r>
          </a:p>
          <a:p>
            <a:pPr>
              <a:spcBef>
                <a:spcPts val="600"/>
              </a:spcBef>
              <a:buFontTx/>
              <a:buBlip>
                <a:blip r:embed="rId2"/>
              </a:buBlip>
            </a:pPr>
            <a:r>
              <a:rPr lang="zh-CN" altLang="zh-CN" sz="1200" dirty="0">
                <a:latin typeface="微软雅黑" panose="020B0503020204020204" pitchFamily="34" charset="-122"/>
                <a:ea typeface="微软雅黑" panose="020B0503020204020204" pitchFamily="34" charset="-122"/>
              </a:rPr>
              <a:t>市场营销活动的统一视图管理</a:t>
            </a:r>
          </a:p>
          <a:p>
            <a:pPr>
              <a:spcBef>
                <a:spcPts val="600"/>
              </a:spcBef>
              <a:buFontTx/>
              <a:buBlip>
                <a:blip r:embed="rId2"/>
              </a:buBlip>
            </a:pPr>
            <a:r>
              <a:rPr lang="zh-CN" altLang="zh-CN" sz="1200" dirty="0">
                <a:latin typeface="微软雅黑" panose="020B0503020204020204" pitchFamily="34" charset="-122"/>
                <a:ea typeface="微软雅黑" panose="020B0503020204020204" pitchFamily="34" charset="-122"/>
              </a:rPr>
              <a:t>市场营销活动全生命周期的流程管理</a:t>
            </a:r>
          </a:p>
          <a:p>
            <a:pPr>
              <a:spcBef>
                <a:spcPts val="600"/>
              </a:spcBef>
              <a:buFontTx/>
              <a:buBlip>
                <a:blip r:embed="rId2"/>
              </a:buBlip>
            </a:pPr>
            <a:r>
              <a:rPr lang="zh-CN" altLang="zh-CN" sz="1200" dirty="0">
                <a:latin typeface="微软雅黑" panose="020B0503020204020204" pitchFamily="34" charset="-122"/>
                <a:ea typeface="微软雅黑" panose="020B0503020204020204" pitchFamily="34" charset="-122"/>
              </a:rPr>
              <a:t>自动化的渠道系统对接</a:t>
            </a:r>
          </a:p>
          <a:p>
            <a:pPr lvl="1">
              <a:lnSpc>
                <a:spcPct val="150000"/>
              </a:lnSpc>
              <a:spcBef>
                <a:spcPct val="20000"/>
              </a:spcBef>
              <a:buClr>
                <a:srgbClr val="990033"/>
              </a:buClr>
              <a:buSzPct val="70000"/>
              <a:buFontTx/>
              <a:buBlip>
                <a:blip r:embed="rId2"/>
              </a:buBlip>
            </a:pPr>
            <a:endParaRPr lang="zh-CN" altLang="en-US" sz="1400" dirty="0">
              <a:latin typeface="微软雅黑" panose="020B0503020204020204" pitchFamily="34" charset="-122"/>
              <a:ea typeface="微软雅黑" panose="020B0503020204020204" pitchFamily="34" charset="-122"/>
            </a:endParaRPr>
          </a:p>
          <a:p>
            <a:pPr lvl="1">
              <a:lnSpc>
                <a:spcPct val="150000"/>
              </a:lnSpc>
              <a:spcBef>
                <a:spcPct val="20000"/>
              </a:spcBef>
              <a:buClr>
                <a:srgbClr val="990033"/>
              </a:buClr>
              <a:buSzPct val="70000"/>
              <a:buFontTx/>
              <a:buBlip>
                <a:blip r:embed="rId2"/>
              </a:buBlip>
            </a:pPr>
            <a:endParaRPr lang="en-US" altLang="zh-CN" sz="1400" dirty="0">
              <a:latin typeface="微软雅黑" panose="020B0503020204020204" pitchFamily="34" charset="-122"/>
              <a:ea typeface="微软雅黑" panose="020B0503020204020204" pitchFamily="34" charset="-122"/>
            </a:endParaRPr>
          </a:p>
          <a:p>
            <a:pPr eaLnBrk="1" hangingPunct="1">
              <a:buClr>
                <a:srgbClr val="990033"/>
              </a:buClr>
              <a:buSzPct val="70000"/>
              <a:buFont typeface="楷体_GB2312"/>
              <a:buNone/>
            </a:pPr>
            <a:endParaRPr lang="zh-CN" altLang="en-US" sz="1400" dirty="0">
              <a:solidFill>
                <a:srgbClr val="000000"/>
              </a:solidFill>
              <a:latin typeface="Tahoma" panose="020B0604030504040204" pitchFamily="34" charset="0"/>
            </a:endParaRPr>
          </a:p>
          <a:p>
            <a:pPr eaLnBrk="1" hangingPunct="1">
              <a:buClr>
                <a:srgbClr val="990033"/>
              </a:buClr>
              <a:buSzPct val="70000"/>
              <a:buFont typeface="Times New Roman" panose="02020603050405020304" pitchFamily="18" charset="0"/>
              <a:buChar char="u"/>
            </a:pPr>
            <a:endParaRPr lang="zh-CN" altLang="en-US" sz="1400" dirty="0">
              <a:solidFill>
                <a:srgbClr val="000000"/>
              </a:solidFill>
              <a:latin typeface="Tahoma" panose="020B0604030504040204" pitchFamily="34" charset="0"/>
            </a:endParaRPr>
          </a:p>
        </p:txBody>
      </p:sp>
      <p:sp>
        <p:nvSpPr>
          <p:cNvPr id="18" name="Rectangle 13"/>
          <p:cNvSpPr>
            <a:spLocks noChangeArrowheads="1"/>
          </p:cNvSpPr>
          <p:nvPr/>
        </p:nvSpPr>
        <p:spPr bwMode="auto">
          <a:xfrm>
            <a:off x="6176267" y="4190207"/>
            <a:ext cx="40322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rgbClr val="990033"/>
              </a:buClr>
              <a:buSzPct val="70000"/>
              <a:buFontTx/>
              <a:buBlip>
                <a:blip r:embed="rId2"/>
              </a:buBlip>
              <a:defRPr/>
            </a:pPr>
            <a:r>
              <a:rPr lang="en-US" altLang="zh-CN" sz="1100" dirty="0">
                <a:ea typeface="微软雅黑" pitchFamily="34" charset="-122"/>
                <a:cs typeface="Arial" panose="020B0604020202020204" pitchFamily="34" charset="0"/>
              </a:rPr>
              <a:t>Oracle </a:t>
            </a:r>
            <a:r>
              <a:rPr lang="en-US" altLang="zh-CN" sz="1100" dirty="0" smtClean="0">
                <a:ea typeface="微软雅黑" pitchFamily="34" charset="-122"/>
                <a:cs typeface="Arial" panose="020B0604020202020204" pitchFamily="34" charset="0"/>
              </a:rPr>
              <a:t>11g RAC</a:t>
            </a:r>
          </a:p>
          <a:p>
            <a:pPr marL="171450" lvl="1" indent="-171450">
              <a:lnSpc>
                <a:spcPct val="150000"/>
              </a:lnSpc>
              <a:spcBef>
                <a:spcPct val="20000"/>
              </a:spcBef>
              <a:buClr>
                <a:srgbClr val="990033"/>
              </a:buClr>
              <a:buSzPct val="70000"/>
              <a:buBlip>
                <a:blip r:embed="rId2"/>
              </a:buBlip>
              <a:defRPr/>
            </a:pPr>
            <a:r>
              <a:rPr lang="en-US" altLang="zh-CN" sz="1200" dirty="0" err="1">
                <a:latin typeface="微软雅黑" panose="020B0503020204020204" pitchFamily="34" charset="-122"/>
                <a:ea typeface="微软雅黑" panose="020B0503020204020204" pitchFamily="34" charset="-122"/>
              </a:rPr>
              <a:t>Cloudera</a:t>
            </a:r>
            <a:r>
              <a:rPr lang="en-US" altLang="zh-CN" sz="1200" dirty="0">
                <a:latin typeface="微软雅黑" panose="020B0503020204020204" pitchFamily="34" charset="-122"/>
                <a:ea typeface="微软雅黑" panose="020B0503020204020204" pitchFamily="34" charset="-122"/>
              </a:rPr>
              <a:t> Hadoop</a:t>
            </a:r>
          </a:p>
          <a:p>
            <a:pPr>
              <a:lnSpc>
                <a:spcPct val="150000"/>
              </a:lnSpc>
              <a:spcBef>
                <a:spcPct val="20000"/>
              </a:spcBef>
              <a:buClr>
                <a:srgbClr val="990033"/>
              </a:buClr>
              <a:buSzPct val="70000"/>
              <a:buFontTx/>
              <a:buBlip>
                <a:blip r:embed="rId2"/>
              </a:buBlip>
              <a:defRPr/>
            </a:pPr>
            <a:r>
              <a:rPr lang="en-US" altLang="zh-CN" sz="1100" dirty="0" err="1" smtClean="0">
                <a:ea typeface="微软雅黑" pitchFamily="34" charset="-122"/>
                <a:cs typeface="Arial" panose="020B0604020202020204" pitchFamily="34" charset="0"/>
              </a:rPr>
              <a:t>Informatica</a:t>
            </a:r>
            <a:r>
              <a:rPr lang="en-US" altLang="zh-CN" sz="1100" dirty="0" smtClean="0">
                <a:ea typeface="微软雅黑" pitchFamily="34" charset="-122"/>
                <a:cs typeface="Arial" panose="020B0604020202020204" pitchFamily="34" charset="0"/>
              </a:rPr>
              <a:t> </a:t>
            </a:r>
            <a:r>
              <a:rPr lang="en-US" altLang="zh-CN" sz="1100" dirty="0" err="1" smtClean="0">
                <a:ea typeface="微软雅黑" pitchFamily="34" charset="-122"/>
                <a:cs typeface="Arial" panose="020B0604020202020204" pitchFamily="34" charset="0"/>
              </a:rPr>
              <a:t>PowerCenter</a:t>
            </a:r>
            <a:endParaRPr lang="en-US" altLang="zh-CN" sz="1100" dirty="0">
              <a:ea typeface="微软雅黑" pitchFamily="34" charset="-122"/>
              <a:cs typeface="Arial" panose="020B0604020202020204" pitchFamily="34" charset="0"/>
            </a:endParaRPr>
          </a:p>
          <a:p>
            <a:pPr>
              <a:lnSpc>
                <a:spcPct val="150000"/>
              </a:lnSpc>
              <a:spcBef>
                <a:spcPct val="20000"/>
              </a:spcBef>
              <a:buClr>
                <a:srgbClr val="990033"/>
              </a:buClr>
              <a:buSzPct val="70000"/>
              <a:buFontTx/>
              <a:buBlip>
                <a:blip r:embed="rId2"/>
              </a:buBlip>
              <a:defRPr/>
            </a:pPr>
            <a:r>
              <a:rPr lang="en-US" altLang="zh-CN" sz="1100" dirty="0" smtClean="0">
                <a:ea typeface="微软雅黑" pitchFamily="34" charset="-122"/>
                <a:cs typeface="Arial" panose="020B0604020202020204" pitchFamily="34" charset="0"/>
              </a:rPr>
              <a:t>IBM SPSS</a:t>
            </a:r>
            <a:endParaRPr lang="en-US" altLang="zh-CN" sz="1100" dirty="0">
              <a:ea typeface="微软雅黑" pitchFamily="34" charset="-122"/>
              <a:cs typeface="Arial" panose="020B0604020202020204" pitchFamily="34" charset="0"/>
            </a:endParaRPr>
          </a:p>
          <a:p>
            <a:pPr marL="0" indent="0">
              <a:lnSpc>
                <a:spcPct val="150000"/>
              </a:lnSpc>
              <a:buSzPct val="100000"/>
              <a:defRPr/>
            </a:pPr>
            <a:endParaRPr lang="zh-CN" altLang="en-US" sz="1400" dirty="0">
              <a:solidFill>
                <a:prstClr val="black"/>
              </a:solidFill>
              <a:latin typeface="宋体"/>
            </a:endParaRPr>
          </a:p>
          <a:p>
            <a:pPr eaLnBrk="1" hangingPunct="1">
              <a:buClr>
                <a:srgbClr val="990033"/>
              </a:buClr>
              <a:buSzPct val="70000"/>
              <a:buFont typeface="楷体_GB2312" pitchFamily="49" charset="-122"/>
              <a:buChar char="u"/>
              <a:defRPr/>
            </a:pPr>
            <a:endParaRPr lang="en-US" altLang="zh-CN" sz="1400" dirty="0">
              <a:solidFill>
                <a:prstClr val="black"/>
              </a:solidFill>
              <a:latin typeface="Tahoma" panose="020B0604030504040204" pitchFamily="34" charset="0"/>
            </a:endParaRPr>
          </a:p>
        </p:txBody>
      </p:sp>
    </p:spTree>
    <p:extLst>
      <p:ext uri="{BB962C8B-B14F-4D97-AF65-F5344CB8AC3E}">
        <p14:creationId xmlns:p14="http://schemas.microsoft.com/office/powerpoint/2010/main" val="5546250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b="1" dirty="0">
                <a:latin typeface="仿宋" pitchFamily="49" charset="-122"/>
                <a:ea typeface="仿宋" pitchFamily="49" charset="-122"/>
              </a:rPr>
              <a:t>典型案例</a:t>
            </a:r>
            <a:r>
              <a:rPr lang="zh-CN" altLang="en-US" b="1" dirty="0" smtClean="0">
                <a:latin typeface="仿宋" pitchFamily="49" charset="-122"/>
                <a:ea typeface="仿宋" pitchFamily="49" charset="-122"/>
              </a:rPr>
              <a:t>：华大基因项目</a:t>
            </a:r>
            <a:endParaRPr lang="zh-CN" altLang="en-US" b="1" dirty="0">
              <a:latin typeface="仿宋" pitchFamily="49" charset="-122"/>
              <a:ea typeface="仿宋" pitchFamily="49" charset="-122"/>
            </a:endParaRPr>
          </a:p>
        </p:txBody>
      </p:sp>
      <p:sp>
        <p:nvSpPr>
          <p:cNvPr id="3" name="Rectangle 3"/>
          <p:cNvSpPr>
            <a:spLocks noChangeArrowheads="1"/>
          </p:cNvSpPr>
          <p:nvPr/>
        </p:nvSpPr>
        <p:spPr bwMode="auto">
          <a:xfrm>
            <a:off x="1441549" y="1072938"/>
            <a:ext cx="2768600" cy="366712"/>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项目背景</a:t>
            </a:r>
          </a:p>
        </p:txBody>
      </p:sp>
      <p:sp>
        <p:nvSpPr>
          <p:cNvPr id="4" name="Rectangle 4"/>
          <p:cNvSpPr>
            <a:spLocks noChangeArrowheads="1"/>
          </p:cNvSpPr>
          <p:nvPr/>
        </p:nvSpPr>
        <p:spPr bwMode="auto">
          <a:xfrm>
            <a:off x="1441549" y="4260850"/>
            <a:ext cx="2574925" cy="366713"/>
          </a:xfrm>
          <a:prstGeom prst="rect">
            <a:avLst/>
          </a:prstGeom>
          <a:gradFill rotWithShape="0">
            <a:gsLst>
              <a:gs pos="0">
                <a:sysClr val="window" lastClr="FFFFFF"/>
              </a:gs>
              <a:gs pos="50000">
                <a:srgbClr val="3366FF"/>
              </a:gs>
              <a:gs pos="100000">
                <a:sysClr val="window" lastClr="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outerShdw blurRad="38100" dist="38100" dir="2700000" algn="tl">
                    <a:srgbClr val="C0C0C0"/>
                  </a:outerShdw>
                </a:effectLst>
                <a:uLnTx/>
                <a:uFillTx/>
                <a:latin typeface="Calibri"/>
              </a:rPr>
              <a:t>客户收益</a:t>
            </a:r>
          </a:p>
        </p:txBody>
      </p:sp>
      <p:sp>
        <p:nvSpPr>
          <p:cNvPr id="5" name="Rectangle 5"/>
          <p:cNvSpPr>
            <a:spLocks noChangeArrowheads="1"/>
          </p:cNvSpPr>
          <p:nvPr/>
        </p:nvSpPr>
        <p:spPr bwMode="auto">
          <a:xfrm>
            <a:off x="6629498" y="1010232"/>
            <a:ext cx="2657475" cy="366712"/>
          </a:xfrm>
          <a:prstGeom prst="rect">
            <a:avLst/>
          </a:prstGeom>
          <a:gradFill rotWithShape="0">
            <a:gsLst>
              <a:gs pos="0">
                <a:srgbClr val="FFFFFF"/>
              </a:gs>
              <a:gs pos="50000">
                <a:srgbClr val="3366FF"/>
              </a:gs>
              <a:gs pos="100000">
                <a:srgbClr val="FFFFFF"/>
              </a:gs>
            </a:gsLst>
            <a:lin ang="2700000" scaled="1"/>
          </a:gradFill>
          <a:ln w="9525">
            <a:noFill/>
            <a:miter lim="800000"/>
            <a:headEnd/>
            <a:tailEnd/>
          </a:ln>
          <a:effectLst>
            <a:outerShdw dist="107763" dir="2700000" algn="ctr" rotWithShape="0">
              <a:srgbClr val="004E47"/>
            </a:outerShdw>
          </a:effectLst>
        </p:spPr>
        <p:txBody>
          <a:bodyPr lIns="92075" tIns="46038" rIns="92075" bIns="46038">
            <a:spAutoFit/>
          </a:bodyPr>
          <a:lstStyle/>
          <a:p>
            <a:pPr algn="ctr" eaLnBrk="0" fontAlgn="auto" hangingPunct="0">
              <a:spcBef>
                <a:spcPts val="0"/>
              </a:spcBef>
              <a:spcAft>
                <a:spcPts val="0"/>
              </a:spcAft>
              <a:defRPr/>
            </a:pPr>
            <a:r>
              <a:rPr lang="zh-CN" altLang="en-US" b="1">
                <a:solidFill>
                  <a:srgbClr val="FFFFFF"/>
                </a:solidFill>
                <a:effectLst>
                  <a:outerShdw blurRad="38100" dist="38100" dir="2700000" algn="tl">
                    <a:srgbClr val="C0C0C0"/>
                  </a:outerShdw>
                </a:effectLst>
                <a:latin typeface="Calibri"/>
              </a:rPr>
              <a:t>解决方案</a:t>
            </a:r>
          </a:p>
        </p:txBody>
      </p:sp>
      <p:sp>
        <p:nvSpPr>
          <p:cNvPr id="6" name="Rectangle 6"/>
          <p:cNvSpPr>
            <a:spLocks noChangeArrowheads="1"/>
          </p:cNvSpPr>
          <p:nvPr/>
        </p:nvSpPr>
        <p:spPr bwMode="auto">
          <a:xfrm>
            <a:off x="1909067" y="2270125"/>
            <a:ext cx="3567113"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7000"/>
              </a:lnSpc>
              <a:spcBef>
                <a:spcPct val="10000"/>
              </a:spcBef>
              <a:buClr>
                <a:srgbClr val="1F497D"/>
              </a:buClr>
              <a:buSzPct val="62000"/>
              <a:buFont typeface="Times New Roman" panose="02020603050405020304" pitchFamily="18" charset="0"/>
              <a:buChar char="u"/>
            </a:pPr>
            <a:endParaRPr lang="en-US" altLang="zh-CN" sz="2400" smtClean="0">
              <a:solidFill>
                <a:prstClr val="black"/>
              </a:solidFill>
              <a:latin typeface="Wingdings" panose="05000000000000000000" pitchFamily="2" charset="2"/>
            </a:endParaRPr>
          </a:p>
        </p:txBody>
      </p:sp>
      <p:sp>
        <p:nvSpPr>
          <p:cNvPr id="8" name="Line 10"/>
          <p:cNvSpPr>
            <a:spLocks noChangeShapeType="1"/>
          </p:cNvSpPr>
          <p:nvPr/>
        </p:nvSpPr>
        <p:spPr bwMode="auto">
          <a:xfrm>
            <a:off x="529889" y="3977481"/>
            <a:ext cx="9263063" cy="3175"/>
          </a:xfrm>
          <a:prstGeom prst="line">
            <a:avLst/>
          </a:prstGeom>
          <a:noFill/>
          <a:ln w="25400">
            <a:solidFill>
              <a:srgbClr val="1F497D"/>
            </a:solidFill>
            <a:round/>
            <a:headEnd type="none" w="sm" len="sm"/>
            <a:tailEnd type="none" w="sm" len="sm"/>
          </a:ln>
          <a:effectLst/>
        </p:spPr>
        <p:txBody>
          <a:bodyPr wrap="none" anchor="ctr"/>
          <a:lstStyle/>
          <a:p>
            <a:pPr marL="0" marR="0" lvl="0" indent="0" algn="ctr" defTabSz="914400" eaLnBrk="1" fontAlgn="auto" latinLnBrk="0" hangingPunct="1">
              <a:lnSpc>
                <a:spcPct val="100000"/>
              </a:lnSpc>
              <a:spcBef>
                <a:spcPct val="20000"/>
              </a:spcBef>
              <a:spcAft>
                <a:spcPts val="0"/>
              </a:spcAft>
              <a:buClrTx/>
              <a:buSzTx/>
              <a:buFontTx/>
              <a:buNone/>
              <a:tabLst/>
              <a:defRPr/>
            </a:pPr>
            <a:endParaRPr kumimoji="0" lang="en-US" sz="1800"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endParaRPr>
          </a:p>
        </p:txBody>
      </p:sp>
      <p:sp>
        <p:nvSpPr>
          <p:cNvPr id="11" name="Rectangle 15"/>
          <p:cNvSpPr>
            <a:spLocks noChangeArrowheads="1"/>
          </p:cNvSpPr>
          <p:nvPr/>
        </p:nvSpPr>
        <p:spPr bwMode="auto">
          <a:xfrm>
            <a:off x="1855092" y="4713288"/>
            <a:ext cx="38163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990033"/>
              </a:buClr>
              <a:buSzPct val="70000"/>
              <a:buFont typeface="Times New Roman" panose="02020603050405020304" pitchFamily="18" charset="0"/>
              <a:buNone/>
            </a:pPr>
            <a:endParaRPr lang="en-US" altLang="zh-CN" sz="1400" smtClean="0">
              <a:solidFill>
                <a:prstClr val="black"/>
              </a:solidFill>
              <a:latin typeface="Tahoma" panose="020B0604030504040204" pitchFamily="34" charset="0"/>
            </a:endParaRPr>
          </a:p>
        </p:txBody>
      </p:sp>
      <p:sp>
        <p:nvSpPr>
          <p:cNvPr id="13" name="Line 7"/>
          <p:cNvSpPr>
            <a:spLocks noChangeShapeType="1"/>
          </p:cNvSpPr>
          <p:nvPr/>
        </p:nvSpPr>
        <p:spPr bwMode="auto">
          <a:xfrm>
            <a:off x="5669855" y="1207081"/>
            <a:ext cx="1587" cy="494665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12"/>
          <p:cNvSpPr>
            <a:spLocks noChangeArrowheads="1"/>
          </p:cNvSpPr>
          <p:nvPr/>
        </p:nvSpPr>
        <p:spPr bwMode="auto">
          <a:xfrm>
            <a:off x="531910" y="1609144"/>
            <a:ext cx="4944269" cy="224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171450" indent="-171450" defTabSz="933450" eaLnBrk="0" hangingPunct="0">
              <a:lnSpc>
                <a:spcPct val="150000"/>
              </a:lnSpc>
              <a:spcBef>
                <a:spcPct val="20000"/>
              </a:spcBef>
              <a:buClr>
                <a:srgbClr val="990033"/>
              </a:buClr>
              <a:buSzPct val="70000"/>
              <a:buBlip>
                <a:blip r:embed="rId2"/>
              </a:buBlip>
            </a:pPr>
            <a:r>
              <a:rPr lang="zh-CN" altLang="zh-CN" sz="1050" dirty="0" smtClean="0">
                <a:latin typeface="微软雅黑" panose="020B0503020204020204" pitchFamily="34" charset="-122"/>
                <a:ea typeface="微软雅黑" panose="020B0503020204020204" pitchFamily="34" charset="-122"/>
              </a:rPr>
              <a:t>随着</a:t>
            </a:r>
            <a:r>
              <a:rPr lang="zh-CN" altLang="zh-CN" sz="1050" dirty="0">
                <a:latin typeface="微软雅黑" panose="020B0503020204020204" pitchFamily="34" charset="-122"/>
                <a:ea typeface="微软雅黑" panose="020B0503020204020204" pitchFamily="34" charset="-122"/>
              </a:rPr>
              <a:t>华大基因信息化建设工作的不断深入，业务系统不断建设和深化应用，为了充分利用各应用系统积累的数据资源，提升企业的数据利用水平，实现基于综合数据的科学辅助</a:t>
            </a:r>
            <a:r>
              <a:rPr lang="zh-CN" altLang="zh-CN" sz="1050" dirty="0" smtClean="0">
                <a:latin typeface="微软雅黑" panose="020B0503020204020204" pitchFamily="34" charset="-122"/>
                <a:ea typeface="微软雅黑" panose="020B0503020204020204" pitchFamily="34" charset="-122"/>
              </a:rPr>
              <a:t>决策</a:t>
            </a:r>
            <a:r>
              <a:rPr lang="zh-CN" altLang="en-US" sz="1050" dirty="0" smtClean="0">
                <a:latin typeface="微软雅黑" panose="020B0503020204020204" pitchFamily="34" charset="-122"/>
                <a:ea typeface="微软雅黑" panose="020B0503020204020204" pitchFamily="34" charset="-122"/>
              </a:rPr>
              <a:t>。</a:t>
            </a:r>
            <a:endParaRPr lang="en-US" altLang="zh-CN" sz="1050" dirty="0" smtClean="0">
              <a:latin typeface="微软雅黑" pitchFamily="34" charset="-122"/>
              <a:ea typeface="微软雅黑" pitchFamily="34" charset="-122"/>
            </a:endParaRPr>
          </a:p>
          <a:p>
            <a:pPr marL="171450" indent="-171450" defTabSz="933450" eaLnBrk="0" hangingPunct="0">
              <a:lnSpc>
                <a:spcPct val="150000"/>
              </a:lnSpc>
              <a:spcBef>
                <a:spcPct val="20000"/>
              </a:spcBef>
              <a:buClr>
                <a:srgbClr val="990033"/>
              </a:buClr>
              <a:buSzPct val="70000"/>
              <a:buBlip>
                <a:blip r:embed="rId2"/>
              </a:buBlip>
              <a:defRPr/>
            </a:pPr>
            <a:r>
              <a:rPr lang="zh-CN" altLang="en-US" sz="1050" dirty="0">
                <a:latin typeface="微软雅黑" panose="020B0503020204020204" pitchFamily="34" charset="-122"/>
                <a:ea typeface="微软雅黑" panose="020B0503020204020204" pitchFamily="34" charset="-122"/>
              </a:rPr>
              <a:t>全面</a:t>
            </a:r>
            <a:r>
              <a:rPr lang="zh-CN" altLang="zh-CN" sz="1050" dirty="0" smtClean="0">
                <a:latin typeface="微软雅黑" panose="020B0503020204020204" pitchFamily="34" charset="-122"/>
                <a:ea typeface="微软雅黑" panose="020B0503020204020204" pitchFamily="34" charset="-122"/>
              </a:rPr>
              <a:t>整合</a:t>
            </a:r>
            <a:r>
              <a:rPr lang="zh-CN" altLang="zh-CN" sz="1050" dirty="0">
                <a:latin typeface="微软雅黑" panose="020B0503020204020204" pitchFamily="34" charset="-122"/>
                <a:ea typeface="微软雅黑" panose="020B0503020204020204" pitchFamily="34" charset="-122"/>
              </a:rPr>
              <a:t>华大基因现有业务系统数据，建立面向分析的企业级数据仓库和灵活可扩展的</a:t>
            </a:r>
            <a:r>
              <a:rPr lang="en-US" altLang="zh-CN" sz="1050" dirty="0">
                <a:latin typeface="微软雅黑" panose="020B0503020204020204" pitchFamily="34" charset="-122"/>
                <a:ea typeface="微软雅黑" panose="020B0503020204020204" pitchFamily="34" charset="-122"/>
              </a:rPr>
              <a:t>BI</a:t>
            </a:r>
            <a:r>
              <a:rPr lang="zh-CN" altLang="zh-CN" sz="1050" dirty="0">
                <a:latin typeface="微软雅黑" panose="020B0503020204020204" pitchFamily="34" charset="-122"/>
                <a:ea typeface="微软雅黑" panose="020B0503020204020204" pitchFamily="34" charset="-122"/>
              </a:rPr>
              <a:t>展现系统的任务已经</a:t>
            </a:r>
            <a:r>
              <a:rPr lang="zh-CN" altLang="zh-CN" sz="1050" dirty="0" smtClean="0">
                <a:latin typeface="微软雅黑" panose="020B0503020204020204" pitchFamily="34" charset="-122"/>
                <a:ea typeface="微软雅黑" panose="020B0503020204020204" pitchFamily="34" charset="-122"/>
              </a:rPr>
              <a:t>迫在眉睫</a:t>
            </a:r>
            <a:r>
              <a:rPr lang="zh-CN" altLang="en-US" sz="1050" dirty="0" smtClean="0">
                <a:latin typeface="微软雅黑" pitchFamily="34" charset="-122"/>
                <a:ea typeface="微软雅黑" pitchFamily="34" charset="-122"/>
              </a:rPr>
              <a:t>。</a:t>
            </a:r>
            <a:endParaRPr lang="en-US" altLang="zh-CN" sz="1050" dirty="0" smtClean="0">
              <a:latin typeface="微软雅黑" pitchFamily="34" charset="-122"/>
              <a:ea typeface="微软雅黑" pitchFamily="34" charset="-122"/>
            </a:endParaRPr>
          </a:p>
          <a:p>
            <a:pPr marL="171450" indent="-171450" defTabSz="933450" eaLnBrk="0" hangingPunct="0">
              <a:lnSpc>
                <a:spcPct val="150000"/>
              </a:lnSpc>
              <a:spcBef>
                <a:spcPct val="20000"/>
              </a:spcBef>
              <a:buClr>
                <a:srgbClr val="990033"/>
              </a:buClr>
              <a:buSzPct val="70000"/>
              <a:buBlip>
                <a:blip r:embed="rId2"/>
              </a:buBlip>
              <a:defRPr/>
            </a:pPr>
            <a:r>
              <a:rPr lang="zh-CN" altLang="en-US" sz="1050" dirty="0" smtClean="0">
                <a:latin typeface="微软雅黑" pitchFamily="34" charset="-122"/>
                <a:ea typeface="微软雅黑" pitchFamily="34" charset="-122"/>
              </a:rPr>
              <a:t>随着</a:t>
            </a:r>
            <a:r>
              <a:rPr lang="zh-CN" altLang="zh-CN" sz="1050" dirty="0">
                <a:latin typeface="微软雅黑" panose="020B0503020204020204" pitchFamily="34" charset="-122"/>
                <a:ea typeface="微软雅黑" panose="020B0503020204020204" pitchFamily="34" charset="-122"/>
              </a:rPr>
              <a:t>不断发展的华大科研和资源体系，对科学管理提出了更高的要求；随着不断增长的客户需求和市场前景，对科学决策提出了更高的要求；不断壮大的华大业务和员工队伍，对科学运营提出了更高的</a:t>
            </a:r>
            <a:r>
              <a:rPr lang="zh-CN" altLang="zh-CN" sz="1050" dirty="0" smtClean="0">
                <a:latin typeface="微软雅黑" panose="020B0503020204020204" pitchFamily="34" charset="-122"/>
                <a:ea typeface="微软雅黑" panose="020B0503020204020204" pitchFamily="34" charset="-122"/>
              </a:rPr>
              <a:t>要求</a:t>
            </a:r>
            <a:r>
              <a:rPr lang="zh-CN" altLang="en-US" sz="1050" dirty="0" smtClean="0">
                <a:latin typeface="微软雅黑" panose="020B0503020204020204" pitchFamily="34" charset="-122"/>
                <a:ea typeface="微软雅黑" panose="020B0503020204020204" pitchFamily="34" charset="-122"/>
              </a:rPr>
              <a:t>。</a:t>
            </a:r>
            <a:endParaRPr lang="en-US" altLang="zh-CN" sz="1050" dirty="0" smtClean="0">
              <a:latin typeface="微软雅黑" pitchFamily="34" charset="-122"/>
              <a:ea typeface="微软雅黑" pitchFamily="34" charset="-122"/>
            </a:endParaRPr>
          </a:p>
          <a:p>
            <a:pPr defTabSz="933450" eaLnBrk="0" hangingPunct="0">
              <a:lnSpc>
                <a:spcPct val="150000"/>
              </a:lnSpc>
              <a:spcBef>
                <a:spcPct val="20000"/>
              </a:spcBef>
              <a:buClr>
                <a:srgbClr val="990033"/>
              </a:buClr>
              <a:buSzPct val="70000"/>
            </a:pPr>
            <a:endParaRPr lang="zh-CN" altLang="en-US" sz="1050" dirty="0"/>
          </a:p>
        </p:txBody>
      </p:sp>
      <p:sp>
        <p:nvSpPr>
          <p:cNvPr id="17" name="Rectangle 16"/>
          <p:cNvSpPr>
            <a:spLocks noChangeArrowheads="1"/>
          </p:cNvSpPr>
          <p:nvPr/>
        </p:nvSpPr>
        <p:spPr bwMode="auto">
          <a:xfrm>
            <a:off x="414617" y="4732075"/>
            <a:ext cx="4878387"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spcBef>
                <a:spcPts val="600"/>
              </a:spcBef>
              <a:defRPr/>
            </a:pPr>
            <a:endParaRPr lang="en-US" altLang="zh-CN" sz="1200" b="1" dirty="0">
              <a:latin typeface="微软雅黑" panose="020B0503020204020204" pitchFamily="34" charset="-122"/>
              <a:ea typeface="微软雅黑" panose="020B0503020204020204" pitchFamily="34" charset="-122"/>
            </a:endParaRPr>
          </a:p>
          <a:p>
            <a:pPr lvl="1">
              <a:lnSpc>
                <a:spcPct val="150000"/>
              </a:lnSpc>
              <a:spcBef>
                <a:spcPts val="600"/>
              </a:spcBef>
              <a:spcAft>
                <a:spcPts val="600"/>
              </a:spcAft>
              <a:buClr>
                <a:schemeClr val="accent1"/>
              </a:buClr>
              <a:buSzPct val="80000"/>
              <a:buBlip>
                <a:blip r:embed="rId2"/>
              </a:buBlip>
              <a:defRPr/>
            </a:pPr>
            <a:r>
              <a:rPr lang="zh-CN" altLang="en-US" sz="1200" dirty="0">
                <a:latin typeface="微软雅黑" panose="020B0503020204020204" pitchFamily="34" charset="-122"/>
                <a:ea typeface="微软雅黑" panose="020B0503020204020204" pitchFamily="34" charset="-122"/>
              </a:rPr>
              <a:t>整合离散的业务数据，实现数据挖掘；</a:t>
            </a:r>
            <a:endParaRPr lang="en-US" altLang="zh-CN" sz="1200" dirty="0">
              <a:latin typeface="微软雅黑" panose="020B0503020204020204" pitchFamily="34" charset="-122"/>
              <a:ea typeface="微软雅黑" panose="020B0503020204020204" pitchFamily="34" charset="-122"/>
            </a:endParaRPr>
          </a:p>
          <a:p>
            <a:pPr lvl="1">
              <a:lnSpc>
                <a:spcPct val="150000"/>
              </a:lnSpc>
              <a:spcBef>
                <a:spcPts val="600"/>
              </a:spcBef>
              <a:spcAft>
                <a:spcPts val="600"/>
              </a:spcAft>
              <a:buClr>
                <a:schemeClr val="accent1"/>
              </a:buClr>
              <a:buSzPct val="80000"/>
              <a:buBlip>
                <a:blip r:embed="rId2"/>
              </a:buBlip>
              <a:defRPr/>
            </a:pPr>
            <a:r>
              <a:rPr lang="zh-CN" altLang="en-US" sz="1200" dirty="0">
                <a:latin typeface="微软雅黑" panose="020B0503020204020204" pitchFamily="34" charset="-122"/>
                <a:ea typeface="微软雅黑" panose="020B0503020204020204" pitchFamily="34" charset="-122"/>
              </a:rPr>
              <a:t>直观展现集团运营状况和市场变化；</a:t>
            </a:r>
            <a:endParaRPr lang="en-US" altLang="zh-CN" sz="1200" dirty="0">
              <a:latin typeface="微软雅黑" panose="020B0503020204020204" pitchFamily="34" charset="-122"/>
              <a:ea typeface="微软雅黑" panose="020B0503020204020204" pitchFamily="34" charset="-122"/>
            </a:endParaRPr>
          </a:p>
          <a:p>
            <a:pPr>
              <a:spcBef>
                <a:spcPts val="600"/>
              </a:spcBef>
              <a:spcAft>
                <a:spcPts val="600"/>
              </a:spcAft>
              <a:buClr>
                <a:schemeClr val="accent1"/>
              </a:buClr>
              <a:buSzPct val="80000"/>
              <a:buBlip>
                <a:blip r:embed="rId2"/>
              </a:buBlip>
              <a:defRPr/>
            </a:pPr>
            <a:r>
              <a:rPr lang="zh-CN" altLang="en-US" sz="1200" dirty="0">
                <a:latin typeface="微软雅黑" panose="020B0503020204020204" pitchFamily="34" charset="-122"/>
                <a:ea typeface="微软雅黑" panose="020B0503020204020204" pitchFamily="34" charset="-122"/>
              </a:rPr>
              <a:t>建立</a:t>
            </a:r>
            <a:r>
              <a:rPr lang="en-US" altLang="zh-CN" sz="1200" dirty="0">
                <a:latin typeface="微软雅黑" panose="020B0503020204020204" pitchFamily="34" charset="-122"/>
                <a:ea typeface="微软雅黑" panose="020B0503020204020204" pitchFamily="34" charset="-122"/>
              </a:rPr>
              <a:t>BI</a:t>
            </a:r>
            <a:r>
              <a:rPr lang="zh-CN" altLang="en-US" sz="1200" dirty="0">
                <a:latin typeface="微软雅黑" panose="020B0503020204020204" pitchFamily="34" charset="-122"/>
                <a:ea typeface="微软雅黑" panose="020B0503020204020204" pitchFamily="34" charset="-122"/>
              </a:rPr>
              <a:t>系统，实现科学决策</a:t>
            </a:r>
          </a:p>
          <a:p>
            <a:pPr lvl="1">
              <a:lnSpc>
                <a:spcPct val="150000"/>
              </a:lnSpc>
              <a:spcBef>
                <a:spcPct val="20000"/>
              </a:spcBef>
              <a:buClr>
                <a:srgbClr val="990033"/>
              </a:buClr>
              <a:buSzPct val="70000"/>
              <a:buFontTx/>
              <a:buBlip>
                <a:blip r:embed="rId2"/>
              </a:buBlip>
            </a:pPr>
            <a:endParaRPr lang="en-US" altLang="zh-CN" sz="1400" dirty="0">
              <a:latin typeface="微软雅黑" panose="020B0503020204020204" pitchFamily="34" charset="-122"/>
              <a:ea typeface="微软雅黑" panose="020B0503020204020204" pitchFamily="34" charset="-122"/>
            </a:endParaRPr>
          </a:p>
          <a:p>
            <a:pPr eaLnBrk="1" hangingPunct="1">
              <a:buClr>
                <a:srgbClr val="990033"/>
              </a:buClr>
              <a:buSzPct val="70000"/>
              <a:buFont typeface="楷体_GB2312"/>
              <a:buNone/>
            </a:pPr>
            <a:endParaRPr lang="zh-CN" altLang="en-US" sz="1400" dirty="0">
              <a:solidFill>
                <a:srgbClr val="000000"/>
              </a:solidFill>
              <a:latin typeface="Tahoma" panose="020B0604030504040204" pitchFamily="34" charset="0"/>
            </a:endParaRPr>
          </a:p>
          <a:p>
            <a:pPr eaLnBrk="1" hangingPunct="1">
              <a:buClr>
                <a:srgbClr val="990033"/>
              </a:buClr>
              <a:buSzPct val="70000"/>
              <a:buFont typeface="Times New Roman" panose="02020603050405020304" pitchFamily="18" charset="0"/>
              <a:buChar char="u"/>
            </a:pPr>
            <a:endParaRPr lang="zh-CN" altLang="en-US" sz="1400" dirty="0">
              <a:solidFill>
                <a:srgbClr val="000000"/>
              </a:solidFill>
              <a:latin typeface="Tahoma" panose="020B0604030504040204" pitchFamily="34" charset="0"/>
            </a:endParaRPr>
          </a:p>
        </p:txBody>
      </p:sp>
      <p:sp>
        <p:nvSpPr>
          <p:cNvPr id="18" name="Rectangle 13"/>
          <p:cNvSpPr>
            <a:spLocks noChangeArrowheads="1"/>
          </p:cNvSpPr>
          <p:nvPr/>
        </p:nvSpPr>
        <p:spPr bwMode="auto">
          <a:xfrm>
            <a:off x="6048293" y="4266243"/>
            <a:ext cx="40322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rgbClr val="990033"/>
              </a:buClr>
              <a:buSzPct val="70000"/>
              <a:buFontTx/>
              <a:buBlip>
                <a:blip r:embed="rId2"/>
              </a:buBlip>
              <a:defRPr/>
            </a:pPr>
            <a:r>
              <a:rPr lang="en-US" altLang="zh-CN" sz="1100">
                <a:ea typeface="微软雅黑" pitchFamily="34" charset="-122"/>
                <a:cs typeface="Arial" panose="020B0604020202020204" pitchFamily="34" charset="0"/>
              </a:rPr>
              <a:t>Oracle 11g</a:t>
            </a:r>
          </a:p>
          <a:p>
            <a:pPr>
              <a:lnSpc>
                <a:spcPct val="150000"/>
              </a:lnSpc>
              <a:spcBef>
                <a:spcPct val="20000"/>
              </a:spcBef>
              <a:buClr>
                <a:srgbClr val="990033"/>
              </a:buClr>
              <a:buSzPct val="70000"/>
              <a:buFontTx/>
              <a:buBlip>
                <a:blip r:embed="rId2"/>
              </a:buBlip>
              <a:defRPr/>
            </a:pPr>
            <a:r>
              <a:rPr lang="en-US" altLang="zh-CN" sz="1100">
                <a:ea typeface="微软雅黑" pitchFamily="34" charset="-122"/>
                <a:cs typeface="Arial" panose="020B0604020202020204" pitchFamily="34" charset="0"/>
              </a:rPr>
              <a:t>INFORMATICA 9.5</a:t>
            </a:r>
          </a:p>
          <a:p>
            <a:pPr>
              <a:lnSpc>
                <a:spcPct val="150000"/>
              </a:lnSpc>
              <a:spcBef>
                <a:spcPct val="20000"/>
              </a:spcBef>
              <a:buClr>
                <a:srgbClr val="990033"/>
              </a:buClr>
              <a:buSzPct val="70000"/>
              <a:buFontTx/>
              <a:buBlip>
                <a:blip r:embed="rId2"/>
              </a:buBlip>
              <a:defRPr/>
            </a:pPr>
            <a:r>
              <a:rPr lang="en-US" altLang="zh-CN" sz="1100">
                <a:ea typeface="微软雅黑" pitchFamily="34" charset="-122"/>
                <a:cs typeface="Arial" panose="020B0604020202020204" pitchFamily="34" charset="0"/>
              </a:rPr>
              <a:t>TABLEAU 8.1</a:t>
            </a:r>
            <a:endParaRPr lang="en-US" altLang="zh-CN" sz="1100" dirty="0">
              <a:ea typeface="微软雅黑" pitchFamily="34" charset="-122"/>
              <a:cs typeface="Arial" panose="020B0604020202020204" pitchFamily="34" charset="0"/>
            </a:endParaRPr>
          </a:p>
        </p:txBody>
      </p:sp>
      <p:sp>
        <p:nvSpPr>
          <p:cNvPr id="7" name="矩形 6"/>
          <p:cNvSpPr/>
          <p:nvPr/>
        </p:nvSpPr>
        <p:spPr>
          <a:xfrm>
            <a:off x="5865118" y="1687618"/>
            <a:ext cx="4215425" cy="1522725"/>
          </a:xfrm>
          <a:prstGeom prst="rect">
            <a:avLst/>
          </a:prstGeom>
        </p:spPr>
        <p:txBody>
          <a:bodyPr wrap="square">
            <a:spAutoFit/>
          </a:bodyPr>
          <a:lstStyle/>
          <a:p>
            <a:pPr marL="171450" indent="-171450" defTabSz="933450" eaLnBrk="0" hangingPunct="0">
              <a:lnSpc>
                <a:spcPct val="150000"/>
              </a:lnSpc>
              <a:spcBef>
                <a:spcPct val="20000"/>
              </a:spcBef>
              <a:spcAft>
                <a:spcPts val="600"/>
              </a:spcAft>
              <a:buClr>
                <a:srgbClr val="990033"/>
              </a:buClr>
              <a:buSzPct val="70000"/>
              <a:buBlip>
                <a:blip r:embed="rId2"/>
              </a:buBlip>
              <a:defRPr/>
            </a:pPr>
            <a:r>
              <a:rPr lang="zh-CN" altLang="en-US" sz="1050" dirty="0">
                <a:latin typeface="微软雅黑" panose="020B0503020204020204" pitchFamily="34" charset="-122"/>
                <a:ea typeface="微软雅黑" panose="020B0503020204020204" pitchFamily="34" charset="-122"/>
              </a:rPr>
              <a:t>构建</a:t>
            </a:r>
            <a:r>
              <a:rPr lang="zh-CN" altLang="zh-CN" sz="1050" dirty="0">
                <a:latin typeface="微软雅黑" panose="020B0503020204020204" pitchFamily="34" charset="-122"/>
                <a:ea typeface="微软雅黑" panose="020B0503020204020204" pitchFamily="34" charset="-122"/>
              </a:rPr>
              <a:t>企业级数据仓库平台</a:t>
            </a:r>
            <a:r>
              <a:rPr lang="zh-CN" altLang="en-US" sz="1050" dirty="0">
                <a:latin typeface="微软雅黑" panose="020B0503020204020204" pitchFamily="34" charset="-122"/>
                <a:ea typeface="微软雅黑" panose="020B0503020204020204" pitchFamily="34" charset="-122"/>
              </a:rPr>
              <a:t>和</a:t>
            </a:r>
            <a:r>
              <a:rPr lang="zh-CN" altLang="zh-CN" sz="1050" dirty="0">
                <a:latin typeface="微软雅黑" panose="020B0503020204020204" pitchFamily="34" charset="-122"/>
                <a:ea typeface="微软雅黑" panose="020B0503020204020204" pitchFamily="34" charset="-122"/>
              </a:rPr>
              <a:t>企业级数据展现平台</a:t>
            </a:r>
            <a:endParaRPr lang="en-US" altLang="zh-CN" sz="1050" dirty="0">
              <a:latin typeface="微软雅黑" panose="020B0503020204020204" pitchFamily="34" charset="-122"/>
              <a:ea typeface="微软雅黑" panose="020B0503020204020204" pitchFamily="34" charset="-122"/>
            </a:endParaRPr>
          </a:p>
          <a:p>
            <a:pPr marL="171450" indent="-171450" defTabSz="933450" eaLnBrk="0" hangingPunct="0">
              <a:lnSpc>
                <a:spcPct val="150000"/>
              </a:lnSpc>
              <a:spcBef>
                <a:spcPct val="20000"/>
              </a:spcBef>
              <a:spcAft>
                <a:spcPts val="600"/>
              </a:spcAft>
              <a:buClr>
                <a:srgbClr val="990033"/>
              </a:buClr>
              <a:buSzPct val="70000"/>
              <a:buBlip>
                <a:blip r:embed="rId2"/>
              </a:buBlip>
              <a:defRPr/>
            </a:pPr>
            <a:r>
              <a:rPr lang="zh-CN" altLang="en-US" sz="1050" dirty="0">
                <a:latin typeface="微软雅黑" panose="020B0503020204020204" pitchFamily="34" charset="-122"/>
                <a:ea typeface="微软雅黑" panose="020B0503020204020204" pitchFamily="34" charset="-122"/>
              </a:rPr>
              <a:t>通过对业务数据的分析使决策者及时精确的掌握公司整体运营状况，并对未来经营状况和发展规划进行科学决策</a:t>
            </a:r>
            <a:endParaRPr lang="en-US" altLang="zh-CN" sz="1050" dirty="0">
              <a:latin typeface="微软雅黑" panose="020B0503020204020204" pitchFamily="34" charset="-122"/>
              <a:ea typeface="微软雅黑" panose="020B0503020204020204" pitchFamily="34" charset="-122"/>
            </a:endParaRPr>
          </a:p>
          <a:p>
            <a:pPr marL="171450" indent="-171450" defTabSz="933450" eaLnBrk="0" hangingPunct="0">
              <a:lnSpc>
                <a:spcPct val="150000"/>
              </a:lnSpc>
              <a:spcBef>
                <a:spcPct val="20000"/>
              </a:spcBef>
              <a:spcAft>
                <a:spcPts val="600"/>
              </a:spcAft>
              <a:buClr>
                <a:srgbClr val="990033"/>
              </a:buClr>
              <a:buSzPct val="70000"/>
              <a:buBlip>
                <a:blip r:embed="rId2"/>
              </a:buBlip>
              <a:defRPr/>
            </a:pPr>
            <a:r>
              <a:rPr lang="zh-CN" altLang="en-US" sz="1050" dirty="0">
                <a:latin typeface="微软雅黑" panose="020B0503020204020204" pitchFamily="34" charset="-122"/>
                <a:ea typeface="微软雅黑" panose="020B0503020204020204" pitchFamily="34" charset="-122"/>
              </a:rPr>
              <a:t>对其他主要业务系统的数据全面整合，进行多维度的关联加工汇总，提供及时准确的全面运营数据</a:t>
            </a:r>
            <a:r>
              <a:rPr lang="zh-CN" altLang="en-US" sz="1050" dirty="0" smtClean="0">
                <a:latin typeface="微软雅黑" panose="020B0503020204020204" pitchFamily="34" charset="-122"/>
                <a:ea typeface="微软雅黑" panose="020B0503020204020204" pitchFamily="34" charset="-122"/>
              </a:rPr>
              <a:t>展现。</a:t>
            </a:r>
            <a:endParaRPr lang="zh-CN" altLang="en-US" sz="10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62912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5632" y="2198859"/>
            <a:ext cx="2729247" cy="2187227"/>
          </a:xfrm>
        </p:spPr>
        <p:txBody>
          <a:bodyPr/>
          <a:lstStyle/>
          <a:p>
            <a:r>
              <a:rPr lang="zh-CN" altLang="en-US" sz="4000" dirty="0" smtClean="0">
                <a:latin typeface="Microsoft YaHei UI" panose="020B0503020204020204" pitchFamily="34" charset="-122"/>
                <a:ea typeface="Microsoft YaHei UI" panose="020B0503020204020204" pitchFamily="34" charset="-122"/>
              </a:rPr>
              <a:t>更多思想</a:t>
            </a:r>
            <a:r>
              <a:rPr lang="en-US" altLang="zh-CN" sz="4000" dirty="0" smtClean="0">
                <a:latin typeface="Microsoft YaHei UI" panose="020B0503020204020204" pitchFamily="34" charset="-122"/>
                <a:ea typeface="Microsoft YaHei UI" panose="020B0503020204020204" pitchFamily="34" charset="-122"/>
              </a:rPr>
              <a:t/>
            </a:r>
            <a:br>
              <a:rPr lang="en-US" altLang="zh-CN" sz="4000" dirty="0" smtClean="0">
                <a:latin typeface="Microsoft YaHei UI" panose="020B0503020204020204" pitchFamily="34" charset="-122"/>
                <a:ea typeface="Microsoft YaHei UI" panose="020B0503020204020204" pitchFamily="34" charset="-122"/>
              </a:rPr>
            </a:br>
            <a:r>
              <a:rPr lang="zh-CN" altLang="en-US" sz="4000" dirty="0" smtClean="0">
                <a:latin typeface="Microsoft YaHei UI" panose="020B0503020204020204" pitchFamily="34" charset="-122"/>
                <a:ea typeface="Microsoft YaHei UI" panose="020B0503020204020204" pitchFamily="34" charset="-122"/>
              </a:rPr>
              <a:t>期待碰撞</a:t>
            </a:r>
            <a:endParaRPr lang="zh-CN" sz="4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17502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pPr>
              <a:lnSpc>
                <a:spcPts val="2800"/>
              </a:lnSpc>
              <a:tabLst>
                <a:tab pos="558800" algn="l"/>
              </a:tabLst>
            </a:pPr>
            <a:r>
              <a:rPr lang="zh-CN" altLang="en-US" b="1" dirty="0" smtClean="0">
                <a:latin typeface="仿宋" pitchFamily="49" charset="-122"/>
                <a:ea typeface="仿宋" pitchFamily="49" charset="-122"/>
              </a:rPr>
              <a:t>数据处理思维转变</a:t>
            </a:r>
            <a:endParaRPr lang="zh-CN" altLang="en-US" b="1" dirty="0">
              <a:latin typeface="仿宋" pitchFamily="49" charset="-122"/>
              <a:ea typeface="仿宋" pitchFamily="49" charset="-122"/>
            </a:endParaRPr>
          </a:p>
        </p:txBody>
      </p:sp>
      <p:sp>
        <p:nvSpPr>
          <p:cNvPr id="28" name="Freeform 3"/>
          <p:cNvSpPr/>
          <p:nvPr/>
        </p:nvSpPr>
        <p:spPr>
          <a:xfrm>
            <a:off x="442913" y="965986"/>
            <a:ext cx="11358562" cy="1671038"/>
          </a:xfrm>
          <a:custGeom>
            <a:avLst/>
            <a:gdLst>
              <a:gd name="connsiteX0" fmla="*/ 0 w 6756527"/>
              <a:gd name="connsiteY0" fmla="*/ 78994 h 1165225"/>
              <a:gd name="connsiteX1" fmla="*/ 79120 w 6756527"/>
              <a:gd name="connsiteY1" fmla="*/ 0 h 1165225"/>
              <a:gd name="connsiteX2" fmla="*/ 6677405 w 6756527"/>
              <a:gd name="connsiteY2" fmla="*/ 0 h 1165225"/>
              <a:gd name="connsiteX3" fmla="*/ 6756526 w 6756527"/>
              <a:gd name="connsiteY3" fmla="*/ 78994 h 1165225"/>
              <a:gd name="connsiteX4" fmla="*/ 6756526 w 6756527"/>
              <a:gd name="connsiteY4" fmla="*/ 1086230 h 1165225"/>
              <a:gd name="connsiteX5" fmla="*/ 6677405 w 6756527"/>
              <a:gd name="connsiteY5" fmla="*/ 1165225 h 1165225"/>
              <a:gd name="connsiteX6" fmla="*/ 79120 w 6756527"/>
              <a:gd name="connsiteY6" fmla="*/ 1165225 h 1165225"/>
              <a:gd name="connsiteX7" fmla="*/ 0 w 6756527"/>
              <a:gd name="connsiteY7" fmla="*/ 1086230 h 1165225"/>
              <a:gd name="connsiteX8" fmla="*/ 0 w 6756527"/>
              <a:gd name="connsiteY8" fmla="*/ 78994 h 11652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756527" h="1165225">
                <a:moveTo>
                  <a:pt x="0" y="78994"/>
                </a:moveTo>
                <a:cubicBezTo>
                  <a:pt x="0" y="35305"/>
                  <a:pt x="35433" y="0"/>
                  <a:pt x="79120" y="0"/>
                </a:cubicBezTo>
                <a:lnTo>
                  <a:pt x="6677405" y="0"/>
                </a:lnTo>
                <a:cubicBezTo>
                  <a:pt x="6721094" y="0"/>
                  <a:pt x="6756526" y="35305"/>
                  <a:pt x="6756526" y="78994"/>
                </a:cubicBezTo>
                <a:lnTo>
                  <a:pt x="6756526" y="1086230"/>
                </a:lnTo>
                <a:cubicBezTo>
                  <a:pt x="6756526" y="1129791"/>
                  <a:pt x="6721094" y="1165225"/>
                  <a:pt x="6677405" y="1165225"/>
                </a:cubicBezTo>
                <a:lnTo>
                  <a:pt x="79120" y="1165225"/>
                </a:lnTo>
                <a:cubicBezTo>
                  <a:pt x="35433" y="1165225"/>
                  <a:pt x="0" y="1129791"/>
                  <a:pt x="0" y="1086230"/>
                </a:cubicBezTo>
                <a:lnTo>
                  <a:pt x="0" y="78994"/>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ts val="1500"/>
              </a:lnSpc>
              <a:tabLst>
                <a:tab pos="2095500" algn="l"/>
              </a:tabLst>
            </a:pPr>
            <a:endParaRPr lang="en-US" altLang="zh-CN" dirty="0" smtClean="0">
              <a:solidFill>
                <a:srgbClr val="C00000"/>
              </a:solidFill>
              <a:latin typeface="黑体" pitchFamily="18" charset="0"/>
              <a:cs typeface="黑体" pitchFamily="18" charset="0"/>
            </a:endParaRPr>
          </a:p>
          <a:p>
            <a:pPr algn="ctr">
              <a:lnSpc>
                <a:spcPts val="1500"/>
              </a:lnSpc>
              <a:tabLst>
                <a:tab pos="2095500" algn="l"/>
              </a:tabLst>
            </a:pPr>
            <a:r>
              <a:rPr lang="en-US" altLang="zh-CN" sz="2400" dirty="0" err="1" smtClean="0">
                <a:solidFill>
                  <a:srgbClr val="C00000"/>
                </a:solidFill>
                <a:latin typeface="黑体" pitchFamily="18" charset="0"/>
                <a:cs typeface="黑体" pitchFamily="18" charset="0"/>
              </a:rPr>
              <a:t>数据处理思维转变</a:t>
            </a:r>
            <a:endParaRPr lang="en-US" altLang="zh-CN" sz="2400" dirty="0" smtClean="0">
              <a:solidFill>
                <a:srgbClr val="C00000"/>
              </a:solidFill>
              <a:latin typeface="黑体" pitchFamily="18" charset="0"/>
              <a:cs typeface="黑体" pitchFamily="18" charset="0"/>
            </a:endParaRPr>
          </a:p>
          <a:p>
            <a:pPr algn="ctr">
              <a:lnSpc>
                <a:spcPts val="1500"/>
              </a:lnSpc>
              <a:tabLst>
                <a:tab pos="2095500" algn="l"/>
              </a:tabLst>
            </a:pPr>
            <a:endParaRPr lang="en-US" altLang="zh-CN" dirty="0">
              <a:solidFill>
                <a:srgbClr val="C00000"/>
              </a:solidFill>
              <a:latin typeface="黑体" pitchFamily="18" charset="0"/>
              <a:cs typeface="黑体" pitchFamily="18" charset="0"/>
            </a:endParaRPr>
          </a:p>
          <a:p>
            <a:pPr marL="285750" indent="-285750">
              <a:lnSpc>
                <a:spcPct val="150000"/>
              </a:lnSpc>
              <a:buFont typeface="Wingdings" panose="05000000000000000000" pitchFamily="2" charset="2"/>
              <a:buChar char="ü"/>
              <a:tabLst>
                <a:tab pos="2095500" algn="l"/>
              </a:tabLst>
            </a:pPr>
            <a:r>
              <a:rPr lang="zh-CN" altLang="en-US" sz="1600" dirty="0">
                <a:solidFill>
                  <a:schemeClr val="tx1"/>
                </a:solidFill>
                <a:latin typeface="宋体" panose="02010600030101010101" pitchFamily="2" charset="-122"/>
                <a:ea typeface="宋体" panose="02010600030101010101" pitchFamily="2" charset="-122"/>
                <a:cs typeface="黑体" pitchFamily="18" charset="0"/>
              </a:rPr>
              <a:t>关联关系，预测的关键。很多时候，知道“是什么”就够了，没必要知道“为什么”。</a:t>
            </a:r>
          </a:p>
          <a:p>
            <a:pPr marL="285750" indent="-285750">
              <a:lnSpc>
                <a:spcPct val="150000"/>
              </a:lnSpc>
              <a:buFont typeface="Wingdings" panose="05000000000000000000" pitchFamily="2" charset="2"/>
              <a:buChar char="ü"/>
              <a:tabLst>
                <a:tab pos="2095500" algn="l"/>
              </a:tabLst>
            </a:pPr>
            <a:r>
              <a:rPr lang="zh-CN" altLang="en-US" sz="1600" dirty="0">
                <a:solidFill>
                  <a:schemeClr val="tx1"/>
                </a:solidFill>
                <a:latin typeface="宋体" panose="02010600030101010101" pitchFamily="2" charset="-122"/>
                <a:ea typeface="宋体" panose="02010600030101010101" pitchFamily="2" charset="-122"/>
                <a:cs typeface="黑体" pitchFamily="18" charset="0"/>
              </a:rPr>
              <a:t>一旦我们完成了“关联关系”分析，我们就可以继续向更深层次研究因果关系，找出</a:t>
            </a:r>
            <a:r>
              <a:rPr lang="zh-CN" altLang="en-US" sz="1600" dirty="0" smtClean="0">
                <a:solidFill>
                  <a:schemeClr val="tx1"/>
                </a:solidFill>
                <a:latin typeface="宋体" panose="02010600030101010101" pitchFamily="2" charset="-122"/>
                <a:ea typeface="宋体" panose="02010600030101010101" pitchFamily="2" charset="-122"/>
                <a:cs typeface="黑体" pitchFamily="18" charset="0"/>
              </a:rPr>
              <a:t>背后的</a:t>
            </a:r>
            <a:r>
              <a:rPr lang="zh-CN" altLang="en-US" sz="1600" dirty="0">
                <a:solidFill>
                  <a:schemeClr val="tx1"/>
                </a:solidFill>
                <a:latin typeface="宋体" panose="02010600030101010101" pitchFamily="2" charset="-122"/>
                <a:ea typeface="宋体" panose="02010600030101010101" pitchFamily="2" charset="-122"/>
                <a:cs typeface="黑体" pitchFamily="18" charset="0"/>
              </a:rPr>
              <a:t>“为什么”</a:t>
            </a:r>
            <a:endParaRPr lang="en-US" altLang="zh-CN" sz="1600" dirty="0">
              <a:solidFill>
                <a:schemeClr val="tx1"/>
              </a:solidFill>
              <a:latin typeface="宋体" panose="02010600030101010101" pitchFamily="2" charset="-122"/>
              <a:ea typeface="宋体" panose="02010600030101010101" pitchFamily="2" charset="-122"/>
              <a:cs typeface="黑体" pitchFamily="18" charset="0"/>
            </a:endParaRPr>
          </a:p>
        </p:txBody>
      </p:sp>
      <p:sp>
        <p:nvSpPr>
          <p:cNvPr id="36" name="Freeform 3"/>
          <p:cNvSpPr/>
          <p:nvPr/>
        </p:nvSpPr>
        <p:spPr>
          <a:xfrm>
            <a:off x="442913" y="3220101"/>
            <a:ext cx="6389687" cy="1894097"/>
          </a:xfrm>
          <a:custGeom>
            <a:avLst/>
            <a:gdLst>
              <a:gd name="connsiteX0" fmla="*/ 12700 w 2977769"/>
              <a:gd name="connsiteY0" fmla="*/ 131318 h 2262606"/>
              <a:gd name="connsiteX1" fmla="*/ 131317 w 2977769"/>
              <a:gd name="connsiteY1" fmla="*/ 12700 h 2262606"/>
              <a:gd name="connsiteX2" fmla="*/ 2846451 w 2977769"/>
              <a:gd name="connsiteY2" fmla="*/ 12700 h 2262606"/>
              <a:gd name="connsiteX3" fmla="*/ 2965069 w 2977769"/>
              <a:gd name="connsiteY3" fmla="*/ 131318 h 2262606"/>
              <a:gd name="connsiteX4" fmla="*/ 2965069 w 2977769"/>
              <a:gd name="connsiteY4" fmla="*/ 2131314 h 2262606"/>
              <a:gd name="connsiteX5" fmla="*/ 2846451 w 2977769"/>
              <a:gd name="connsiteY5" fmla="*/ 2249906 h 2262606"/>
              <a:gd name="connsiteX6" fmla="*/ 131317 w 2977769"/>
              <a:gd name="connsiteY6" fmla="*/ 2249906 h 2262606"/>
              <a:gd name="connsiteX7" fmla="*/ 12700 w 2977769"/>
              <a:gd name="connsiteY7" fmla="*/ 2131314 h 2262606"/>
              <a:gd name="connsiteX8" fmla="*/ 12700 w 2977769"/>
              <a:gd name="connsiteY8" fmla="*/ 131318 h 226260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977769" h="2262606">
                <a:moveTo>
                  <a:pt x="12700" y="131318"/>
                </a:moveTo>
                <a:cubicBezTo>
                  <a:pt x="12700" y="65913"/>
                  <a:pt x="65785" y="12700"/>
                  <a:pt x="131317" y="12700"/>
                </a:cubicBezTo>
                <a:lnTo>
                  <a:pt x="2846451" y="12700"/>
                </a:lnTo>
                <a:cubicBezTo>
                  <a:pt x="2911855" y="12700"/>
                  <a:pt x="2965069" y="65913"/>
                  <a:pt x="2965069" y="131318"/>
                </a:cubicBezTo>
                <a:lnTo>
                  <a:pt x="2965069" y="2131314"/>
                </a:lnTo>
                <a:cubicBezTo>
                  <a:pt x="2965069" y="2196808"/>
                  <a:pt x="2911855" y="2249906"/>
                  <a:pt x="2846451" y="2249906"/>
                </a:cubicBezTo>
                <a:lnTo>
                  <a:pt x="131317" y="2249906"/>
                </a:lnTo>
                <a:cubicBezTo>
                  <a:pt x="65785" y="2249906"/>
                  <a:pt x="12700" y="2196808"/>
                  <a:pt x="12700" y="2131314"/>
                </a:cubicBezTo>
                <a:lnTo>
                  <a:pt x="12700" y="131318"/>
                </a:lnTo>
              </a:path>
            </a:pathLst>
          </a:custGeom>
          <a:solidFill>
            <a:srgbClr val="000000">
              <a:alpha val="0"/>
            </a:srgbClr>
          </a:solidFill>
          <a:ln w="25400">
            <a:solidFill>
              <a:srgbClr val="D9D9D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tabLst>
                <a:tab pos="101600" algn="l"/>
                <a:tab pos="18542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沃尔玛：请把蛋挞和飓风用品摆在一起，请把啤酒和尿片摆在一起</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a:t>
            </a:r>
            <a:endParaRPr lang="en-US" altLang="zh-CN" sz="1400" dirty="0">
              <a:solidFill>
                <a:srgbClr val="000000"/>
              </a:solidFill>
              <a:latin typeface="宋体" panose="02010600030101010101" pitchFamily="2" charset="-122"/>
              <a:ea typeface="宋体" panose="02010600030101010101" pitchFamily="2" charset="-122"/>
              <a:cs typeface="Times New Roman" pitchFamily="18" charset="0"/>
            </a:endParaRPr>
          </a:p>
          <a:p>
            <a:pPr>
              <a:lnSpc>
                <a:spcPct val="150000"/>
              </a:lnSpc>
              <a:tabLst>
                <a:tab pos="1016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某信用评分公司，利用Facebook的社交圈来预测个人偿还债务的可能性</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a:t>
            </a:r>
          </a:p>
          <a:p>
            <a:pPr>
              <a:lnSpc>
                <a:spcPct val="150000"/>
              </a:lnSpc>
              <a:tabLst>
                <a:tab pos="1016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对冲基金通过分析Twitter微博的数据文本，作为股市投资的信号</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a:t>
            </a:r>
          </a:p>
          <a:p>
            <a:pPr>
              <a:lnSpc>
                <a:spcPct val="150000"/>
              </a:lnSpc>
              <a:tabLst>
                <a:tab pos="1016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某信用评分公司，利用Facebook的社交圈来预测个人偿还债务的可能性</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a:t>
            </a:r>
          </a:p>
          <a:p>
            <a:pPr>
              <a:lnSpc>
                <a:spcPct val="150000"/>
              </a:lnSpc>
              <a:tabLst>
                <a:tab pos="101600" algn="l"/>
              </a:tabLst>
            </a:pPr>
            <a:r>
              <a:rPr lang="en-US" altLang="zh-CN" sz="1400" dirty="0">
                <a:solidFill>
                  <a:srgbClr val="000000"/>
                </a:solidFill>
                <a:latin typeface="宋体" panose="02010600030101010101" pitchFamily="2" charset="-122"/>
                <a:ea typeface="宋体" panose="02010600030101010101" pitchFamily="2" charset="-122"/>
                <a:cs typeface="Times New Roman" pitchFamily="18" charset="0"/>
              </a:rPr>
              <a:t>•</a:t>
            </a:r>
            <a:r>
              <a:rPr lang="en-US" altLang="zh-CN" sz="1400" dirty="0">
                <a:latin typeface="宋体" panose="02010600030101010101" pitchFamily="2" charset="-122"/>
                <a:ea typeface="宋体" panose="02010600030101010101" pitchFamily="2" charset="-122"/>
                <a:cs typeface="Times New Roman" pitchFamily="18" charset="0"/>
              </a:rPr>
              <a:t> </a:t>
            </a:r>
            <a:r>
              <a:rPr lang="en-US" altLang="zh-CN" sz="1400" dirty="0" err="1">
                <a:solidFill>
                  <a:srgbClr val="000000"/>
                </a:solidFill>
                <a:latin typeface="宋体" panose="02010600030101010101" pitchFamily="2" charset="-122"/>
                <a:ea typeface="宋体" panose="02010600030101010101" pitchFamily="2" charset="-122"/>
                <a:cs typeface="黑体" pitchFamily="18" charset="0"/>
              </a:rPr>
              <a:t>对冲基金通过分析Twitter微博的数据文本，作为股市投资的信号</a:t>
            </a:r>
            <a:r>
              <a:rPr lang="en-US" altLang="zh-CN" sz="1400" dirty="0">
                <a:solidFill>
                  <a:srgbClr val="000000"/>
                </a:solidFill>
                <a:latin typeface="宋体" panose="02010600030101010101" pitchFamily="2" charset="-122"/>
                <a:ea typeface="宋体" panose="02010600030101010101" pitchFamily="2" charset="-122"/>
                <a:cs typeface="黑体" pitchFamily="18" charset="0"/>
              </a:rPr>
              <a:t>；</a:t>
            </a:r>
          </a:p>
        </p:txBody>
      </p:sp>
      <p:sp>
        <p:nvSpPr>
          <p:cNvPr id="43" name="TextBox 1"/>
          <p:cNvSpPr txBox="1"/>
          <p:nvPr/>
        </p:nvSpPr>
        <p:spPr>
          <a:xfrm flipH="1">
            <a:off x="2841469" y="3132773"/>
            <a:ext cx="796287" cy="200055"/>
          </a:xfrm>
          <a:prstGeom prst="rect">
            <a:avLst/>
          </a:prstGeom>
          <a:noFill/>
        </p:spPr>
        <p:txBody>
          <a:bodyPr wrap="square" lIns="0" tIns="0" rIns="0" rtlCol="0">
            <a:spAutoFit/>
          </a:bodyPr>
          <a:lstStyle>
            <a:defPPr>
              <a:defRPr lang="en-US"/>
            </a:defPPr>
            <a:lvl1pPr>
              <a:lnSpc>
                <a:spcPts val="1200"/>
              </a:lnSpc>
              <a:defRPr sz="1400">
                <a:solidFill>
                  <a:srgbClr val="000000"/>
                </a:solidFill>
                <a:latin typeface="宋体" panose="02010600030101010101" pitchFamily="2" charset="-122"/>
                <a:ea typeface="宋体" panose="02010600030101010101" pitchFamily="2" charset="-122"/>
                <a:cs typeface="黑体" pitchFamily="18" charset="0"/>
              </a:defRPr>
            </a:lvl1pPr>
          </a:lstStyle>
          <a:p>
            <a:r>
              <a:rPr lang="en-US" altLang="zh-CN" dirty="0" err="1" smtClean="0"/>
              <a:t>其它案例</a:t>
            </a:r>
            <a:endParaRPr lang="en-US" altLang="zh-CN" dirty="0"/>
          </a:p>
        </p:txBody>
      </p:sp>
      <p:pic>
        <p:nvPicPr>
          <p:cNvPr id="4" name="图片 3"/>
          <p:cNvPicPr>
            <a:picLocks noChangeAspect="1"/>
          </p:cNvPicPr>
          <p:nvPr/>
        </p:nvPicPr>
        <p:blipFill>
          <a:blip r:embed="rId2"/>
          <a:stretch>
            <a:fillRect/>
          </a:stretch>
        </p:blipFill>
        <p:spPr>
          <a:xfrm>
            <a:off x="7029449" y="2766046"/>
            <a:ext cx="4772025" cy="3257550"/>
          </a:xfrm>
          <a:prstGeom prst="rect">
            <a:avLst/>
          </a:prstGeom>
        </p:spPr>
      </p:pic>
    </p:spTree>
    <p:extLst>
      <p:ext uri="{BB962C8B-B14F-4D97-AF65-F5344CB8AC3E}">
        <p14:creationId xmlns:p14="http://schemas.microsoft.com/office/powerpoint/2010/main" val="4390940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pPr>
              <a:lnSpc>
                <a:spcPts val="2800"/>
              </a:lnSpc>
              <a:tabLst>
                <a:tab pos="558800" algn="l"/>
              </a:tabLst>
            </a:pPr>
            <a:r>
              <a:rPr lang="zh-CN" altLang="en-US" b="1" dirty="0">
                <a:latin typeface="仿宋" pitchFamily="49" charset="-122"/>
                <a:ea typeface="仿宋" pitchFamily="49" charset="-122"/>
              </a:rPr>
              <a:t>大数据与</a:t>
            </a:r>
            <a:r>
              <a:rPr lang="en-US" altLang="zh-CN" b="1" dirty="0">
                <a:latin typeface="仿宋" pitchFamily="49" charset="-122"/>
                <a:ea typeface="仿宋" pitchFamily="49" charset="-122"/>
              </a:rPr>
              <a:t>BI</a:t>
            </a:r>
            <a:r>
              <a:rPr lang="zh-CN" altLang="en-US" b="1" dirty="0">
                <a:latin typeface="仿宋" pitchFamily="49" charset="-122"/>
                <a:ea typeface="仿宋" pitchFamily="49" charset="-122"/>
              </a:rPr>
              <a:t>融</a:t>
            </a:r>
            <a:r>
              <a:rPr lang="zh-CN" altLang="en-US" b="1" dirty="0" smtClean="0">
                <a:latin typeface="仿宋" pitchFamily="49" charset="-122"/>
                <a:ea typeface="仿宋" pitchFamily="49" charset="-122"/>
              </a:rPr>
              <a:t>合*</a:t>
            </a:r>
            <a:endParaRPr lang="zh-CN" altLang="en-US" b="1" dirty="0">
              <a:latin typeface="仿宋" pitchFamily="49" charset="-122"/>
              <a:ea typeface="仿宋" pitchFamily="49" charset="-122"/>
            </a:endParaRPr>
          </a:p>
        </p:txBody>
      </p:sp>
      <p:pic>
        <p:nvPicPr>
          <p:cNvPr id="4" name="图片 3"/>
          <p:cNvPicPr>
            <a:picLocks noChangeAspect="1"/>
          </p:cNvPicPr>
          <p:nvPr/>
        </p:nvPicPr>
        <p:blipFill>
          <a:blip r:embed="rId2"/>
          <a:stretch>
            <a:fillRect/>
          </a:stretch>
        </p:blipFill>
        <p:spPr>
          <a:xfrm>
            <a:off x="142784" y="955617"/>
            <a:ext cx="11247438" cy="5423371"/>
          </a:xfrm>
          <a:prstGeom prst="rect">
            <a:avLst/>
          </a:prstGeom>
        </p:spPr>
      </p:pic>
    </p:spTree>
    <p:extLst>
      <p:ext uri="{BB962C8B-B14F-4D97-AF65-F5344CB8AC3E}">
        <p14:creationId xmlns:p14="http://schemas.microsoft.com/office/powerpoint/2010/main" val="38338634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pPr>
              <a:lnSpc>
                <a:spcPts val="2800"/>
              </a:lnSpc>
              <a:tabLst>
                <a:tab pos="558800" algn="l"/>
              </a:tabLst>
            </a:pPr>
            <a:r>
              <a:rPr lang="zh-CN" altLang="en-US" b="1" dirty="0">
                <a:latin typeface="仿宋" pitchFamily="49" charset="-122"/>
                <a:ea typeface="仿宋" pitchFamily="49" charset="-122"/>
              </a:rPr>
              <a:t>大数据的商业价值</a:t>
            </a:r>
          </a:p>
        </p:txBody>
      </p:sp>
      <p:pic>
        <p:nvPicPr>
          <p:cNvPr id="4" name="图片 3"/>
          <p:cNvPicPr>
            <a:picLocks noChangeAspect="1"/>
          </p:cNvPicPr>
          <p:nvPr/>
        </p:nvPicPr>
        <p:blipFill>
          <a:blip r:embed="rId2"/>
          <a:stretch>
            <a:fillRect/>
          </a:stretch>
        </p:blipFill>
        <p:spPr>
          <a:xfrm>
            <a:off x="213405" y="896030"/>
            <a:ext cx="11658278" cy="5519284"/>
          </a:xfrm>
          <a:prstGeom prst="rect">
            <a:avLst/>
          </a:prstGeom>
        </p:spPr>
      </p:pic>
    </p:spTree>
    <p:extLst>
      <p:ext uri="{BB962C8B-B14F-4D97-AF65-F5344CB8AC3E}">
        <p14:creationId xmlns:p14="http://schemas.microsoft.com/office/powerpoint/2010/main" val="32658782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仿宋" pitchFamily="49" charset="-122"/>
                <a:ea typeface="仿宋" pitchFamily="49" charset="-122"/>
              </a:rPr>
              <a:t>大数据</a:t>
            </a:r>
            <a:r>
              <a:rPr lang="zh-CN" altLang="en-US" b="1" dirty="0" smtClean="0">
                <a:latin typeface="仿宋" pitchFamily="49" charset="-122"/>
                <a:ea typeface="仿宋" pitchFamily="49" charset="-122"/>
              </a:rPr>
              <a:t>主要厂商</a:t>
            </a:r>
            <a:endParaRPr lang="zh-CN" altLang="en-US" b="1" dirty="0">
              <a:latin typeface="仿宋" pitchFamily="49" charset="-122"/>
              <a:ea typeface="仿宋" pitchFamily="49" charset="-122"/>
            </a:endParaRPr>
          </a:p>
        </p:txBody>
      </p:sp>
      <p:pic>
        <p:nvPicPr>
          <p:cNvPr id="4" name="图片 20" descr="emc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89413" y="4610100"/>
            <a:ext cx="1657350"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3"/>
          <p:cNvSpPr>
            <a:spLocks noChangeArrowheads="1"/>
          </p:cNvSpPr>
          <p:nvPr/>
        </p:nvSpPr>
        <p:spPr bwMode="auto">
          <a:xfrm>
            <a:off x="423864" y="1612236"/>
            <a:ext cx="338931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rgbClr val="00509B"/>
                </a:solidFill>
                <a:latin typeface="Verdana" panose="020B0604030504040204" pitchFamily="34" charset="0"/>
                <a:ea typeface="宋体" panose="02010600030101010101" pitchFamily="2" charset="-122"/>
              </a:defRPr>
            </a:lvl1pPr>
            <a:lvl2pPr marL="742950" indent="-285750" eaLnBrk="0" hangingPunct="0">
              <a:defRPr sz="1200">
                <a:solidFill>
                  <a:srgbClr val="00509B"/>
                </a:solidFill>
                <a:latin typeface="Verdana" panose="020B0604030504040204" pitchFamily="34" charset="0"/>
                <a:ea typeface="宋体" panose="02010600030101010101" pitchFamily="2" charset="-122"/>
              </a:defRPr>
            </a:lvl2pPr>
            <a:lvl3pPr marL="1143000" indent="-228600" eaLnBrk="0" hangingPunct="0">
              <a:defRPr sz="1200">
                <a:solidFill>
                  <a:srgbClr val="00509B"/>
                </a:solidFill>
                <a:latin typeface="Verdana" panose="020B0604030504040204" pitchFamily="34" charset="0"/>
                <a:ea typeface="宋体" panose="02010600030101010101" pitchFamily="2" charset="-122"/>
              </a:defRPr>
            </a:lvl3pPr>
            <a:lvl4pPr marL="1600200" indent="-228600" eaLnBrk="0" hangingPunct="0">
              <a:defRPr sz="1200">
                <a:solidFill>
                  <a:srgbClr val="00509B"/>
                </a:solidFill>
                <a:latin typeface="Verdana" panose="020B0604030504040204" pitchFamily="34" charset="0"/>
                <a:ea typeface="宋体" panose="02010600030101010101" pitchFamily="2" charset="-122"/>
              </a:defRPr>
            </a:lvl4pPr>
            <a:lvl5pPr marL="2057400" indent="-228600" eaLnBrk="0" hangingPunct="0">
              <a:defRPr sz="1200">
                <a:solidFill>
                  <a:srgbClr val="00509B"/>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9pPr>
          </a:lstStyle>
          <a:p>
            <a:pPr eaLnBrk="1" hangingPunct="1">
              <a:lnSpc>
                <a:spcPct val="150000"/>
              </a:lnSpc>
            </a:pPr>
            <a:r>
              <a:rPr lang="zh-CN" altLang="en-US" dirty="0">
                <a:solidFill>
                  <a:schemeClr val="tx1"/>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宋体" panose="02010600030101010101" pitchFamily="2" charset="-122"/>
              </a:rPr>
              <a:t>大型企业和机构在寻求解决棘手的大数据问题时，往往会使用开源软件基础架构</a:t>
            </a:r>
            <a:r>
              <a:rPr lang="en-US" altLang="zh-CN" sz="1400" dirty="0">
                <a:solidFill>
                  <a:schemeClr val="tx1"/>
                </a:solidFill>
                <a:latin typeface="宋体" panose="02010600030101010101" pitchFamily="2" charset="-122"/>
              </a:rPr>
              <a:t>Hadoop</a:t>
            </a:r>
            <a:r>
              <a:rPr lang="zh-CN" altLang="en-US" sz="1400" dirty="0">
                <a:solidFill>
                  <a:schemeClr val="tx1"/>
                </a:solidFill>
                <a:latin typeface="宋体" panose="02010600030101010101" pitchFamily="2" charset="-122"/>
              </a:rPr>
              <a:t>的服务。由于</a:t>
            </a:r>
            <a:r>
              <a:rPr lang="en-US" altLang="zh-CN" sz="1400" dirty="0">
                <a:solidFill>
                  <a:schemeClr val="tx1"/>
                </a:solidFill>
                <a:latin typeface="宋体" panose="02010600030101010101" pitchFamily="2" charset="-122"/>
              </a:rPr>
              <a:t>Hadoop</a:t>
            </a:r>
            <a:r>
              <a:rPr lang="zh-CN" altLang="en-US" sz="1400" dirty="0">
                <a:solidFill>
                  <a:schemeClr val="tx1"/>
                </a:solidFill>
                <a:latin typeface="宋体" panose="02010600030101010101" pitchFamily="2" charset="-122"/>
              </a:rPr>
              <a:t>深受欢迎，许多公司都推出了各自版本的</a:t>
            </a:r>
            <a:r>
              <a:rPr lang="en-US" altLang="zh-CN" sz="1400" dirty="0">
                <a:solidFill>
                  <a:schemeClr val="tx1"/>
                </a:solidFill>
                <a:latin typeface="宋体" panose="02010600030101010101" pitchFamily="2" charset="-122"/>
              </a:rPr>
              <a:t>Hadoop</a:t>
            </a:r>
            <a:r>
              <a:rPr lang="zh-CN" altLang="en-US" sz="1400" dirty="0">
                <a:solidFill>
                  <a:schemeClr val="tx1"/>
                </a:solidFill>
                <a:latin typeface="宋体" panose="02010600030101010101" pitchFamily="2" charset="-122"/>
              </a:rPr>
              <a:t>，也有一些公司则围绕</a:t>
            </a:r>
            <a:r>
              <a:rPr lang="en-US" altLang="zh-CN" sz="1400" dirty="0">
                <a:solidFill>
                  <a:schemeClr val="tx1"/>
                </a:solidFill>
                <a:latin typeface="宋体" panose="02010600030101010101" pitchFamily="2" charset="-122"/>
              </a:rPr>
              <a:t>Hadoop</a:t>
            </a:r>
            <a:r>
              <a:rPr lang="zh-CN" altLang="en-US" sz="1400" dirty="0">
                <a:solidFill>
                  <a:schemeClr val="tx1"/>
                </a:solidFill>
                <a:latin typeface="宋体" panose="02010600030101010101" pitchFamily="2" charset="-122"/>
              </a:rPr>
              <a:t>提供解决方案。 </a:t>
            </a:r>
            <a:r>
              <a:rPr lang="en-US" altLang="zh-CN" sz="1400" dirty="0">
                <a:solidFill>
                  <a:schemeClr val="tx1"/>
                </a:solidFill>
                <a:latin typeface="宋体" panose="02010600030101010101" pitchFamily="2" charset="-122"/>
              </a:rPr>
              <a:t>Hadoop</a:t>
            </a:r>
            <a:r>
              <a:rPr lang="zh-CN" altLang="en-US" sz="1400" dirty="0">
                <a:solidFill>
                  <a:schemeClr val="tx1"/>
                </a:solidFill>
                <a:latin typeface="宋体" panose="02010600030101010101" pitchFamily="2" charset="-122"/>
              </a:rPr>
              <a:t>的发行版除了社区的</a:t>
            </a:r>
            <a:r>
              <a:rPr lang="en-US" altLang="zh-CN" sz="1400" dirty="0">
                <a:solidFill>
                  <a:schemeClr val="tx1"/>
                </a:solidFill>
                <a:latin typeface="宋体" panose="02010600030101010101" pitchFamily="2" charset="-122"/>
              </a:rPr>
              <a:t>Apache </a:t>
            </a:r>
            <a:r>
              <a:rPr lang="en-US" altLang="zh-CN" sz="1400" dirty="0" err="1">
                <a:solidFill>
                  <a:schemeClr val="tx1"/>
                </a:solidFill>
                <a:latin typeface="宋体" panose="02010600030101010101" pitchFamily="2" charset="-122"/>
              </a:rPr>
              <a:t>hadoop</a:t>
            </a:r>
            <a:r>
              <a:rPr lang="zh-CN" altLang="en-US" sz="1400" dirty="0">
                <a:solidFill>
                  <a:schemeClr val="tx1"/>
                </a:solidFill>
                <a:latin typeface="宋体" panose="02010600030101010101" pitchFamily="2" charset="-122"/>
              </a:rPr>
              <a:t>外，</a:t>
            </a:r>
            <a:r>
              <a:rPr lang="en-US" altLang="zh-CN" sz="1400" dirty="0" err="1">
                <a:solidFill>
                  <a:schemeClr val="tx1"/>
                </a:solidFill>
                <a:latin typeface="宋体" panose="02010600030101010101" pitchFamily="2" charset="-122"/>
              </a:rPr>
              <a:t>cloudera</a:t>
            </a:r>
            <a:r>
              <a:rPr lang="zh-CN" altLang="en-US" sz="1400" dirty="0">
                <a:solidFill>
                  <a:schemeClr val="tx1"/>
                </a:solidFill>
                <a:latin typeface="宋体" panose="02010600030101010101" pitchFamily="2" charset="-122"/>
              </a:rPr>
              <a:t>，</a:t>
            </a:r>
            <a:r>
              <a:rPr lang="en-US" altLang="zh-CN" sz="1400" dirty="0">
                <a:solidFill>
                  <a:schemeClr val="tx1"/>
                </a:solidFill>
                <a:latin typeface="宋体" panose="02010600030101010101" pitchFamily="2" charset="-122"/>
              </a:rPr>
              <a:t>IBM</a:t>
            </a:r>
            <a:r>
              <a:rPr lang="zh-CN" altLang="en-US" sz="1400" dirty="0">
                <a:solidFill>
                  <a:schemeClr val="tx1"/>
                </a:solidFill>
                <a:latin typeface="宋体" panose="02010600030101010101" pitchFamily="2" charset="-122"/>
              </a:rPr>
              <a:t>，</a:t>
            </a:r>
            <a:r>
              <a:rPr lang="en-US" altLang="zh-CN" sz="1400" dirty="0">
                <a:solidFill>
                  <a:schemeClr val="tx1"/>
                </a:solidFill>
                <a:latin typeface="宋体" panose="02010600030101010101" pitchFamily="2" charset="-122"/>
              </a:rPr>
              <a:t>ORACLE</a:t>
            </a:r>
            <a:r>
              <a:rPr lang="zh-CN" altLang="en-US" sz="1400" dirty="0">
                <a:solidFill>
                  <a:schemeClr val="tx1"/>
                </a:solidFill>
                <a:latin typeface="宋体" panose="02010600030101010101" pitchFamily="2" charset="-122"/>
              </a:rPr>
              <a:t>等都提供了自己的商业版本。商业版主要是提供</a:t>
            </a:r>
            <a:r>
              <a:rPr lang="en-US" altLang="zh-CN" sz="1400" dirty="0">
                <a:solidFill>
                  <a:schemeClr val="tx1"/>
                </a:solidFill>
                <a:latin typeface="宋体" panose="02010600030101010101" pitchFamily="2" charset="-122"/>
              </a:rPr>
              <a:t>Hadoop</a:t>
            </a:r>
            <a:r>
              <a:rPr lang="zh-CN" altLang="en-US" sz="1400" dirty="0">
                <a:solidFill>
                  <a:schemeClr val="tx1"/>
                </a:solidFill>
                <a:latin typeface="宋体" panose="02010600030101010101" pitchFamily="2" charset="-122"/>
              </a:rPr>
              <a:t>专业的技术支持，这对一些大型企业尤其重要。</a:t>
            </a:r>
          </a:p>
        </p:txBody>
      </p:sp>
      <p:sp>
        <p:nvSpPr>
          <p:cNvPr id="6" name="椭圆 5"/>
          <p:cNvSpPr/>
          <p:nvPr/>
        </p:nvSpPr>
        <p:spPr bwMode="auto">
          <a:xfrm>
            <a:off x="6710363" y="3170238"/>
            <a:ext cx="1079500" cy="936625"/>
          </a:xfrm>
          <a:prstGeom prst="ellipse">
            <a:avLst/>
          </a:prstGeom>
          <a:solidFill>
            <a:schemeClr val="bg2">
              <a:lumMod val="20000"/>
              <a:lumOff val="80000"/>
            </a:schemeClr>
          </a:solidFill>
          <a:ln w="9525" cap="flat" cmpd="sng" algn="ctr">
            <a:noFill/>
            <a:prstDash val="solid"/>
            <a:round/>
            <a:headEnd type="none" w="med" len="med"/>
            <a:tailEnd type="none" w="med" len="med"/>
          </a:ln>
          <a:effectLst/>
        </p:spPr>
        <p:txBody>
          <a:bodyPr wrap="none" lIns="73025" tIns="36512" rIns="73025" bIns="36512" anchor="ctr"/>
          <a:lstStyle/>
          <a:p>
            <a:pPr indent="95250" algn="ctr" eaLnBrk="0" hangingPunct="0">
              <a:buSzPct val="50000"/>
              <a:defRPr/>
            </a:pPr>
            <a:r>
              <a:rPr lang="en-US" altLang="zh-CN" dirty="0" err="1">
                <a:solidFill>
                  <a:schemeClr val="tx1"/>
                </a:solidFill>
                <a:ea typeface="黑体" pitchFamily="2" charset="-122"/>
              </a:rPr>
              <a:t>Cloudera</a:t>
            </a:r>
            <a:endParaRPr lang="zh-CN" altLang="en-US" dirty="0">
              <a:solidFill>
                <a:schemeClr val="tx1"/>
              </a:solidFill>
              <a:ea typeface="黑体" pitchFamily="2" charset="-122"/>
            </a:endParaRPr>
          </a:p>
        </p:txBody>
      </p:sp>
      <p:sp>
        <p:nvSpPr>
          <p:cNvPr id="7" name="椭圆 18"/>
          <p:cNvSpPr>
            <a:spLocks noChangeArrowheads="1"/>
          </p:cNvSpPr>
          <p:nvPr/>
        </p:nvSpPr>
        <p:spPr bwMode="auto">
          <a:xfrm>
            <a:off x="5702300" y="4322763"/>
            <a:ext cx="1079500" cy="936625"/>
          </a:xfrm>
          <a:prstGeom prst="ellipse">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73025" tIns="36512" rIns="73025" bIns="36512" anchor="ctr"/>
          <a:lstStyle>
            <a:lvl1pPr indent="95250" eaLnBrk="0" hangingPunct="0">
              <a:defRPr sz="1200">
                <a:solidFill>
                  <a:srgbClr val="00509B"/>
                </a:solidFill>
                <a:latin typeface="Verdana" panose="020B0604030504040204" pitchFamily="34" charset="0"/>
                <a:ea typeface="宋体" panose="02010600030101010101" pitchFamily="2" charset="-122"/>
              </a:defRPr>
            </a:lvl1pPr>
            <a:lvl2pPr marL="742950" indent="-285750" eaLnBrk="0" hangingPunct="0">
              <a:defRPr sz="1200">
                <a:solidFill>
                  <a:srgbClr val="00509B"/>
                </a:solidFill>
                <a:latin typeface="Verdana" panose="020B0604030504040204" pitchFamily="34" charset="0"/>
                <a:ea typeface="宋体" panose="02010600030101010101" pitchFamily="2" charset="-122"/>
              </a:defRPr>
            </a:lvl2pPr>
            <a:lvl3pPr marL="1143000" indent="-228600" eaLnBrk="0" hangingPunct="0">
              <a:defRPr sz="1200">
                <a:solidFill>
                  <a:srgbClr val="00509B"/>
                </a:solidFill>
                <a:latin typeface="Verdana" panose="020B0604030504040204" pitchFamily="34" charset="0"/>
                <a:ea typeface="宋体" panose="02010600030101010101" pitchFamily="2" charset="-122"/>
              </a:defRPr>
            </a:lvl3pPr>
            <a:lvl4pPr marL="1600200" indent="-228600" eaLnBrk="0" hangingPunct="0">
              <a:defRPr sz="1200">
                <a:solidFill>
                  <a:srgbClr val="00509B"/>
                </a:solidFill>
                <a:latin typeface="Verdana" panose="020B0604030504040204" pitchFamily="34" charset="0"/>
                <a:ea typeface="宋体" panose="02010600030101010101" pitchFamily="2" charset="-122"/>
              </a:defRPr>
            </a:lvl4pPr>
            <a:lvl5pPr marL="2057400" indent="-228600" eaLnBrk="0" hangingPunct="0">
              <a:defRPr sz="1200">
                <a:solidFill>
                  <a:srgbClr val="00509B"/>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9pPr>
          </a:lstStyle>
          <a:p>
            <a:pPr algn="ctr">
              <a:buSzPct val="50000"/>
            </a:pPr>
            <a:r>
              <a:rPr lang="en-US" altLang="zh-CN">
                <a:solidFill>
                  <a:schemeClr val="tx1"/>
                </a:solidFill>
                <a:ea typeface="黑体" panose="02010609060101010101" pitchFamily="49" charset="-122"/>
              </a:rPr>
              <a:t>EMC</a:t>
            </a:r>
            <a:endParaRPr lang="zh-CN" altLang="en-US">
              <a:solidFill>
                <a:schemeClr val="tx1"/>
              </a:solidFill>
              <a:ea typeface="黑体" panose="02010609060101010101" pitchFamily="49" charset="-122"/>
            </a:endParaRPr>
          </a:p>
        </p:txBody>
      </p:sp>
      <p:sp>
        <p:nvSpPr>
          <p:cNvPr id="8" name="椭圆 19"/>
          <p:cNvSpPr>
            <a:spLocks noChangeArrowheads="1"/>
          </p:cNvSpPr>
          <p:nvPr/>
        </p:nvSpPr>
        <p:spPr bwMode="auto">
          <a:xfrm>
            <a:off x="9190037" y="3170238"/>
            <a:ext cx="1081088" cy="936625"/>
          </a:xfrm>
          <a:prstGeom prst="ellipse">
            <a:avLst/>
          </a:prstGeom>
          <a:solidFill>
            <a:srgbClr val="92D05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73025" tIns="36512" rIns="73025" bIns="36512" anchor="ctr"/>
          <a:lstStyle>
            <a:lvl1pPr indent="95250" eaLnBrk="0" hangingPunct="0">
              <a:defRPr sz="1200">
                <a:solidFill>
                  <a:srgbClr val="00509B"/>
                </a:solidFill>
                <a:latin typeface="Verdana" panose="020B0604030504040204" pitchFamily="34" charset="0"/>
                <a:ea typeface="宋体" panose="02010600030101010101" pitchFamily="2" charset="-122"/>
              </a:defRPr>
            </a:lvl1pPr>
            <a:lvl2pPr marL="742950" indent="-285750" eaLnBrk="0" hangingPunct="0">
              <a:defRPr sz="1200">
                <a:solidFill>
                  <a:srgbClr val="00509B"/>
                </a:solidFill>
                <a:latin typeface="Verdana" panose="020B0604030504040204" pitchFamily="34" charset="0"/>
                <a:ea typeface="宋体" panose="02010600030101010101" pitchFamily="2" charset="-122"/>
              </a:defRPr>
            </a:lvl2pPr>
            <a:lvl3pPr marL="1143000" indent="-228600" eaLnBrk="0" hangingPunct="0">
              <a:defRPr sz="1200">
                <a:solidFill>
                  <a:srgbClr val="00509B"/>
                </a:solidFill>
                <a:latin typeface="Verdana" panose="020B0604030504040204" pitchFamily="34" charset="0"/>
                <a:ea typeface="宋体" panose="02010600030101010101" pitchFamily="2" charset="-122"/>
              </a:defRPr>
            </a:lvl3pPr>
            <a:lvl4pPr marL="1600200" indent="-228600" eaLnBrk="0" hangingPunct="0">
              <a:defRPr sz="1200">
                <a:solidFill>
                  <a:srgbClr val="00509B"/>
                </a:solidFill>
                <a:latin typeface="Verdana" panose="020B0604030504040204" pitchFamily="34" charset="0"/>
                <a:ea typeface="宋体" panose="02010600030101010101" pitchFamily="2" charset="-122"/>
              </a:defRPr>
            </a:lvl4pPr>
            <a:lvl5pPr marL="2057400" indent="-228600" eaLnBrk="0" hangingPunct="0">
              <a:defRPr sz="1200">
                <a:solidFill>
                  <a:srgbClr val="00509B"/>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9pPr>
          </a:lstStyle>
          <a:p>
            <a:pPr algn="ctr">
              <a:buSzPct val="50000"/>
              <a:buFont typeface="Wingdings" panose="05000000000000000000" pitchFamily="2" charset="2"/>
              <a:buChar char="l"/>
            </a:pPr>
            <a:r>
              <a:rPr lang="zh-CN" altLang="en-US" dirty="0">
                <a:solidFill>
                  <a:schemeClr val="tx1"/>
                </a:solidFill>
                <a:ea typeface="黑体" panose="02010609060101010101" pitchFamily="49" charset="-122"/>
              </a:rPr>
              <a:t>。。。</a:t>
            </a:r>
          </a:p>
        </p:txBody>
      </p:sp>
      <p:pic>
        <p:nvPicPr>
          <p:cNvPr id="9" name="图片 21" descr="oracle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66125" y="1225550"/>
            <a:ext cx="19050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2" descr="ibm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94238" y="1370013"/>
            <a:ext cx="1655762"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0"/>
          <p:cNvSpPr/>
          <p:nvPr/>
        </p:nvSpPr>
        <p:spPr bwMode="auto">
          <a:xfrm>
            <a:off x="5702300" y="2090738"/>
            <a:ext cx="1079500" cy="935037"/>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wrap="none" lIns="73025" tIns="36512" rIns="73025" bIns="36512" anchor="ctr"/>
          <a:lstStyle/>
          <a:p>
            <a:pPr indent="95250" algn="ctr" eaLnBrk="0" hangingPunct="0">
              <a:buSzPct val="50000"/>
              <a:defRPr/>
            </a:pPr>
            <a:r>
              <a:rPr lang="en-US" altLang="zh-CN" dirty="0">
                <a:solidFill>
                  <a:schemeClr val="tx1"/>
                </a:solidFill>
                <a:ea typeface="黑体" pitchFamily="2" charset="-122"/>
              </a:rPr>
              <a:t>IBM</a:t>
            </a:r>
            <a:endParaRPr lang="zh-CN" altLang="en-US" dirty="0">
              <a:solidFill>
                <a:schemeClr val="tx1"/>
              </a:solidFill>
              <a:ea typeface="黑体" pitchFamily="2" charset="-122"/>
            </a:endParaRPr>
          </a:p>
        </p:txBody>
      </p:sp>
      <p:sp>
        <p:nvSpPr>
          <p:cNvPr id="12" name="椭圆 15"/>
          <p:cNvSpPr>
            <a:spLocks noChangeArrowheads="1"/>
          </p:cNvSpPr>
          <p:nvPr/>
        </p:nvSpPr>
        <p:spPr bwMode="auto">
          <a:xfrm>
            <a:off x="7718425" y="2017713"/>
            <a:ext cx="1079500" cy="936625"/>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73025" tIns="36512" rIns="73025" bIns="36512" anchor="ctr"/>
          <a:lstStyle>
            <a:lvl1pPr indent="95250" eaLnBrk="0" hangingPunct="0">
              <a:defRPr sz="1200">
                <a:solidFill>
                  <a:srgbClr val="00509B"/>
                </a:solidFill>
                <a:latin typeface="Verdana" panose="020B0604030504040204" pitchFamily="34" charset="0"/>
                <a:ea typeface="宋体" panose="02010600030101010101" pitchFamily="2" charset="-122"/>
              </a:defRPr>
            </a:lvl1pPr>
            <a:lvl2pPr marL="742950" indent="-285750" eaLnBrk="0" hangingPunct="0">
              <a:defRPr sz="1200">
                <a:solidFill>
                  <a:srgbClr val="00509B"/>
                </a:solidFill>
                <a:latin typeface="Verdana" panose="020B0604030504040204" pitchFamily="34" charset="0"/>
                <a:ea typeface="宋体" panose="02010600030101010101" pitchFamily="2" charset="-122"/>
              </a:defRPr>
            </a:lvl2pPr>
            <a:lvl3pPr marL="1143000" indent="-228600" eaLnBrk="0" hangingPunct="0">
              <a:defRPr sz="1200">
                <a:solidFill>
                  <a:srgbClr val="00509B"/>
                </a:solidFill>
                <a:latin typeface="Verdana" panose="020B0604030504040204" pitchFamily="34" charset="0"/>
                <a:ea typeface="宋体" panose="02010600030101010101" pitchFamily="2" charset="-122"/>
              </a:defRPr>
            </a:lvl3pPr>
            <a:lvl4pPr marL="1600200" indent="-228600" eaLnBrk="0" hangingPunct="0">
              <a:defRPr sz="1200">
                <a:solidFill>
                  <a:srgbClr val="00509B"/>
                </a:solidFill>
                <a:latin typeface="Verdana" panose="020B0604030504040204" pitchFamily="34" charset="0"/>
                <a:ea typeface="宋体" panose="02010600030101010101" pitchFamily="2" charset="-122"/>
              </a:defRPr>
            </a:lvl4pPr>
            <a:lvl5pPr marL="2057400" indent="-228600" eaLnBrk="0" hangingPunct="0">
              <a:defRPr sz="1200">
                <a:solidFill>
                  <a:srgbClr val="00509B"/>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a:solidFill>
                  <a:srgbClr val="00509B"/>
                </a:solidFill>
                <a:latin typeface="Verdana" panose="020B0604030504040204" pitchFamily="34" charset="0"/>
                <a:ea typeface="宋体" panose="02010600030101010101" pitchFamily="2" charset="-122"/>
              </a:defRPr>
            </a:lvl9pPr>
          </a:lstStyle>
          <a:p>
            <a:pPr algn="ctr">
              <a:buSzPct val="50000"/>
            </a:pPr>
            <a:r>
              <a:rPr lang="en-US" altLang="zh-CN" dirty="0">
                <a:solidFill>
                  <a:schemeClr val="tx1"/>
                </a:solidFill>
                <a:ea typeface="黑体" panose="02010609060101010101" pitchFamily="49" charset="-122"/>
              </a:rPr>
              <a:t>Oracle</a:t>
            </a:r>
            <a:endParaRPr lang="zh-CN" altLang="en-US" dirty="0">
              <a:solidFill>
                <a:schemeClr val="tx1"/>
              </a:solidFill>
              <a:ea typeface="黑体" panose="02010609060101010101" pitchFamily="49" charset="-122"/>
            </a:endParaRPr>
          </a:p>
        </p:txBody>
      </p:sp>
      <p:pic>
        <p:nvPicPr>
          <p:cNvPr id="13" name="图片 11" descr="CLOUDERA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70725" y="3962400"/>
            <a:ext cx="10953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6"/>
          <a:stretch>
            <a:fillRect/>
          </a:stretch>
        </p:blipFill>
        <p:spPr>
          <a:xfrm>
            <a:off x="7789863" y="4974894"/>
            <a:ext cx="1901033" cy="503238"/>
          </a:xfrm>
          <a:prstGeom prst="rect">
            <a:avLst/>
          </a:prstGeom>
        </p:spPr>
      </p:pic>
    </p:spTree>
    <p:extLst>
      <p:ext uri="{BB962C8B-B14F-4D97-AF65-F5344CB8AC3E}">
        <p14:creationId xmlns:p14="http://schemas.microsoft.com/office/powerpoint/2010/main" val="20575157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大数据生态</a:t>
            </a:r>
            <a:endParaRPr lang="zh-CN" altLang="en-US" dirty="0"/>
          </a:p>
        </p:txBody>
      </p:sp>
      <p:grpSp>
        <p:nvGrpSpPr>
          <p:cNvPr id="3" name="组合 2"/>
          <p:cNvGrpSpPr/>
          <p:nvPr/>
        </p:nvGrpSpPr>
        <p:grpSpPr>
          <a:xfrm>
            <a:off x="1072982" y="1650622"/>
            <a:ext cx="8372685" cy="4693047"/>
            <a:chOff x="313128" y="1483196"/>
            <a:chExt cx="8372685" cy="4693047"/>
          </a:xfrm>
        </p:grpSpPr>
        <p:grpSp>
          <p:nvGrpSpPr>
            <p:cNvPr id="4" name="群組 24"/>
            <p:cNvGrpSpPr>
              <a:grpSpLocks/>
            </p:cNvGrpSpPr>
            <p:nvPr/>
          </p:nvGrpSpPr>
          <p:grpSpPr bwMode="auto">
            <a:xfrm>
              <a:off x="2521340" y="5458693"/>
              <a:ext cx="5246688" cy="663575"/>
              <a:chOff x="2208781" y="4790578"/>
              <a:chExt cx="5245850" cy="662675"/>
            </a:xfrm>
          </p:grpSpPr>
          <p:sp>
            <p:nvSpPr>
              <p:cNvPr id="39" name="圓角矩形 7"/>
              <p:cNvSpPr/>
              <p:nvPr/>
            </p:nvSpPr>
            <p:spPr bwMode="auto">
              <a:xfrm>
                <a:off x="2208781" y="4790578"/>
                <a:ext cx="5245850" cy="662675"/>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0" hangingPunct="0"/>
                <a:endParaRPr kumimoji="0" lang="zh-TW" altLang="en-US" sz="3200">
                  <a:solidFill>
                    <a:schemeClr val="accent1"/>
                  </a:solidFill>
                  <a:effectLst>
                    <a:outerShdw blurRad="38100" dist="38100" dir="2700000" algn="tl">
                      <a:srgbClr val="DDDDDD"/>
                    </a:outerShdw>
                  </a:effectLst>
                  <a:latin typeface="Calibri" panose="020F0502020204030204" pitchFamily="34" charset="0"/>
                  <a:ea typeface="黑体" panose="02010609060101010101" pitchFamily="49" charset="-122"/>
                  <a:cs typeface="微軟正黑體"/>
                </a:endParaRPr>
              </a:p>
            </p:txBody>
          </p:sp>
          <p:pic>
            <p:nvPicPr>
              <p:cNvPr id="40" name="圖片 19" descr="hdfs-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72097" y="4812161"/>
                <a:ext cx="1962975" cy="61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群組 27"/>
            <p:cNvGrpSpPr>
              <a:grpSpLocks/>
            </p:cNvGrpSpPr>
            <p:nvPr/>
          </p:nvGrpSpPr>
          <p:grpSpPr bwMode="auto">
            <a:xfrm>
              <a:off x="2548328" y="3885480"/>
              <a:ext cx="5232400" cy="635000"/>
              <a:chOff x="2236390" y="3216724"/>
              <a:chExt cx="5232045" cy="635064"/>
            </a:xfrm>
          </p:grpSpPr>
          <p:sp>
            <p:nvSpPr>
              <p:cNvPr id="37" name="圓角矩形 11"/>
              <p:cNvSpPr/>
              <p:nvPr/>
            </p:nvSpPr>
            <p:spPr bwMode="auto">
              <a:xfrm>
                <a:off x="2236390" y="3216724"/>
                <a:ext cx="5232045" cy="63506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0" hangingPunct="0"/>
                <a:endParaRPr kumimoji="0" lang="zh-TW" altLang="en-US" sz="3200">
                  <a:solidFill>
                    <a:schemeClr val="accent1"/>
                  </a:solidFill>
                  <a:effectLst>
                    <a:outerShdw blurRad="38100" dist="38100" dir="2700000" algn="tl">
                      <a:srgbClr val="DDDDDD"/>
                    </a:outerShdw>
                  </a:effectLst>
                  <a:latin typeface="Calibri" panose="020F0502020204030204" pitchFamily="34" charset="0"/>
                  <a:ea typeface="黑体" panose="02010609060101010101" pitchFamily="49" charset="-122"/>
                  <a:cs typeface="微軟正黑體"/>
                </a:endParaRPr>
              </a:p>
            </p:txBody>
          </p:sp>
          <p:pic>
            <p:nvPicPr>
              <p:cNvPr id="38" name="圖片 20" descr="mapreduce-log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9707" y="3237016"/>
                <a:ext cx="1960292" cy="60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群組 26"/>
            <p:cNvGrpSpPr>
              <a:grpSpLocks/>
            </p:cNvGrpSpPr>
            <p:nvPr/>
          </p:nvGrpSpPr>
          <p:grpSpPr bwMode="auto">
            <a:xfrm>
              <a:off x="5226440" y="4672880"/>
              <a:ext cx="2541588" cy="647700"/>
              <a:chOff x="4914536" y="4003651"/>
              <a:chExt cx="2540096" cy="648869"/>
            </a:xfrm>
          </p:grpSpPr>
          <p:sp>
            <p:nvSpPr>
              <p:cNvPr id="35" name="圓角矩形 9"/>
              <p:cNvSpPr/>
              <p:nvPr/>
            </p:nvSpPr>
            <p:spPr bwMode="auto">
              <a:xfrm>
                <a:off x="4914536" y="4003651"/>
                <a:ext cx="2540096" cy="64886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endParaRPr kumimoji="0" lang="zh-TW" altLang="en-US" sz="3200">
                  <a:solidFill>
                    <a:schemeClr val="accent1"/>
                  </a:solidFill>
                  <a:latin typeface="Calibri" panose="020F0502020204030204" pitchFamily="34" charset="0"/>
                  <a:ea typeface="黑体" panose="02010609060101010101" pitchFamily="49" charset="-122"/>
                  <a:cs typeface="微軟正黑體"/>
                </a:endParaRPr>
              </a:p>
            </p:txBody>
          </p:sp>
          <p:pic>
            <p:nvPicPr>
              <p:cNvPr id="36" name="圖片 22" descr="hbase_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76825" y="4083700"/>
                <a:ext cx="2034222" cy="50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群組 25"/>
            <p:cNvGrpSpPr>
              <a:grpSpLocks/>
            </p:cNvGrpSpPr>
            <p:nvPr/>
          </p:nvGrpSpPr>
          <p:grpSpPr bwMode="auto">
            <a:xfrm>
              <a:off x="2535628" y="4685580"/>
              <a:ext cx="2554287" cy="635000"/>
              <a:chOff x="2222584" y="4017456"/>
              <a:chExt cx="2553903" cy="635064"/>
            </a:xfrm>
          </p:grpSpPr>
          <p:sp>
            <p:nvSpPr>
              <p:cNvPr id="32" name="圓角矩形 10"/>
              <p:cNvSpPr/>
              <p:nvPr/>
            </p:nvSpPr>
            <p:spPr bwMode="auto">
              <a:xfrm>
                <a:off x="2222584" y="4017456"/>
                <a:ext cx="2553903" cy="63506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endParaRPr kumimoji="0" lang="zh-TW" altLang="en-US" sz="3200">
                  <a:solidFill>
                    <a:schemeClr val="accent1"/>
                  </a:solidFill>
                  <a:latin typeface="Calibri" panose="020F0502020204030204" pitchFamily="34" charset="0"/>
                  <a:ea typeface="黑体" panose="02010609060101010101" pitchFamily="49" charset="-122"/>
                  <a:cs typeface="微軟正黑體"/>
                </a:endParaRPr>
              </a:p>
            </p:txBody>
          </p:sp>
          <p:pic>
            <p:nvPicPr>
              <p:cNvPr id="33" name="圖片 21" descr="hive_logo_medium.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10926" y="4045076"/>
                <a:ext cx="647849" cy="59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文字方塊 23"/>
              <p:cNvSpPr txBox="1"/>
              <p:nvPr/>
            </p:nvSpPr>
            <p:spPr>
              <a:xfrm>
                <a:off x="3022564" y="4100014"/>
                <a:ext cx="601357" cy="338588"/>
              </a:xfrm>
              <a:prstGeom prst="rect">
                <a:avLst/>
              </a:prstGeom>
              <a:noFill/>
            </p:spPr>
            <p:txBody>
              <a:bodyPr wrap="none">
                <a:spAutoFit/>
              </a:bodyPr>
              <a:lstStyle>
                <a:lvl1pPr eaLnBrk="0" hangingPunct="0">
                  <a:defRPr kumimoji="1">
                    <a:solidFill>
                      <a:schemeClr val="tx1"/>
                    </a:solidFill>
                    <a:latin typeface="Arial" charset="0"/>
                    <a:ea typeface="新細明體" charset="0"/>
                    <a:cs typeface="新細明體" charset="0"/>
                  </a:defRPr>
                </a:lvl1pPr>
                <a:lvl2pPr marL="742950" indent="-285750" eaLnBrk="0" hangingPunct="0">
                  <a:defRPr kumimoji="1">
                    <a:solidFill>
                      <a:schemeClr val="tx1"/>
                    </a:solidFill>
                    <a:latin typeface="Arial" charset="0"/>
                    <a:ea typeface="新細明體" charset="0"/>
                  </a:defRPr>
                </a:lvl2pPr>
                <a:lvl3pPr marL="1143000" indent="-228600" eaLnBrk="0" hangingPunct="0">
                  <a:defRPr kumimoji="1">
                    <a:solidFill>
                      <a:schemeClr val="tx1"/>
                    </a:solidFill>
                    <a:latin typeface="Arial" charset="0"/>
                    <a:ea typeface="新細明體" charset="0"/>
                  </a:defRPr>
                </a:lvl3pPr>
                <a:lvl4pPr marL="1600200" indent="-228600" eaLnBrk="0" hangingPunct="0">
                  <a:defRPr kumimoji="1">
                    <a:solidFill>
                      <a:schemeClr val="tx1"/>
                    </a:solidFill>
                    <a:latin typeface="Arial" charset="0"/>
                    <a:ea typeface="新細明體" charset="0"/>
                  </a:defRPr>
                </a:lvl4pPr>
                <a:lvl5pPr marL="2057400" indent="-228600" eaLnBrk="0" hangingPunct="0">
                  <a:defRPr kumimoji="1">
                    <a:solidFill>
                      <a:schemeClr val="tx1"/>
                    </a:solidFill>
                    <a:latin typeface="Arial" charset="0"/>
                    <a:ea typeface="新細明體" charset="0"/>
                  </a:defRPr>
                </a:lvl5pPr>
                <a:lvl6pPr marL="2514600" indent="-228600" eaLnBrk="0" fontAlgn="base" hangingPunct="0">
                  <a:spcBef>
                    <a:spcPct val="0"/>
                  </a:spcBef>
                  <a:spcAft>
                    <a:spcPct val="0"/>
                  </a:spcAft>
                  <a:defRPr kumimoji="1">
                    <a:solidFill>
                      <a:schemeClr val="tx1"/>
                    </a:solidFill>
                    <a:latin typeface="Arial" charset="0"/>
                    <a:ea typeface="新細明體" charset="0"/>
                  </a:defRPr>
                </a:lvl6pPr>
                <a:lvl7pPr marL="2971800" indent="-228600" eaLnBrk="0" fontAlgn="base" hangingPunct="0">
                  <a:spcBef>
                    <a:spcPct val="0"/>
                  </a:spcBef>
                  <a:spcAft>
                    <a:spcPct val="0"/>
                  </a:spcAft>
                  <a:defRPr kumimoji="1">
                    <a:solidFill>
                      <a:schemeClr val="tx1"/>
                    </a:solidFill>
                    <a:latin typeface="Arial" charset="0"/>
                    <a:ea typeface="新細明體" charset="0"/>
                  </a:defRPr>
                </a:lvl7pPr>
                <a:lvl8pPr marL="3429000" indent="-228600" eaLnBrk="0" fontAlgn="base" hangingPunct="0">
                  <a:spcBef>
                    <a:spcPct val="0"/>
                  </a:spcBef>
                  <a:spcAft>
                    <a:spcPct val="0"/>
                  </a:spcAft>
                  <a:defRPr kumimoji="1">
                    <a:solidFill>
                      <a:schemeClr val="tx1"/>
                    </a:solidFill>
                    <a:latin typeface="Arial" charset="0"/>
                    <a:ea typeface="新細明體" charset="0"/>
                  </a:defRPr>
                </a:lvl8pPr>
                <a:lvl9pPr marL="3886200" indent="-228600" eaLnBrk="0" fontAlgn="base" hangingPunct="0">
                  <a:spcBef>
                    <a:spcPct val="0"/>
                  </a:spcBef>
                  <a:spcAft>
                    <a:spcPct val="0"/>
                  </a:spcAft>
                  <a:defRPr kumimoji="1">
                    <a:solidFill>
                      <a:schemeClr val="tx1"/>
                    </a:solidFill>
                    <a:latin typeface="Arial" charset="0"/>
                    <a:ea typeface="新細明體" charset="0"/>
                  </a:defRPr>
                </a:lvl9pPr>
              </a:lstStyle>
              <a:p>
                <a:pPr eaLnBrk="1" hangingPunct="1">
                  <a:defRPr/>
                </a:pPr>
                <a:r>
                  <a:rPr lang="en-US" altLang="zh-TW" sz="1600" b="1" smtClean="0">
                    <a:solidFill>
                      <a:schemeClr val="accent1"/>
                    </a:solidFill>
                    <a:effectLst>
                      <a:outerShdw blurRad="38100" dist="38100" dir="2700000" algn="tl">
                        <a:srgbClr val="DDDDDD"/>
                      </a:outerShdw>
                    </a:effectLst>
                    <a:latin typeface="Calibri" panose="020F0502020204030204" pitchFamily="34" charset="0"/>
                    <a:ea typeface="黑体" panose="02010609060101010101" pitchFamily="49" charset="-122"/>
                    <a:cs typeface="微軟正黑體"/>
                  </a:rPr>
                  <a:t>HIVE</a:t>
                </a:r>
                <a:endParaRPr lang="zh-TW" altLang="en-US" sz="1600" b="1" smtClean="0">
                  <a:solidFill>
                    <a:schemeClr val="accent1"/>
                  </a:solidFill>
                  <a:effectLst>
                    <a:outerShdw blurRad="38100" dist="38100" dir="2700000" algn="tl">
                      <a:srgbClr val="DDDDDD"/>
                    </a:outerShdw>
                  </a:effectLst>
                  <a:latin typeface="Calibri" panose="020F0502020204030204" pitchFamily="34" charset="0"/>
                  <a:ea typeface="黑体" panose="02010609060101010101" pitchFamily="49" charset="-122"/>
                  <a:cs typeface="微軟正黑體"/>
                </a:endParaRPr>
              </a:p>
            </p:txBody>
          </p:sp>
        </p:grpSp>
        <p:grpSp>
          <p:nvGrpSpPr>
            <p:cNvPr id="8" name="群組 5"/>
            <p:cNvGrpSpPr>
              <a:grpSpLocks/>
            </p:cNvGrpSpPr>
            <p:nvPr/>
          </p:nvGrpSpPr>
          <p:grpSpPr bwMode="auto">
            <a:xfrm>
              <a:off x="2700727" y="2421805"/>
              <a:ext cx="4943474" cy="442913"/>
              <a:chOff x="2541747" y="2181308"/>
              <a:chExt cx="4943236" cy="442855"/>
            </a:xfrm>
          </p:grpSpPr>
          <p:sp>
            <p:nvSpPr>
              <p:cNvPr id="29" name="向上箭號 28"/>
              <p:cNvSpPr>
                <a:spLocks noChangeArrowheads="1"/>
              </p:cNvSpPr>
              <p:nvPr/>
            </p:nvSpPr>
            <p:spPr bwMode="auto">
              <a:xfrm>
                <a:off x="2541747" y="2181308"/>
                <a:ext cx="1063574" cy="428569"/>
              </a:xfrm>
              <a:prstGeom prst="upArrow">
                <a:avLst>
                  <a:gd name="adj1" fmla="val 50000"/>
                  <a:gd name="adj2" fmla="val 50000"/>
                </a:avLst>
              </a:prstGeom>
              <a:solidFill>
                <a:schemeClr val="accent1"/>
              </a:solidFill>
              <a:ln w="38100">
                <a:solidFill>
                  <a:schemeClr val="bg1"/>
                </a:solidFill>
                <a:miter lim="800000"/>
                <a:headEnd/>
                <a:tailEnd/>
              </a:ln>
              <a:effectLst>
                <a:outerShdw blurRad="40000" dist="20000" dir="5400000" rotWithShape="0">
                  <a:srgbClr val="000000">
                    <a:alpha val="37999"/>
                  </a:srgbClr>
                </a:outerShdw>
              </a:effectLst>
            </p:spPr>
            <p:txBody>
              <a:bodyPr/>
              <a:lstStyle/>
              <a:p>
                <a:pPr eaLnBrk="0" hangingPunct="0"/>
                <a:endParaRPr kumimoji="0" lang="zh-TW" altLang="en-US" sz="2400">
                  <a:latin typeface="Calibri" panose="020F0502020204030204" pitchFamily="34" charset="0"/>
                  <a:ea typeface="黑体" panose="02010609060101010101" pitchFamily="49" charset="-122"/>
                  <a:cs typeface="微軟正黑體"/>
                </a:endParaRPr>
              </a:p>
            </p:txBody>
          </p:sp>
          <p:sp>
            <p:nvSpPr>
              <p:cNvPr id="30" name="向上箭號 29"/>
              <p:cNvSpPr>
                <a:spLocks noChangeArrowheads="1"/>
              </p:cNvSpPr>
              <p:nvPr/>
            </p:nvSpPr>
            <p:spPr bwMode="auto">
              <a:xfrm>
                <a:off x="4433956" y="2181308"/>
                <a:ext cx="1061986" cy="428569"/>
              </a:xfrm>
              <a:prstGeom prst="upArrow">
                <a:avLst>
                  <a:gd name="adj1" fmla="val 50000"/>
                  <a:gd name="adj2" fmla="val 50000"/>
                </a:avLst>
              </a:prstGeom>
              <a:solidFill>
                <a:schemeClr val="accent1"/>
              </a:solidFill>
              <a:ln w="38100">
                <a:solidFill>
                  <a:schemeClr val="bg1"/>
                </a:solidFill>
                <a:miter lim="800000"/>
                <a:headEnd/>
                <a:tailEnd/>
              </a:ln>
              <a:effectLst>
                <a:outerShdw blurRad="40000" dist="20000" dir="5400000" rotWithShape="0">
                  <a:srgbClr val="000000">
                    <a:alpha val="37999"/>
                  </a:srgbClr>
                </a:outerShdw>
              </a:effectLst>
            </p:spPr>
            <p:txBody>
              <a:bodyPr/>
              <a:lstStyle/>
              <a:p>
                <a:pPr eaLnBrk="0" hangingPunct="0"/>
                <a:endParaRPr kumimoji="0" lang="zh-TW" altLang="en-US" sz="2400">
                  <a:latin typeface="Calibri" panose="020F0502020204030204" pitchFamily="34" charset="0"/>
                  <a:ea typeface="黑体" panose="02010609060101010101" pitchFamily="49" charset="-122"/>
                  <a:cs typeface="微軟正黑體"/>
                </a:endParaRPr>
              </a:p>
            </p:txBody>
          </p:sp>
          <p:sp>
            <p:nvSpPr>
              <p:cNvPr id="31" name="向上箭號 30"/>
              <p:cNvSpPr>
                <a:spLocks noChangeArrowheads="1"/>
              </p:cNvSpPr>
              <p:nvPr/>
            </p:nvSpPr>
            <p:spPr bwMode="auto">
              <a:xfrm>
                <a:off x="6421409" y="2195594"/>
                <a:ext cx="1063574" cy="428569"/>
              </a:xfrm>
              <a:prstGeom prst="upArrow">
                <a:avLst>
                  <a:gd name="adj1" fmla="val 50000"/>
                  <a:gd name="adj2" fmla="val 50000"/>
                </a:avLst>
              </a:prstGeom>
              <a:solidFill>
                <a:schemeClr val="accent1"/>
              </a:solidFill>
              <a:ln w="38100">
                <a:solidFill>
                  <a:schemeClr val="bg1"/>
                </a:solidFill>
                <a:miter lim="800000"/>
                <a:headEnd/>
                <a:tailEnd/>
              </a:ln>
              <a:effectLst>
                <a:outerShdw blurRad="40000" dist="20000" dir="5400000" rotWithShape="0">
                  <a:srgbClr val="000000">
                    <a:alpha val="37999"/>
                  </a:srgbClr>
                </a:outerShdw>
              </a:effectLst>
            </p:spPr>
            <p:txBody>
              <a:bodyPr/>
              <a:lstStyle/>
              <a:p>
                <a:pPr eaLnBrk="0" hangingPunct="0"/>
                <a:endParaRPr kumimoji="0" lang="zh-TW" altLang="en-US" sz="2400">
                  <a:latin typeface="Calibri" panose="020F0502020204030204" pitchFamily="34" charset="0"/>
                  <a:ea typeface="黑体" panose="02010609060101010101" pitchFamily="49" charset="-122"/>
                  <a:cs typeface="微軟正黑體"/>
                </a:endParaRPr>
              </a:p>
            </p:txBody>
          </p:sp>
        </p:grpSp>
        <p:sp>
          <p:nvSpPr>
            <p:cNvPr id="9" name="雲形 31"/>
            <p:cNvSpPr>
              <a:spLocks/>
            </p:cNvSpPr>
            <p:nvPr/>
          </p:nvSpPr>
          <p:spPr bwMode="auto">
            <a:xfrm>
              <a:off x="2512658" y="1483196"/>
              <a:ext cx="5218113" cy="855662"/>
            </a:xfrm>
            <a:custGeom>
              <a:avLst/>
              <a:gdLst>
                <a:gd name="T0" fmla="*/ 68473238 w 43200"/>
                <a:gd name="T1" fmla="*/ 10273193 h 43200"/>
                <a:gd name="T2" fmla="*/ 31515470 w 43200"/>
                <a:gd name="T3" fmla="*/ 9960421 h 43200"/>
                <a:gd name="T4" fmla="*/ 101082942 w 43200"/>
                <a:gd name="T5" fmla="*/ 13696158 h 43200"/>
                <a:gd name="T6" fmla="*/ 84916696 w 43200"/>
                <a:gd name="T7" fmla="*/ 13845681 h 43200"/>
                <a:gd name="T8" fmla="*/ 240422141 w 43200"/>
                <a:gd name="T9" fmla="*/ 15340910 h 43200"/>
                <a:gd name="T10" fmla="*/ 230675744 w 43200"/>
                <a:gd name="T11" fmla="*/ 14658045 h 43200"/>
                <a:gd name="T12" fmla="*/ 420600200 w 43200"/>
                <a:gd name="T13" fmla="*/ 13638064 h 43200"/>
                <a:gd name="T14" fmla="*/ 416704493 w 43200"/>
                <a:gd name="T15" fmla="*/ 14387263 h 43200"/>
                <a:gd name="T16" fmla="*/ 497958967 w 43200"/>
                <a:gd name="T17" fmla="*/ 9008318 h 43200"/>
                <a:gd name="T18" fmla="*/ 545392702 w 43200"/>
                <a:gd name="T19" fmla="*/ 11808849 h 43200"/>
                <a:gd name="T20" fmla="*/ 609853549 w 43200"/>
                <a:gd name="T21" fmla="*/ 6025703 h 43200"/>
                <a:gd name="T22" fmla="*/ 588726473 w 43200"/>
                <a:gd name="T23" fmla="*/ 7075889 h 43200"/>
                <a:gd name="T24" fmla="*/ 559166104 w 43200"/>
                <a:gd name="T25" fmla="*/ 2129450 h 43200"/>
                <a:gd name="T26" fmla="*/ 560275074 w 43200"/>
                <a:gd name="T27" fmla="*/ 2625496 h 43200"/>
                <a:gd name="T28" fmla="*/ 424262422 w 43200"/>
                <a:gd name="T29" fmla="*/ 1550967 h 43200"/>
                <a:gd name="T30" fmla="*/ 435088557 w 43200"/>
                <a:gd name="T31" fmla="*/ 918331 h 43200"/>
                <a:gd name="T32" fmla="*/ 323048182 w 43200"/>
                <a:gd name="T33" fmla="*/ 1852370 h 43200"/>
                <a:gd name="T34" fmla="*/ 328286104 w 43200"/>
                <a:gd name="T35" fmla="*/ 1306865 h 43200"/>
                <a:gd name="T36" fmla="*/ 204266899 w 43200"/>
                <a:gd name="T37" fmla="*/ 2037605 h 43200"/>
                <a:gd name="T38" fmla="*/ 223234619 w 43200"/>
                <a:gd name="T39" fmla="*/ 2566629 h 43200"/>
                <a:gd name="T40" fmla="*/ 60214971 w 43200"/>
                <a:gd name="T41" fmla="*/ 6196419 h 43200"/>
                <a:gd name="T42" fmla="*/ 56902918 w 43200"/>
                <a:gd name="T43" fmla="*/ 563952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38100">
              <a:solidFill>
                <a:srgbClr val="0070C0"/>
              </a:solidFill>
              <a:miter lim="800000"/>
              <a:headEnd/>
              <a:tailEnd/>
            </a:ln>
            <a:effectLst>
              <a:outerShdw blurRad="40000" dist="20000" dir="5400000" rotWithShape="0">
                <a:srgbClr val="000000">
                  <a:alpha val="37999"/>
                </a:srgbClr>
              </a:outerShdw>
            </a:effectLst>
          </p:spPr>
          <p:txBody>
            <a:bodyPr anchor="ctr"/>
            <a:lstStyle/>
            <a:p>
              <a:pPr algn="ctr" eaLnBrk="0" hangingPunct="0">
                <a:defRPr/>
              </a:pPr>
              <a:r>
                <a:rPr lang="en-US" altLang="zh-TW" sz="2000" dirty="0">
                  <a:solidFill>
                    <a:srgbClr val="0070C0"/>
                  </a:solidFill>
                  <a:latin typeface="Calibri" panose="020F0502020204030204" pitchFamily="34" charset="0"/>
                  <a:ea typeface="黑体" panose="02010609060101010101" pitchFamily="49" charset="-122"/>
                  <a:cs typeface="微軟正黑體"/>
                </a:rPr>
                <a:t>Big Data Applications</a:t>
              </a:r>
              <a:endParaRPr kumimoji="0" lang="zh-TW" altLang="en-US" sz="4000" dirty="0">
                <a:solidFill>
                  <a:srgbClr val="0070C0"/>
                </a:solidFill>
                <a:latin typeface="Calibri" panose="020F0502020204030204" pitchFamily="34" charset="0"/>
                <a:ea typeface="黑体" panose="02010609060101010101" pitchFamily="49" charset="-122"/>
                <a:cs typeface="微軟正黑體"/>
              </a:endParaRPr>
            </a:p>
          </p:txBody>
        </p:sp>
        <p:grpSp>
          <p:nvGrpSpPr>
            <p:cNvPr id="10" name="群組 4"/>
            <p:cNvGrpSpPr>
              <a:grpSpLocks/>
            </p:cNvGrpSpPr>
            <p:nvPr/>
          </p:nvGrpSpPr>
          <p:grpSpPr bwMode="auto">
            <a:xfrm>
              <a:off x="5228028" y="3071093"/>
              <a:ext cx="2540000" cy="649287"/>
              <a:chOff x="5068588" y="2830708"/>
              <a:chExt cx="2540096" cy="648869"/>
            </a:xfrm>
          </p:grpSpPr>
          <p:sp>
            <p:nvSpPr>
              <p:cNvPr id="26" name="圓角矩形 12"/>
              <p:cNvSpPr/>
              <p:nvPr/>
            </p:nvSpPr>
            <p:spPr bwMode="auto">
              <a:xfrm>
                <a:off x="5068588" y="2830708"/>
                <a:ext cx="2540096" cy="64886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endParaRPr kumimoji="0" lang="zh-TW" altLang="en-US" sz="3200">
                  <a:solidFill>
                    <a:schemeClr val="accent1"/>
                  </a:solidFill>
                  <a:latin typeface="Calibri" panose="020F0502020204030204" pitchFamily="34" charset="0"/>
                  <a:ea typeface="黑体" panose="02010609060101010101" pitchFamily="49" charset="-122"/>
                  <a:cs typeface="微軟正黑體"/>
                </a:endParaRPr>
              </a:p>
            </p:txBody>
          </p:sp>
          <p:pic>
            <p:nvPicPr>
              <p:cNvPr id="27" name="圖片 32" descr="Pig-log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50692" y="2847176"/>
                <a:ext cx="467691" cy="6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文字方塊 33"/>
              <p:cNvSpPr txBox="1"/>
              <p:nvPr/>
            </p:nvSpPr>
            <p:spPr>
              <a:xfrm>
                <a:off x="5930633" y="2916378"/>
                <a:ext cx="508492" cy="338336"/>
              </a:xfrm>
              <a:prstGeom prst="rect">
                <a:avLst/>
              </a:prstGeom>
              <a:noFill/>
            </p:spPr>
            <p:txBody>
              <a:bodyPr wrap="none">
                <a:spAutoFit/>
              </a:bodyPr>
              <a:lstStyle>
                <a:lvl1pPr eaLnBrk="0" hangingPunct="0">
                  <a:defRPr kumimoji="1">
                    <a:solidFill>
                      <a:schemeClr val="tx1"/>
                    </a:solidFill>
                    <a:latin typeface="Arial" charset="0"/>
                    <a:ea typeface="新細明體" charset="0"/>
                    <a:cs typeface="新細明體" charset="0"/>
                  </a:defRPr>
                </a:lvl1pPr>
                <a:lvl2pPr marL="742950" indent="-285750" eaLnBrk="0" hangingPunct="0">
                  <a:defRPr kumimoji="1">
                    <a:solidFill>
                      <a:schemeClr val="tx1"/>
                    </a:solidFill>
                    <a:latin typeface="Arial" charset="0"/>
                    <a:ea typeface="新細明體" charset="0"/>
                  </a:defRPr>
                </a:lvl2pPr>
                <a:lvl3pPr marL="1143000" indent="-228600" eaLnBrk="0" hangingPunct="0">
                  <a:defRPr kumimoji="1">
                    <a:solidFill>
                      <a:schemeClr val="tx1"/>
                    </a:solidFill>
                    <a:latin typeface="Arial" charset="0"/>
                    <a:ea typeface="新細明體" charset="0"/>
                  </a:defRPr>
                </a:lvl3pPr>
                <a:lvl4pPr marL="1600200" indent="-228600" eaLnBrk="0" hangingPunct="0">
                  <a:defRPr kumimoji="1">
                    <a:solidFill>
                      <a:schemeClr val="tx1"/>
                    </a:solidFill>
                    <a:latin typeface="Arial" charset="0"/>
                    <a:ea typeface="新細明體" charset="0"/>
                  </a:defRPr>
                </a:lvl4pPr>
                <a:lvl5pPr marL="2057400" indent="-228600" eaLnBrk="0" hangingPunct="0">
                  <a:defRPr kumimoji="1">
                    <a:solidFill>
                      <a:schemeClr val="tx1"/>
                    </a:solidFill>
                    <a:latin typeface="Arial" charset="0"/>
                    <a:ea typeface="新細明體" charset="0"/>
                  </a:defRPr>
                </a:lvl5pPr>
                <a:lvl6pPr marL="2514600" indent="-228600" eaLnBrk="0" fontAlgn="base" hangingPunct="0">
                  <a:spcBef>
                    <a:spcPct val="0"/>
                  </a:spcBef>
                  <a:spcAft>
                    <a:spcPct val="0"/>
                  </a:spcAft>
                  <a:defRPr kumimoji="1">
                    <a:solidFill>
                      <a:schemeClr val="tx1"/>
                    </a:solidFill>
                    <a:latin typeface="Arial" charset="0"/>
                    <a:ea typeface="新細明體" charset="0"/>
                  </a:defRPr>
                </a:lvl6pPr>
                <a:lvl7pPr marL="2971800" indent="-228600" eaLnBrk="0" fontAlgn="base" hangingPunct="0">
                  <a:spcBef>
                    <a:spcPct val="0"/>
                  </a:spcBef>
                  <a:spcAft>
                    <a:spcPct val="0"/>
                  </a:spcAft>
                  <a:defRPr kumimoji="1">
                    <a:solidFill>
                      <a:schemeClr val="tx1"/>
                    </a:solidFill>
                    <a:latin typeface="Arial" charset="0"/>
                    <a:ea typeface="新細明體" charset="0"/>
                  </a:defRPr>
                </a:lvl7pPr>
                <a:lvl8pPr marL="3429000" indent="-228600" eaLnBrk="0" fontAlgn="base" hangingPunct="0">
                  <a:spcBef>
                    <a:spcPct val="0"/>
                  </a:spcBef>
                  <a:spcAft>
                    <a:spcPct val="0"/>
                  </a:spcAft>
                  <a:defRPr kumimoji="1">
                    <a:solidFill>
                      <a:schemeClr val="tx1"/>
                    </a:solidFill>
                    <a:latin typeface="Arial" charset="0"/>
                    <a:ea typeface="新細明體" charset="0"/>
                  </a:defRPr>
                </a:lvl8pPr>
                <a:lvl9pPr marL="3886200" indent="-228600" eaLnBrk="0" fontAlgn="base" hangingPunct="0">
                  <a:spcBef>
                    <a:spcPct val="0"/>
                  </a:spcBef>
                  <a:spcAft>
                    <a:spcPct val="0"/>
                  </a:spcAft>
                  <a:defRPr kumimoji="1">
                    <a:solidFill>
                      <a:schemeClr val="tx1"/>
                    </a:solidFill>
                    <a:latin typeface="Arial" charset="0"/>
                    <a:ea typeface="新細明體" charset="0"/>
                  </a:defRPr>
                </a:lvl9pPr>
              </a:lstStyle>
              <a:p>
                <a:pPr eaLnBrk="1" hangingPunct="1">
                  <a:defRPr/>
                </a:pPr>
                <a:r>
                  <a:rPr lang="en-US" altLang="zh-TW" sz="1600" b="1" smtClean="0">
                    <a:solidFill>
                      <a:schemeClr val="accent1"/>
                    </a:solidFill>
                    <a:effectLst>
                      <a:outerShdw blurRad="38100" dist="38100" dir="2700000" algn="tl">
                        <a:srgbClr val="DDDDDD"/>
                      </a:outerShdw>
                    </a:effectLst>
                    <a:latin typeface="Calibri" panose="020F0502020204030204" pitchFamily="34" charset="0"/>
                    <a:ea typeface="黑体" panose="02010609060101010101" pitchFamily="49" charset="-122"/>
                    <a:cs typeface="微軟正黑體"/>
                  </a:rPr>
                  <a:t>Pig!</a:t>
                </a:r>
                <a:endParaRPr lang="zh-TW" altLang="en-US" sz="1600" b="1" smtClean="0">
                  <a:solidFill>
                    <a:schemeClr val="accent1"/>
                  </a:solidFill>
                  <a:effectLst>
                    <a:outerShdw blurRad="38100" dist="38100" dir="2700000" algn="tl">
                      <a:srgbClr val="DDDDDD"/>
                    </a:outerShdw>
                  </a:effectLst>
                  <a:latin typeface="Calibri" panose="020F0502020204030204" pitchFamily="34" charset="0"/>
                  <a:ea typeface="黑体" panose="02010609060101010101" pitchFamily="49" charset="-122"/>
                  <a:cs typeface="微軟正黑體"/>
                </a:endParaRPr>
              </a:p>
            </p:txBody>
          </p:sp>
        </p:grpSp>
        <p:grpSp>
          <p:nvGrpSpPr>
            <p:cNvPr id="11" name="群組 35"/>
            <p:cNvGrpSpPr>
              <a:grpSpLocks/>
            </p:cNvGrpSpPr>
            <p:nvPr/>
          </p:nvGrpSpPr>
          <p:grpSpPr bwMode="auto">
            <a:xfrm>
              <a:off x="1171965" y="4688755"/>
              <a:ext cx="1200150" cy="647700"/>
              <a:chOff x="621765" y="4447590"/>
              <a:chExt cx="1200477" cy="648869"/>
            </a:xfrm>
          </p:grpSpPr>
          <p:sp>
            <p:nvSpPr>
              <p:cNvPr id="24" name="圓角矩形 18"/>
              <p:cNvSpPr/>
              <p:nvPr/>
            </p:nvSpPr>
            <p:spPr bwMode="auto">
              <a:xfrm>
                <a:off x="621765" y="4447590"/>
                <a:ext cx="1200477" cy="648869"/>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0" hangingPunct="0"/>
                <a:endParaRPr kumimoji="0" lang="zh-TW" altLang="en-US" sz="3200">
                  <a:solidFill>
                    <a:schemeClr val="accent1"/>
                  </a:solidFill>
                  <a:latin typeface="Calibri" panose="020F0502020204030204" pitchFamily="34" charset="0"/>
                  <a:ea typeface="黑体" panose="02010609060101010101" pitchFamily="49" charset="-122"/>
                  <a:cs typeface="微軟正黑體"/>
                </a:endParaRPr>
              </a:p>
            </p:txBody>
          </p:sp>
          <p:pic>
            <p:nvPicPr>
              <p:cNvPr id="25" name="圖片 34" descr="sqool-logo.jpe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9614" y="4478354"/>
                <a:ext cx="1026563" cy="57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群組 6"/>
            <p:cNvGrpSpPr>
              <a:grpSpLocks/>
            </p:cNvGrpSpPr>
            <p:nvPr/>
          </p:nvGrpSpPr>
          <p:grpSpPr bwMode="auto">
            <a:xfrm>
              <a:off x="2564203" y="3071093"/>
              <a:ext cx="2525712" cy="649287"/>
              <a:chOff x="2404794" y="2831245"/>
              <a:chExt cx="2525196" cy="648869"/>
            </a:xfrm>
          </p:grpSpPr>
          <p:sp>
            <p:nvSpPr>
              <p:cNvPr id="22" name="圓角矩形 13"/>
              <p:cNvSpPr/>
              <p:nvPr/>
            </p:nvSpPr>
            <p:spPr bwMode="auto">
              <a:xfrm>
                <a:off x="2404794" y="2831245"/>
                <a:ext cx="2525196" cy="64886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endParaRPr kumimoji="0" lang="zh-TW" altLang="en-US" sz="3200">
                  <a:solidFill>
                    <a:schemeClr val="accent1"/>
                  </a:solidFill>
                  <a:latin typeface="Calibri" panose="020F0502020204030204" pitchFamily="34" charset="0"/>
                  <a:ea typeface="黑体" panose="02010609060101010101" pitchFamily="49" charset="-122"/>
                  <a:cs typeface="微軟正黑體"/>
                </a:endParaRPr>
              </a:p>
            </p:txBody>
          </p:sp>
          <p:pic>
            <p:nvPicPr>
              <p:cNvPr id="23" name="圖片 36" descr="mahout-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67716" y="2875091"/>
                <a:ext cx="126999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群組 39"/>
            <p:cNvGrpSpPr>
              <a:grpSpLocks/>
            </p:cNvGrpSpPr>
            <p:nvPr/>
          </p:nvGrpSpPr>
          <p:grpSpPr bwMode="auto">
            <a:xfrm>
              <a:off x="1164028" y="5376143"/>
              <a:ext cx="1235075" cy="800100"/>
              <a:chOff x="614055" y="5136085"/>
              <a:chExt cx="1235798" cy="800364"/>
            </a:xfrm>
          </p:grpSpPr>
          <p:sp>
            <p:nvSpPr>
              <p:cNvPr id="20" name="圓角矩形 17"/>
              <p:cNvSpPr/>
              <p:nvPr/>
            </p:nvSpPr>
            <p:spPr bwMode="auto">
              <a:xfrm>
                <a:off x="621997" y="5220250"/>
                <a:ext cx="1227856" cy="649502"/>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0" hangingPunct="0"/>
                <a:endParaRPr kumimoji="0" lang="zh-TW" altLang="en-US" sz="3200">
                  <a:solidFill>
                    <a:schemeClr val="accent1"/>
                  </a:solidFill>
                  <a:latin typeface="Calibri" panose="020F0502020204030204" pitchFamily="34" charset="0"/>
                  <a:ea typeface="黑体" panose="02010609060101010101" pitchFamily="49" charset="-122"/>
                  <a:cs typeface="微軟正黑體"/>
                </a:endParaRPr>
              </a:p>
            </p:txBody>
          </p:sp>
          <p:pic>
            <p:nvPicPr>
              <p:cNvPr id="21" name="圖片 37" descr="flume-logo.jpe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14055" y="5136085"/>
                <a:ext cx="800364" cy="8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群組 42"/>
            <p:cNvGrpSpPr>
              <a:grpSpLocks/>
            </p:cNvGrpSpPr>
            <p:nvPr/>
          </p:nvGrpSpPr>
          <p:grpSpPr bwMode="auto">
            <a:xfrm>
              <a:off x="7875976" y="3885480"/>
              <a:ext cx="809837" cy="2236788"/>
              <a:chOff x="7563599" y="3644723"/>
              <a:chExt cx="809998" cy="2236516"/>
            </a:xfrm>
          </p:grpSpPr>
          <p:sp>
            <p:nvSpPr>
              <p:cNvPr id="17" name="圓角矩形 8"/>
              <p:cNvSpPr/>
              <p:nvPr/>
            </p:nvSpPr>
            <p:spPr bwMode="auto">
              <a:xfrm>
                <a:off x="7606470" y="3644723"/>
                <a:ext cx="758976" cy="223651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eaVert"/>
              <a:lstStyle/>
              <a:p>
                <a:pPr eaLnBrk="0" hangingPunct="0"/>
                <a:endParaRPr kumimoji="0" lang="zh-TW" altLang="en-US" sz="2400">
                  <a:solidFill>
                    <a:schemeClr val="tx1"/>
                  </a:solidFill>
                  <a:latin typeface="Calibri" panose="020F0502020204030204" pitchFamily="34" charset="0"/>
                  <a:ea typeface="黑体" panose="02010609060101010101" pitchFamily="49" charset="-122"/>
                  <a:cs typeface="微軟正黑體"/>
                </a:endParaRPr>
              </a:p>
            </p:txBody>
          </p:sp>
          <p:pic>
            <p:nvPicPr>
              <p:cNvPr id="18" name="圖片 40" descr="zookeeper_small.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33479" y="3810194"/>
                <a:ext cx="669004" cy="94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字方塊 41"/>
              <p:cNvSpPr txBox="1"/>
              <p:nvPr/>
            </p:nvSpPr>
            <p:spPr>
              <a:xfrm>
                <a:off x="7563599" y="5122506"/>
                <a:ext cx="809998" cy="584704"/>
              </a:xfrm>
              <a:prstGeom prst="rect">
                <a:avLst/>
              </a:prstGeom>
              <a:noFill/>
            </p:spPr>
            <p:txBody>
              <a:bodyPr wrap="none">
                <a:spAutoFit/>
              </a:bodyPr>
              <a:lstStyle>
                <a:lvl1pPr eaLnBrk="0" hangingPunct="0">
                  <a:defRPr kumimoji="1">
                    <a:solidFill>
                      <a:schemeClr val="tx1"/>
                    </a:solidFill>
                    <a:latin typeface="Arial" charset="0"/>
                    <a:ea typeface="新細明體" charset="0"/>
                    <a:cs typeface="新細明體" charset="0"/>
                  </a:defRPr>
                </a:lvl1pPr>
                <a:lvl2pPr marL="742950" indent="-285750" eaLnBrk="0" hangingPunct="0">
                  <a:defRPr kumimoji="1">
                    <a:solidFill>
                      <a:schemeClr val="tx1"/>
                    </a:solidFill>
                    <a:latin typeface="Arial" charset="0"/>
                    <a:ea typeface="新細明體" charset="0"/>
                  </a:defRPr>
                </a:lvl2pPr>
                <a:lvl3pPr marL="1143000" indent="-228600" eaLnBrk="0" hangingPunct="0">
                  <a:defRPr kumimoji="1">
                    <a:solidFill>
                      <a:schemeClr val="tx1"/>
                    </a:solidFill>
                    <a:latin typeface="Arial" charset="0"/>
                    <a:ea typeface="新細明體" charset="0"/>
                  </a:defRPr>
                </a:lvl3pPr>
                <a:lvl4pPr marL="1600200" indent="-228600" eaLnBrk="0" hangingPunct="0">
                  <a:defRPr kumimoji="1">
                    <a:solidFill>
                      <a:schemeClr val="tx1"/>
                    </a:solidFill>
                    <a:latin typeface="Arial" charset="0"/>
                    <a:ea typeface="新細明體" charset="0"/>
                  </a:defRPr>
                </a:lvl4pPr>
                <a:lvl5pPr marL="2057400" indent="-228600" eaLnBrk="0" hangingPunct="0">
                  <a:defRPr kumimoji="1">
                    <a:solidFill>
                      <a:schemeClr val="tx1"/>
                    </a:solidFill>
                    <a:latin typeface="Arial" charset="0"/>
                    <a:ea typeface="新細明體" charset="0"/>
                  </a:defRPr>
                </a:lvl5pPr>
                <a:lvl6pPr marL="2514600" indent="-228600" eaLnBrk="0" fontAlgn="base" hangingPunct="0">
                  <a:spcBef>
                    <a:spcPct val="0"/>
                  </a:spcBef>
                  <a:spcAft>
                    <a:spcPct val="0"/>
                  </a:spcAft>
                  <a:defRPr kumimoji="1">
                    <a:solidFill>
                      <a:schemeClr val="tx1"/>
                    </a:solidFill>
                    <a:latin typeface="Arial" charset="0"/>
                    <a:ea typeface="新細明體" charset="0"/>
                  </a:defRPr>
                </a:lvl6pPr>
                <a:lvl7pPr marL="2971800" indent="-228600" eaLnBrk="0" fontAlgn="base" hangingPunct="0">
                  <a:spcBef>
                    <a:spcPct val="0"/>
                  </a:spcBef>
                  <a:spcAft>
                    <a:spcPct val="0"/>
                  </a:spcAft>
                  <a:defRPr kumimoji="1">
                    <a:solidFill>
                      <a:schemeClr val="tx1"/>
                    </a:solidFill>
                    <a:latin typeface="Arial" charset="0"/>
                    <a:ea typeface="新細明體" charset="0"/>
                  </a:defRPr>
                </a:lvl7pPr>
                <a:lvl8pPr marL="3429000" indent="-228600" eaLnBrk="0" fontAlgn="base" hangingPunct="0">
                  <a:spcBef>
                    <a:spcPct val="0"/>
                  </a:spcBef>
                  <a:spcAft>
                    <a:spcPct val="0"/>
                  </a:spcAft>
                  <a:defRPr kumimoji="1">
                    <a:solidFill>
                      <a:schemeClr val="tx1"/>
                    </a:solidFill>
                    <a:latin typeface="Arial" charset="0"/>
                    <a:ea typeface="新細明體" charset="0"/>
                  </a:defRPr>
                </a:lvl8pPr>
                <a:lvl9pPr marL="3886200" indent="-228600" eaLnBrk="0" fontAlgn="base" hangingPunct="0">
                  <a:spcBef>
                    <a:spcPct val="0"/>
                  </a:spcBef>
                  <a:spcAft>
                    <a:spcPct val="0"/>
                  </a:spcAft>
                  <a:defRPr kumimoji="1">
                    <a:solidFill>
                      <a:schemeClr val="tx1"/>
                    </a:solidFill>
                    <a:latin typeface="Arial" charset="0"/>
                    <a:ea typeface="新細明體" charset="0"/>
                  </a:defRPr>
                </a:lvl9pPr>
              </a:lstStyle>
              <a:p>
                <a:pPr eaLnBrk="1" hangingPunct="1">
                  <a:defRPr/>
                </a:pPr>
                <a:r>
                  <a:rPr lang="en-US" altLang="zh-TW" sz="1600" smtClean="0">
                    <a:effectLst>
                      <a:outerShdw blurRad="38100" dist="38100" dir="2700000" algn="tl">
                        <a:srgbClr val="DDDDDD"/>
                      </a:outerShdw>
                    </a:effectLst>
                    <a:latin typeface="Calibri" panose="020F0502020204030204" pitchFamily="34" charset="0"/>
                    <a:ea typeface="黑体" panose="02010609060101010101" pitchFamily="49" charset="-122"/>
                    <a:cs typeface="微軟正黑體"/>
                  </a:rPr>
                  <a:t>Zoo</a:t>
                </a:r>
              </a:p>
              <a:p>
                <a:pPr eaLnBrk="1" hangingPunct="1">
                  <a:defRPr/>
                </a:pPr>
                <a:r>
                  <a:rPr lang="en-US" altLang="zh-TW" sz="1600" smtClean="0">
                    <a:effectLst>
                      <a:outerShdw blurRad="38100" dist="38100" dir="2700000" algn="tl">
                        <a:srgbClr val="DDDDDD"/>
                      </a:outerShdw>
                    </a:effectLst>
                    <a:latin typeface="Calibri" panose="020F0502020204030204" pitchFamily="34" charset="0"/>
                    <a:ea typeface="黑体" panose="02010609060101010101" pitchFamily="49" charset="-122"/>
                    <a:cs typeface="微軟正黑體"/>
                  </a:rPr>
                  <a:t>Keeper</a:t>
                </a:r>
                <a:endParaRPr lang="zh-TW" altLang="en-US" sz="1600" smtClean="0">
                  <a:effectLst>
                    <a:outerShdw blurRad="38100" dist="38100" dir="2700000" algn="tl">
                      <a:srgbClr val="DDDDDD"/>
                    </a:outerShdw>
                  </a:effectLst>
                  <a:latin typeface="Calibri" panose="020F0502020204030204" pitchFamily="34" charset="0"/>
                  <a:ea typeface="黑体" panose="02010609060101010101" pitchFamily="49" charset="-122"/>
                  <a:cs typeface="微軟正黑體"/>
                </a:endParaRPr>
              </a:p>
            </p:txBody>
          </p:sp>
        </p:grpSp>
        <p:sp>
          <p:nvSpPr>
            <p:cNvPr id="15" name="文字方塊 43"/>
            <p:cNvSpPr txBox="1"/>
            <p:nvPr/>
          </p:nvSpPr>
          <p:spPr>
            <a:xfrm>
              <a:off x="325828" y="4818930"/>
              <a:ext cx="591829" cy="400110"/>
            </a:xfrm>
            <a:prstGeom prst="rect">
              <a:avLst/>
            </a:prstGeom>
            <a:noFill/>
          </p:spPr>
          <p:txBody>
            <a:bodyPr wrap="none">
              <a:spAutoFit/>
            </a:bodyPr>
            <a:lstStyle>
              <a:lvl1pPr eaLnBrk="0" hangingPunct="0">
                <a:defRPr kumimoji="1">
                  <a:solidFill>
                    <a:schemeClr val="tx1"/>
                  </a:solidFill>
                  <a:latin typeface="Arial" charset="0"/>
                  <a:ea typeface="新細明體" charset="0"/>
                  <a:cs typeface="新細明體" charset="0"/>
                </a:defRPr>
              </a:lvl1pPr>
              <a:lvl2pPr marL="742950" indent="-285750" eaLnBrk="0" hangingPunct="0">
                <a:defRPr kumimoji="1">
                  <a:solidFill>
                    <a:schemeClr val="tx1"/>
                  </a:solidFill>
                  <a:latin typeface="Arial" charset="0"/>
                  <a:ea typeface="新細明體" charset="0"/>
                </a:defRPr>
              </a:lvl2pPr>
              <a:lvl3pPr marL="1143000" indent="-228600" eaLnBrk="0" hangingPunct="0">
                <a:defRPr kumimoji="1">
                  <a:solidFill>
                    <a:schemeClr val="tx1"/>
                  </a:solidFill>
                  <a:latin typeface="Arial" charset="0"/>
                  <a:ea typeface="新細明體" charset="0"/>
                </a:defRPr>
              </a:lvl3pPr>
              <a:lvl4pPr marL="1600200" indent="-228600" eaLnBrk="0" hangingPunct="0">
                <a:defRPr kumimoji="1">
                  <a:solidFill>
                    <a:schemeClr val="tx1"/>
                  </a:solidFill>
                  <a:latin typeface="Arial" charset="0"/>
                  <a:ea typeface="新細明體" charset="0"/>
                </a:defRPr>
              </a:lvl4pPr>
              <a:lvl5pPr marL="2057400" indent="-228600" eaLnBrk="0" hangingPunct="0">
                <a:defRPr kumimoji="1">
                  <a:solidFill>
                    <a:schemeClr val="tx1"/>
                  </a:solidFill>
                  <a:latin typeface="Arial" charset="0"/>
                  <a:ea typeface="新細明體" charset="0"/>
                </a:defRPr>
              </a:lvl5pPr>
              <a:lvl6pPr marL="2514600" indent="-228600" eaLnBrk="0" fontAlgn="base" hangingPunct="0">
                <a:spcBef>
                  <a:spcPct val="0"/>
                </a:spcBef>
                <a:spcAft>
                  <a:spcPct val="0"/>
                </a:spcAft>
                <a:defRPr kumimoji="1">
                  <a:solidFill>
                    <a:schemeClr val="tx1"/>
                  </a:solidFill>
                  <a:latin typeface="Arial" charset="0"/>
                  <a:ea typeface="新細明體" charset="0"/>
                </a:defRPr>
              </a:lvl6pPr>
              <a:lvl7pPr marL="2971800" indent="-228600" eaLnBrk="0" fontAlgn="base" hangingPunct="0">
                <a:spcBef>
                  <a:spcPct val="0"/>
                </a:spcBef>
                <a:spcAft>
                  <a:spcPct val="0"/>
                </a:spcAft>
                <a:defRPr kumimoji="1">
                  <a:solidFill>
                    <a:schemeClr val="tx1"/>
                  </a:solidFill>
                  <a:latin typeface="Arial" charset="0"/>
                  <a:ea typeface="新細明體" charset="0"/>
                </a:defRPr>
              </a:lvl7pPr>
              <a:lvl8pPr marL="3429000" indent="-228600" eaLnBrk="0" fontAlgn="base" hangingPunct="0">
                <a:spcBef>
                  <a:spcPct val="0"/>
                </a:spcBef>
                <a:spcAft>
                  <a:spcPct val="0"/>
                </a:spcAft>
                <a:defRPr kumimoji="1">
                  <a:solidFill>
                    <a:schemeClr val="tx1"/>
                  </a:solidFill>
                  <a:latin typeface="Arial" charset="0"/>
                  <a:ea typeface="新細明體" charset="0"/>
                </a:defRPr>
              </a:lvl8pPr>
              <a:lvl9pPr marL="3886200" indent="-228600" eaLnBrk="0" fontAlgn="base" hangingPunct="0">
                <a:spcBef>
                  <a:spcPct val="0"/>
                </a:spcBef>
                <a:spcAft>
                  <a:spcPct val="0"/>
                </a:spcAft>
                <a:defRPr kumimoji="1">
                  <a:solidFill>
                    <a:schemeClr val="tx1"/>
                  </a:solidFill>
                  <a:latin typeface="Arial" charset="0"/>
                  <a:ea typeface="新細明體" charset="0"/>
                </a:defRPr>
              </a:lvl9pPr>
            </a:lstStyle>
            <a:p>
              <a:pPr eaLnBrk="1" hangingPunct="1">
                <a:defRPr/>
              </a:pPr>
              <a:r>
                <a:rPr lang="en-US" altLang="zh-TW" sz="2000" b="1" smtClean="0">
                  <a:effectLst>
                    <a:outerShdw blurRad="38100" dist="38100" dir="2700000" algn="tl">
                      <a:srgbClr val="DDDDDD"/>
                    </a:outerShdw>
                  </a:effectLst>
                  <a:latin typeface="Calibri" panose="020F0502020204030204" pitchFamily="34" charset="0"/>
                  <a:ea typeface="黑体" panose="02010609060101010101" pitchFamily="49" charset="-122"/>
                  <a:cs typeface="微軟正黑體"/>
                </a:rPr>
                <a:t>SQL</a:t>
              </a:r>
              <a:endParaRPr lang="zh-TW" altLang="en-US" sz="2000" b="1" smtClean="0">
                <a:effectLst>
                  <a:outerShdw blurRad="38100" dist="38100" dir="2700000" algn="tl">
                    <a:srgbClr val="DDDDDD"/>
                  </a:outerShdw>
                </a:effectLst>
                <a:latin typeface="Calibri" panose="020F0502020204030204" pitchFamily="34" charset="0"/>
                <a:ea typeface="黑体" panose="02010609060101010101" pitchFamily="49" charset="-122"/>
                <a:cs typeface="微軟正黑體"/>
              </a:endParaRPr>
            </a:p>
          </p:txBody>
        </p:sp>
        <p:sp>
          <p:nvSpPr>
            <p:cNvPr id="16" name="文字方塊 44"/>
            <p:cNvSpPr txBox="1"/>
            <p:nvPr/>
          </p:nvSpPr>
          <p:spPr>
            <a:xfrm>
              <a:off x="313128" y="5571405"/>
              <a:ext cx="706860" cy="400110"/>
            </a:xfrm>
            <a:prstGeom prst="rect">
              <a:avLst/>
            </a:prstGeom>
            <a:noFill/>
          </p:spPr>
          <p:txBody>
            <a:bodyPr wrap="none">
              <a:spAutoFit/>
            </a:bodyPr>
            <a:lstStyle>
              <a:lvl1pPr eaLnBrk="0" hangingPunct="0">
                <a:defRPr kumimoji="1">
                  <a:solidFill>
                    <a:schemeClr val="tx1"/>
                  </a:solidFill>
                  <a:latin typeface="Arial" charset="0"/>
                  <a:ea typeface="新細明體" charset="0"/>
                  <a:cs typeface="新細明體" charset="0"/>
                </a:defRPr>
              </a:lvl1pPr>
              <a:lvl2pPr marL="742950" indent="-285750" eaLnBrk="0" hangingPunct="0">
                <a:defRPr kumimoji="1">
                  <a:solidFill>
                    <a:schemeClr val="tx1"/>
                  </a:solidFill>
                  <a:latin typeface="Arial" charset="0"/>
                  <a:ea typeface="新細明體" charset="0"/>
                </a:defRPr>
              </a:lvl2pPr>
              <a:lvl3pPr marL="1143000" indent="-228600" eaLnBrk="0" hangingPunct="0">
                <a:defRPr kumimoji="1">
                  <a:solidFill>
                    <a:schemeClr val="tx1"/>
                  </a:solidFill>
                  <a:latin typeface="Arial" charset="0"/>
                  <a:ea typeface="新細明體" charset="0"/>
                </a:defRPr>
              </a:lvl3pPr>
              <a:lvl4pPr marL="1600200" indent="-228600" eaLnBrk="0" hangingPunct="0">
                <a:defRPr kumimoji="1">
                  <a:solidFill>
                    <a:schemeClr val="tx1"/>
                  </a:solidFill>
                  <a:latin typeface="Arial" charset="0"/>
                  <a:ea typeface="新細明體" charset="0"/>
                </a:defRPr>
              </a:lvl4pPr>
              <a:lvl5pPr marL="2057400" indent="-228600" eaLnBrk="0" hangingPunct="0">
                <a:defRPr kumimoji="1">
                  <a:solidFill>
                    <a:schemeClr val="tx1"/>
                  </a:solidFill>
                  <a:latin typeface="Arial" charset="0"/>
                  <a:ea typeface="新細明體" charset="0"/>
                </a:defRPr>
              </a:lvl5pPr>
              <a:lvl6pPr marL="2514600" indent="-228600" eaLnBrk="0" fontAlgn="base" hangingPunct="0">
                <a:spcBef>
                  <a:spcPct val="0"/>
                </a:spcBef>
                <a:spcAft>
                  <a:spcPct val="0"/>
                </a:spcAft>
                <a:defRPr kumimoji="1">
                  <a:solidFill>
                    <a:schemeClr val="tx1"/>
                  </a:solidFill>
                  <a:latin typeface="Arial" charset="0"/>
                  <a:ea typeface="新細明體" charset="0"/>
                </a:defRPr>
              </a:lvl6pPr>
              <a:lvl7pPr marL="2971800" indent="-228600" eaLnBrk="0" fontAlgn="base" hangingPunct="0">
                <a:spcBef>
                  <a:spcPct val="0"/>
                </a:spcBef>
                <a:spcAft>
                  <a:spcPct val="0"/>
                </a:spcAft>
                <a:defRPr kumimoji="1">
                  <a:solidFill>
                    <a:schemeClr val="tx1"/>
                  </a:solidFill>
                  <a:latin typeface="Arial" charset="0"/>
                  <a:ea typeface="新細明體" charset="0"/>
                </a:defRPr>
              </a:lvl7pPr>
              <a:lvl8pPr marL="3429000" indent="-228600" eaLnBrk="0" fontAlgn="base" hangingPunct="0">
                <a:spcBef>
                  <a:spcPct val="0"/>
                </a:spcBef>
                <a:spcAft>
                  <a:spcPct val="0"/>
                </a:spcAft>
                <a:defRPr kumimoji="1">
                  <a:solidFill>
                    <a:schemeClr val="tx1"/>
                  </a:solidFill>
                  <a:latin typeface="Arial" charset="0"/>
                  <a:ea typeface="新細明體" charset="0"/>
                </a:defRPr>
              </a:lvl8pPr>
              <a:lvl9pPr marL="3886200" indent="-228600" eaLnBrk="0" fontAlgn="base" hangingPunct="0">
                <a:spcBef>
                  <a:spcPct val="0"/>
                </a:spcBef>
                <a:spcAft>
                  <a:spcPct val="0"/>
                </a:spcAft>
                <a:defRPr kumimoji="1">
                  <a:solidFill>
                    <a:schemeClr val="tx1"/>
                  </a:solidFill>
                  <a:latin typeface="Arial" charset="0"/>
                  <a:ea typeface="新細明體" charset="0"/>
                </a:defRPr>
              </a:lvl9pPr>
            </a:lstStyle>
            <a:p>
              <a:pPr eaLnBrk="1" hangingPunct="1">
                <a:defRPr/>
              </a:pPr>
              <a:r>
                <a:rPr lang="en-US" altLang="zh-TW" sz="2000" b="1" smtClean="0">
                  <a:effectLst>
                    <a:outerShdw blurRad="38100" dist="38100" dir="2700000" algn="tl">
                      <a:srgbClr val="DDDDDD"/>
                    </a:outerShdw>
                  </a:effectLst>
                  <a:latin typeface="Calibri" panose="020F0502020204030204" pitchFamily="34" charset="0"/>
                  <a:ea typeface="黑体" panose="02010609060101010101" pitchFamily="49" charset="-122"/>
                  <a:cs typeface="微軟正黑體"/>
                </a:rPr>
                <a:t>RAW</a:t>
              </a:r>
              <a:endParaRPr lang="zh-TW" altLang="en-US" sz="2000" b="1" smtClean="0">
                <a:effectLst>
                  <a:outerShdw blurRad="38100" dist="38100" dir="2700000" algn="tl">
                    <a:srgbClr val="DDDDDD"/>
                  </a:outerShdw>
                </a:effectLst>
                <a:latin typeface="Calibri" panose="020F0502020204030204" pitchFamily="34" charset="0"/>
                <a:ea typeface="黑体" panose="02010609060101010101" pitchFamily="49" charset="-122"/>
                <a:cs typeface="微軟正黑體"/>
              </a:endParaRPr>
            </a:p>
          </p:txBody>
        </p:sp>
      </p:grpSp>
      <p:sp>
        <p:nvSpPr>
          <p:cNvPr id="42" name="圓角矩形 2"/>
          <p:cNvSpPr/>
          <p:nvPr/>
        </p:nvSpPr>
        <p:spPr>
          <a:xfrm>
            <a:off x="1919654" y="5624498"/>
            <a:ext cx="1224136" cy="648072"/>
          </a:xfrm>
          <a:prstGeom prst="roundRect">
            <a:avLst/>
          </a:prstGeom>
          <a:solidFill>
            <a:schemeClr val="tx2">
              <a:lumMod val="60000"/>
              <a:lumOff val="40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panose="020B0503020204020204" pitchFamily="34" charset="-122"/>
                <a:ea typeface="微软雅黑" panose="020B0503020204020204" pitchFamily="34" charset="-122"/>
                <a:cs typeface="微軟正黑體"/>
              </a:rPr>
              <a:t>非结构化资料汇入</a:t>
            </a:r>
            <a:endParaRPr kumimoji="1" lang="zh-TW" altLang="en-US" sz="1600" dirty="0">
              <a:solidFill>
                <a:schemeClr val="tx1"/>
              </a:solidFill>
              <a:latin typeface="微软雅黑" panose="020B0503020204020204" pitchFamily="34" charset="-122"/>
              <a:ea typeface="微软雅黑" panose="020B0503020204020204" pitchFamily="34" charset="-122"/>
              <a:cs typeface="微軟正黑體"/>
            </a:endParaRPr>
          </a:p>
        </p:txBody>
      </p:sp>
      <p:sp>
        <p:nvSpPr>
          <p:cNvPr id="43" name="圓角矩形 45"/>
          <p:cNvSpPr/>
          <p:nvPr/>
        </p:nvSpPr>
        <p:spPr>
          <a:xfrm>
            <a:off x="1919654" y="4832410"/>
            <a:ext cx="1224136" cy="648072"/>
          </a:xfrm>
          <a:prstGeom prst="roundRect">
            <a:avLst/>
          </a:prstGeom>
          <a:solidFill>
            <a:schemeClr val="tx2">
              <a:lumMod val="60000"/>
              <a:lumOff val="40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600" dirty="0" smtClean="0">
                <a:solidFill>
                  <a:schemeClr val="tx1"/>
                </a:solidFill>
                <a:latin typeface="微软雅黑" panose="020B0503020204020204" pitchFamily="34" charset="-122"/>
                <a:ea typeface="微软雅黑" panose="020B0503020204020204" pitchFamily="34" charset="-122"/>
                <a:cs typeface="微軟正黑體"/>
              </a:rPr>
              <a:t>SQL</a:t>
            </a:r>
          </a:p>
          <a:p>
            <a:pPr algn="ctr"/>
            <a:r>
              <a:rPr lang="zh-CN" altLang="en-US" sz="1600" dirty="0" smtClean="0">
                <a:solidFill>
                  <a:schemeClr val="tx1"/>
                </a:solidFill>
                <a:latin typeface="微软雅黑" panose="020B0503020204020204" pitchFamily="34" charset="-122"/>
                <a:ea typeface="微软雅黑" panose="020B0503020204020204" pitchFamily="34" charset="-122"/>
                <a:cs typeface="微軟正黑體"/>
              </a:rPr>
              <a:t>资料汇</a:t>
            </a:r>
            <a:r>
              <a:rPr lang="zh-CN" altLang="en-US" sz="1600" dirty="0">
                <a:solidFill>
                  <a:schemeClr val="tx1"/>
                </a:solidFill>
                <a:latin typeface="微软雅黑" panose="020B0503020204020204" pitchFamily="34" charset="-122"/>
                <a:ea typeface="微软雅黑" panose="020B0503020204020204" pitchFamily="34" charset="-122"/>
                <a:cs typeface="微軟正黑體"/>
              </a:rPr>
              <a:t>入</a:t>
            </a:r>
            <a:endParaRPr kumimoji="1" lang="zh-TW" altLang="en-US" sz="1600" dirty="0">
              <a:solidFill>
                <a:schemeClr val="tx1"/>
              </a:solidFill>
              <a:latin typeface="微软雅黑" panose="020B0503020204020204" pitchFamily="34" charset="-122"/>
              <a:ea typeface="微软雅黑" panose="020B0503020204020204" pitchFamily="34" charset="-122"/>
              <a:cs typeface="微軟正黑體"/>
            </a:endParaRPr>
          </a:p>
        </p:txBody>
      </p:sp>
      <p:sp>
        <p:nvSpPr>
          <p:cNvPr id="44" name="圓角矩形 46"/>
          <p:cNvSpPr/>
          <p:nvPr/>
        </p:nvSpPr>
        <p:spPr>
          <a:xfrm>
            <a:off x="3287806" y="5624498"/>
            <a:ext cx="5256584" cy="648072"/>
          </a:xfrm>
          <a:prstGeom prst="roundRect">
            <a:avLst/>
          </a:prstGeom>
          <a:solidFill>
            <a:schemeClr val="tx2">
              <a:lumMod val="60000"/>
              <a:lumOff val="40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微軟正黑體"/>
              </a:rPr>
              <a:t>分散式档案系统</a:t>
            </a:r>
            <a:endParaRPr kumimoji="1" lang="zh-TW" altLang="en-US" sz="1600" dirty="0">
              <a:solidFill>
                <a:schemeClr val="tx1"/>
              </a:solidFill>
              <a:latin typeface="微软雅黑" panose="020B0503020204020204" pitchFamily="34" charset="-122"/>
              <a:ea typeface="微软雅黑" panose="020B0503020204020204" pitchFamily="34" charset="-122"/>
              <a:cs typeface="微軟正黑體"/>
            </a:endParaRPr>
          </a:p>
        </p:txBody>
      </p:sp>
      <p:sp>
        <p:nvSpPr>
          <p:cNvPr id="45" name="圓角矩形 47"/>
          <p:cNvSpPr/>
          <p:nvPr/>
        </p:nvSpPr>
        <p:spPr>
          <a:xfrm>
            <a:off x="3287806" y="4832410"/>
            <a:ext cx="2592288" cy="648072"/>
          </a:xfrm>
          <a:prstGeom prst="roundRect">
            <a:avLst/>
          </a:prstGeom>
          <a:solidFill>
            <a:schemeClr val="tx2">
              <a:lumMod val="60000"/>
              <a:lumOff val="40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微軟正黑體"/>
              </a:rPr>
              <a:t>类</a:t>
            </a:r>
            <a:r>
              <a:rPr lang="en-US" altLang="zh-TW" sz="1600" dirty="0" smtClean="0">
                <a:solidFill>
                  <a:schemeClr val="tx1"/>
                </a:solidFill>
                <a:latin typeface="微软雅黑" panose="020B0503020204020204" pitchFamily="34" charset="-122"/>
                <a:ea typeface="微软雅黑" panose="020B0503020204020204" pitchFamily="34" charset="-122"/>
                <a:cs typeface="微軟正黑體"/>
              </a:rPr>
              <a:t>SQL</a:t>
            </a:r>
            <a:r>
              <a:rPr lang="zh-CN" altLang="en-US" sz="1600" dirty="0" smtClean="0">
                <a:solidFill>
                  <a:schemeClr val="tx1"/>
                </a:solidFill>
                <a:latin typeface="微软雅黑" panose="020B0503020204020204" pitchFamily="34" charset="-122"/>
                <a:ea typeface="微软雅黑" panose="020B0503020204020204" pitchFamily="34" charset="-122"/>
                <a:cs typeface="微軟正黑體"/>
              </a:rPr>
              <a:t>资料库系统</a:t>
            </a:r>
            <a:endParaRPr lang="en-US" altLang="zh-CN" sz="1600" dirty="0" smtClean="0">
              <a:solidFill>
                <a:schemeClr val="tx1"/>
              </a:solidFill>
              <a:latin typeface="微软雅黑" panose="020B0503020204020204" pitchFamily="34" charset="-122"/>
              <a:ea typeface="微软雅黑" panose="020B0503020204020204" pitchFamily="34" charset="-122"/>
              <a:cs typeface="微軟正黑體"/>
            </a:endParaRPr>
          </a:p>
          <a:p>
            <a:pPr algn="ctr"/>
            <a:r>
              <a:rPr kumimoji="1" lang="en-US" altLang="zh-TW" sz="1600" dirty="0" smtClean="0">
                <a:solidFill>
                  <a:schemeClr val="tx1"/>
                </a:solidFill>
                <a:latin typeface="微软雅黑" panose="020B0503020204020204" pitchFamily="34" charset="-122"/>
                <a:ea typeface="微软雅黑" panose="020B0503020204020204" pitchFamily="34" charset="-122"/>
                <a:cs typeface="微軟正黑體"/>
              </a:rPr>
              <a:t>(</a:t>
            </a:r>
            <a:r>
              <a:rPr kumimoji="1" lang="zh-CN" altLang="en-US" sz="1600" dirty="0" smtClean="0">
                <a:solidFill>
                  <a:schemeClr val="tx1"/>
                </a:solidFill>
                <a:latin typeface="微软雅黑" panose="020B0503020204020204" pitchFamily="34" charset="-122"/>
                <a:ea typeface="微软雅黑" panose="020B0503020204020204" pitchFamily="34" charset="-122"/>
                <a:cs typeface="微軟正黑體"/>
              </a:rPr>
              <a:t>非即时性</a:t>
            </a:r>
            <a:r>
              <a:rPr kumimoji="1" lang="en-US" altLang="zh-TW" sz="1600" dirty="0" smtClean="0">
                <a:solidFill>
                  <a:schemeClr val="tx1"/>
                </a:solidFill>
                <a:latin typeface="微软雅黑" panose="020B0503020204020204" pitchFamily="34" charset="-122"/>
                <a:ea typeface="微软雅黑" panose="020B0503020204020204" pitchFamily="34" charset="-122"/>
                <a:cs typeface="微軟正黑體"/>
              </a:rPr>
              <a:t>)</a:t>
            </a:r>
            <a:endParaRPr kumimoji="1" lang="zh-TW" altLang="en-US" sz="1600" dirty="0">
              <a:solidFill>
                <a:schemeClr val="tx1"/>
              </a:solidFill>
              <a:latin typeface="微软雅黑" panose="020B0503020204020204" pitchFamily="34" charset="-122"/>
              <a:ea typeface="微软雅黑" panose="020B0503020204020204" pitchFamily="34" charset="-122"/>
              <a:cs typeface="微軟正黑體"/>
            </a:endParaRPr>
          </a:p>
        </p:txBody>
      </p:sp>
      <p:sp>
        <p:nvSpPr>
          <p:cNvPr id="46" name="圓角矩形 48"/>
          <p:cNvSpPr/>
          <p:nvPr/>
        </p:nvSpPr>
        <p:spPr>
          <a:xfrm>
            <a:off x="5952102" y="4832410"/>
            <a:ext cx="2592288" cy="648072"/>
          </a:xfrm>
          <a:prstGeom prst="roundRect">
            <a:avLst/>
          </a:prstGeom>
          <a:solidFill>
            <a:schemeClr val="tx2">
              <a:lumMod val="60000"/>
              <a:lumOff val="40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panose="020B0503020204020204" pitchFamily="34" charset="-122"/>
                <a:ea typeface="微软雅黑" panose="020B0503020204020204" pitchFamily="34" charset="-122"/>
                <a:cs typeface="微軟正黑體"/>
              </a:rPr>
              <a:t>分散式资料库</a:t>
            </a:r>
            <a:endParaRPr kumimoji="1" lang="en-US" altLang="zh-TW" sz="1600" dirty="0" smtClean="0">
              <a:solidFill>
                <a:schemeClr val="tx1"/>
              </a:solidFill>
              <a:latin typeface="微软雅黑" panose="020B0503020204020204" pitchFamily="34" charset="-122"/>
              <a:ea typeface="微软雅黑" panose="020B0503020204020204" pitchFamily="34" charset="-122"/>
              <a:cs typeface="微軟正黑體"/>
            </a:endParaRPr>
          </a:p>
          <a:p>
            <a:pPr algn="ctr"/>
            <a:r>
              <a:rPr lang="en-US" altLang="zh-TW" sz="1600" dirty="0" smtClean="0">
                <a:solidFill>
                  <a:schemeClr val="tx1"/>
                </a:solidFill>
                <a:latin typeface="微软雅黑" panose="020B0503020204020204" pitchFamily="34" charset="-122"/>
                <a:ea typeface="微软雅黑" panose="020B0503020204020204" pitchFamily="34" charset="-122"/>
                <a:cs typeface="微軟正黑體"/>
              </a:rPr>
              <a:t>(</a:t>
            </a:r>
            <a:r>
              <a:rPr lang="zh-CN" altLang="en-US" sz="1600" dirty="0" smtClean="0">
                <a:solidFill>
                  <a:schemeClr val="tx1"/>
                </a:solidFill>
                <a:latin typeface="微软雅黑" panose="020B0503020204020204" pitchFamily="34" charset="-122"/>
                <a:ea typeface="微软雅黑" panose="020B0503020204020204" pitchFamily="34" charset="-122"/>
                <a:cs typeface="微軟正黑體"/>
              </a:rPr>
              <a:t>即时性</a:t>
            </a:r>
            <a:r>
              <a:rPr lang="en-US" altLang="en-US" sz="1600" dirty="0" smtClean="0">
                <a:solidFill>
                  <a:schemeClr val="tx1"/>
                </a:solidFill>
                <a:latin typeface="微软雅黑" panose="020B0503020204020204" pitchFamily="34" charset="-122"/>
                <a:ea typeface="微软雅黑" panose="020B0503020204020204" pitchFamily="34" charset="-122"/>
                <a:cs typeface="微軟正黑體"/>
              </a:rPr>
              <a:t>)</a:t>
            </a:r>
            <a:endParaRPr kumimoji="1" lang="en-US" altLang="zh-TW" sz="1600" dirty="0" smtClean="0">
              <a:solidFill>
                <a:schemeClr val="tx1"/>
              </a:solidFill>
              <a:latin typeface="微软雅黑" panose="020B0503020204020204" pitchFamily="34" charset="-122"/>
              <a:ea typeface="微软雅黑" panose="020B0503020204020204" pitchFamily="34" charset="-122"/>
              <a:cs typeface="微軟正黑體"/>
            </a:endParaRPr>
          </a:p>
        </p:txBody>
      </p:sp>
      <p:sp>
        <p:nvSpPr>
          <p:cNvPr id="47" name="圓角矩形 49"/>
          <p:cNvSpPr/>
          <p:nvPr/>
        </p:nvSpPr>
        <p:spPr>
          <a:xfrm>
            <a:off x="3287806" y="4040322"/>
            <a:ext cx="5256584" cy="648072"/>
          </a:xfrm>
          <a:prstGeom prst="roundRect">
            <a:avLst/>
          </a:prstGeom>
          <a:solidFill>
            <a:schemeClr val="tx2">
              <a:lumMod val="60000"/>
              <a:lumOff val="40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微軟正黑體"/>
              </a:rPr>
              <a:t>并行计算框架</a:t>
            </a:r>
            <a:endParaRPr kumimoji="1" lang="zh-TW" altLang="en-US" sz="1600" dirty="0">
              <a:solidFill>
                <a:schemeClr val="tx1"/>
              </a:solidFill>
              <a:latin typeface="微软雅黑" panose="020B0503020204020204" pitchFamily="34" charset="-122"/>
              <a:ea typeface="微软雅黑" panose="020B0503020204020204" pitchFamily="34" charset="-122"/>
              <a:cs typeface="微軟正黑體"/>
            </a:endParaRPr>
          </a:p>
        </p:txBody>
      </p:sp>
      <p:sp>
        <p:nvSpPr>
          <p:cNvPr id="48" name="圓角矩形 50"/>
          <p:cNvSpPr/>
          <p:nvPr/>
        </p:nvSpPr>
        <p:spPr>
          <a:xfrm>
            <a:off x="5952102" y="3248234"/>
            <a:ext cx="2592288" cy="648072"/>
          </a:xfrm>
          <a:prstGeom prst="roundRect">
            <a:avLst/>
          </a:prstGeom>
          <a:solidFill>
            <a:schemeClr val="tx2">
              <a:lumMod val="60000"/>
              <a:lumOff val="40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panose="020B0503020204020204" pitchFamily="34" charset="-122"/>
                <a:ea typeface="微软雅黑" panose="020B0503020204020204" pitchFamily="34" charset="-122"/>
                <a:cs typeface="微軟正黑體"/>
              </a:rPr>
              <a:t>资料处理语言</a:t>
            </a:r>
            <a:endParaRPr kumimoji="1" lang="zh-TW" altLang="en-US" sz="1600" dirty="0">
              <a:solidFill>
                <a:schemeClr val="tx1"/>
              </a:solidFill>
              <a:latin typeface="微软雅黑" panose="020B0503020204020204" pitchFamily="34" charset="-122"/>
              <a:ea typeface="微软雅黑" panose="020B0503020204020204" pitchFamily="34" charset="-122"/>
              <a:cs typeface="微軟正黑體"/>
            </a:endParaRPr>
          </a:p>
        </p:txBody>
      </p:sp>
      <p:sp>
        <p:nvSpPr>
          <p:cNvPr id="49" name="圓角矩形 51"/>
          <p:cNvSpPr/>
          <p:nvPr/>
        </p:nvSpPr>
        <p:spPr>
          <a:xfrm>
            <a:off x="3287806" y="3248234"/>
            <a:ext cx="2592288" cy="648072"/>
          </a:xfrm>
          <a:prstGeom prst="roundRect">
            <a:avLst/>
          </a:prstGeom>
          <a:solidFill>
            <a:schemeClr val="tx2">
              <a:lumMod val="60000"/>
              <a:lumOff val="40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cs typeface="微軟正黑體"/>
              </a:rPr>
              <a:t>数据挖掘程序</a:t>
            </a:r>
            <a:r>
              <a:rPr lang="zh-CN" altLang="en-US" sz="1600" dirty="0">
                <a:solidFill>
                  <a:schemeClr val="tx1"/>
                </a:solidFill>
                <a:latin typeface="微软雅黑" panose="020B0503020204020204" pitchFamily="34" charset="-122"/>
                <a:ea typeface="微软雅黑" panose="020B0503020204020204" pitchFamily="34" charset="-122"/>
                <a:cs typeface="微軟正黑體"/>
              </a:rPr>
              <a:t>库</a:t>
            </a:r>
            <a:endParaRPr kumimoji="1" lang="zh-TW" altLang="en-US" sz="1600" dirty="0">
              <a:solidFill>
                <a:schemeClr val="tx1"/>
              </a:solidFill>
              <a:latin typeface="微软雅黑" panose="020B0503020204020204" pitchFamily="34" charset="-122"/>
              <a:ea typeface="微软雅黑" panose="020B0503020204020204" pitchFamily="34" charset="-122"/>
              <a:cs typeface="微軟正黑體"/>
            </a:endParaRPr>
          </a:p>
        </p:txBody>
      </p:sp>
    </p:spTree>
    <p:extLst>
      <p:ext uri="{BB962C8B-B14F-4D97-AF65-F5344CB8AC3E}">
        <p14:creationId xmlns:p14="http://schemas.microsoft.com/office/powerpoint/2010/main" val="2429018836"/>
      </p:ext>
    </p:extLst>
  </p:cSld>
  <p:clrMapOvr>
    <a:masterClrMapping/>
  </p:clrMapOvr>
  <p:timing>
    <p:tnLst>
      <p:par>
        <p:cTn id="1" dur="indefinite" restart="never" nodeType="tmRoot"/>
      </p:par>
    </p:tnLst>
  </p:timing>
</p:sld>
</file>

<file path=ppt/theme/theme1.xml><?xml version="1.0" encoding="utf-8"?>
<a:theme xmlns:a="http://schemas.openxmlformats.org/drawingml/2006/main" name="WelcomeDoc">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欢迎使用 PowerPoint</Template>
  <TotalTime>0</TotalTime>
  <Words>5014</Words>
  <Application>Microsoft Office PowerPoint</Application>
  <PresentationFormat>宽屏</PresentationFormat>
  <Paragraphs>487</Paragraphs>
  <Slides>44</Slides>
  <Notes>2</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66" baseType="lpstr">
      <vt:lpstr>Arial Unicode MS</vt:lpstr>
      <vt:lpstr>Microsoft JhengHei</vt:lpstr>
      <vt:lpstr>Microsoft YaHei UI</vt:lpstr>
      <vt:lpstr>MS PGothic</vt:lpstr>
      <vt:lpstr>Neo Sans Intel</vt:lpstr>
      <vt:lpstr>仿宋</vt:lpstr>
      <vt:lpstr>黑体</vt:lpstr>
      <vt:lpstr>华文楷体</vt:lpstr>
      <vt:lpstr>华文细黑</vt:lpstr>
      <vt:lpstr>楷体_GB2312</vt:lpstr>
      <vt:lpstr>宋体</vt:lpstr>
      <vt:lpstr>微软雅黑</vt:lpstr>
      <vt:lpstr>Arial</vt:lpstr>
      <vt:lpstr>Calibri</vt:lpstr>
      <vt:lpstr>Segoe UI</vt:lpstr>
      <vt:lpstr>Segoe UI Light</vt:lpstr>
      <vt:lpstr>Tahoma</vt:lpstr>
      <vt:lpstr>Times New Roman</vt:lpstr>
      <vt:lpstr>Verdana</vt:lpstr>
      <vt:lpstr>Wingdings</vt:lpstr>
      <vt:lpstr>WelcomeDoc</vt:lpstr>
      <vt:lpstr>位图图像</vt:lpstr>
      <vt:lpstr>北京荣之联    大数据解决方案</vt:lpstr>
      <vt:lpstr>目录</vt:lpstr>
      <vt:lpstr>大数据时代到来</vt:lpstr>
      <vt:lpstr>数据处理思维转变</vt:lpstr>
      <vt:lpstr>数据处理思维转变</vt:lpstr>
      <vt:lpstr>大数据与BI融合*</vt:lpstr>
      <vt:lpstr>大数据的商业价值</vt:lpstr>
      <vt:lpstr>大数据主要厂商</vt:lpstr>
      <vt:lpstr>大数据生态</vt:lpstr>
      <vt:lpstr>目录</vt:lpstr>
      <vt:lpstr>企业大数据平台架构原则*</vt:lpstr>
      <vt:lpstr>大数据平台整体架构</vt:lpstr>
      <vt:lpstr>大数据处理流程</vt:lpstr>
      <vt:lpstr>大数据关键技术</vt:lpstr>
      <vt:lpstr>大数据关键技术-Hadoop</vt:lpstr>
      <vt:lpstr>Hadoop系统工作原理</vt:lpstr>
      <vt:lpstr>大数据关键技术-网络数据获取</vt:lpstr>
      <vt:lpstr>大数据关键技术-两种平台相互集成</vt:lpstr>
      <vt:lpstr>大数据关键技术-数据应用功能</vt:lpstr>
      <vt:lpstr>大数据关键技术-数据管控</vt:lpstr>
      <vt:lpstr>目录</vt:lpstr>
      <vt:lpstr>传统数据平台与大数据分布式平台特性差异</vt:lpstr>
      <vt:lpstr>大数据分析与传统BI分析差异</vt:lpstr>
      <vt:lpstr>大数据处理和管理体系-多结构化</vt:lpstr>
      <vt:lpstr>大数据实施建议</vt:lpstr>
      <vt:lpstr>大数据实施方法论</vt:lpstr>
      <vt:lpstr>大数据的角色和技能</vt:lpstr>
      <vt:lpstr>目录</vt:lpstr>
      <vt:lpstr>汽车企业IT的过去</vt:lpstr>
      <vt:lpstr>汽车企业IT的将来</vt:lpstr>
      <vt:lpstr>汽车制造业大数据能力创新的方向</vt:lpstr>
      <vt:lpstr>大数据在汽车制造企业的应用</vt:lpstr>
      <vt:lpstr>大数据在汽车制造行业大有作为</vt:lpstr>
      <vt:lpstr>通过大数据连接客户和产品</vt:lpstr>
      <vt:lpstr>感知客户行为，实时精准营销与服务</vt:lpstr>
      <vt:lpstr>目录</vt:lpstr>
      <vt:lpstr>典型案例：新华社新媒体数据库项目</vt:lpstr>
      <vt:lpstr>典型案例：贵州移动用户互联网行为分析项目</vt:lpstr>
      <vt:lpstr>典型案例：中国人力资源和社会保障出版集团企业培训平台</vt:lpstr>
      <vt:lpstr>典型案例：中信银行信用卡中心</vt:lpstr>
      <vt:lpstr>典型案例：迪信通库存优化项目</vt:lpstr>
      <vt:lpstr>典型案例：国金证券营销活动管理平台</vt:lpstr>
      <vt:lpstr>典型案例：华大基因项目</vt:lpstr>
      <vt:lpstr>更多思想 期待碰撞</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2014-03-03T10:41:57Z</dcterms:created>
  <dcterms:modified xsi:type="dcterms:W3CDTF">2014-06-16T16:55:08Z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